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sldIdLst>
    <p:sldId id="256" r:id="rId2"/>
    <p:sldId id="320" r:id="rId3"/>
    <p:sldId id="340" r:id="rId4"/>
    <p:sldId id="341" r:id="rId5"/>
    <p:sldId id="349" r:id="rId6"/>
    <p:sldId id="350" r:id="rId7"/>
    <p:sldId id="330" r:id="rId8"/>
    <p:sldId id="332" r:id="rId9"/>
    <p:sldId id="345" r:id="rId10"/>
    <p:sldId id="346" r:id="rId11"/>
    <p:sldId id="347" r:id="rId12"/>
    <p:sldId id="34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38F7A-8C50-4DA0-BDFF-70F1043EEA92}" type="datetimeFigureOut">
              <a:rPr lang="tr-TR" smtClean="0"/>
              <a:t>5.04.2024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46ECD-3EE9-4909-9D38-E4BEB96516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18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020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523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905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234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640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642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524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749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60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9510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46ECD-3EE9-4909-9D38-E4BEB965163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93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4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B3794-1C07-88AA-27C9-440B716A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48" y="3627608"/>
            <a:ext cx="9427077" cy="2226076"/>
          </a:xfrm>
        </p:spPr>
        <p:txBody>
          <a:bodyPr anchor="ctr">
            <a:normAutofit/>
          </a:bodyPr>
          <a:lstStyle/>
          <a:p>
            <a:pPr algn="l"/>
            <a:r>
              <a:rPr lang="tr-TR" sz="5400" dirty="0" err="1"/>
              <a:t>Introduction</a:t>
            </a:r>
            <a:r>
              <a:rPr lang="tr-TR" sz="5400" dirty="0"/>
              <a:t> </a:t>
            </a:r>
            <a:r>
              <a:rPr lang="tr-TR" sz="5400" dirty="0" err="1"/>
              <a:t>to</a:t>
            </a:r>
            <a:r>
              <a:rPr lang="tr-TR" sz="5400" dirty="0"/>
              <a:t> OR</a:t>
            </a:r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1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2" name="Picture 3" descr="Connected sticks shaping polygons background">
            <a:extLst>
              <a:ext uri="{FF2B5EF4-FFF2-40B4-BE49-F238E27FC236}">
                <a16:creationId xmlns:a16="http://schemas.microsoft.com/office/drawing/2014/main" id="{5F6BA7F0-4AED-5CAA-E0A4-18A46EE00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6" r="-2" b="21803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562F197-D4AB-0F8F-DB66-440A7F1B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452" y="3434503"/>
            <a:ext cx="5317700" cy="2731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767356-51CC-AF7D-0637-9FB70390F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069" y="-24656"/>
            <a:ext cx="5470339" cy="34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0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DE-</a:t>
            </a:r>
            <a:r>
              <a:rPr lang="tr-TR" dirty="0" err="1"/>
              <a:t>Recombination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2156030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  <a:p>
            <a:pPr algn="l"/>
            <a:r>
              <a:rPr lang="tr-TR" sz="2800" dirty="0" err="1"/>
              <a:t>I_rand</a:t>
            </a:r>
            <a:r>
              <a:rPr lang="tr-TR" sz="2800" dirty="0"/>
              <a:t>, </a:t>
            </a:r>
            <a:r>
              <a:rPr lang="tr-TR" sz="2800" dirty="0" err="1"/>
              <a:t>integer</a:t>
            </a:r>
            <a:r>
              <a:rPr lang="tr-TR" sz="2800" dirty="0"/>
              <a:t> [1,D]</a:t>
            </a:r>
          </a:p>
          <a:p>
            <a:pPr algn="l"/>
            <a:r>
              <a:rPr lang="tr-TR" sz="2800" dirty="0" err="1"/>
              <a:t>Cp</a:t>
            </a:r>
            <a:r>
              <a:rPr lang="tr-TR" sz="2800" dirty="0"/>
              <a:t>: </a:t>
            </a:r>
            <a:r>
              <a:rPr lang="tr-TR" sz="2800" dirty="0" err="1"/>
              <a:t>probability</a:t>
            </a:r>
            <a:endParaRPr lang="tr-TR" sz="28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03E6A92-C6B6-8CC4-694F-3C2DE4DA0A67}"/>
              </a:ext>
            </a:extLst>
          </p:cNvPr>
          <p:cNvSpPr txBox="1">
            <a:spLocks/>
          </p:cNvSpPr>
          <p:nvPr/>
        </p:nvSpPr>
        <p:spPr>
          <a:xfrm>
            <a:off x="210792" y="949704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itchFamily="2" charset="2"/>
              <a:buChar char="§"/>
            </a:pPr>
            <a:r>
              <a:rPr lang="tr-TR" sz="2800" dirty="0">
                <a:latin typeface="Times" pitchFamily="18" charset="0"/>
              </a:rPr>
              <a:t>A </a:t>
            </a:r>
            <a:r>
              <a:rPr lang="tr-TR" sz="2800" dirty="0" err="1">
                <a:latin typeface="Times" pitchFamily="18" charset="0"/>
              </a:rPr>
              <a:t>trial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tr-TR" sz="2800" dirty="0" err="1">
                <a:latin typeface="Times" pitchFamily="18" charset="0"/>
              </a:rPr>
              <a:t>vector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tr-TR" sz="2800" i="1" dirty="0">
                <a:latin typeface="Times" pitchFamily="18" charset="0"/>
              </a:rPr>
              <a:t>u</a:t>
            </a:r>
            <a:r>
              <a:rPr lang="tr-TR" sz="2800" dirty="0">
                <a:latin typeface="Times" pitchFamily="18" charset="0"/>
              </a:rPr>
              <a:t> is </a:t>
            </a:r>
            <a:r>
              <a:rPr lang="tr-TR" sz="2800" dirty="0" err="1">
                <a:latin typeface="Times" pitchFamily="18" charset="0"/>
              </a:rPr>
              <a:t>developed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tr-TR" sz="2800" dirty="0" err="1">
                <a:latin typeface="Times" pitchFamily="18" charset="0"/>
              </a:rPr>
              <a:t>below</a:t>
            </a:r>
            <a:r>
              <a:rPr lang="tr-TR" sz="2800" dirty="0">
                <a:latin typeface="Times" pitchFamily="18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272BB-C6F7-EAB1-5CDB-6610A965A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2684387"/>
            <a:ext cx="8415336" cy="1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2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0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DE-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2156030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03E6A92-C6B6-8CC4-694F-3C2DE4DA0A67}"/>
              </a:ext>
            </a:extLst>
          </p:cNvPr>
          <p:cNvSpPr txBox="1">
            <a:spLocks/>
          </p:cNvSpPr>
          <p:nvPr/>
        </p:nvSpPr>
        <p:spPr>
          <a:xfrm>
            <a:off x="210792" y="949704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itchFamily="2" charset="2"/>
              <a:buChar char="§"/>
            </a:pPr>
            <a:r>
              <a:rPr lang="tr-TR" sz="2800" dirty="0">
                <a:latin typeface="Times" pitchFamily="18" charset="0"/>
              </a:rPr>
              <a:t>A </a:t>
            </a:r>
            <a:r>
              <a:rPr lang="tr-TR" sz="2800" dirty="0" err="1">
                <a:latin typeface="Times" pitchFamily="18" charset="0"/>
              </a:rPr>
              <a:t>target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tr-TR" sz="2800" dirty="0" err="1">
                <a:latin typeface="Times" pitchFamily="18" charset="0"/>
              </a:rPr>
              <a:t>vector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tr-TR" sz="2800" i="1" dirty="0" err="1">
                <a:latin typeface="Times" pitchFamily="18" charset="0"/>
              </a:rPr>
              <a:t>x_n</a:t>
            </a:r>
            <a:r>
              <a:rPr lang="tr-TR" sz="2800" dirty="0">
                <a:latin typeface="Times" pitchFamily="18" charset="0"/>
              </a:rPr>
              <a:t> is </a:t>
            </a:r>
            <a:r>
              <a:rPr lang="tr-TR" sz="2800" dirty="0" err="1">
                <a:latin typeface="Times" pitchFamily="18" charset="0"/>
              </a:rPr>
              <a:t>generated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tr-TR" sz="2800" dirty="0" err="1">
                <a:latin typeface="Times" pitchFamily="18" charset="0"/>
              </a:rPr>
              <a:t>via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tr-TR" sz="2800" dirty="0" err="1">
                <a:latin typeface="Times" pitchFamily="18" charset="0"/>
              </a:rPr>
              <a:t>below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tr-TR" sz="2800" dirty="0" err="1">
                <a:latin typeface="Times" pitchFamily="18" charset="0"/>
              </a:rPr>
              <a:t>comparison</a:t>
            </a:r>
            <a:r>
              <a:rPr lang="tr-TR" sz="2800" dirty="0">
                <a:latin typeface="Times" pitchFamily="18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FA39B-0577-9332-C1AC-03AB9C6D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95" y="2659838"/>
            <a:ext cx="75723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8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0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DE-</a:t>
            </a:r>
            <a:r>
              <a:rPr lang="tr-TR" dirty="0" err="1"/>
              <a:t>Flowchart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2156030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03E6A92-C6B6-8CC4-694F-3C2DE4DA0A67}"/>
              </a:ext>
            </a:extLst>
          </p:cNvPr>
          <p:cNvSpPr txBox="1">
            <a:spLocks/>
          </p:cNvSpPr>
          <p:nvPr/>
        </p:nvSpPr>
        <p:spPr>
          <a:xfrm>
            <a:off x="210792" y="949704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CD2AA-1669-0214-039A-F2A05ACFF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1394440"/>
            <a:ext cx="47434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3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Problemming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679174" y="1274885"/>
            <a:ext cx="10515600" cy="501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76126-0358-345F-7686-E8E9D10D1C40}"/>
              </a:ext>
            </a:extLst>
          </p:cNvPr>
          <p:cNvSpPr txBox="1"/>
          <p:nvPr/>
        </p:nvSpPr>
        <p:spPr>
          <a:xfrm>
            <a:off x="2028826" y="1452149"/>
            <a:ext cx="89967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. All LP models seek to </a:t>
            </a:r>
            <a:r>
              <a:rPr lang="en-GB" dirty="0">
                <a:solidFill>
                  <a:srgbClr val="FF0000"/>
                </a:solidFill>
              </a:rPr>
              <a:t>maximize or minimize </a:t>
            </a:r>
            <a:r>
              <a:rPr lang="en-GB" dirty="0"/>
              <a:t>some quantity, usually profit or </a:t>
            </a:r>
          </a:p>
          <a:p>
            <a:r>
              <a:rPr lang="en-GB" dirty="0"/>
              <a:t>costs. </a:t>
            </a:r>
            <a:endParaRPr lang="tr-TR" dirty="0"/>
          </a:p>
          <a:p>
            <a:endParaRPr lang="en-GB" dirty="0"/>
          </a:p>
          <a:p>
            <a:r>
              <a:rPr lang="en-GB" dirty="0"/>
              <a:t>ii. All LP models have </a:t>
            </a:r>
            <a:r>
              <a:rPr lang="en-GB" dirty="0">
                <a:solidFill>
                  <a:srgbClr val="FF0000"/>
                </a:solidFill>
              </a:rPr>
              <a:t>constraints or limitations </a:t>
            </a:r>
            <a:r>
              <a:rPr lang="en-GB" dirty="0"/>
              <a:t>that limit the degree to which </a:t>
            </a:r>
          </a:p>
          <a:p>
            <a:r>
              <a:rPr lang="en-GB" dirty="0"/>
              <a:t>the objective can be purse. E.g. deciding how many units of product in a </a:t>
            </a:r>
          </a:p>
          <a:p>
            <a:r>
              <a:rPr lang="en-GB" dirty="0"/>
              <a:t>product line to be produced is restricted to the manpower and machinery </a:t>
            </a:r>
          </a:p>
          <a:p>
            <a:r>
              <a:rPr lang="en-GB" dirty="0"/>
              <a:t>available. </a:t>
            </a:r>
            <a:endParaRPr lang="tr-TR" dirty="0"/>
          </a:p>
          <a:p>
            <a:endParaRPr lang="en-GB" dirty="0"/>
          </a:p>
          <a:p>
            <a:r>
              <a:rPr lang="en-GB" dirty="0"/>
              <a:t>iii. Objectives and constraints in LP model must be expressed in </a:t>
            </a:r>
            <a:r>
              <a:rPr lang="en-GB" dirty="0">
                <a:solidFill>
                  <a:srgbClr val="FF0000"/>
                </a:solidFill>
              </a:rPr>
              <a:t>linear equations </a:t>
            </a:r>
          </a:p>
          <a:p>
            <a:r>
              <a:rPr lang="en-GB" dirty="0">
                <a:solidFill>
                  <a:srgbClr val="FF0000"/>
                </a:solidFill>
              </a:rPr>
              <a:t>and inequalities. 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671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Problemming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679174" y="1274885"/>
            <a:ext cx="10515600" cy="501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76126-0358-345F-7686-E8E9D10D1C40}"/>
              </a:ext>
            </a:extLst>
          </p:cNvPr>
          <p:cNvSpPr txBox="1"/>
          <p:nvPr/>
        </p:nvSpPr>
        <p:spPr>
          <a:xfrm>
            <a:off x="520148" y="1452149"/>
            <a:ext cx="105054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Bir </a:t>
            </a:r>
            <a:r>
              <a:rPr lang="en-GB" dirty="0" err="1"/>
              <a:t>marangoz</a:t>
            </a:r>
            <a:r>
              <a:rPr lang="en-GB" dirty="0"/>
              <a:t> </a:t>
            </a:r>
            <a:r>
              <a:rPr lang="en-GB" dirty="0" err="1"/>
              <a:t>işletmesi</a:t>
            </a:r>
            <a:r>
              <a:rPr lang="en-GB" dirty="0"/>
              <a:t> masa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sandalye</a:t>
            </a:r>
            <a:r>
              <a:rPr lang="en-GB" dirty="0"/>
              <a:t> </a:t>
            </a:r>
            <a:r>
              <a:rPr lang="en-GB" dirty="0" err="1"/>
              <a:t>üretmektedir</a:t>
            </a:r>
            <a:r>
              <a:rPr lang="en-GB" dirty="0"/>
              <a:t>. Bir masa </a:t>
            </a:r>
            <a:r>
              <a:rPr lang="en-GB" dirty="0" err="1"/>
              <a:t>yapımı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30 metre </a:t>
            </a:r>
          </a:p>
          <a:p>
            <a:r>
              <a:rPr lang="en-GB" dirty="0" err="1"/>
              <a:t>tahtaya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5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iş</a:t>
            </a:r>
            <a:r>
              <a:rPr lang="en-GB" dirty="0"/>
              <a:t> </a:t>
            </a:r>
            <a:r>
              <a:rPr lang="en-GB" dirty="0" err="1"/>
              <a:t>gücüne</a:t>
            </a:r>
            <a:r>
              <a:rPr lang="en-GB" dirty="0"/>
              <a:t> </a:t>
            </a:r>
            <a:r>
              <a:rPr lang="en-GB" dirty="0" err="1"/>
              <a:t>gerek</a:t>
            </a:r>
            <a:r>
              <a:rPr lang="en-GB" dirty="0"/>
              <a:t> </a:t>
            </a:r>
            <a:r>
              <a:rPr lang="en-GB" dirty="0" err="1"/>
              <a:t>vardır</a:t>
            </a:r>
            <a:r>
              <a:rPr lang="en-GB" dirty="0"/>
              <a:t>. </a:t>
            </a:r>
            <a:r>
              <a:rPr lang="tr-TR" dirty="0"/>
              <a:t>B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sandalye</a:t>
            </a:r>
            <a:r>
              <a:rPr lang="en-GB" dirty="0"/>
              <a:t> </a:t>
            </a:r>
            <a:r>
              <a:rPr lang="en-GB" dirty="0" err="1"/>
              <a:t>yapımı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de 20 metre </a:t>
            </a:r>
            <a:r>
              <a:rPr lang="en-GB" dirty="0" err="1"/>
              <a:t>tahtaya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10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iş</a:t>
            </a:r>
            <a:r>
              <a:rPr lang="en-GB" dirty="0"/>
              <a:t> </a:t>
            </a:r>
          </a:p>
          <a:p>
            <a:r>
              <a:rPr lang="en-GB" dirty="0" err="1"/>
              <a:t>gücüne</a:t>
            </a:r>
            <a:r>
              <a:rPr lang="en-GB" dirty="0"/>
              <a:t> </a:t>
            </a:r>
            <a:r>
              <a:rPr lang="en-GB" dirty="0" err="1"/>
              <a:t>gerek</a:t>
            </a:r>
            <a:r>
              <a:rPr lang="en-GB" dirty="0"/>
              <a:t> </a:t>
            </a:r>
            <a:r>
              <a:rPr lang="en-GB" dirty="0" err="1"/>
              <a:t>vardır</a:t>
            </a:r>
            <a:r>
              <a:rPr lang="tr-TR" dirty="0"/>
              <a:t>.</a:t>
            </a:r>
          </a:p>
          <a:p>
            <a:r>
              <a:rPr lang="tr-TR" dirty="0"/>
              <a:t> İşletmenin elinde 300 metre tahta ile 110 saat iş gücü vardır. Ayrıca bir masanın satışından elde edilen kâr 6 TL ve bir sandalyenin satışından elde edilen kâr 8 TL olmaktadır. İşletmenin amacı </a:t>
            </a:r>
          </a:p>
          <a:p>
            <a:r>
              <a:rPr lang="tr-TR" dirty="0"/>
              <a:t>maksimum kara ulaşmaktır. Buna göre marangoz işletmesi ne kadar masa ve sandalye üretmelidir.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089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Problemming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679174" y="1274885"/>
            <a:ext cx="10515600" cy="501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76126-0358-345F-7686-E8E9D10D1C40}"/>
              </a:ext>
            </a:extLst>
          </p:cNvPr>
          <p:cNvSpPr txBox="1"/>
          <p:nvPr/>
        </p:nvSpPr>
        <p:spPr>
          <a:xfrm>
            <a:off x="520148" y="1452149"/>
            <a:ext cx="1050540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Karar değişkenleri:</a:t>
            </a:r>
            <a:br>
              <a:rPr lang="tr-TR" dirty="0"/>
            </a:br>
            <a:r>
              <a:rPr lang="tr-TR" dirty="0"/>
              <a:t>X1 : üretilecek masa miktarı, </a:t>
            </a:r>
          </a:p>
          <a:p>
            <a:r>
              <a:rPr lang="tr-TR" dirty="0"/>
              <a:t>X2 : üretilecek sandalye miktarı</a:t>
            </a:r>
            <a:br>
              <a:rPr lang="tr-TR" dirty="0"/>
            </a:br>
            <a:br>
              <a:rPr lang="tr-TR" dirty="0"/>
            </a:br>
            <a:r>
              <a:rPr lang="pl-PL" dirty="0">
                <a:solidFill>
                  <a:srgbClr val="FF0000"/>
                </a:solidFill>
              </a:rPr>
              <a:t>Amaç fonksiyonu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pl-PL" dirty="0">
                <a:solidFill>
                  <a:srgbClr val="FF0000"/>
                </a:solidFill>
              </a:rPr>
              <a:t> </a:t>
            </a:r>
          </a:p>
          <a:p>
            <a:r>
              <a:rPr lang="pl-PL" dirty="0"/>
              <a:t>Max Z = 6 X1 + 8  X2 </a:t>
            </a:r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Kısıtlar:</a:t>
            </a:r>
          </a:p>
          <a:p>
            <a:r>
              <a:rPr lang="tr-TR" dirty="0"/>
              <a:t> 30X1 + 20X2 ≤ 300 (tahta kısıtı) </a:t>
            </a:r>
          </a:p>
          <a:p>
            <a:r>
              <a:rPr lang="tr-TR" dirty="0"/>
              <a:t> 5X1 + 10X2 ≤ 110 (iş gücü kısıtı) </a:t>
            </a:r>
          </a:p>
          <a:p>
            <a:r>
              <a:rPr lang="tr-TR" dirty="0"/>
              <a:t> X1,X2 ≥ 0 </a:t>
            </a:r>
            <a:br>
              <a:rPr lang="tr-TR" dirty="0"/>
            </a:br>
            <a:br>
              <a:rPr lang="tr-TR" dirty="0"/>
            </a:b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747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Problemming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679174" y="1274885"/>
            <a:ext cx="10515600" cy="501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76126-0358-345F-7686-E8E9D10D1C40}"/>
              </a:ext>
            </a:extLst>
          </p:cNvPr>
          <p:cNvSpPr txBox="1"/>
          <p:nvPr/>
        </p:nvSpPr>
        <p:spPr>
          <a:xfrm>
            <a:off x="520148" y="1452149"/>
            <a:ext cx="105054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Bir </a:t>
            </a:r>
            <a:r>
              <a:rPr lang="en-GB" dirty="0" err="1"/>
              <a:t>işletme</a:t>
            </a:r>
            <a:r>
              <a:rPr lang="en-GB" dirty="0"/>
              <a:t> X,Y </a:t>
            </a:r>
            <a:r>
              <a:rPr lang="en-GB" dirty="0" err="1"/>
              <a:t>ve</a:t>
            </a:r>
            <a:r>
              <a:rPr lang="en-GB" dirty="0"/>
              <a:t> Z </a:t>
            </a:r>
            <a:r>
              <a:rPr lang="en-GB" dirty="0" err="1"/>
              <a:t>gibi</a:t>
            </a:r>
            <a:r>
              <a:rPr lang="en-GB" dirty="0"/>
              <a:t> </a:t>
            </a:r>
            <a:r>
              <a:rPr lang="en-GB" dirty="0" err="1"/>
              <a:t>üç</a:t>
            </a:r>
            <a:r>
              <a:rPr lang="en-GB" dirty="0"/>
              <a:t> </a:t>
            </a:r>
            <a:r>
              <a:rPr lang="en-GB" dirty="0" err="1"/>
              <a:t>ürün</a:t>
            </a:r>
            <a:r>
              <a:rPr lang="en-GB" dirty="0"/>
              <a:t> </a:t>
            </a:r>
            <a:r>
              <a:rPr lang="en-GB" dirty="0" err="1"/>
              <a:t>üretmektedir</a:t>
            </a:r>
            <a:r>
              <a:rPr lang="en-GB" dirty="0"/>
              <a:t>. Bir </a:t>
            </a:r>
            <a:r>
              <a:rPr lang="en-GB" dirty="0" err="1"/>
              <a:t>birim</a:t>
            </a:r>
            <a:r>
              <a:rPr lang="en-GB" dirty="0"/>
              <a:t> X </a:t>
            </a:r>
            <a:r>
              <a:rPr lang="en-GB" dirty="0" err="1"/>
              <a:t>üretiminde</a:t>
            </a:r>
            <a:r>
              <a:rPr lang="en-GB" dirty="0"/>
              <a:t> 1 </a:t>
            </a:r>
            <a:r>
              <a:rPr lang="en-GB" dirty="0" err="1"/>
              <a:t>birim</a:t>
            </a:r>
            <a:r>
              <a:rPr lang="en-GB" dirty="0"/>
              <a:t> A </a:t>
            </a:r>
            <a:r>
              <a:rPr lang="en-GB" dirty="0" err="1"/>
              <a:t>malı</a:t>
            </a:r>
            <a:r>
              <a:rPr lang="en-GB" dirty="0"/>
              <a:t> </a:t>
            </a:r>
          </a:p>
          <a:p>
            <a:r>
              <a:rPr lang="en-GB" dirty="0" err="1"/>
              <a:t>girdisi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1 </a:t>
            </a:r>
            <a:r>
              <a:rPr lang="en-GB" dirty="0" err="1"/>
              <a:t>birim</a:t>
            </a:r>
            <a:r>
              <a:rPr lang="en-GB" dirty="0"/>
              <a:t> B </a:t>
            </a:r>
            <a:r>
              <a:rPr lang="en-GB" dirty="0" err="1"/>
              <a:t>malı</a:t>
            </a:r>
            <a:r>
              <a:rPr lang="en-GB" dirty="0"/>
              <a:t> </a:t>
            </a:r>
            <a:r>
              <a:rPr lang="en-GB" dirty="0" err="1"/>
              <a:t>girdisi</a:t>
            </a:r>
            <a:r>
              <a:rPr lang="en-GB" dirty="0"/>
              <a:t> </a:t>
            </a:r>
            <a:r>
              <a:rPr lang="en-GB" dirty="0" err="1"/>
              <a:t>kullanılmaktadır</a:t>
            </a:r>
            <a:r>
              <a:rPr lang="en-GB" dirty="0"/>
              <a:t>.  Bir </a:t>
            </a:r>
            <a:r>
              <a:rPr lang="en-GB" dirty="0" err="1"/>
              <a:t>birim</a:t>
            </a:r>
            <a:r>
              <a:rPr lang="en-GB" dirty="0"/>
              <a:t> Y </a:t>
            </a:r>
            <a:r>
              <a:rPr lang="en-GB" dirty="0" err="1"/>
              <a:t>malı</a:t>
            </a:r>
            <a:r>
              <a:rPr lang="en-GB" dirty="0"/>
              <a:t> </a:t>
            </a:r>
            <a:r>
              <a:rPr lang="en-GB" dirty="0" err="1"/>
              <a:t>üretiminde</a:t>
            </a:r>
            <a:r>
              <a:rPr lang="en-GB" dirty="0"/>
              <a:t> </a:t>
            </a:r>
            <a:r>
              <a:rPr lang="en-GB" dirty="0" err="1"/>
              <a:t>ise</a:t>
            </a:r>
            <a:r>
              <a:rPr lang="en-GB" dirty="0"/>
              <a:t> 1 </a:t>
            </a:r>
            <a:r>
              <a:rPr lang="en-GB" dirty="0" err="1"/>
              <a:t>birim</a:t>
            </a:r>
            <a:r>
              <a:rPr lang="en-GB" dirty="0"/>
              <a:t> A </a:t>
            </a:r>
            <a:r>
              <a:rPr lang="en-GB" dirty="0" err="1"/>
              <a:t>malı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2 </a:t>
            </a:r>
          </a:p>
          <a:p>
            <a:r>
              <a:rPr lang="en-GB" dirty="0" err="1"/>
              <a:t>birim</a:t>
            </a:r>
            <a:r>
              <a:rPr lang="en-GB" dirty="0"/>
              <a:t> B </a:t>
            </a:r>
            <a:r>
              <a:rPr lang="en-GB" dirty="0" err="1"/>
              <a:t>malı</a:t>
            </a:r>
            <a:r>
              <a:rPr lang="en-GB" dirty="0"/>
              <a:t> </a:t>
            </a:r>
            <a:r>
              <a:rPr lang="en-GB" dirty="0" err="1"/>
              <a:t>girdisi</a:t>
            </a:r>
            <a:r>
              <a:rPr lang="en-GB" dirty="0"/>
              <a:t> </a:t>
            </a:r>
            <a:r>
              <a:rPr lang="en-GB" dirty="0" err="1"/>
              <a:t>kullanılmaktadır</a:t>
            </a:r>
            <a:r>
              <a:rPr lang="en-GB" dirty="0"/>
              <a:t>. </a:t>
            </a:r>
            <a:r>
              <a:rPr lang="en-GB" dirty="0" err="1"/>
              <a:t>Birim</a:t>
            </a:r>
            <a:r>
              <a:rPr lang="en-GB" dirty="0"/>
              <a:t> Z </a:t>
            </a:r>
            <a:r>
              <a:rPr lang="en-GB" dirty="0" err="1"/>
              <a:t>üretiminde</a:t>
            </a:r>
            <a:r>
              <a:rPr lang="en-GB" dirty="0"/>
              <a:t> </a:t>
            </a:r>
            <a:r>
              <a:rPr lang="en-GB" dirty="0" err="1"/>
              <a:t>ise</a:t>
            </a:r>
            <a:r>
              <a:rPr lang="en-GB" dirty="0"/>
              <a:t> </a:t>
            </a:r>
            <a:r>
              <a:rPr lang="en-GB" dirty="0" err="1"/>
              <a:t>sadece</a:t>
            </a:r>
            <a:r>
              <a:rPr lang="en-GB" dirty="0"/>
              <a:t> A </a:t>
            </a:r>
            <a:r>
              <a:rPr lang="en-GB" dirty="0" err="1"/>
              <a:t>malı</a:t>
            </a:r>
            <a:r>
              <a:rPr lang="en-GB" dirty="0"/>
              <a:t> </a:t>
            </a:r>
            <a:r>
              <a:rPr lang="en-GB" dirty="0" err="1"/>
              <a:t>girdisi</a:t>
            </a:r>
            <a:r>
              <a:rPr lang="en-GB" dirty="0"/>
              <a:t> </a:t>
            </a:r>
            <a:r>
              <a:rPr lang="en-GB" dirty="0" err="1"/>
              <a:t>kullanılmaktadır</a:t>
            </a:r>
            <a:r>
              <a:rPr lang="en-GB" dirty="0"/>
              <a:t>. </a:t>
            </a:r>
          </a:p>
          <a:p>
            <a:r>
              <a:rPr lang="en-GB" dirty="0" err="1"/>
              <a:t>İşletmenin</a:t>
            </a:r>
            <a:r>
              <a:rPr lang="en-GB" dirty="0"/>
              <a:t> </a:t>
            </a:r>
            <a:r>
              <a:rPr lang="en-GB" dirty="0" err="1"/>
              <a:t>elinde</a:t>
            </a:r>
            <a:r>
              <a:rPr lang="en-GB" dirty="0"/>
              <a:t> </a:t>
            </a:r>
            <a:r>
              <a:rPr lang="en-GB" dirty="0" err="1"/>
              <a:t>kullanılabilir</a:t>
            </a:r>
            <a:r>
              <a:rPr lang="en-GB" dirty="0"/>
              <a:t> 40 </a:t>
            </a:r>
            <a:r>
              <a:rPr lang="en-GB" dirty="0" err="1"/>
              <a:t>birim</a:t>
            </a:r>
            <a:r>
              <a:rPr lang="en-GB" dirty="0"/>
              <a:t> A </a:t>
            </a:r>
            <a:r>
              <a:rPr lang="en-GB" dirty="0" err="1"/>
              <a:t>malı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20 </a:t>
            </a:r>
            <a:r>
              <a:rPr lang="en-GB" dirty="0" err="1"/>
              <a:t>birim</a:t>
            </a:r>
            <a:r>
              <a:rPr lang="en-GB" dirty="0"/>
              <a:t> B </a:t>
            </a:r>
            <a:r>
              <a:rPr lang="en-GB" dirty="0" err="1"/>
              <a:t>malı</a:t>
            </a:r>
            <a:r>
              <a:rPr lang="en-GB" dirty="0"/>
              <a:t> </a:t>
            </a:r>
            <a:r>
              <a:rPr lang="en-GB" dirty="0" err="1"/>
              <a:t>bulunmaktadır</a:t>
            </a:r>
            <a:r>
              <a:rPr lang="en-GB" dirty="0"/>
              <a:t>. </a:t>
            </a:r>
          </a:p>
          <a:p>
            <a:endParaRPr lang="tr-TR" dirty="0"/>
          </a:p>
          <a:p>
            <a:r>
              <a:rPr lang="en-GB" dirty="0" err="1"/>
              <a:t>Öte</a:t>
            </a:r>
            <a:r>
              <a:rPr lang="en-GB" dirty="0"/>
              <a:t> </a:t>
            </a:r>
            <a:r>
              <a:rPr lang="en-GB" dirty="0" err="1"/>
              <a:t>yandan</a:t>
            </a:r>
            <a:r>
              <a:rPr lang="en-GB" dirty="0"/>
              <a:t>,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birim</a:t>
            </a:r>
            <a:r>
              <a:rPr lang="en-GB" dirty="0"/>
              <a:t> X </a:t>
            </a:r>
            <a:r>
              <a:rPr lang="en-GB" dirty="0" err="1"/>
              <a:t>malının</a:t>
            </a:r>
            <a:r>
              <a:rPr lang="en-GB" dirty="0"/>
              <a:t> </a:t>
            </a:r>
            <a:r>
              <a:rPr lang="en-GB" dirty="0" err="1"/>
              <a:t>satış</a:t>
            </a:r>
            <a:r>
              <a:rPr lang="en-GB" dirty="0"/>
              <a:t> </a:t>
            </a:r>
            <a:r>
              <a:rPr lang="en-GB" dirty="0" err="1"/>
              <a:t>fiyatı</a:t>
            </a:r>
            <a:r>
              <a:rPr lang="en-GB" dirty="0"/>
              <a:t> 10</a:t>
            </a:r>
            <a:r>
              <a:rPr lang="tr-TR" dirty="0"/>
              <a:t> TL</a:t>
            </a:r>
            <a:r>
              <a:rPr lang="en-GB" dirty="0"/>
              <a:t>,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birim</a:t>
            </a:r>
            <a:r>
              <a:rPr lang="en-GB" dirty="0"/>
              <a:t> Y </a:t>
            </a:r>
            <a:r>
              <a:rPr lang="en-GB" dirty="0" err="1"/>
              <a:t>malının</a:t>
            </a:r>
            <a:r>
              <a:rPr lang="en-GB" dirty="0"/>
              <a:t> </a:t>
            </a:r>
            <a:r>
              <a:rPr lang="en-GB" dirty="0" err="1"/>
              <a:t>satış</a:t>
            </a:r>
            <a:r>
              <a:rPr lang="en-GB" dirty="0"/>
              <a:t> </a:t>
            </a:r>
            <a:r>
              <a:rPr lang="en-GB" dirty="0" err="1"/>
              <a:t>fiyatı</a:t>
            </a:r>
            <a:r>
              <a:rPr lang="en-GB" dirty="0"/>
              <a:t> 15</a:t>
            </a:r>
            <a:r>
              <a:rPr lang="tr-TR" dirty="0"/>
              <a:t> TL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birim</a:t>
            </a:r>
            <a:r>
              <a:rPr lang="en-GB" dirty="0"/>
              <a:t> Z </a:t>
            </a:r>
          </a:p>
          <a:p>
            <a:r>
              <a:rPr lang="en-GB" dirty="0" err="1"/>
              <a:t>malının</a:t>
            </a:r>
            <a:r>
              <a:rPr lang="en-GB" dirty="0"/>
              <a:t> </a:t>
            </a:r>
            <a:r>
              <a:rPr lang="en-GB" dirty="0" err="1"/>
              <a:t>satış</a:t>
            </a:r>
            <a:r>
              <a:rPr lang="en-GB" dirty="0"/>
              <a:t> </a:t>
            </a:r>
            <a:r>
              <a:rPr lang="en-GB" dirty="0" err="1"/>
              <a:t>fiyatı</a:t>
            </a:r>
            <a:r>
              <a:rPr lang="en-GB" dirty="0"/>
              <a:t> </a:t>
            </a:r>
            <a:r>
              <a:rPr lang="en-GB" dirty="0" err="1"/>
              <a:t>ise</a:t>
            </a:r>
            <a:r>
              <a:rPr lang="en-GB" dirty="0"/>
              <a:t> </a:t>
            </a:r>
            <a:r>
              <a:rPr lang="tr-TR" dirty="0"/>
              <a:t>1</a:t>
            </a:r>
            <a:r>
              <a:rPr lang="en-GB" dirty="0"/>
              <a:t>2</a:t>
            </a:r>
            <a:r>
              <a:rPr lang="tr-TR" dirty="0"/>
              <a:t> TL</a:t>
            </a:r>
            <a:r>
              <a:rPr lang="en-GB" dirty="0"/>
              <a:t>dir.  Bu X,Y,Z </a:t>
            </a:r>
            <a:r>
              <a:rPr lang="en-GB" dirty="0" err="1"/>
              <a:t>mallarının</a:t>
            </a:r>
            <a:r>
              <a:rPr lang="en-GB" dirty="0"/>
              <a:t> </a:t>
            </a:r>
            <a:r>
              <a:rPr lang="en-GB" dirty="0" err="1"/>
              <a:t>birim</a:t>
            </a:r>
            <a:r>
              <a:rPr lang="en-GB" dirty="0"/>
              <a:t> </a:t>
            </a:r>
            <a:r>
              <a:rPr lang="en-GB" dirty="0" err="1"/>
              <a:t>üretim</a:t>
            </a:r>
            <a:r>
              <a:rPr lang="en-GB" dirty="0"/>
              <a:t> </a:t>
            </a:r>
            <a:r>
              <a:rPr lang="en-GB" dirty="0" err="1"/>
              <a:t>maliyetleri</a:t>
            </a:r>
            <a:r>
              <a:rPr lang="en-GB" dirty="0"/>
              <a:t> </a:t>
            </a:r>
            <a:r>
              <a:rPr lang="en-GB" dirty="0" err="1"/>
              <a:t>sırasıyla</a:t>
            </a:r>
            <a:r>
              <a:rPr lang="en-GB" dirty="0"/>
              <a:t> 8</a:t>
            </a:r>
            <a:r>
              <a:rPr lang="tr-TR" dirty="0"/>
              <a:t> TL</a:t>
            </a:r>
            <a:r>
              <a:rPr lang="en-GB" dirty="0"/>
              <a:t>, 9</a:t>
            </a:r>
            <a:r>
              <a:rPr lang="tr-TR" dirty="0"/>
              <a:t> TL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7</a:t>
            </a:r>
            <a:r>
              <a:rPr lang="tr-TR" dirty="0"/>
              <a:t> TL</a:t>
            </a:r>
            <a:r>
              <a:rPr lang="en-GB" dirty="0"/>
              <a:t>’dir.  </a:t>
            </a:r>
          </a:p>
          <a:p>
            <a:endParaRPr lang="tr-TR" dirty="0"/>
          </a:p>
          <a:p>
            <a:r>
              <a:rPr lang="en-GB" dirty="0"/>
              <a:t>Buna </a:t>
            </a:r>
            <a:r>
              <a:rPr lang="en-GB" dirty="0" err="1"/>
              <a:t>göre</a:t>
            </a:r>
            <a:r>
              <a:rPr lang="en-GB" dirty="0"/>
              <a:t> </a:t>
            </a:r>
            <a:r>
              <a:rPr lang="en-GB" dirty="0" err="1"/>
              <a:t>işletmenin</a:t>
            </a:r>
            <a:r>
              <a:rPr lang="en-GB" dirty="0"/>
              <a:t> </a:t>
            </a:r>
            <a:r>
              <a:rPr lang="en-GB" dirty="0" err="1"/>
              <a:t>karını</a:t>
            </a:r>
            <a:r>
              <a:rPr lang="en-GB" dirty="0"/>
              <a:t> </a:t>
            </a:r>
            <a:r>
              <a:rPr lang="en-GB" dirty="0" err="1"/>
              <a:t>maksimum</a:t>
            </a:r>
            <a:r>
              <a:rPr lang="en-GB" dirty="0"/>
              <a:t> </a:t>
            </a:r>
            <a:r>
              <a:rPr lang="en-GB" dirty="0" err="1"/>
              <a:t>kılabilmek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üretim</a:t>
            </a:r>
            <a:r>
              <a:rPr lang="en-GB" dirty="0"/>
              <a:t> </a:t>
            </a:r>
            <a:r>
              <a:rPr lang="en-GB" dirty="0" err="1"/>
              <a:t>bileşimi</a:t>
            </a:r>
            <a:r>
              <a:rPr lang="en-GB" dirty="0"/>
              <a:t> ne </a:t>
            </a:r>
            <a:r>
              <a:rPr lang="en-GB" dirty="0" err="1"/>
              <a:t>olmalıdır</a:t>
            </a:r>
            <a:r>
              <a:rPr lang="en-GB" dirty="0"/>
              <a:t>.  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078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Problemming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679174" y="1274885"/>
            <a:ext cx="10515600" cy="501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76126-0358-345F-7686-E8E9D10D1C40}"/>
              </a:ext>
            </a:extLst>
          </p:cNvPr>
          <p:cNvSpPr txBox="1"/>
          <p:nvPr/>
        </p:nvSpPr>
        <p:spPr>
          <a:xfrm>
            <a:off x="520148" y="1452149"/>
            <a:ext cx="105054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Karar değişkenleri: </a:t>
            </a:r>
          </a:p>
          <a:p>
            <a:r>
              <a:rPr lang="tr-TR" dirty="0"/>
              <a:t>X1 :  üretilecek X ürününün miktarı </a:t>
            </a:r>
          </a:p>
          <a:p>
            <a:r>
              <a:rPr lang="tr-TR" dirty="0"/>
              <a:t>X2 :  üretilecek Y ürününün miktarı </a:t>
            </a:r>
          </a:p>
          <a:p>
            <a:r>
              <a:rPr lang="tr-TR" dirty="0"/>
              <a:t>X3 : üretilecek  Z ürününün miktarı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Birim kar: Birim satış fiyatı – birim üretim maliyeti </a:t>
            </a:r>
          </a:p>
          <a:p>
            <a:r>
              <a:rPr lang="tr-TR" dirty="0"/>
              <a:t>Buna göre X1’in net karı 2 TL, X2’nin net karı 6 TL ve X3’ün net karı da 5 TL </a:t>
            </a:r>
            <a:r>
              <a:rPr lang="tr-TR" dirty="0" err="1"/>
              <a:t>dir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pl-PL" dirty="0">
                <a:solidFill>
                  <a:srgbClr val="FF0000"/>
                </a:solidFill>
              </a:rPr>
              <a:t>Amaç fonksiyonu: </a:t>
            </a:r>
          </a:p>
          <a:p>
            <a:r>
              <a:rPr lang="pl-PL" dirty="0"/>
              <a:t>Max Z = 2X1 + 6X2 +5X3</a:t>
            </a:r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Kısıtlar:</a:t>
            </a:r>
          </a:p>
          <a:p>
            <a:r>
              <a:rPr lang="tr-TR" dirty="0"/>
              <a:t> X1 + X2 +X3 ≤ 40 (A malı girdisi) </a:t>
            </a:r>
          </a:p>
          <a:p>
            <a:r>
              <a:rPr lang="tr-TR" dirty="0"/>
              <a:t> X1 +2X2 ≤ 20 (B malı girdisi) </a:t>
            </a:r>
          </a:p>
          <a:p>
            <a:r>
              <a:rPr lang="tr-TR" dirty="0"/>
              <a:t>X1,X2, X3≥ 0 </a:t>
            </a:r>
          </a:p>
          <a:p>
            <a:endParaRPr lang="tr-TR" dirty="0"/>
          </a:p>
          <a:p>
            <a:r>
              <a:rPr lang="pl-PL" dirty="0"/>
              <a:t> 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193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 err="1"/>
              <a:t>Differential</a:t>
            </a:r>
            <a:r>
              <a:rPr lang="tr-TR" dirty="0"/>
              <a:t> </a:t>
            </a:r>
            <a:r>
              <a:rPr lang="tr-TR" dirty="0" err="1"/>
              <a:t>Evolution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480391" y="2795518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CB0ED-4E0F-157E-B45D-CA9E8EEB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29" y="2202107"/>
            <a:ext cx="86868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7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0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DE-</a:t>
            </a:r>
            <a:r>
              <a:rPr lang="tr-TR" dirty="0" err="1"/>
              <a:t>Initialization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2156030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03E6A92-C6B6-8CC4-694F-3C2DE4DA0A67}"/>
              </a:ext>
            </a:extLst>
          </p:cNvPr>
          <p:cNvSpPr txBox="1">
            <a:spLocks/>
          </p:cNvSpPr>
          <p:nvPr/>
        </p:nvSpPr>
        <p:spPr>
          <a:xfrm>
            <a:off x="323435" y="1461052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tr-TR" sz="2800" dirty="0" err="1">
                <a:latin typeface="Times" pitchFamily="18" charset="0"/>
              </a:rPr>
              <a:t>Population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en-GB" sz="2800" dirty="0">
                <a:latin typeface="Times" pitchFamily="18" charset="0"/>
              </a:rPr>
              <a:t>are randomly distributed across the design space</a:t>
            </a:r>
            <a:r>
              <a:rPr lang="tr-TR" sz="2800" dirty="0">
                <a:latin typeface="Times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r>
              <a:rPr lang="en-GB" sz="2800" dirty="0">
                <a:latin typeface="Times" pitchFamily="18" charset="0"/>
              </a:rPr>
              <a:t>where </a:t>
            </a:r>
            <a:r>
              <a:rPr lang="tr-TR" sz="2800" dirty="0" err="1">
                <a:latin typeface="Times" pitchFamily="18" charset="0"/>
              </a:rPr>
              <a:t>Xmin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en-GB" sz="2800" dirty="0">
                <a:latin typeface="Times" pitchFamily="18" charset="0"/>
              </a:rPr>
              <a:t>and </a:t>
            </a:r>
            <a:r>
              <a:rPr lang="tr-TR" sz="2800" dirty="0" err="1">
                <a:latin typeface="Times" pitchFamily="18" charset="0"/>
              </a:rPr>
              <a:t>Xmax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en-GB" sz="2800" dirty="0">
                <a:latin typeface="Times" pitchFamily="18" charset="0"/>
              </a:rPr>
              <a:t>are vectors of lower and upper limit values</a:t>
            </a:r>
            <a:r>
              <a:rPr lang="tr-TR" sz="2800" dirty="0">
                <a:latin typeface="Times" pitchFamily="18" charset="0"/>
              </a:rPr>
              <a:t> </a:t>
            </a:r>
            <a:r>
              <a:rPr lang="en-GB" sz="2800" dirty="0">
                <a:latin typeface="Times" pitchFamily="18" charset="0"/>
              </a:rPr>
              <a:t>respectively.</a:t>
            </a:r>
            <a:endParaRPr lang="tr-TR" sz="2800" dirty="0">
              <a:latin typeface="Times" pitchFamily="18" charset="0"/>
            </a:endParaRPr>
          </a:p>
          <a:p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4625DD-708F-F07F-5E7E-24054D645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753" y="2461798"/>
            <a:ext cx="6166026" cy="8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8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0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DE-</a:t>
            </a:r>
            <a:r>
              <a:rPr lang="tr-TR" dirty="0" err="1"/>
              <a:t>Mutation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609C20A-F15F-DBF3-3CE0-35852EA75E4C}"/>
              </a:ext>
            </a:extLst>
          </p:cNvPr>
          <p:cNvSpPr txBox="1">
            <a:spLocks/>
          </p:cNvSpPr>
          <p:nvPr/>
        </p:nvSpPr>
        <p:spPr>
          <a:xfrm>
            <a:off x="210792" y="2156030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03E6A92-C6B6-8CC4-694F-3C2DE4DA0A67}"/>
              </a:ext>
            </a:extLst>
          </p:cNvPr>
          <p:cNvSpPr txBox="1">
            <a:spLocks/>
          </p:cNvSpPr>
          <p:nvPr/>
        </p:nvSpPr>
        <p:spPr>
          <a:xfrm>
            <a:off x="323435" y="1461052"/>
            <a:ext cx="10515600" cy="393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2800" dirty="0">
                <a:latin typeface="Times" pitchFamily="18" charset="0"/>
              </a:rPr>
              <a:t>From each parameter vector, select three other vectors</a:t>
            </a:r>
            <a:r>
              <a:rPr lang="tr-TR" sz="2800" dirty="0">
                <a:latin typeface="Times" pitchFamily="18" charset="0"/>
              </a:rPr>
              <a:t>, x_r1, x_r2, x_r3 </a:t>
            </a:r>
            <a:r>
              <a:rPr lang="tr-TR" sz="2800" dirty="0" err="1">
                <a:latin typeface="Times" pitchFamily="18" charset="0"/>
              </a:rPr>
              <a:t>randomly</a:t>
            </a: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pPr>
              <a:buFont typeface="Wingdings" pitchFamily="2" charset="2"/>
              <a:buChar char="§"/>
            </a:pPr>
            <a:endParaRPr lang="tr-TR" sz="2800" dirty="0">
              <a:latin typeface="Times" pitchFamily="18" charset="0"/>
            </a:endParaRPr>
          </a:p>
          <a:p>
            <a:r>
              <a:rPr lang="tr-TR" sz="2800" dirty="0">
                <a:latin typeface="Times" pitchFamily="18" charset="0"/>
              </a:rPr>
              <a:t>F: (0,1]</a:t>
            </a:r>
            <a:endParaRPr lang="en-US" sz="2800" dirty="0">
              <a:latin typeface="Times" pitchFamily="18" charset="0"/>
            </a:endParaRPr>
          </a:p>
          <a:p>
            <a:pPr algn="l"/>
            <a:endParaRPr lang="tr-T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DED40-FFED-EE9C-A280-D65E0430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426" y="2584938"/>
            <a:ext cx="5153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0795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3948</TotalTime>
  <Words>587</Words>
  <Application>Microsoft Office PowerPoint</Application>
  <PresentationFormat>Widescreen</PresentationFormat>
  <Paragraphs>123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Avenir Next LT Pro</vt:lpstr>
      <vt:lpstr>AvenirNext LT Pro Medium</vt:lpstr>
      <vt:lpstr>Calibri</vt:lpstr>
      <vt:lpstr>Sagona Book</vt:lpstr>
      <vt:lpstr>Times</vt:lpstr>
      <vt:lpstr>Times New Roman</vt:lpstr>
      <vt:lpstr>Wingdings</vt:lpstr>
      <vt:lpstr>ExploreVTI</vt:lpstr>
      <vt:lpstr>Introduction to OR</vt:lpstr>
      <vt:lpstr>Linear Problemming</vt:lpstr>
      <vt:lpstr>Linear Problemming</vt:lpstr>
      <vt:lpstr>Linear Problemming</vt:lpstr>
      <vt:lpstr>Linear Problemming</vt:lpstr>
      <vt:lpstr>Linear Problemming</vt:lpstr>
      <vt:lpstr>Differential Evolution Algorithm</vt:lpstr>
      <vt:lpstr>DE-Initialization</vt:lpstr>
      <vt:lpstr>DE-Mutation</vt:lpstr>
      <vt:lpstr>DE-Recombination</vt:lpstr>
      <vt:lpstr>DE-Selection</vt:lpstr>
      <vt:lpstr>DE-Flowchart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</dc:title>
  <dc:creator>Yiğit Çağatay Kuyu</dc:creator>
  <cp:lastModifiedBy>Yiğit Çağatay Kuyu</cp:lastModifiedBy>
  <cp:revision>74</cp:revision>
  <dcterms:created xsi:type="dcterms:W3CDTF">2023-10-05T11:39:42Z</dcterms:created>
  <dcterms:modified xsi:type="dcterms:W3CDTF">2024-04-05T07:47:24Z</dcterms:modified>
</cp:coreProperties>
</file>