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5"/>
  </p:notesMasterIdLst>
  <p:sldIdLst>
    <p:sldId id="256" r:id="rId2"/>
    <p:sldId id="320" r:id="rId3"/>
    <p:sldId id="34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109" d="100"/>
          <a:sy n="109"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38F7A-8C50-4DA0-BDFF-70F1043EEA92}" type="datetimeFigureOut">
              <a:rPr lang="tr-TR" smtClean="0"/>
              <a:t>17.05.2024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46ECD-3EE9-4909-9D38-E4BEB9651639}" type="slidenum">
              <a:rPr lang="tr-TR" smtClean="0"/>
              <a:t>‹#›</a:t>
            </a:fld>
            <a:endParaRPr lang="tr-TR"/>
          </a:p>
        </p:txBody>
      </p:sp>
    </p:spTree>
    <p:extLst>
      <p:ext uri="{BB962C8B-B14F-4D97-AF65-F5344CB8AC3E}">
        <p14:creationId xmlns:p14="http://schemas.microsoft.com/office/powerpoint/2010/main" val="43918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2F846ECD-3EE9-4909-9D38-E4BEB9651639}" type="slidenum">
              <a:rPr lang="tr-TR" smtClean="0"/>
              <a:t>2</a:t>
            </a:fld>
            <a:endParaRPr lang="tr-TR"/>
          </a:p>
        </p:txBody>
      </p:sp>
    </p:spTree>
    <p:extLst>
      <p:ext uri="{BB962C8B-B14F-4D97-AF65-F5344CB8AC3E}">
        <p14:creationId xmlns:p14="http://schemas.microsoft.com/office/powerpoint/2010/main" val="1750020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2F846ECD-3EE9-4909-9D38-E4BEB9651639}" type="slidenum">
              <a:rPr lang="tr-TR" smtClean="0"/>
              <a:t>3</a:t>
            </a:fld>
            <a:endParaRPr lang="tr-TR"/>
          </a:p>
        </p:txBody>
      </p:sp>
    </p:spTree>
    <p:extLst>
      <p:ext uri="{BB962C8B-B14F-4D97-AF65-F5344CB8AC3E}">
        <p14:creationId xmlns:p14="http://schemas.microsoft.com/office/powerpoint/2010/main" val="262234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5/17/2024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85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5/17/2024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0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5/17/2024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2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5/17/2024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7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5/17/2024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15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5/17/2024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58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5/17/2024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9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5/17/2024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5/17/2024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5/17/2024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2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5/17/2024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5/17/2024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99338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74B3794-1C07-88AA-27C9-440B716AFE8D}"/>
              </a:ext>
            </a:extLst>
          </p:cNvPr>
          <p:cNvSpPr>
            <a:spLocks noGrp="1"/>
          </p:cNvSpPr>
          <p:nvPr>
            <p:ph type="ctrTitle"/>
          </p:nvPr>
        </p:nvSpPr>
        <p:spPr>
          <a:xfrm>
            <a:off x="178248" y="3627608"/>
            <a:ext cx="9427077" cy="2226076"/>
          </a:xfrm>
        </p:spPr>
        <p:txBody>
          <a:bodyPr anchor="ctr">
            <a:normAutofit/>
          </a:bodyPr>
          <a:lstStyle/>
          <a:p>
            <a:pPr algn="l"/>
            <a:r>
              <a:rPr lang="tr-TR" sz="5400" dirty="0" err="1"/>
              <a:t>Introduction</a:t>
            </a:r>
            <a:r>
              <a:rPr lang="tr-TR" sz="5400" dirty="0"/>
              <a:t> </a:t>
            </a:r>
            <a:r>
              <a:rPr lang="tr-TR" sz="5400" dirty="0" err="1"/>
              <a:t>to</a:t>
            </a:r>
            <a:r>
              <a:rPr lang="tr-TR" sz="5400" dirty="0"/>
              <a:t> OR</a:t>
            </a:r>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2" name="Picture 3" descr="Connected sticks shaping polygons background">
            <a:extLst>
              <a:ext uri="{FF2B5EF4-FFF2-40B4-BE49-F238E27FC236}">
                <a16:creationId xmlns:a16="http://schemas.microsoft.com/office/drawing/2014/main" id="{5F6BA7F0-4AED-5CAA-E0A4-18A46EE00966}"/>
              </a:ext>
            </a:extLst>
          </p:cNvPr>
          <p:cNvPicPr>
            <a:picLocks noChangeAspect="1"/>
          </p:cNvPicPr>
          <p:nvPr/>
        </p:nvPicPr>
        <p:blipFill rotWithShape="1">
          <a:blip r:embed="rId2"/>
          <a:srcRect t="26106" r="-2" b="21803"/>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5562F197-D4AB-0F8F-DB66-440A7F1BAA88}"/>
              </a:ext>
            </a:extLst>
          </p:cNvPr>
          <p:cNvPicPr>
            <a:picLocks noChangeAspect="1"/>
          </p:cNvPicPr>
          <p:nvPr/>
        </p:nvPicPr>
        <p:blipFill>
          <a:blip r:embed="rId3"/>
          <a:stretch>
            <a:fillRect/>
          </a:stretch>
        </p:blipFill>
        <p:spPr>
          <a:xfrm>
            <a:off x="6914452" y="3434503"/>
            <a:ext cx="5317700" cy="2731806"/>
          </a:xfrm>
          <a:prstGeom prst="rect">
            <a:avLst/>
          </a:prstGeom>
        </p:spPr>
      </p:pic>
      <p:pic>
        <p:nvPicPr>
          <p:cNvPr id="9" name="Picture 8">
            <a:extLst>
              <a:ext uri="{FF2B5EF4-FFF2-40B4-BE49-F238E27FC236}">
                <a16:creationId xmlns:a16="http://schemas.microsoft.com/office/drawing/2014/main" id="{23767356-51CC-AF7D-0637-9FB70390F212}"/>
              </a:ext>
            </a:extLst>
          </p:cNvPr>
          <p:cNvPicPr>
            <a:picLocks noChangeAspect="1"/>
          </p:cNvPicPr>
          <p:nvPr/>
        </p:nvPicPr>
        <p:blipFill>
          <a:blip r:embed="rId4"/>
          <a:stretch>
            <a:fillRect/>
          </a:stretch>
        </p:blipFill>
        <p:spPr>
          <a:xfrm>
            <a:off x="-34069" y="-24656"/>
            <a:ext cx="5470339" cy="3410221"/>
          </a:xfrm>
          <a:prstGeom prst="rect">
            <a:avLst/>
          </a:prstGeom>
        </p:spPr>
      </p:pic>
    </p:spTree>
    <p:extLst>
      <p:ext uri="{BB962C8B-B14F-4D97-AF65-F5344CB8AC3E}">
        <p14:creationId xmlns:p14="http://schemas.microsoft.com/office/powerpoint/2010/main" val="215287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a:xfrm>
            <a:off x="838200" y="126586"/>
            <a:ext cx="10515600" cy="1325563"/>
          </a:xfrm>
        </p:spPr>
        <p:txBody>
          <a:bodyPr>
            <a:normAutofit/>
          </a:bodyPr>
          <a:lstStyle/>
          <a:p>
            <a:r>
              <a:rPr lang="tr-TR" dirty="0" err="1"/>
              <a:t>Graph</a:t>
            </a:r>
            <a:r>
              <a:rPr lang="tr-TR" dirty="0"/>
              <a:t> </a:t>
            </a:r>
            <a:r>
              <a:rPr lang="tr-TR" dirty="0" err="1"/>
              <a:t>Method</a:t>
            </a:r>
            <a:endParaRPr lang="tr-TR" dirty="0"/>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679174" y="1274885"/>
            <a:ext cx="10515600" cy="501655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l"/>
            <a:r>
              <a:rPr lang="tr-TR" sz="2800" dirty="0"/>
              <a:t> </a:t>
            </a:r>
          </a:p>
        </p:txBody>
      </p:sp>
      <p:sp>
        <p:nvSpPr>
          <p:cNvPr id="5" name="TextBox 4">
            <a:extLst>
              <a:ext uri="{FF2B5EF4-FFF2-40B4-BE49-F238E27FC236}">
                <a16:creationId xmlns:a16="http://schemas.microsoft.com/office/drawing/2014/main" id="{CC676126-0358-345F-7686-E8E9D10D1C40}"/>
              </a:ext>
            </a:extLst>
          </p:cNvPr>
          <p:cNvSpPr txBox="1"/>
          <p:nvPr/>
        </p:nvSpPr>
        <p:spPr>
          <a:xfrm>
            <a:off x="759069" y="1274885"/>
            <a:ext cx="10187354" cy="7848302"/>
          </a:xfrm>
          <a:prstGeom prst="rect">
            <a:avLst/>
          </a:prstGeom>
          <a:noFill/>
        </p:spPr>
        <p:txBody>
          <a:bodyPr wrap="square">
            <a:spAutoFit/>
          </a:bodyPr>
          <a:lstStyle/>
          <a:p>
            <a:r>
              <a:rPr lang="tr-TR" dirty="0"/>
              <a:t>Bir satıcı, oyuncak adam ve top satmaktadır. Satış fiyatı, oyuncak adam için 27 TL, oyuncak top için 21 TL olmaktadır. Oyuncak adam için 10 TL hammadde ve 14 TL işçilik bulunmaktadır. Oyuncak top için 9 TL hammadde, 10 TL işçilik bulunmaktadır. Her bir adam için 2 saat cilalama, 1 saat marangozluk, her bir top için 1 saat cilalama, 1 saat marangozluk gerekmektedir.</a:t>
            </a:r>
          </a:p>
          <a:p>
            <a:r>
              <a:rPr lang="en-GB" dirty="0" err="1"/>
              <a:t>Eldeki</a:t>
            </a:r>
            <a:r>
              <a:rPr lang="en-GB" dirty="0"/>
              <a:t> </a:t>
            </a:r>
            <a:r>
              <a:rPr lang="en-GB" dirty="0" err="1"/>
              <a:t>hammadde</a:t>
            </a:r>
            <a:r>
              <a:rPr lang="en-GB" dirty="0"/>
              <a:t> </a:t>
            </a:r>
            <a:r>
              <a:rPr lang="tr-TR" dirty="0"/>
              <a:t> </a:t>
            </a:r>
            <a:r>
              <a:rPr lang="en-GB" dirty="0" err="1"/>
              <a:t>miktarı</a:t>
            </a:r>
            <a:r>
              <a:rPr lang="en-GB" dirty="0"/>
              <a:t> </a:t>
            </a:r>
            <a:r>
              <a:rPr lang="en-GB" dirty="0" err="1"/>
              <a:t>sınırsızdır</a:t>
            </a:r>
            <a:r>
              <a:rPr lang="en-GB" dirty="0"/>
              <a:t>, </a:t>
            </a:r>
            <a:r>
              <a:rPr lang="en-GB" dirty="0" err="1"/>
              <a:t>fakat</a:t>
            </a:r>
            <a:r>
              <a:rPr lang="en-GB" dirty="0"/>
              <a:t> </a:t>
            </a:r>
            <a:r>
              <a:rPr lang="en-GB" dirty="0" err="1"/>
              <a:t>haftada</a:t>
            </a:r>
            <a:r>
              <a:rPr lang="en-GB" dirty="0"/>
              <a:t> </a:t>
            </a:r>
            <a:r>
              <a:rPr lang="en-GB" dirty="0" err="1"/>
              <a:t>en</a:t>
            </a:r>
            <a:r>
              <a:rPr lang="en-GB" dirty="0"/>
              <a:t> </a:t>
            </a:r>
            <a:r>
              <a:rPr lang="en-GB" dirty="0" err="1"/>
              <a:t>çok</a:t>
            </a:r>
            <a:r>
              <a:rPr lang="en-GB" dirty="0"/>
              <a:t> 100 </a:t>
            </a:r>
            <a:r>
              <a:rPr lang="en-GB" dirty="0" err="1"/>
              <a:t>saat</a:t>
            </a:r>
            <a:r>
              <a:rPr lang="en-GB" dirty="0"/>
              <a:t> </a:t>
            </a:r>
            <a:r>
              <a:rPr lang="en-GB" dirty="0" err="1"/>
              <a:t>cilalama</a:t>
            </a:r>
            <a:r>
              <a:rPr lang="en-GB" dirty="0"/>
              <a:t> </a:t>
            </a:r>
            <a:r>
              <a:rPr lang="en-GB" dirty="0" err="1"/>
              <a:t>ve</a:t>
            </a:r>
            <a:r>
              <a:rPr lang="en-GB" dirty="0"/>
              <a:t> 80 </a:t>
            </a:r>
            <a:r>
              <a:rPr lang="en-GB" dirty="0" err="1"/>
              <a:t>saat</a:t>
            </a:r>
            <a:r>
              <a:rPr lang="en-GB" dirty="0"/>
              <a:t> </a:t>
            </a:r>
            <a:r>
              <a:rPr lang="en-GB" dirty="0" err="1"/>
              <a:t>marangozluk</a:t>
            </a:r>
            <a:r>
              <a:rPr lang="en-GB" dirty="0"/>
              <a:t> </a:t>
            </a:r>
            <a:r>
              <a:rPr lang="tr-TR" dirty="0"/>
              <a:t> </a:t>
            </a:r>
            <a:r>
              <a:rPr lang="en-GB" dirty="0" err="1"/>
              <a:t>kullanabilmektedir</a:t>
            </a:r>
            <a:r>
              <a:rPr lang="en-GB" dirty="0"/>
              <a:t>. </a:t>
            </a:r>
            <a:r>
              <a:rPr lang="en-GB" dirty="0" err="1"/>
              <a:t>Haftada</a:t>
            </a:r>
            <a:r>
              <a:rPr lang="en-GB" dirty="0"/>
              <a:t> </a:t>
            </a:r>
            <a:r>
              <a:rPr lang="en-GB" dirty="0" err="1"/>
              <a:t>en</a:t>
            </a:r>
            <a:r>
              <a:rPr lang="en-GB" dirty="0"/>
              <a:t> </a:t>
            </a:r>
            <a:r>
              <a:rPr lang="en-GB" dirty="0" err="1"/>
              <a:t>fazla</a:t>
            </a:r>
            <a:r>
              <a:rPr lang="en-GB" dirty="0"/>
              <a:t> 40 </a:t>
            </a:r>
            <a:r>
              <a:rPr lang="en-GB" dirty="0" err="1"/>
              <a:t>oyuncak</a:t>
            </a:r>
            <a:r>
              <a:rPr lang="en-GB" dirty="0"/>
              <a:t> a</a:t>
            </a:r>
            <a:r>
              <a:rPr lang="tr-TR" dirty="0"/>
              <a:t>dam</a:t>
            </a:r>
            <a:r>
              <a:rPr lang="en-GB" dirty="0"/>
              <a:t> </a:t>
            </a:r>
            <a:r>
              <a:rPr lang="en-GB" dirty="0" err="1"/>
              <a:t>satabilmektedir</a:t>
            </a:r>
            <a:r>
              <a:rPr lang="en-GB" dirty="0"/>
              <a:t>.</a:t>
            </a:r>
            <a:endParaRPr lang="tr-TR" dirty="0"/>
          </a:p>
          <a:p>
            <a:r>
              <a:rPr lang="tr-TR" dirty="0"/>
              <a:t>Karı maksimize etmek için:</a:t>
            </a:r>
          </a:p>
          <a:p>
            <a:endParaRPr lang="tr-TR" dirty="0"/>
          </a:p>
          <a:p>
            <a:pPr marL="342900" indent="-342900">
              <a:buAutoNum type="alphaLcParenR"/>
            </a:pPr>
            <a:r>
              <a:rPr lang="tr-TR" sz="1800" b="1" dirty="0">
                <a:effectLst/>
                <a:latin typeface="Cambria" panose="02040503050406030204" pitchFamily="18" charset="0"/>
                <a:ea typeface="Calibri" panose="020F0502020204030204" pitchFamily="34" charset="0"/>
                <a:cs typeface="Arial" panose="020B0604020202020204" pitchFamily="34" charset="0"/>
              </a:rPr>
              <a:t>karar değişkenlerini</a:t>
            </a:r>
            <a:r>
              <a:rPr lang="tr-TR" sz="1800" dirty="0">
                <a:effectLst/>
                <a:latin typeface="Cambria" panose="02040503050406030204" pitchFamily="18" charset="0"/>
                <a:ea typeface="Calibri" panose="020F0502020204030204" pitchFamily="34" charset="0"/>
                <a:cs typeface="Arial" panose="020B0604020202020204" pitchFamily="34" charset="0"/>
              </a:rPr>
              <a:t>, </a:t>
            </a:r>
            <a:r>
              <a:rPr lang="tr-TR" sz="1800" b="1" dirty="0">
                <a:effectLst/>
                <a:latin typeface="Cambria" panose="02040503050406030204" pitchFamily="18" charset="0"/>
                <a:ea typeface="Calibri" panose="020F0502020204030204" pitchFamily="34" charset="0"/>
                <a:cs typeface="Arial" panose="020B0604020202020204" pitchFamily="34" charset="0"/>
              </a:rPr>
              <a:t>amaç fonksiyonunu</a:t>
            </a:r>
            <a:r>
              <a:rPr lang="tr-TR" sz="1800" dirty="0">
                <a:effectLst/>
                <a:latin typeface="Cambria" panose="02040503050406030204" pitchFamily="18" charset="0"/>
                <a:ea typeface="Calibri" panose="020F0502020204030204" pitchFamily="34" charset="0"/>
                <a:cs typeface="Arial" panose="020B0604020202020204" pitchFamily="34" charset="0"/>
              </a:rPr>
              <a:t> ve </a:t>
            </a:r>
            <a:r>
              <a:rPr lang="tr-TR" sz="1800" b="1" dirty="0">
                <a:effectLst/>
                <a:latin typeface="Cambria" panose="02040503050406030204" pitchFamily="18" charset="0"/>
                <a:ea typeface="Calibri" panose="020F0502020204030204" pitchFamily="34" charset="0"/>
                <a:cs typeface="Arial" panose="020B0604020202020204" pitchFamily="34" charset="0"/>
              </a:rPr>
              <a:t>kısıtları</a:t>
            </a:r>
            <a:r>
              <a:rPr lang="tr-TR" sz="1800" dirty="0">
                <a:effectLst/>
                <a:latin typeface="Cambria" panose="02040503050406030204" pitchFamily="18" charset="0"/>
                <a:ea typeface="Calibri" panose="020F0502020204030204" pitchFamily="34" charset="0"/>
                <a:cs typeface="Arial" panose="020B0604020202020204" pitchFamily="34" charset="0"/>
              </a:rPr>
              <a:t> içeren bir doğrusal (lineer) programlama modeli yazınız </a:t>
            </a:r>
          </a:p>
          <a:p>
            <a:pPr marL="342900" indent="-342900">
              <a:buAutoNum type="alphaLcParenR"/>
            </a:pPr>
            <a:endParaRPr lang="tr-TR" dirty="0">
              <a:latin typeface="Cambria" panose="02040503050406030204" pitchFamily="18" charset="0"/>
              <a:cs typeface="Arial" panose="020B0604020202020204" pitchFamily="34" charset="0"/>
            </a:endParaRPr>
          </a:p>
          <a:p>
            <a:r>
              <a:rPr lang="tr-TR" b="1" dirty="0">
                <a:latin typeface="Cambria" panose="02040503050406030204" pitchFamily="18" charset="0"/>
                <a:cs typeface="Arial" panose="020B0604020202020204" pitchFamily="34" charset="0"/>
              </a:rPr>
              <a:t>Karar değişkenleri:</a:t>
            </a:r>
            <a:br>
              <a:rPr lang="tr-TR" dirty="0">
                <a:latin typeface="Cambria" panose="02040503050406030204" pitchFamily="18" charset="0"/>
                <a:cs typeface="Arial" panose="020B0604020202020204" pitchFamily="34" charset="0"/>
              </a:rPr>
            </a:br>
            <a:r>
              <a:rPr lang="tr-TR" dirty="0">
                <a:latin typeface="Cambria" panose="02040503050406030204" pitchFamily="18" charset="0"/>
                <a:cs typeface="Arial" panose="020B0604020202020204" pitchFamily="34" charset="0"/>
              </a:rPr>
              <a:t> x1 = bir haftada üretilen adam sayısı </a:t>
            </a:r>
          </a:p>
          <a:p>
            <a:r>
              <a:rPr lang="tr-TR" dirty="0">
                <a:latin typeface="Cambria" panose="02040503050406030204" pitchFamily="18" charset="0"/>
                <a:cs typeface="Arial" panose="020B0604020202020204" pitchFamily="34" charset="0"/>
              </a:rPr>
              <a:t> x2 = bir haftada üretilen top sayısı </a:t>
            </a:r>
          </a:p>
          <a:p>
            <a:r>
              <a:rPr lang="tr-TR" b="1" dirty="0">
                <a:latin typeface="Cambria" panose="02040503050406030204" pitchFamily="18" charset="0"/>
                <a:cs typeface="Arial" panose="020B0604020202020204" pitchFamily="34" charset="0"/>
              </a:rPr>
              <a:t>Amaç fonksiyonu:</a:t>
            </a:r>
          </a:p>
          <a:p>
            <a:r>
              <a:rPr lang="tr-TR" dirty="0">
                <a:latin typeface="Cambria" panose="02040503050406030204" pitchFamily="18" charset="0"/>
                <a:cs typeface="Arial" panose="020B0604020202020204" pitchFamily="34" charset="0"/>
              </a:rPr>
              <a:t>x1 kar: 27 TL – 24 TL= 3 TL                  </a:t>
            </a:r>
            <a:r>
              <a:rPr lang="tr-TR" dirty="0" err="1">
                <a:latin typeface="Cambria" panose="02040503050406030204" pitchFamily="18" charset="0"/>
                <a:cs typeface="Arial" panose="020B0604020202020204" pitchFamily="34" charset="0"/>
              </a:rPr>
              <a:t>Amac</a:t>
            </a:r>
            <a:r>
              <a:rPr lang="tr-TR" dirty="0">
                <a:latin typeface="Cambria" panose="02040503050406030204" pitchFamily="18" charset="0"/>
                <a:cs typeface="Arial" panose="020B0604020202020204" pitchFamily="34" charset="0"/>
              </a:rPr>
              <a:t> fonksiyonu: </a:t>
            </a:r>
            <a:r>
              <a:rPr lang="tr-TR" dirty="0" err="1">
                <a:latin typeface="Cambria" panose="02040503050406030204" pitchFamily="18" charset="0"/>
                <a:cs typeface="Arial" panose="020B0604020202020204" pitchFamily="34" charset="0"/>
              </a:rPr>
              <a:t>maks</a:t>
            </a:r>
            <a:r>
              <a:rPr lang="tr-TR" dirty="0">
                <a:latin typeface="Cambria" panose="02040503050406030204" pitchFamily="18" charset="0"/>
                <a:cs typeface="Arial" panose="020B0604020202020204" pitchFamily="34" charset="0"/>
              </a:rPr>
              <a:t>(f)= 3x1+2x2</a:t>
            </a:r>
          </a:p>
          <a:p>
            <a:r>
              <a:rPr lang="tr-TR" dirty="0">
                <a:latin typeface="Cambria" panose="02040503050406030204" pitchFamily="18" charset="0"/>
                <a:cs typeface="Arial" panose="020B0604020202020204" pitchFamily="34" charset="0"/>
              </a:rPr>
              <a:t>x2 kar: 21 TL – 19 TL= 2 TL</a:t>
            </a:r>
          </a:p>
          <a:p>
            <a:r>
              <a:rPr lang="tr-TR" b="1" dirty="0">
                <a:latin typeface="Cambria" panose="02040503050406030204" pitchFamily="18" charset="0"/>
                <a:cs typeface="Arial" panose="020B0604020202020204" pitchFamily="34" charset="0"/>
              </a:rPr>
              <a:t>Kısıtlar:</a:t>
            </a:r>
          </a:p>
          <a:p>
            <a:r>
              <a:rPr lang="tr-TR" dirty="0">
                <a:latin typeface="Cambria" panose="02040503050406030204" pitchFamily="18" charset="0"/>
                <a:cs typeface="Arial" panose="020B0604020202020204" pitchFamily="34" charset="0"/>
              </a:rPr>
              <a:t>2x1+x2&lt;=100 (Cilalama kısıtı)                    x1&lt;=40 (Adam talep kısıtı)     x1,x2=&gt;0            </a:t>
            </a:r>
          </a:p>
          <a:p>
            <a:r>
              <a:rPr lang="tr-TR" dirty="0">
                <a:latin typeface="Cambria" panose="02040503050406030204" pitchFamily="18" charset="0"/>
                <a:cs typeface="Arial" panose="020B0604020202020204" pitchFamily="34" charset="0"/>
              </a:rPr>
              <a:t>1x1+1x2&lt;=80  (Marangozluk kısıtı)</a:t>
            </a:r>
          </a:p>
          <a:p>
            <a:endParaRPr lang="en-GB"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87671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a:xfrm>
            <a:off x="838200" y="126586"/>
            <a:ext cx="10515600" cy="1325563"/>
          </a:xfrm>
        </p:spPr>
        <p:txBody>
          <a:bodyPr>
            <a:normAutofit/>
          </a:bodyPr>
          <a:lstStyle/>
          <a:p>
            <a:r>
              <a:rPr lang="tr-TR" dirty="0" err="1"/>
              <a:t>Graph</a:t>
            </a:r>
            <a:r>
              <a:rPr lang="tr-TR" dirty="0"/>
              <a:t> </a:t>
            </a:r>
            <a:r>
              <a:rPr lang="tr-TR" dirty="0" err="1"/>
              <a:t>Method</a:t>
            </a:r>
            <a:endParaRPr lang="tr-TR" dirty="0"/>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679174" y="1274885"/>
            <a:ext cx="10515600" cy="501655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l"/>
            <a:r>
              <a:rPr lang="tr-TR" sz="2800" dirty="0"/>
              <a:t> </a:t>
            </a:r>
          </a:p>
        </p:txBody>
      </p:sp>
      <p:sp>
        <p:nvSpPr>
          <p:cNvPr id="5" name="TextBox 4">
            <a:extLst>
              <a:ext uri="{FF2B5EF4-FFF2-40B4-BE49-F238E27FC236}">
                <a16:creationId xmlns:a16="http://schemas.microsoft.com/office/drawing/2014/main" id="{CC676126-0358-345F-7686-E8E9D10D1C40}"/>
              </a:ext>
            </a:extLst>
          </p:cNvPr>
          <p:cNvSpPr txBox="1"/>
          <p:nvPr/>
        </p:nvSpPr>
        <p:spPr>
          <a:xfrm>
            <a:off x="520148" y="1452149"/>
            <a:ext cx="10505406" cy="4524315"/>
          </a:xfrm>
          <a:prstGeom prst="rect">
            <a:avLst/>
          </a:prstGeom>
          <a:noFill/>
        </p:spPr>
        <p:txBody>
          <a:bodyPr wrap="square">
            <a:spAutoFit/>
          </a:bodyPr>
          <a:lstStyle/>
          <a:p>
            <a:r>
              <a:rPr lang="tr-TR" dirty="0"/>
              <a:t>b) Grafik yöntem kullanarak </a:t>
            </a:r>
            <a:r>
              <a:rPr lang="tr-TR" b="1" dirty="0"/>
              <a:t>uygulanabilir bölgeyi </a:t>
            </a:r>
            <a:r>
              <a:rPr lang="tr-TR" dirty="0"/>
              <a:t>bulunuz.</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520892044"/>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4075</TotalTime>
  <Words>226</Words>
  <Application>Microsoft Office PowerPoint</Application>
  <PresentationFormat>Widescreen</PresentationFormat>
  <Paragraphs>40</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Avenir Next LT Pro</vt:lpstr>
      <vt:lpstr>AvenirNext LT Pro Medium</vt:lpstr>
      <vt:lpstr>Calibri</vt:lpstr>
      <vt:lpstr>Cambria</vt:lpstr>
      <vt:lpstr>Sagona Book</vt:lpstr>
      <vt:lpstr>ExploreVTI</vt:lpstr>
      <vt:lpstr>Introduction to OR</vt:lpstr>
      <vt:lpstr>Graph Method</vt:lpstr>
      <vt:lpstr>Graph Method</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Yiğit Çağatay Kuyu</dc:creator>
  <cp:lastModifiedBy>Yiğit Çağatay Kuyu</cp:lastModifiedBy>
  <cp:revision>76</cp:revision>
  <dcterms:created xsi:type="dcterms:W3CDTF">2023-10-05T11:39:42Z</dcterms:created>
  <dcterms:modified xsi:type="dcterms:W3CDTF">2024-05-17T05:28:06Z</dcterms:modified>
</cp:coreProperties>
</file>