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6"/>
  </p:notesMasterIdLst>
  <p:sldIdLst>
    <p:sldId id="256" r:id="rId2"/>
    <p:sldId id="320" r:id="rId3"/>
    <p:sldId id="339" r:id="rId4"/>
    <p:sldId id="340" r:id="rId5"/>
    <p:sldId id="341" r:id="rId6"/>
    <p:sldId id="342" r:id="rId7"/>
    <p:sldId id="343" r:id="rId8"/>
    <p:sldId id="344" r:id="rId9"/>
    <p:sldId id="330" r:id="rId10"/>
    <p:sldId id="332" r:id="rId11"/>
    <p:sldId id="345" r:id="rId12"/>
    <p:sldId id="346" r:id="rId13"/>
    <p:sldId id="347" r:id="rId14"/>
    <p:sldId id="34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38F7A-8C50-4DA0-BDFF-70F1043EEA92}" type="datetimeFigureOut">
              <a:rPr lang="tr-TR" smtClean="0"/>
              <a:t>29.03.2024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46ECD-3EE9-4909-9D38-E4BEB96516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18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0020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9510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930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523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905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973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234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6406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50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6871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2787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6749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36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0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4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B3794-1C07-88AA-27C9-440B716AF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48" y="3627608"/>
            <a:ext cx="9427077" cy="2226076"/>
          </a:xfrm>
        </p:spPr>
        <p:txBody>
          <a:bodyPr anchor="ctr">
            <a:normAutofit/>
          </a:bodyPr>
          <a:lstStyle/>
          <a:p>
            <a:pPr algn="l"/>
            <a:r>
              <a:rPr lang="tr-TR" sz="5400" dirty="0" err="1"/>
              <a:t>Introduction</a:t>
            </a:r>
            <a:r>
              <a:rPr lang="tr-TR" sz="5400" dirty="0"/>
              <a:t> </a:t>
            </a:r>
            <a:r>
              <a:rPr lang="tr-TR" sz="5400" dirty="0" err="1"/>
              <a:t>to</a:t>
            </a:r>
            <a:r>
              <a:rPr lang="tr-TR" sz="5400" dirty="0"/>
              <a:t> OR</a:t>
            </a:r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1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2" name="Picture 3" descr="Connected sticks shaping polygons background">
            <a:extLst>
              <a:ext uri="{FF2B5EF4-FFF2-40B4-BE49-F238E27FC236}">
                <a16:creationId xmlns:a16="http://schemas.microsoft.com/office/drawing/2014/main" id="{5F6BA7F0-4AED-5CAA-E0A4-18A46EE00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6" r="-2" b="21803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562F197-D4AB-0F8F-DB66-440A7F1B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452" y="3434503"/>
            <a:ext cx="5317700" cy="2731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767356-51CC-AF7D-0637-9FB70390F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069" y="-24656"/>
            <a:ext cx="5470339" cy="34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0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DE-</a:t>
            </a:r>
            <a:r>
              <a:rPr lang="tr-TR" dirty="0" err="1"/>
              <a:t>Initialization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2156030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103E6A92-C6B6-8CC4-694F-3C2DE4DA0A67}"/>
              </a:ext>
            </a:extLst>
          </p:cNvPr>
          <p:cNvSpPr txBox="1">
            <a:spLocks/>
          </p:cNvSpPr>
          <p:nvPr/>
        </p:nvSpPr>
        <p:spPr>
          <a:xfrm>
            <a:off x="323435" y="1461052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tr-TR" sz="2800" dirty="0" err="1">
                <a:latin typeface="Times" pitchFamily="18" charset="0"/>
              </a:rPr>
              <a:t>Population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en-GB" sz="2800" dirty="0">
                <a:latin typeface="Times" pitchFamily="18" charset="0"/>
              </a:rPr>
              <a:t>are randomly distributed across the design space</a:t>
            </a:r>
            <a:r>
              <a:rPr lang="tr-TR" sz="2800" dirty="0">
                <a:latin typeface="Times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r>
              <a:rPr lang="en-GB" sz="2800" dirty="0">
                <a:latin typeface="Times" pitchFamily="18" charset="0"/>
              </a:rPr>
              <a:t>where </a:t>
            </a:r>
            <a:r>
              <a:rPr lang="tr-TR" sz="2800" dirty="0" err="1">
                <a:latin typeface="Times" pitchFamily="18" charset="0"/>
              </a:rPr>
              <a:t>Xmin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en-GB" sz="2800" dirty="0">
                <a:latin typeface="Times" pitchFamily="18" charset="0"/>
              </a:rPr>
              <a:t>and </a:t>
            </a:r>
            <a:r>
              <a:rPr lang="tr-TR" sz="2800" dirty="0" err="1">
                <a:latin typeface="Times" pitchFamily="18" charset="0"/>
              </a:rPr>
              <a:t>Xmax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en-GB" sz="2800" dirty="0">
                <a:latin typeface="Times" pitchFamily="18" charset="0"/>
              </a:rPr>
              <a:t>are vectors of lower and upper limit values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en-GB" sz="2800" dirty="0">
                <a:latin typeface="Times" pitchFamily="18" charset="0"/>
              </a:rPr>
              <a:t>respectively.</a:t>
            </a:r>
            <a:endParaRPr lang="tr-TR" sz="2800" dirty="0">
              <a:latin typeface="Times" pitchFamily="18" charset="0"/>
            </a:endParaRPr>
          </a:p>
          <a:p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4625DD-708F-F07F-5E7E-24054D645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753" y="2461798"/>
            <a:ext cx="6166026" cy="8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8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0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DE-</a:t>
            </a:r>
            <a:r>
              <a:rPr lang="tr-TR" dirty="0" err="1"/>
              <a:t>Mutation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2156030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103E6A92-C6B6-8CC4-694F-3C2DE4DA0A67}"/>
              </a:ext>
            </a:extLst>
          </p:cNvPr>
          <p:cNvSpPr txBox="1">
            <a:spLocks/>
          </p:cNvSpPr>
          <p:nvPr/>
        </p:nvSpPr>
        <p:spPr>
          <a:xfrm>
            <a:off x="323435" y="1461052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z="2800" dirty="0">
                <a:latin typeface="Times" pitchFamily="18" charset="0"/>
              </a:rPr>
              <a:t>From each parameter vector, select three other vectors</a:t>
            </a:r>
            <a:r>
              <a:rPr lang="tr-TR" sz="2800" dirty="0">
                <a:latin typeface="Times" pitchFamily="18" charset="0"/>
              </a:rPr>
              <a:t>, x_r1, x_r2, x_r3 </a:t>
            </a:r>
            <a:r>
              <a:rPr lang="tr-TR" sz="2800" dirty="0" err="1">
                <a:latin typeface="Times" pitchFamily="18" charset="0"/>
              </a:rPr>
              <a:t>randomly</a:t>
            </a: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r>
              <a:rPr lang="tr-TR" sz="2800" dirty="0">
                <a:latin typeface="Times" pitchFamily="18" charset="0"/>
              </a:rPr>
              <a:t>F: (0,1]</a:t>
            </a: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DED40-FFED-EE9C-A280-D65E0430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426" y="2584938"/>
            <a:ext cx="5153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0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0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DE-</a:t>
            </a:r>
            <a:r>
              <a:rPr lang="tr-TR" dirty="0" err="1"/>
              <a:t>Recombination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2156030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  <a:p>
            <a:pPr algn="l"/>
            <a:r>
              <a:rPr lang="tr-TR" sz="2800" dirty="0" err="1"/>
              <a:t>I_rand</a:t>
            </a:r>
            <a:r>
              <a:rPr lang="tr-TR" sz="2800" dirty="0"/>
              <a:t>, </a:t>
            </a:r>
            <a:r>
              <a:rPr lang="tr-TR" sz="2800" dirty="0" err="1"/>
              <a:t>integer</a:t>
            </a:r>
            <a:r>
              <a:rPr lang="tr-TR" sz="2800" dirty="0"/>
              <a:t> [1,D]</a:t>
            </a:r>
          </a:p>
          <a:p>
            <a:pPr algn="l"/>
            <a:r>
              <a:rPr lang="tr-TR" sz="2800" dirty="0" err="1"/>
              <a:t>Cp</a:t>
            </a:r>
            <a:r>
              <a:rPr lang="tr-TR" sz="2800" dirty="0"/>
              <a:t>: </a:t>
            </a:r>
            <a:r>
              <a:rPr lang="tr-TR" sz="2800" dirty="0" err="1"/>
              <a:t>probability</a:t>
            </a:r>
            <a:endParaRPr lang="tr-TR" sz="2800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103E6A92-C6B6-8CC4-694F-3C2DE4DA0A67}"/>
              </a:ext>
            </a:extLst>
          </p:cNvPr>
          <p:cNvSpPr txBox="1">
            <a:spLocks/>
          </p:cNvSpPr>
          <p:nvPr/>
        </p:nvSpPr>
        <p:spPr>
          <a:xfrm>
            <a:off x="210792" y="949704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itchFamily="2" charset="2"/>
              <a:buChar char="§"/>
            </a:pPr>
            <a:r>
              <a:rPr lang="tr-TR" sz="2800" dirty="0">
                <a:latin typeface="Times" pitchFamily="18" charset="0"/>
              </a:rPr>
              <a:t>A </a:t>
            </a:r>
            <a:r>
              <a:rPr lang="tr-TR" sz="2800" dirty="0" err="1">
                <a:latin typeface="Times" pitchFamily="18" charset="0"/>
              </a:rPr>
              <a:t>trial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tr-TR" sz="2800" dirty="0" err="1">
                <a:latin typeface="Times" pitchFamily="18" charset="0"/>
              </a:rPr>
              <a:t>vector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tr-TR" sz="2800" i="1" dirty="0">
                <a:latin typeface="Times" pitchFamily="18" charset="0"/>
              </a:rPr>
              <a:t>u</a:t>
            </a:r>
            <a:r>
              <a:rPr lang="tr-TR" sz="2800" dirty="0">
                <a:latin typeface="Times" pitchFamily="18" charset="0"/>
              </a:rPr>
              <a:t> is </a:t>
            </a:r>
            <a:r>
              <a:rPr lang="tr-TR" sz="2800" dirty="0" err="1">
                <a:latin typeface="Times" pitchFamily="18" charset="0"/>
              </a:rPr>
              <a:t>developed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tr-TR" sz="2800" dirty="0" err="1">
                <a:latin typeface="Times" pitchFamily="18" charset="0"/>
              </a:rPr>
              <a:t>below</a:t>
            </a:r>
            <a:r>
              <a:rPr lang="tr-TR" sz="2800" dirty="0">
                <a:latin typeface="Times" pitchFamily="18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272BB-C6F7-EAB1-5CDB-6610A965A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7" y="2684387"/>
            <a:ext cx="8415336" cy="1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2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0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DE-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2156030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103E6A92-C6B6-8CC4-694F-3C2DE4DA0A67}"/>
              </a:ext>
            </a:extLst>
          </p:cNvPr>
          <p:cNvSpPr txBox="1">
            <a:spLocks/>
          </p:cNvSpPr>
          <p:nvPr/>
        </p:nvSpPr>
        <p:spPr>
          <a:xfrm>
            <a:off x="210792" y="949704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itchFamily="2" charset="2"/>
              <a:buChar char="§"/>
            </a:pPr>
            <a:r>
              <a:rPr lang="tr-TR" sz="2800" dirty="0">
                <a:latin typeface="Times" pitchFamily="18" charset="0"/>
              </a:rPr>
              <a:t>A </a:t>
            </a:r>
            <a:r>
              <a:rPr lang="tr-TR" sz="2800" dirty="0" err="1">
                <a:latin typeface="Times" pitchFamily="18" charset="0"/>
              </a:rPr>
              <a:t>target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tr-TR" sz="2800" dirty="0" err="1">
                <a:latin typeface="Times" pitchFamily="18" charset="0"/>
              </a:rPr>
              <a:t>vector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tr-TR" sz="2800" i="1" dirty="0" err="1">
                <a:latin typeface="Times" pitchFamily="18" charset="0"/>
              </a:rPr>
              <a:t>x_n</a:t>
            </a:r>
            <a:r>
              <a:rPr lang="tr-TR" sz="2800" dirty="0">
                <a:latin typeface="Times" pitchFamily="18" charset="0"/>
              </a:rPr>
              <a:t> is </a:t>
            </a:r>
            <a:r>
              <a:rPr lang="tr-TR" sz="2800" dirty="0" err="1">
                <a:latin typeface="Times" pitchFamily="18" charset="0"/>
              </a:rPr>
              <a:t>generated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tr-TR" sz="2800" dirty="0" err="1">
                <a:latin typeface="Times" pitchFamily="18" charset="0"/>
              </a:rPr>
              <a:t>via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tr-TR" sz="2800" dirty="0" err="1">
                <a:latin typeface="Times" pitchFamily="18" charset="0"/>
              </a:rPr>
              <a:t>below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tr-TR" sz="2800" dirty="0" err="1">
                <a:latin typeface="Times" pitchFamily="18" charset="0"/>
              </a:rPr>
              <a:t>comparison</a:t>
            </a:r>
            <a:r>
              <a:rPr lang="tr-TR" sz="2800" dirty="0">
                <a:latin typeface="Times" pitchFamily="18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FA39B-0577-9332-C1AC-03AB9C6D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395" y="2659838"/>
            <a:ext cx="75723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8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0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DE-</a:t>
            </a:r>
            <a:r>
              <a:rPr lang="tr-TR" dirty="0" err="1"/>
              <a:t>Flowchart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2156030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103E6A92-C6B6-8CC4-694F-3C2DE4DA0A67}"/>
              </a:ext>
            </a:extLst>
          </p:cNvPr>
          <p:cNvSpPr txBox="1">
            <a:spLocks/>
          </p:cNvSpPr>
          <p:nvPr/>
        </p:nvSpPr>
        <p:spPr>
          <a:xfrm>
            <a:off x="210792" y="949704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CD2AA-1669-0214-039A-F2A05ACFF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1394440"/>
            <a:ext cx="47434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3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Problemming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679174" y="1274885"/>
            <a:ext cx="10515600" cy="501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76126-0358-345F-7686-E8E9D10D1C40}"/>
              </a:ext>
            </a:extLst>
          </p:cNvPr>
          <p:cNvSpPr txBox="1"/>
          <p:nvPr/>
        </p:nvSpPr>
        <p:spPr>
          <a:xfrm>
            <a:off x="2028826" y="1452149"/>
            <a:ext cx="89967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. All LP models seek to </a:t>
            </a:r>
            <a:r>
              <a:rPr lang="en-GB" dirty="0">
                <a:solidFill>
                  <a:srgbClr val="FF0000"/>
                </a:solidFill>
              </a:rPr>
              <a:t>maximize or minimize </a:t>
            </a:r>
            <a:r>
              <a:rPr lang="en-GB" dirty="0"/>
              <a:t>some quantity, usually profit or </a:t>
            </a:r>
          </a:p>
          <a:p>
            <a:r>
              <a:rPr lang="en-GB" dirty="0"/>
              <a:t>costs. </a:t>
            </a:r>
            <a:endParaRPr lang="tr-TR" dirty="0"/>
          </a:p>
          <a:p>
            <a:endParaRPr lang="en-GB" dirty="0"/>
          </a:p>
          <a:p>
            <a:r>
              <a:rPr lang="en-GB" dirty="0"/>
              <a:t>ii. All LP models have </a:t>
            </a:r>
            <a:r>
              <a:rPr lang="en-GB" dirty="0">
                <a:solidFill>
                  <a:srgbClr val="FF0000"/>
                </a:solidFill>
              </a:rPr>
              <a:t>constraints or limitations </a:t>
            </a:r>
            <a:r>
              <a:rPr lang="en-GB" dirty="0"/>
              <a:t>that limit the degree to which </a:t>
            </a:r>
          </a:p>
          <a:p>
            <a:r>
              <a:rPr lang="en-GB" dirty="0"/>
              <a:t>the objective can be purse. E.g. deciding how many units of product in a </a:t>
            </a:r>
          </a:p>
          <a:p>
            <a:r>
              <a:rPr lang="en-GB" dirty="0"/>
              <a:t>product line to be produced is restricted to the manpower and machinery </a:t>
            </a:r>
          </a:p>
          <a:p>
            <a:r>
              <a:rPr lang="en-GB" dirty="0"/>
              <a:t>available. </a:t>
            </a:r>
            <a:endParaRPr lang="tr-TR" dirty="0"/>
          </a:p>
          <a:p>
            <a:endParaRPr lang="en-GB" dirty="0"/>
          </a:p>
          <a:p>
            <a:r>
              <a:rPr lang="en-GB" dirty="0"/>
              <a:t>iii. Objectives and constraints in LP model must be expressed in </a:t>
            </a:r>
            <a:r>
              <a:rPr lang="en-GB" dirty="0">
                <a:solidFill>
                  <a:srgbClr val="FF0000"/>
                </a:solidFill>
              </a:rPr>
              <a:t>linear equations </a:t>
            </a:r>
          </a:p>
          <a:p>
            <a:r>
              <a:rPr lang="en-GB" dirty="0">
                <a:solidFill>
                  <a:srgbClr val="FF0000"/>
                </a:solidFill>
              </a:rPr>
              <a:t>and inequalities. 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671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Problemming</a:t>
            </a:r>
            <a:r>
              <a:rPr lang="tr-TR" dirty="0"/>
              <a:t>- </a:t>
            </a:r>
            <a:r>
              <a:rPr lang="tr-TR" dirty="0" err="1"/>
              <a:t>Formulation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679174" y="1274885"/>
            <a:ext cx="10515600" cy="501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76126-0358-345F-7686-E8E9D10D1C40}"/>
              </a:ext>
            </a:extLst>
          </p:cNvPr>
          <p:cNvSpPr txBox="1"/>
          <p:nvPr/>
        </p:nvSpPr>
        <p:spPr>
          <a:xfrm>
            <a:off x="520148" y="1452149"/>
            <a:ext cx="105054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following steps can be used to formulate the model of any </a:t>
            </a:r>
          </a:p>
          <a:p>
            <a:r>
              <a:rPr lang="en-GB" dirty="0"/>
              <a:t>optimization problem. </a:t>
            </a:r>
            <a:endParaRPr lang="tr-TR" dirty="0"/>
          </a:p>
          <a:p>
            <a:endParaRPr lang="tr-TR" dirty="0"/>
          </a:p>
          <a:p>
            <a:r>
              <a:rPr lang="tr-TR" dirty="0"/>
              <a:t>1) </a:t>
            </a:r>
            <a:r>
              <a:rPr lang="en-GB" dirty="0"/>
              <a:t>Choose variables and notations that will be used to form the objective and </a:t>
            </a:r>
          </a:p>
          <a:p>
            <a:r>
              <a:rPr lang="en-GB" dirty="0"/>
              <a:t>constraints functions. </a:t>
            </a:r>
            <a:endParaRPr lang="tr-TR" dirty="0"/>
          </a:p>
          <a:p>
            <a:endParaRPr lang="tr-TR" dirty="0"/>
          </a:p>
          <a:p>
            <a:r>
              <a:rPr lang="tr-TR" dirty="0"/>
              <a:t>2) </a:t>
            </a:r>
            <a:r>
              <a:rPr lang="en-GB" dirty="0"/>
              <a:t>Identify the objective function to either maximize or minimize e.g. maximizes </a:t>
            </a:r>
          </a:p>
          <a:p>
            <a:r>
              <a:rPr lang="en-GB" dirty="0"/>
              <a:t>profit or minimizes cost. </a:t>
            </a:r>
            <a:endParaRPr lang="tr-TR" dirty="0"/>
          </a:p>
          <a:p>
            <a:endParaRPr lang="tr-TR" dirty="0"/>
          </a:p>
          <a:p>
            <a:r>
              <a:rPr lang="tr-TR" dirty="0"/>
              <a:t>3) </a:t>
            </a:r>
            <a:r>
              <a:rPr lang="en-GB" dirty="0"/>
              <a:t>Develop mathematical relationships to describe objective and constraints.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641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Problemming</a:t>
            </a:r>
            <a:r>
              <a:rPr lang="tr-TR" dirty="0"/>
              <a:t>- </a:t>
            </a:r>
            <a:r>
              <a:rPr lang="tr-TR" dirty="0" err="1"/>
              <a:t>Formulation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679174" y="1274885"/>
            <a:ext cx="10515600" cy="501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76126-0358-345F-7686-E8E9D10D1C40}"/>
              </a:ext>
            </a:extLst>
          </p:cNvPr>
          <p:cNvSpPr txBox="1"/>
          <p:nvPr/>
        </p:nvSpPr>
        <p:spPr>
          <a:xfrm>
            <a:off x="520148" y="1452149"/>
            <a:ext cx="105054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Example-1: </a:t>
            </a:r>
            <a:r>
              <a:rPr lang="en-GB" dirty="0"/>
              <a:t>A farmer has 100 acres on which to plant two crops: corn or wheat. </a:t>
            </a:r>
            <a:r>
              <a:rPr lang="tr-TR" dirty="0"/>
              <a:t>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B495B-5A5C-679E-B8F1-B58F8B846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2338095"/>
            <a:ext cx="4600575" cy="358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8C00A4-C585-3018-37BF-530E98246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412" y="2338095"/>
            <a:ext cx="4314825" cy="36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9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Problemming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679174" y="1274885"/>
            <a:ext cx="10515600" cy="501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76126-0358-345F-7686-E8E9D10D1C40}"/>
              </a:ext>
            </a:extLst>
          </p:cNvPr>
          <p:cNvSpPr txBox="1"/>
          <p:nvPr/>
        </p:nvSpPr>
        <p:spPr>
          <a:xfrm>
            <a:off x="520148" y="1452149"/>
            <a:ext cx="105054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Example-1: </a:t>
            </a:r>
            <a:r>
              <a:rPr lang="en-GB" dirty="0"/>
              <a:t>A farmer has 100 acres on which to plant two crops: corn or wheat. </a:t>
            </a:r>
            <a:r>
              <a:rPr lang="tr-TR" dirty="0"/>
              <a:t>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B495B-5A5C-679E-B8F1-B58F8B846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2338095"/>
            <a:ext cx="4600575" cy="358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8C00A4-C585-3018-37BF-530E98246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412" y="2338095"/>
            <a:ext cx="4314825" cy="36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7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Problemming</a:t>
            </a:r>
            <a:r>
              <a:rPr lang="tr-TR" dirty="0"/>
              <a:t>-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679174" y="1274885"/>
            <a:ext cx="10515600" cy="501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76126-0358-345F-7686-E8E9D10D1C40}"/>
              </a:ext>
            </a:extLst>
          </p:cNvPr>
          <p:cNvSpPr txBox="1"/>
          <p:nvPr/>
        </p:nvSpPr>
        <p:spPr>
          <a:xfrm>
            <a:off x="520148" y="1452149"/>
            <a:ext cx="105054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Hasattan sonra çiftçinin uygun piyasa koşullarını bekleyerek mahsulünü depolaması gerekir. Her dönümden ortalama 110 kilo mısır veya 30 kilo buğday elde ediliyor. Kaynakların sınırlamaları aşağıdaki gibidir:</a:t>
            </a:r>
          </a:p>
          <a:p>
            <a:endParaRPr lang="tr-TR" dirty="0"/>
          </a:p>
          <a:p>
            <a:r>
              <a:rPr lang="tr-TR" dirty="0" err="1"/>
              <a:t>Mevcur</a:t>
            </a:r>
            <a:r>
              <a:rPr lang="tr-TR" dirty="0"/>
              <a:t> sermaye: #15000</a:t>
            </a:r>
          </a:p>
          <a:p>
            <a:r>
              <a:rPr lang="tr-TR" dirty="0"/>
              <a:t>Mevcut depolama alanı: 4 Ton</a:t>
            </a:r>
          </a:p>
          <a:p>
            <a:endParaRPr lang="tr-TR" dirty="0"/>
          </a:p>
          <a:p>
            <a:r>
              <a:rPr lang="tr-TR" dirty="0"/>
              <a:t>Eğer kilo mısır başına net kâr (tüm masraflar çıkarıldıktan sonra elde edilen kâr) #1,30 ve buğday için #2,00 ise, çiftçi kârını maksimuma çıkarmak için 100 dönümlük araziyi nasıl ekmelidir?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3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Problemming</a:t>
            </a:r>
            <a:r>
              <a:rPr lang="tr-TR" dirty="0"/>
              <a:t>-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679174" y="1274885"/>
            <a:ext cx="10515600" cy="501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76126-0358-345F-7686-E8E9D10D1C40}"/>
              </a:ext>
            </a:extLst>
          </p:cNvPr>
          <p:cNvSpPr txBox="1"/>
          <p:nvPr/>
        </p:nvSpPr>
        <p:spPr>
          <a:xfrm>
            <a:off x="520148" y="1452149"/>
            <a:ext cx="105054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x =Mısır ekilecek dönüm sayısı.</a:t>
            </a:r>
          </a:p>
          <a:p>
            <a:r>
              <a:rPr lang="tr-TR" dirty="0"/>
              <a:t>y =Buğday ekilecek dönüm sayısı.</a:t>
            </a:r>
          </a:p>
          <a:p>
            <a:endParaRPr lang="tr-TR" dirty="0"/>
          </a:p>
          <a:p>
            <a:r>
              <a:rPr lang="tr-TR" dirty="0"/>
              <a:t>Belirli sınırlamalar veya kısıtlamalar vardır.</a:t>
            </a:r>
          </a:p>
          <a:p>
            <a:r>
              <a:rPr lang="tr-TR" dirty="0"/>
              <a:t>Ekilen dönüm sayısı negatif olamaz, dolayısıyla x &gt;0, y&gt;0</a:t>
            </a:r>
          </a:p>
          <a:p>
            <a:endParaRPr lang="tr-TR" dirty="0"/>
          </a:p>
          <a:p>
            <a:r>
              <a:rPr lang="tr-TR" dirty="0"/>
              <a:t>Kullanılabilen toplam arazi miktarı 10 dönümdür, </a:t>
            </a:r>
            <a:r>
              <a:rPr lang="tr-TR" dirty="0" err="1"/>
              <a:t>x+y</a:t>
            </a:r>
            <a:r>
              <a:rPr lang="tr-TR" dirty="0"/>
              <a:t>&lt;=100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Biz ayrıca:</a:t>
            </a:r>
          </a:p>
          <a:p>
            <a:endParaRPr lang="tr-TR" dirty="0"/>
          </a:p>
          <a:p>
            <a:r>
              <a:rPr lang="tr-TR" dirty="0"/>
              <a:t>Mısır ekim giderleri: 120x</a:t>
            </a:r>
          </a:p>
          <a:p>
            <a:r>
              <a:rPr lang="tr-TR" dirty="0"/>
              <a:t>Buğday ekim giderleri: 210y</a:t>
            </a:r>
          </a:p>
          <a:p>
            <a:r>
              <a:rPr lang="tr-TR" dirty="0"/>
              <a:t>Toplam giderler #15000’i geçemez, 120x+210y&lt;=15000</a:t>
            </a:r>
          </a:p>
          <a:p>
            <a:endParaRPr lang="tr-TR" dirty="0"/>
          </a:p>
          <a:p>
            <a:r>
              <a:rPr lang="tr-TR" dirty="0"/>
              <a:t>Dönümden alınan mısır: 110x</a:t>
            </a:r>
          </a:p>
          <a:p>
            <a:r>
              <a:rPr lang="tr-TR" dirty="0"/>
              <a:t>Dönümden alınan buğday: 30y</a:t>
            </a:r>
          </a:p>
          <a:p>
            <a:r>
              <a:rPr lang="tr-TR" dirty="0"/>
              <a:t>Mevcut depolama kapasitesi 4000 </a:t>
            </a:r>
            <a:r>
              <a:rPr lang="tr-TR" dirty="0" err="1"/>
              <a:t>kilo’yu</a:t>
            </a:r>
            <a:r>
              <a:rPr lang="tr-TR" dirty="0"/>
              <a:t> geçemez, 110x+30y&lt;=4000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51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Problemming</a:t>
            </a:r>
            <a:r>
              <a:rPr lang="tr-TR" dirty="0"/>
              <a:t>-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679174" y="1274885"/>
            <a:ext cx="10515600" cy="501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76126-0358-345F-7686-E8E9D10D1C40}"/>
              </a:ext>
            </a:extLst>
          </p:cNvPr>
          <p:cNvSpPr txBox="1"/>
          <p:nvPr/>
        </p:nvSpPr>
        <p:spPr>
          <a:xfrm>
            <a:off x="520148" y="1452149"/>
            <a:ext cx="1050540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Tüm sınırlar bir araya getirilirse:</a:t>
            </a:r>
          </a:p>
          <a:p>
            <a:endParaRPr lang="tr-TR" dirty="0"/>
          </a:p>
          <a:p>
            <a:r>
              <a:rPr lang="tr-TR" dirty="0" err="1">
                <a:solidFill>
                  <a:srgbClr val="FF0000"/>
                </a:solidFill>
              </a:rPr>
              <a:t>x+y</a:t>
            </a:r>
            <a:r>
              <a:rPr lang="tr-TR" dirty="0">
                <a:solidFill>
                  <a:srgbClr val="FF0000"/>
                </a:solidFill>
              </a:rPr>
              <a:t>&lt;=100</a:t>
            </a:r>
          </a:p>
          <a:p>
            <a:r>
              <a:rPr lang="tr-TR" dirty="0">
                <a:solidFill>
                  <a:srgbClr val="FF0000"/>
                </a:solidFill>
              </a:rPr>
              <a:t>120x+210y&lt;=15000</a:t>
            </a:r>
          </a:p>
          <a:p>
            <a:r>
              <a:rPr lang="tr-TR" dirty="0">
                <a:solidFill>
                  <a:srgbClr val="FF0000"/>
                </a:solidFill>
              </a:rPr>
              <a:t>110x+30y&lt;=4000</a:t>
            </a:r>
          </a:p>
          <a:p>
            <a:r>
              <a:rPr lang="tr-TR" dirty="0">
                <a:solidFill>
                  <a:srgbClr val="FF0000"/>
                </a:solidFill>
              </a:rPr>
              <a:t>x=&gt;0</a:t>
            </a:r>
          </a:p>
          <a:p>
            <a:r>
              <a:rPr lang="tr-TR" dirty="0">
                <a:solidFill>
                  <a:srgbClr val="FF0000"/>
                </a:solidFill>
              </a:rPr>
              <a:t>y=&gt;0</a:t>
            </a:r>
          </a:p>
          <a:p>
            <a:endParaRPr lang="tr-TR" dirty="0"/>
          </a:p>
          <a:p>
            <a:r>
              <a:rPr lang="tr-TR" dirty="0"/>
              <a:t>P toplam kar olsun, </a:t>
            </a:r>
            <a:r>
              <a:rPr lang="tr-TR" dirty="0" err="1"/>
              <a:t>çifci</a:t>
            </a:r>
            <a:r>
              <a:rPr lang="tr-TR" dirty="0"/>
              <a:t> P </a:t>
            </a:r>
            <a:r>
              <a:rPr lang="tr-TR" dirty="0" err="1"/>
              <a:t>yi</a:t>
            </a:r>
            <a:r>
              <a:rPr lang="tr-TR" dirty="0"/>
              <a:t> maksimize etmeye çalışacaktır, P=</a:t>
            </a:r>
            <a:r>
              <a:rPr lang="tr-TR" dirty="0" err="1"/>
              <a:t>fiyatXmiktar</a:t>
            </a:r>
            <a:endParaRPr lang="tr-TR" dirty="0"/>
          </a:p>
          <a:p>
            <a:endParaRPr lang="tr-TR" dirty="0"/>
          </a:p>
          <a:p>
            <a:r>
              <a:rPr lang="tr-TR" dirty="0"/>
              <a:t>Mısır için P: 1.30X110x=143x</a:t>
            </a:r>
          </a:p>
          <a:p>
            <a:r>
              <a:rPr lang="tr-TR" dirty="0"/>
              <a:t>Buğday için P: 2.00X30y=60y</a:t>
            </a:r>
          </a:p>
          <a:p>
            <a:endParaRPr lang="tr-TR" dirty="0"/>
          </a:p>
          <a:p>
            <a:r>
              <a:rPr lang="tr-TR" dirty="0"/>
              <a:t>Toplam P=143x+60y    (</a:t>
            </a:r>
            <a:r>
              <a:rPr lang="tr-TR" dirty="0">
                <a:solidFill>
                  <a:srgbClr val="FF0000"/>
                </a:solidFill>
              </a:rPr>
              <a:t>Hedef Fonksiyon, </a:t>
            </a:r>
            <a:r>
              <a:rPr lang="tr-TR" dirty="0" err="1">
                <a:solidFill>
                  <a:srgbClr val="FF0000"/>
                </a:solidFill>
              </a:rPr>
              <a:t>Objective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Function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567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 err="1"/>
              <a:t>Differential</a:t>
            </a:r>
            <a:r>
              <a:rPr lang="tr-TR" dirty="0"/>
              <a:t> </a:t>
            </a:r>
            <a:r>
              <a:rPr lang="tr-TR" dirty="0" err="1"/>
              <a:t>Evolution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480391" y="2795518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CB0ED-4E0F-157E-B45D-CA9E8EEB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29" y="2202107"/>
            <a:ext cx="86868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7363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3883</TotalTime>
  <Words>549</Words>
  <Application>Microsoft Office PowerPoint</Application>
  <PresentationFormat>Widescreen</PresentationFormat>
  <Paragraphs>149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Avenir Next LT Pro</vt:lpstr>
      <vt:lpstr>AvenirNext LT Pro Medium</vt:lpstr>
      <vt:lpstr>Calibri</vt:lpstr>
      <vt:lpstr>Sagona Book</vt:lpstr>
      <vt:lpstr>Times</vt:lpstr>
      <vt:lpstr>Times New Roman</vt:lpstr>
      <vt:lpstr>Wingdings</vt:lpstr>
      <vt:lpstr>ExploreVTI</vt:lpstr>
      <vt:lpstr>Introduction to OR</vt:lpstr>
      <vt:lpstr>Linear Problemming</vt:lpstr>
      <vt:lpstr>Linear Problemming- Formulation</vt:lpstr>
      <vt:lpstr>Linear Problemming- Formulation</vt:lpstr>
      <vt:lpstr>Linear Problemming</vt:lpstr>
      <vt:lpstr>Linear Problemming-</vt:lpstr>
      <vt:lpstr>Linear Problemming-</vt:lpstr>
      <vt:lpstr>Linear Problemming-</vt:lpstr>
      <vt:lpstr>Differential Evolution Algorithm</vt:lpstr>
      <vt:lpstr>DE-Initialization</vt:lpstr>
      <vt:lpstr>DE-Mutation</vt:lpstr>
      <vt:lpstr>DE-Recombination</vt:lpstr>
      <vt:lpstr>DE-Selection</vt:lpstr>
      <vt:lpstr>DE-Flowchart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</dc:title>
  <dc:creator>Yiğit Çağatay Kuyu</dc:creator>
  <cp:lastModifiedBy>Yiğit Çağatay Kuyu</cp:lastModifiedBy>
  <cp:revision>72</cp:revision>
  <dcterms:created xsi:type="dcterms:W3CDTF">2023-10-05T11:39:42Z</dcterms:created>
  <dcterms:modified xsi:type="dcterms:W3CDTF">2024-03-29T07:38:50Z</dcterms:modified>
</cp:coreProperties>
</file>