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
  </p:notesMasterIdLst>
  <p:sldIdLst>
    <p:sldId id="256" r:id="rId2"/>
    <p:sldId id="315" r:id="rId3"/>
    <p:sldId id="317" r:id="rId4"/>
    <p:sldId id="318" r:id="rId5"/>
    <p:sldId id="316" r:id="rId6"/>
    <p:sldId id="320" r:id="rId7"/>
    <p:sldId id="321" r:id="rId8"/>
    <p:sldId id="322" r:id="rId9"/>
    <p:sldId id="346" r:id="rId10"/>
    <p:sldId id="325" r:id="rId11"/>
    <p:sldId id="326" r:id="rId12"/>
    <p:sldId id="345" r:id="rId13"/>
    <p:sldId id="350" r:id="rId14"/>
    <p:sldId id="35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64" d="100"/>
          <a:sy n="64" d="100"/>
        </p:scale>
        <p:origin x="7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38F7A-8C50-4DA0-BDFF-70F1043EEA92}" type="datetimeFigureOut">
              <a:rPr lang="tr-TR" smtClean="0"/>
              <a:t>5.06.2024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46ECD-3EE9-4909-9D38-E4BEB9651639}" type="slidenum">
              <a:rPr lang="tr-TR" smtClean="0"/>
              <a:t>‹#›</a:t>
            </a:fld>
            <a:endParaRPr lang="tr-TR"/>
          </a:p>
        </p:txBody>
      </p:sp>
    </p:spTree>
    <p:extLst>
      <p:ext uri="{BB962C8B-B14F-4D97-AF65-F5344CB8AC3E}">
        <p14:creationId xmlns:p14="http://schemas.microsoft.com/office/powerpoint/2010/main" val="43918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F846ECD-3EE9-4909-9D38-E4BEB9651639}" type="slidenum">
              <a:rPr lang="tr-TR" smtClean="0"/>
              <a:t>6</a:t>
            </a:fld>
            <a:endParaRPr lang="tr-TR"/>
          </a:p>
        </p:txBody>
      </p:sp>
    </p:spTree>
    <p:extLst>
      <p:ext uri="{BB962C8B-B14F-4D97-AF65-F5344CB8AC3E}">
        <p14:creationId xmlns:p14="http://schemas.microsoft.com/office/powerpoint/2010/main" val="1750020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F846ECD-3EE9-4909-9D38-E4BEB9651639}" type="slidenum">
              <a:rPr lang="tr-TR" smtClean="0"/>
              <a:t>12</a:t>
            </a:fld>
            <a:endParaRPr lang="tr-TR"/>
          </a:p>
        </p:txBody>
      </p:sp>
    </p:spTree>
    <p:extLst>
      <p:ext uri="{BB962C8B-B14F-4D97-AF65-F5344CB8AC3E}">
        <p14:creationId xmlns:p14="http://schemas.microsoft.com/office/powerpoint/2010/main" val="3225416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F846ECD-3EE9-4909-9D38-E4BEB9651639}" type="slidenum">
              <a:rPr lang="tr-TR" smtClean="0"/>
              <a:t>13</a:t>
            </a:fld>
            <a:endParaRPr lang="tr-TR"/>
          </a:p>
        </p:txBody>
      </p:sp>
    </p:spTree>
    <p:extLst>
      <p:ext uri="{BB962C8B-B14F-4D97-AF65-F5344CB8AC3E}">
        <p14:creationId xmlns:p14="http://schemas.microsoft.com/office/powerpoint/2010/main" val="168235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F846ECD-3EE9-4909-9D38-E4BEB9651639}" type="slidenum">
              <a:rPr lang="tr-TR" smtClean="0"/>
              <a:t>14</a:t>
            </a:fld>
            <a:endParaRPr lang="tr-TR"/>
          </a:p>
        </p:txBody>
      </p:sp>
    </p:spTree>
    <p:extLst>
      <p:ext uri="{BB962C8B-B14F-4D97-AF65-F5344CB8AC3E}">
        <p14:creationId xmlns:p14="http://schemas.microsoft.com/office/powerpoint/2010/main" val="361888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6/5/2024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178248" y="3627608"/>
            <a:ext cx="9427077" cy="2226076"/>
          </a:xfrm>
        </p:spPr>
        <p:txBody>
          <a:bodyPr anchor="ctr">
            <a:normAutofit/>
          </a:bodyPr>
          <a:lstStyle/>
          <a:p>
            <a:pPr algn="l"/>
            <a:r>
              <a:rPr lang="tr-TR" sz="5400" dirty="0" err="1"/>
              <a:t>Introduction</a:t>
            </a:r>
            <a:r>
              <a:rPr lang="tr-TR" sz="5400" dirty="0"/>
              <a:t> </a:t>
            </a:r>
            <a:r>
              <a:rPr lang="tr-TR" sz="5400" dirty="0" err="1"/>
              <a:t>to</a:t>
            </a:r>
            <a:r>
              <a:rPr lang="tr-TR" sz="5400" dirty="0"/>
              <a:t> OR</a:t>
            </a:r>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6914452" y="3434503"/>
            <a:ext cx="5317700" cy="2731806"/>
          </a:xfrm>
          <a:prstGeom prst="rect">
            <a:avLst/>
          </a:prstGeom>
        </p:spPr>
      </p:pic>
      <p:pic>
        <p:nvPicPr>
          <p:cNvPr id="9" name="Picture 8">
            <a:extLst>
              <a:ext uri="{FF2B5EF4-FFF2-40B4-BE49-F238E27FC236}">
                <a16:creationId xmlns:a16="http://schemas.microsoft.com/office/drawing/2014/main" id="{23767356-51CC-AF7D-0637-9FB70390F212}"/>
              </a:ext>
            </a:extLst>
          </p:cNvPr>
          <p:cNvPicPr>
            <a:picLocks noChangeAspect="1"/>
          </p:cNvPicPr>
          <p:nvPr/>
        </p:nvPicPr>
        <p:blipFill>
          <a:blip r:embed="rId4"/>
          <a:stretch>
            <a:fillRect/>
          </a:stretch>
        </p:blipFill>
        <p:spPr>
          <a:xfrm>
            <a:off x="-34069" y="-24656"/>
            <a:ext cx="5470339" cy="3410221"/>
          </a:xfrm>
          <a:prstGeom prst="rect">
            <a:avLst/>
          </a:prstGeom>
        </p:spPr>
      </p:pic>
    </p:spTree>
    <p:extLst>
      <p:ext uri="{BB962C8B-B14F-4D97-AF65-F5344CB8AC3E}">
        <p14:creationId xmlns:p14="http://schemas.microsoft.com/office/powerpoint/2010/main" val="215287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err="1"/>
              <a:t>Genetic</a:t>
            </a:r>
            <a:r>
              <a:rPr lang="tr-TR" dirty="0"/>
              <a:t> </a:t>
            </a:r>
            <a:r>
              <a:rPr lang="tr-TR" dirty="0" err="1"/>
              <a:t>Algorithm</a:t>
            </a:r>
            <a:r>
              <a:rPr lang="tr-TR" dirty="0"/>
              <a:t> -</a:t>
            </a:r>
            <a:r>
              <a:rPr lang="tr-TR" dirty="0" err="1"/>
              <a:t>Crossover</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12014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endParaRPr lang="tr-TR" sz="3200" dirty="0"/>
          </a:p>
        </p:txBody>
      </p:sp>
      <p:pic>
        <p:nvPicPr>
          <p:cNvPr id="7" name="Picture 6">
            <a:extLst>
              <a:ext uri="{FF2B5EF4-FFF2-40B4-BE49-F238E27FC236}">
                <a16:creationId xmlns:a16="http://schemas.microsoft.com/office/drawing/2014/main" id="{A0BB48A8-3152-47DD-89BB-50F55C7A786C}"/>
              </a:ext>
            </a:extLst>
          </p:cNvPr>
          <p:cNvPicPr>
            <a:picLocks noChangeAspect="1"/>
          </p:cNvPicPr>
          <p:nvPr/>
        </p:nvPicPr>
        <p:blipFill>
          <a:blip r:embed="rId2"/>
          <a:stretch>
            <a:fillRect/>
          </a:stretch>
        </p:blipFill>
        <p:spPr>
          <a:xfrm>
            <a:off x="1393713" y="2297909"/>
            <a:ext cx="8886040" cy="2661717"/>
          </a:xfrm>
          <a:prstGeom prst="rect">
            <a:avLst/>
          </a:prstGeom>
        </p:spPr>
      </p:pic>
    </p:spTree>
    <p:extLst>
      <p:ext uri="{BB962C8B-B14F-4D97-AF65-F5344CB8AC3E}">
        <p14:creationId xmlns:p14="http://schemas.microsoft.com/office/powerpoint/2010/main" val="266250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err="1"/>
              <a:t>Genetic</a:t>
            </a:r>
            <a:r>
              <a:rPr lang="tr-TR" dirty="0"/>
              <a:t> </a:t>
            </a:r>
            <a:r>
              <a:rPr lang="tr-TR" dirty="0" err="1"/>
              <a:t>Algorithm</a:t>
            </a:r>
            <a:r>
              <a:rPr lang="tr-TR" dirty="0"/>
              <a:t> -</a:t>
            </a:r>
            <a:r>
              <a:rPr lang="tr-TR" dirty="0" err="1"/>
              <a:t>Mutation</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12014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endParaRPr lang="tr-TR" sz="3200" dirty="0"/>
          </a:p>
        </p:txBody>
      </p:sp>
      <p:pic>
        <p:nvPicPr>
          <p:cNvPr id="5" name="Picture 4">
            <a:extLst>
              <a:ext uri="{FF2B5EF4-FFF2-40B4-BE49-F238E27FC236}">
                <a16:creationId xmlns:a16="http://schemas.microsoft.com/office/drawing/2014/main" id="{42FF3748-381B-17A6-601E-E2C8548E114B}"/>
              </a:ext>
            </a:extLst>
          </p:cNvPr>
          <p:cNvPicPr>
            <a:picLocks noChangeAspect="1"/>
          </p:cNvPicPr>
          <p:nvPr/>
        </p:nvPicPr>
        <p:blipFill>
          <a:blip r:embed="rId2"/>
          <a:stretch>
            <a:fillRect/>
          </a:stretch>
        </p:blipFill>
        <p:spPr>
          <a:xfrm>
            <a:off x="1165933" y="2152442"/>
            <a:ext cx="9180702" cy="2797245"/>
          </a:xfrm>
          <a:prstGeom prst="rect">
            <a:avLst/>
          </a:prstGeom>
        </p:spPr>
      </p:pic>
    </p:spTree>
    <p:extLst>
      <p:ext uri="{BB962C8B-B14F-4D97-AF65-F5344CB8AC3E}">
        <p14:creationId xmlns:p14="http://schemas.microsoft.com/office/powerpoint/2010/main" val="324831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579783" y="0"/>
            <a:ext cx="10515600" cy="1325563"/>
          </a:xfrm>
        </p:spPr>
        <p:txBody>
          <a:bodyPr>
            <a:normAutofit/>
          </a:bodyPr>
          <a:lstStyle/>
          <a:p>
            <a:r>
              <a:rPr lang="tr-TR" dirty="0"/>
              <a:t>DE-</a:t>
            </a:r>
            <a:r>
              <a:rPr lang="tr-TR" dirty="0" err="1"/>
              <a:t>Mutation</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210792" y="2156030"/>
            <a:ext cx="10515600" cy="3935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endParaRPr lang="tr-TR" sz="2800" dirty="0">
              <a:latin typeface="Times New Roman" pitchFamily="18" charset="0"/>
              <a:cs typeface="Times New Roman" pitchFamily="18" charset="0"/>
            </a:endParaRPr>
          </a:p>
          <a:p>
            <a:pPr>
              <a:buFont typeface="Wingdings" pitchFamily="2" charset="2"/>
              <a:buChar char="§"/>
            </a:pPr>
            <a:endParaRPr lang="en-US" sz="2800" dirty="0">
              <a:latin typeface="Times" pitchFamily="18" charset="0"/>
            </a:endParaRPr>
          </a:p>
          <a:p>
            <a:pPr algn="l"/>
            <a:endParaRPr lang="tr-TR" sz="2800" dirty="0"/>
          </a:p>
        </p:txBody>
      </p:sp>
      <p:sp>
        <p:nvSpPr>
          <p:cNvPr id="3" name="Title 5">
            <a:extLst>
              <a:ext uri="{FF2B5EF4-FFF2-40B4-BE49-F238E27FC236}">
                <a16:creationId xmlns:a16="http://schemas.microsoft.com/office/drawing/2014/main" id="{103E6A92-C6B6-8CC4-694F-3C2DE4DA0A67}"/>
              </a:ext>
            </a:extLst>
          </p:cNvPr>
          <p:cNvSpPr txBox="1">
            <a:spLocks/>
          </p:cNvSpPr>
          <p:nvPr/>
        </p:nvSpPr>
        <p:spPr>
          <a:xfrm>
            <a:off x="323435" y="1461052"/>
            <a:ext cx="10515600" cy="3935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endParaRPr lang="tr-TR" sz="2800" dirty="0">
              <a:latin typeface="Times New Roman" pitchFamily="18" charset="0"/>
              <a:cs typeface="Times New Roman" pitchFamily="18" charset="0"/>
            </a:endParaRPr>
          </a:p>
          <a:p>
            <a:pPr>
              <a:buFont typeface="Wingdings" pitchFamily="2" charset="2"/>
              <a:buChar char="§"/>
            </a:pPr>
            <a:r>
              <a:rPr lang="en-GB" sz="2800" dirty="0">
                <a:latin typeface="Times" pitchFamily="18" charset="0"/>
              </a:rPr>
              <a:t>From each parameter vector, select three other vectors</a:t>
            </a:r>
            <a:r>
              <a:rPr lang="tr-TR" sz="2800" dirty="0">
                <a:latin typeface="Times" pitchFamily="18" charset="0"/>
              </a:rPr>
              <a:t>, x_r1, x_r2, x_r3 </a:t>
            </a:r>
            <a:r>
              <a:rPr lang="tr-TR" sz="2800" dirty="0" err="1">
                <a:latin typeface="Times" pitchFamily="18" charset="0"/>
              </a:rPr>
              <a:t>randomly</a:t>
            </a:r>
            <a:endParaRPr lang="tr-TR" sz="2800" dirty="0">
              <a:latin typeface="Times" pitchFamily="18" charset="0"/>
            </a:endParaRPr>
          </a:p>
          <a:p>
            <a:pPr>
              <a:buFont typeface="Wingdings" pitchFamily="2" charset="2"/>
              <a:buChar char="§"/>
            </a:pPr>
            <a:endParaRPr lang="tr-TR" sz="2800" dirty="0">
              <a:latin typeface="Times" pitchFamily="18" charset="0"/>
            </a:endParaRPr>
          </a:p>
          <a:p>
            <a:pPr>
              <a:buFont typeface="Wingdings" pitchFamily="2" charset="2"/>
              <a:buChar char="§"/>
            </a:pPr>
            <a:endParaRPr lang="tr-TR" sz="2800" dirty="0">
              <a:latin typeface="Times" pitchFamily="18" charset="0"/>
            </a:endParaRPr>
          </a:p>
          <a:p>
            <a:pPr>
              <a:buFont typeface="Wingdings" pitchFamily="2" charset="2"/>
              <a:buChar char="§"/>
            </a:pPr>
            <a:endParaRPr lang="tr-TR" sz="2800" dirty="0">
              <a:latin typeface="Times" pitchFamily="18" charset="0"/>
            </a:endParaRPr>
          </a:p>
          <a:p>
            <a:pPr>
              <a:buFont typeface="Wingdings" pitchFamily="2" charset="2"/>
              <a:buChar char="§"/>
            </a:pPr>
            <a:endParaRPr lang="tr-TR" sz="2800" dirty="0">
              <a:latin typeface="Times" pitchFamily="18" charset="0"/>
            </a:endParaRPr>
          </a:p>
          <a:p>
            <a:r>
              <a:rPr lang="tr-TR" sz="2800" dirty="0">
                <a:latin typeface="Times" pitchFamily="18" charset="0"/>
              </a:rPr>
              <a:t>F: (0,1]</a:t>
            </a:r>
            <a:endParaRPr lang="en-US" sz="2800" dirty="0">
              <a:latin typeface="Times" pitchFamily="18" charset="0"/>
            </a:endParaRPr>
          </a:p>
          <a:p>
            <a:pPr algn="l"/>
            <a:endParaRPr lang="tr-TR" sz="2800" dirty="0"/>
          </a:p>
        </p:txBody>
      </p:sp>
      <p:pic>
        <p:nvPicPr>
          <p:cNvPr id="5" name="Picture 4">
            <a:extLst>
              <a:ext uri="{FF2B5EF4-FFF2-40B4-BE49-F238E27FC236}">
                <a16:creationId xmlns:a16="http://schemas.microsoft.com/office/drawing/2014/main" id="{083DED40-FFED-EE9C-A280-D65E04307353}"/>
              </a:ext>
            </a:extLst>
          </p:cNvPr>
          <p:cNvPicPr>
            <a:picLocks noChangeAspect="1"/>
          </p:cNvPicPr>
          <p:nvPr/>
        </p:nvPicPr>
        <p:blipFill>
          <a:blip r:embed="rId3"/>
          <a:stretch>
            <a:fillRect/>
          </a:stretch>
        </p:blipFill>
        <p:spPr>
          <a:xfrm>
            <a:off x="2675426" y="2584938"/>
            <a:ext cx="5153025" cy="1143000"/>
          </a:xfrm>
          <a:prstGeom prst="rect">
            <a:avLst/>
          </a:prstGeom>
        </p:spPr>
      </p:pic>
    </p:spTree>
    <p:extLst>
      <p:ext uri="{BB962C8B-B14F-4D97-AF65-F5344CB8AC3E}">
        <p14:creationId xmlns:p14="http://schemas.microsoft.com/office/powerpoint/2010/main" val="247598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579783" y="0"/>
            <a:ext cx="10515600" cy="1325563"/>
          </a:xfrm>
        </p:spPr>
        <p:txBody>
          <a:bodyPr>
            <a:normAutofit/>
          </a:bodyPr>
          <a:lstStyle/>
          <a:p>
            <a:r>
              <a:rPr lang="tr-TR" dirty="0"/>
              <a:t>DE-</a:t>
            </a:r>
            <a:r>
              <a:rPr lang="tr-TR" dirty="0" err="1"/>
              <a:t>Recombination</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210792" y="2156030"/>
            <a:ext cx="10515600" cy="3935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endParaRPr lang="tr-TR" sz="2800" dirty="0">
              <a:latin typeface="Times New Roman" pitchFamily="18" charset="0"/>
              <a:cs typeface="Times New Roman" pitchFamily="18" charset="0"/>
            </a:endParaRPr>
          </a:p>
          <a:p>
            <a:pPr>
              <a:buFont typeface="Wingdings" pitchFamily="2" charset="2"/>
              <a:buChar char="§"/>
            </a:pPr>
            <a:endParaRPr lang="en-US" sz="2800" dirty="0">
              <a:latin typeface="Times" pitchFamily="18" charset="0"/>
            </a:endParaRPr>
          </a:p>
          <a:p>
            <a:pPr algn="l"/>
            <a:endParaRPr lang="tr-TR" sz="2800" dirty="0"/>
          </a:p>
          <a:p>
            <a:pPr algn="l"/>
            <a:r>
              <a:rPr lang="tr-TR" sz="2800" dirty="0" err="1"/>
              <a:t>I_rand</a:t>
            </a:r>
            <a:r>
              <a:rPr lang="tr-TR" sz="2800" dirty="0"/>
              <a:t>, </a:t>
            </a:r>
            <a:r>
              <a:rPr lang="tr-TR" sz="2800" dirty="0" err="1"/>
              <a:t>integer</a:t>
            </a:r>
            <a:r>
              <a:rPr lang="tr-TR" sz="2800" dirty="0"/>
              <a:t> [1,D]</a:t>
            </a:r>
          </a:p>
          <a:p>
            <a:pPr algn="l"/>
            <a:r>
              <a:rPr lang="tr-TR" sz="2800" dirty="0" err="1"/>
              <a:t>Cp</a:t>
            </a:r>
            <a:r>
              <a:rPr lang="tr-TR" sz="2800" dirty="0"/>
              <a:t>: </a:t>
            </a:r>
            <a:r>
              <a:rPr lang="tr-TR" sz="2800" dirty="0" err="1"/>
              <a:t>probability</a:t>
            </a:r>
            <a:endParaRPr lang="tr-TR" sz="2800" dirty="0"/>
          </a:p>
        </p:txBody>
      </p:sp>
      <p:sp>
        <p:nvSpPr>
          <p:cNvPr id="3" name="Title 5">
            <a:extLst>
              <a:ext uri="{FF2B5EF4-FFF2-40B4-BE49-F238E27FC236}">
                <a16:creationId xmlns:a16="http://schemas.microsoft.com/office/drawing/2014/main" id="{103E6A92-C6B6-8CC4-694F-3C2DE4DA0A67}"/>
              </a:ext>
            </a:extLst>
          </p:cNvPr>
          <p:cNvSpPr txBox="1">
            <a:spLocks/>
          </p:cNvSpPr>
          <p:nvPr/>
        </p:nvSpPr>
        <p:spPr>
          <a:xfrm>
            <a:off x="210792" y="949704"/>
            <a:ext cx="10515600" cy="3935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buFont typeface="Wingdings" pitchFamily="2" charset="2"/>
              <a:buChar char="§"/>
            </a:pPr>
            <a:r>
              <a:rPr lang="tr-TR" sz="2800" dirty="0">
                <a:latin typeface="Times" pitchFamily="18" charset="0"/>
              </a:rPr>
              <a:t>A </a:t>
            </a:r>
            <a:r>
              <a:rPr lang="tr-TR" sz="2800" dirty="0" err="1">
                <a:latin typeface="Times" pitchFamily="18" charset="0"/>
              </a:rPr>
              <a:t>trial</a:t>
            </a:r>
            <a:r>
              <a:rPr lang="tr-TR" sz="2800" dirty="0">
                <a:latin typeface="Times" pitchFamily="18" charset="0"/>
              </a:rPr>
              <a:t> </a:t>
            </a:r>
            <a:r>
              <a:rPr lang="tr-TR" sz="2800" dirty="0" err="1">
                <a:latin typeface="Times" pitchFamily="18" charset="0"/>
              </a:rPr>
              <a:t>vector</a:t>
            </a:r>
            <a:r>
              <a:rPr lang="tr-TR" sz="2800" dirty="0">
                <a:latin typeface="Times" pitchFamily="18" charset="0"/>
              </a:rPr>
              <a:t> </a:t>
            </a:r>
            <a:r>
              <a:rPr lang="tr-TR" sz="2800" i="1" dirty="0">
                <a:latin typeface="Times" pitchFamily="18" charset="0"/>
              </a:rPr>
              <a:t>u</a:t>
            </a:r>
            <a:r>
              <a:rPr lang="tr-TR" sz="2800" dirty="0">
                <a:latin typeface="Times" pitchFamily="18" charset="0"/>
              </a:rPr>
              <a:t> is </a:t>
            </a:r>
            <a:r>
              <a:rPr lang="tr-TR" sz="2800" dirty="0" err="1">
                <a:latin typeface="Times" pitchFamily="18" charset="0"/>
              </a:rPr>
              <a:t>developed</a:t>
            </a:r>
            <a:r>
              <a:rPr lang="tr-TR" sz="2800" dirty="0">
                <a:latin typeface="Times" pitchFamily="18" charset="0"/>
              </a:rPr>
              <a:t> </a:t>
            </a:r>
            <a:r>
              <a:rPr lang="tr-TR" sz="2800" dirty="0" err="1">
                <a:latin typeface="Times" pitchFamily="18" charset="0"/>
              </a:rPr>
              <a:t>below</a:t>
            </a:r>
            <a:r>
              <a:rPr lang="tr-TR" sz="2800" dirty="0">
                <a:latin typeface="Times" pitchFamily="18" charset="0"/>
              </a:rPr>
              <a:t>:</a:t>
            </a:r>
          </a:p>
          <a:p>
            <a:pPr>
              <a:buFont typeface="Wingdings" pitchFamily="2" charset="2"/>
              <a:buChar char="§"/>
            </a:pPr>
            <a:endParaRPr lang="tr-TR" sz="2800" dirty="0">
              <a:latin typeface="Times" pitchFamily="18" charset="0"/>
            </a:endParaRPr>
          </a:p>
          <a:p>
            <a:pPr>
              <a:buFont typeface="Wingdings" pitchFamily="2" charset="2"/>
              <a:buChar char="§"/>
            </a:pPr>
            <a:endParaRPr lang="tr-TR" sz="2800" dirty="0">
              <a:latin typeface="Times" pitchFamily="18" charset="0"/>
            </a:endParaRPr>
          </a:p>
          <a:p>
            <a:pPr>
              <a:buFont typeface="Wingdings" pitchFamily="2" charset="2"/>
              <a:buChar char="§"/>
            </a:pPr>
            <a:endParaRPr lang="tr-TR" sz="2800" dirty="0">
              <a:latin typeface="Times" pitchFamily="18" charset="0"/>
            </a:endParaRPr>
          </a:p>
          <a:p>
            <a:pPr algn="l"/>
            <a:endParaRPr lang="tr-TR" sz="2800" dirty="0"/>
          </a:p>
        </p:txBody>
      </p:sp>
      <p:pic>
        <p:nvPicPr>
          <p:cNvPr id="7" name="Picture 6">
            <a:extLst>
              <a:ext uri="{FF2B5EF4-FFF2-40B4-BE49-F238E27FC236}">
                <a16:creationId xmlns:a16="http://schemas.microsoft.com/office/drawing/2014/main" id="{07D272BB-C6F7-EAB1-5CDB-6610A965A059}"/>
              </a:ext>
            </a:extLst>
          </p:cNvPr>
          <p:cNvPicPr>
            <a:picLocks noChangeAspect="1"/>
          </p:cNvPicPr>
          <p:nvPr/>
        </p:nvPicPr>
        <p:blipFill>
          <a:blip r:embed="rId3"/>
          <a:stretch>
            <a:fillRect/>
          </a:stretch>
        </p:blipFill>
        <p:spPr>
          <a:xfrm>
            <a:off x="1175657" y="2684387"/>
            <a:ext cx="8415336" cy="1350520"/>
          </a:xfrm>
          <a:prstGeom prst="rect">
            <a:avLst/>
          </a:prstGeom>
        </p:spPr>
      </p:pic>
    </p:spTree>
    <p:extLst>
      <p:ext uri="{BB962C8B-B14F-4D97-AF65-F5344CB8AC3E}">
        <p14:creationId xmlns:p14="http://schemas.microsoft.com/office/powerpoint/2010/main" val="421295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579783" y="0"/>
            <a:ext cx="10515600" cy="1325563"/>
          </a:xfrm>
        </p:spPr>
        <p:txBody>
          <a:bodyPr>
            <a:normAutofit/>
          </a:bodyPr>
          <a:lstStyle/>
          <a:p>
            <a:r>
              <a:rPr lang="tr-TR" dirty="0"/>
              <a:t>DE-</a:t>
            </a:r>
            <a:r>
              <a:rPr lang="tr-TR" dirty="0" err="1"/>
              <a:t>Selection</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210792" y="2156030"/>
            <a:ext cx="10515600" cy="3935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lvl="1"/>
            <a:endParaRPr lang="tr-TR" sz="2800" dirty="0">
              <a:latin typeface="Times New Roman" pitchFamily="18" charset="0"/>
              <a:cs typeface="Times New Roman" pitchFamily="18" charset="0"/>
            </a:endParaRPr>
          </a:p>
          <a:p>
            <a:pPr>
              <a:buFont typeface="Wingdings" pitchFamily="2" charset="2"/>
              <a:buChar char="§"/>
            </a:pPr>
            <a:endParaRPr lang="en-US" sz="2800" dirty="0">
              <a:latin typeface="Times" pitchFamily="18" charset="0"/>
            </a:endParaRPr>
          </a:p>
          <a:p>
            <a:pPr algn="l"/>
            <a:endParaRPr lang="tr-TR" sz="2800" dirty="0"/>
          </a:p>
        </p:txBody>
      </p:sp>
      <p:sp>
        <p:nvSpPr>
          <p:cNvPr id="3" name="Title 5">
            <a:extLst>
              <a:ext uri="{FF2B5EF4-FFF2-40B4-BE49-F238E27FC236}">
                <a16:creationId xmlns:a16="http://schemas.microsoft.com/office/drawing/2014/main" id="{103E6A92-C6B6-8CC4-694F-3C2DE4DA0A67}"/>
              </a:ext>
            </a:extLst>
          </p:cNvPr>
          <p:cNvSpPr txBox="1">
            <a:spLocks/>
          </p:cNvSpPr>
          <p:nvPr/>
        </p:nvSpPr>
        <p:spPr>
          <a:xfrm>
            <a:off x="210792" y="949704"/>
            <a:ext cx="10515600" cy="3935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buFont typeface="Wingdings" pitchFamily="2" charset="2"/>
              <a:buChar char="§"/>
            </a:pPr>
            <a:r>
              <a:rPr lang="tr-TR" sz="2800" dirty="0">
                <a:latin typeface="Times" pitchFamily="18" charset="0"/>
              </a:rPr>
              <a:t>A </a:t>
            </a:r>
            <a:r>
              <a:rPr lang="tr-TR" sz="2800" dirty="0" err="1">
                <a:latin typeface="Times" pitchFamily="18" charset="0"/>
              </a:rPr>
              <a:t>target</a:t>
            </a:r>
            <a:r>
              <a:rPr lang="tr-TR" sz="2800" dirty="0">
                <a:latin typeface="Times" pitchFamily="18" charset="0"/>
              </a:rPr>
              <a:t> </a:t>
            </a:r>
            <a:r>
              <a:rPr lang="tr-TR" sz="2800" dirty="0" err="1">
                <a:latin typeface="Times" pitchFamily="18" charset="0"/>
              </a:rPr>
              <a:t>vector</a:t>
            </a:r>
            <a:r>
              <a:rPr lang="tr-TR" sz="2800" dirty="0">
                <a:latin typeface="Times" pitchFamily="18" charset="0"/>
              </a:rPr>
              <a:t> </a:t>
            </a:r>
            <a:r>
              <a:rPr lang="tr-TR" sz="2800" i="1" dirty="0" err="1">
                <a:latin typeface="Times" pitchFamily="18" charset="0"/>
              </a:rPr>
              <a:t>x_n</a:t>
            </a:r>
            <a:r>
              <a:rPr lang="tr-TR" sz="2800" dirty="0">
                <a:latin typeface="Times" pitchFamily="18" charset="0"/>
              </a:rPr>
              <a:t> is </a:t>
            </a:r>
            <a:r>
              <a:rPr lang="tr-TR" sz="2800" dirty="0" err="1">
                <a:latin typeface="Times" pitchFamily="18" charset="0"/>
              </a:rPr>
              <a:t>generated</a:t>
            </a:r>
            <a:r>
              <a:rPr lang="tr-TR" sz="2800" dirty="0">
                <a:latin typeface="Times" pitchFamily="18" charset="0"/>
              </a:rPr>
              <a:t> </a:t>
            </a:r>
            <a:r>
              <a:rPr lang="tr-TR" sz="2800" dirty="0" err="1">
                <a:latin typeface="Times" pitchFamily="18" charset="0"/>
              </a:rPr>
              <a:t>via</a:t>
            </a:r>
            <a:r>
              <a:rPr lang="tr-TR" sz="2800" dirty="0">
                <a:latin typeface="Times" pitchFamily="18" charset="0"/>
              </a:rPr>
              <a:t> </a:t>
            </a:r>
            <a:r>
              <a:rPr lang="tr-TR" sz="2800" dirty="0" err="1">
                <a:latin typeface="Times" pitchFamily="18" charset="0"/>
              </a:rPr>
              <a:t>below</a:t>
            </a:r>
            <a:r>
              <a:rPr lang="tr-TR" sz="2800" dirty="0">
                <a:latin typeface="Times" pitchFamily="18" charset="0"/>
              </a:rPr>
              <a:t> </a:t>
            </a:r>
            <a:r>
              <a:rPr lang="tr-TR" sz="2800" dirty="0" err="1">
                <a:latin typeface="Times" pitchFamily="18" charset="0"/>
              </a:rPr>
              <a:t>comparison</a:t>
            </a:r>
            <a:r>
              <a:rPr lang="tr-TR" sz="2800" dirty="0">
                <a:latin typeface="Times" pitchFamily="18" charset="0"/>
              </a:rPr>
              <a:t>:</a:t>
            </a:r>
          </a:p>
          <a:p>
            <a:pPr>
              <a:buFont typeface="Wingdings" pitchFamily="2" charset="2"/>
              <a:buChar char="§"/>
            </a:pPr>
            <a:endParaRPr lang="tr-TR" sz="2800" dirty="0">
              <a:latin typeface="Times" pitchFamily="18" charset="0"/>
            </a:endParaRPr>
          </a:p>
          <a:p>
            <a:pPr>
              <a:buFont typeface="Wingdings" pitchFamily="2" charset="2"/>
              <a:buChar char="§"/>
            </a:pPr>
            <a:endParaRPr lang="tr-TR" sz="2800" dirty="0">
              <a:latin typeface="Times" pitchFamily="18" charset="0"/>
            </a:endParaRPr>
          </a:p>
          <a:p>
            <a:pPr>
              <a:buFont typeface="Wingdings" pitchFamily="2" charset="2"/>
              <a:buChar char="§"/>
            </a:pPr>
            <a:endParaRPr lang="tr-TR" sz="2800" dirty="0">
              <a:latin typeface="Times" pitchFamily="18" charset="0"/>
            </a:endParaRPr>
          </a:p>
          <a:p>
            <a:pPr algn="l"/>
            <a:endParaRPr lang="tr-TR" sz="2800" dirty="0"/>
          </a:p>
        </p:txBody>
      </p:sp>
      <p:pic>
        <p:nvPicPr>
          <p:cNvPr id="5" name="Picture 4">
            <a:extLst>
              <a:ext uri="{FF2B5EF4-FFF2-40B4-BE49-F238E27FC236}">
                <a16:creationId xmlns:a16="http://schemas.microsoft.com/office/drawing/2014/main" id="{405FA39B-0577-9332-C1AC-03AB9C6DC87F}"/>
              </a:ext>
            </a:extLst>
          </p:cNvPr>
          <p:cNvPicPr>
            <a:picLocks noChangeAspect="1"/>
          </p:cNvPicPr>
          <p:nvPr/>
        </p:nvPicPr>
        <p:blipFill>
          <a:blip r:embed="rId3"/>
          <a:stretch>
            <a:fillRect/>
          </a:stretch>
        </p:blipFill>
        <p:spPr>
          <a:xfrm>
            <a:off x="2051395" y="2659838"/>
            <a:ext cx="7572375" cy="1885950"/>
          </a:xfrm>
          <a:prstGeom prst="rect">
            <a:avLst/>
          </a:prstGeom>
        </p:spPr>
      </p:pic>
    </p:spTree>
    <p:extLst>
      <p:ext uri="{BB962C8B-B14F-4D97-AF65-F5344CB8AC3E}">
        <p14:creationId xmlns:p14="http://schemas.microsoft.com/office/powerpoint/2010/main" val="129214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a:t>Giriş: </a:t>
            </a:r>
            <a:r>
              <a:rPr lang="tr-TR" sz="3200" dirty="0"/>
              <a:t>Genel bir literatür hakkında bilgi</a:t>
            </a:r>
            <a:r>
              <a:rPr lang="en-GB" sz="3200" dirty="0"/>
              <a:t>, </a:t>
            </a:r>
            <a:r>
              <a:rPr lang="en-GB" sz="3200" dirty="0" err="1"/>
              <a:t>bu</a:t>
            </a:r>
            <a:r>
              <a:rPr lang="en-GB" sz="3200" dirty="0"/>
              <a:t> </a:t>
            </a:r>
            <a:r>
              <a:rPr lang="en-GB" sz="3200" dirty="0" err="1"/>
              <a:t>konuda</a:t>
            </a:r>
            <a:r>
              <a:rPr lang="en-GB" sz="3200" dirty="0"/>
              <a:t> </a:t>
            </a:r>
            <a:r>
              <a:rPr lang="en-GB" sz="3200" dirty="0" err="1"/>
              <a:t>seçilen</a:t>
            </a:r>
            <a:r>
              <a:rPr lang="en-GB" sz="3200" dirty="0"/>
              <a:t> </a:t>
            </a:r>
            <a:r>
              <a:rPr lang="en-GB" sz="3200" dirty="0" err="1"/>
              <a:t>algoritma</a:t>
            </a:r>
            <a:r>
              <a:rPr lang="en-GB" sz="3200" dirty="0"/>
              <a:t> </a:t>
            </a:r>
            <a:r>
              <a:rPr lang="en-GB" sz="3200" dirty="0" err="1"/>
              <a:t>ve</a:t>
            </a:r>
            <a:r>
              <a:rPr lang="en-GB" sz="3200" dirty="0"/>
              <a:t> problem </a:t>
            </a:r>
            <a:r>
              <a:rPr lang="en-GB" sz="3200" dirty="0" err="1"/>
              <a:t>türü</a:t>
            </a:r>
            <a:r>
              <a:rPr lang="en-GB" sz="3200" dirty="0"/>
              <a:t> </a:t>
            </a:r>
            <a:r>
              <a:rPr lang="en-GB" sz="3200" dirty="0" err="1"/>
              <a:t>ile</a:t>
            </a:r>
            <a:r>
              <a:rPr lang="en-GB" sz="3200" dirty="0"/>
              <a:t> </a:t>
            </a:r>
            <a:r>
              <a:rPr lang="en-GB" sz="3200" dirty="0" err="1"/>
              <a:t>ilgili</a:t>
            </a:r>
            <a:r>
              <a:rPr lang="en-GB" sz="3200" dirty="0"/>
              <a:t> </a:t>
            </a:r>
            <a:r>
              <a:rPr lang="en-GB" sz="3200" dirty="0" err="1"/>
              <a:t>nasıl</a:t>
            </a:r>
            <a:r>
              <a:rPr lang="en-GB" sz="3200" dirty="0"/>
              <a:t> </a:t>
            </a:r>
            <a:r>
              <a:rPr lang="en-GB" sz="3200" dirty="0" err="1"/>
              <a:t>çalışmalar</a:t>
            </a:r>
            <a:r>
              <a:rPr lang="en-GB" sz="3200" dirty="0"/>
              <a:t> </a:t>
            </a:r>
            <a:r>
              <a:rPr lang="en-GB" sz="3200" dirty="0" err="1"/>
              <a:t>yapılmış</a:t>
            </a:r>
            <a:endParaRPr lang="tr-TR" sz="3200" dirty="0"/>
          </a:p>
          <a:p>
            <a:endParaRPr lang="tr-TR" sz="3200" dirty="0"/>
          </a:p>
          <a:p>
            <a:endParaRPr lang="tr-TR" sz="3200" dirty="0"/>
          </a:p>
        </p:txBody>
      </p:sp>
    </p:spTree>
    <p:extLst>
      <p:ext uri="{BB962C8B-B14F-4D97-AF65-F5344CB8AC3E}">
        <p14:creationId xmlns:p14="http://schemas.microsoft.com/office/powerpoint/2010/main" val="280167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838200" y="1690688"/>
            <a:ext cx="10515600" cy="3173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err="1"/>
              <a:t>Method</a:t>
            </a:r>
            <a:r>
              <a:rPr lang="tr-TR" sz="3200" b="1" dirty="0"/>
              <a:t>: </a:t>
            </a:r>
            <a:r>
              <a:rPr lang="en-GB" sz="3200" dirty="0" err="1"/>
              <a:t>Seçilen</a:t>
            </a:r>
            <a:r>
              <a:rPr lang="en-GB" sz="3200" dirty="0"/>
              <a:t> </a:t>
            </a:r>
            <a:r>
              <a:rPr lang="en-GB" sz="3200" dirty="0" err="1"/>
              <a:t>algoritmanın</a:t>
            </a:r>
            <a:r>
              <a:rPr lang="en-GB" sz="3200" dirty="0"/>
              <a:t> </a:t>
            </a:r>
            <a:r>
              <a:rPr lang="en-GB" sz="3200" dirty="0" err="1"/>
              <a:t>adım</a:t>
            </a:r>
            <a:r>
              <a:rPr lang="en-GB" sz="3200" dirty="0"/>
              <a:t> </a:t>
            </a:r>
            <a:r>
              <a:rPr lang="en-GB" sz="3200" dirty="0" err="1"/>
              <a:t>adım</a:t>
            </a:r>
            <a:r>
              <a:rPr lang="en-GB" sz="3200" dirty="0"/>
              <a:t> </a:t>
            </a:r>
            <a:r>
              <a:rPr lang="en-GB" sz="3200" dirty="0" err="1"/>
              <a:t>çalışma</a:t>
            </a:r>
            <a:r>
              <a:rPr lang="en-GB" sz="3200" dirty="0"/>
              <a:t> </a:t>
            </a:r>
            <a:r>
              <a:rPr lang="en-GB" sz="3200" dirty="0" err="1"/>
              <a:t>mantığı</a:t>
            </a:r>
            <a:r>
              <a:rPr lang="en-GB" sz="3200" dirty="0"/>
              <a:t>, </a:t>
            </a:r>
            <a:r>
              <a:rPr lang="en-GB" sz="3200" dirty="0" err="1"/>
              <a:t>akış</a:t>
            </a:r>
            <a:r>
              <a:rPr lang="en-GB" sz="3200" dirty="0"/>
              <a:t> </a:t>
            </a:r>
            <a:r>
              <a:rPr lang="en-GB" sz="3200" dirty="0" err="1"/>
              <a:t>diyagramı</a:t>
            </a:r>
            <a:r>
              <a:rPr lang="en-GB" sz="3200" dirty="0"/>
              <a:t> </a:t>
            </a:r>
            <a:r>
              <a:rPr lang="en-GB" sz="3200" dirty="0" err="1"/>
              <a:t>ve</a:t>
            </a:r>
            <a:r>
              <a:rPr lang="en-GB" sz="3200" dirty="0"/>
              <a:t> </a:t>
            </a:r>
            <a:r>
              <a:rPr lang="en-GB" sz="3200" dirty="0" err="1"/>
              <a:t>sözde</a:t>
            </a:r>
            <a:r>
              <a:rPr lang="en-GB" sz="3200" dirty="0"/>
              <a:t> </a:t>
            </a:r>
            <a:r>
              <a:rPr lang="en-GB" sz="3200" dirty="0" err="1"/>
              <a:t>kodu</a:t>
            </a:r>
            <a:r>
              <a:rPr lang="en-GB" sz="3200" dirty="0"/>
              <a:t>.</a:t>
            </a:r>
            <a:endParaRPr lang="tr-TR" sz="3200" dirty="0"/>
          </a:p>
        </p:txBody>
      </p:sp>
    </p:spTree>
    <p:extLst>
      <p:ext uri="{BB962C8B-B14F-4D97-AF65-F5344CB8AC3E}">
        <p14:creationId xmlns:p14="http://schemas.microsoft.com/office/powerpoint/2010/main" val="140299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a:t>Problem: </a:t>
            </a:r>
            <a:r>
              <a:rPr lang="tr-TR" sz="3200" dirty="0"/>
              <a:t>Ele alınan problem</a:t>
            </a:r>
            <a:r>
              <a:rPr lang="en-GB" sz="3200" dirty="0"/>
              <a:t>in </a:t>
            </a:r>
            <a:r>
              <a:rPr lang="en-GB" sz="3200" dirty="0" err="1"/>
              <a:t>mantığı</a:t>
            </a:r>
            <a:r>
              <a:rPr lang="en-GB" sz="3200" dirty="0"/>
              <a:t> </a:t>
            </a:r>
            <a:r>
              <a:rPr lang="en-GB" sz="3200" dirty="0" err="1"/>
              <a:t>nedir</a:t>
            </a:r>
            <a:r>
              <a:rPr lang="en-GB" sz="3200" dirty="0"/>
              <a:t>, </a:t>
            </a:r>
            <a:r>
              <a:rPr lang="en-GB" sz="3200" dirty="0" err="1"/>
              <a:t>matematiksel</a:t>
            </a:r>
            <a:r>
              <a:rPr lang="en-GB" sz="3200" dirty="0"/>
              <a:t> </a:t>
            </a:r>
            <a:r>
              <a:rPr lang="en-GB" sz="3200" dirty="0" err="1"/>
              <a:t>denklemleri</a:t>
            </a:r>
            <a:r>
              <a:rPr lang="en-GB" sz="3200" dirty="0"/>
              <a:t>, </a:t>
            </a:r>
            <a:r>
              <a:rPr lang="en-GB" sz="3200" dirty="0" err="1"/>
              <a:t>problemin</a:t>
            </a:r>
            <a:r>
              <a:rPr lang="en-GB" sz="3200" dirty="0"/>
              <a:t> </a:t>
            </a:r>
            <a:r>
              <a:rPr lang="en-GB" sz="3200" dirty="0" err="1"/>
              <a:t>sınırları</a:t>
            </a:r>
            <a:r>
              <a:rPr lang="en-GB" sz="3200" dirty="0"/>
              <a:t> </a:t>
            </a:r>
            <a:r>
              <a:rPr lang="en-GB" sz="3200" dirty="0" err="1"/>
              <a:t>ve</a:t>
            </a:r>
            <a:r>
              <a:rPr lang="en-GB" sz="3200" dirty="0"/>
              <a:t> </a:t>
            </a:r>
            <a:r>
              <a:rPr lang="en-GB" sz="3200" dirty="0" err="1"/>
              <a:t>karar</a:t>
            </a:r>
            <a:r>
              <a:rPr lang="en-GB" sz="3200" dirty="0"/>
              <a:t> </a:t>
            </a:r>
            <a:r>
              <a:rPr lang="en-GB" sz="3200" dirty="0" err="1"/>
              <a:t>değişkenleri</a:t>
            </a:r>
            <a:r>
              <a:rPr lang="en-GB" sz="3200" dirty="0"/>
              <a:t> </a:t>
            </a:r>
            <a:r>
              <a:rPr lang="en-GB" sz="3200" dirty="0" err="1"/>
              <a:t>nelerdir</a:t>
            </a:r>
            <a:r>
              <a:rPr lang="en-GB" sz="3200" dirty="0"/>
              <a:t>.</a:t>
            </a:r>
          </a:p>
          <a:p>
            <a:endParaRPr lang="tr-TR" sz="3200" dirty="0"/>
          </a:p>
          <a:p>
            <a:endParaRPr lang="tr-TR" sz="3200" dirty="0"/>
          </a:p>
        </p:txBody>
      </p:sp>
    </p:spTree>
    <p:extLst>
      <p:ext uri="{BB962C8B-B14F-4D97-AF65-F5344CB8AC3E}">
        <p14:creationId xmlns:p14="http://schemas.microsoft.com/office/powerpoint/2010/main" val="262338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12014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a:t>Uygulama: </a:t>
            </a:r>
            <a:r>
              <a:rPr lang="tr-TR" sz="3200" dirty="0"/>
              <a:t>Geliştirdiğin metodu nasıl uyguladın</a:t>
            </a:r>
            <a:r>
              <a:rPr lang="en-GB" sz="3200" dirty="0"/>
              <a:t> </a:t>
            </a:r>
            <a:r>
              <a:rPr lang="en-GB" sz="3200" dirty="0" err="1"/>
              <a:t>sunumda</a:t>
            </a:r>
            <a:r>
              <a:rPr lang="en-GB" sz="3200" dirty="0"/>
              <a:t> </a:t>
            </a:r>
            <a:r>
              <a:rPr lang="en-GB" sz="3200" dirty="0" err="1"/>
              <a:t>anlatılacak</a:t>
            </a:r>
            <a:r>
              <a:rPr lang="en-GB" sz="3200" dirty="0"/>
              <a:t>, </a:t>
            </a:r>
            <a:r>
              <a:rPr lang="en-GB" sz="3200" dirty="0" err="1"/>
              <a:t>adım</a:t>
            </a:r>
            <a:r>
              <a:rPr lang="en-GB" sz="3200" dirty="0"/>
              <a:t> </a:t>
            </a:r>
            <a:r>
              <a:rPr lang="en-GB" sz="3200" dirty="0" err="1"/>
              <a:t>adım</a:t>
            </a:r>
            <a:r>
              <a:rPr lang="en-GB" sz="3200" dirty="0"/>
              <a:t> program </a:t>
            </a:r>
            <a:r>
              <a:rPr lang="en-GB" sz="3200" dirty="0" err="1"/>
              <a:t>çalıştırılacak</a:t>
            </a:r>
            <a:r>
              <a:rPr lang="en-GB" sz="3200" dirty="0"/>
              <a:t>.</a:t>
            </a:r>
            <a:endParaRPr lang="tr-TR" sz="3200" dirty="0"/>
          </a:p>
          <a:p>
            <a:endParaRPr lang="tr-TR" sz="3200" dirty="0"/>
          </a:p>
          <a:p>
            <a:endParaRPr lang="tr-TR" sz="3200" dirty="0"/>
          </a:p>
        </p:txBody>
      </p:sp>
    </p:spTree>
    <p:extLst>
      <p:ext uri="{BB962C8B-B14F-4D97-AF65-F5344CB8AC3E}">
        <p14:creationId xmlns:p14="http://schemas.microsoft.com/office/powerpoint/2010/main" val="16386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838200" y="126586"/>
            <a:ext cx="10515600" cy="1325563"/>
          </a:xfrm>
        </p:spPr>
        <p:txBody>
          <a:bodyPr>
            <a:normAutofit/>
          </a:bodyPr>
          <a:lstStyle/>
          <a:p>
            <a:r>
              <a:rPr lang="tr-TR" dirty="0" err="1"/>
              <a:t>Graph</a:t>
            </a:r>
            <a:r>
              <a:rPr lang="tr-TR" dirty="0"/>
              <a:t> </a:t>
            </a:r>
            <a:r>
              <a:rPr lang="tr-TR" dirty="0" err="1"/>
              <a:t>Method</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679174" y="1274885"/>
            <a:ext cx="10515600" cy="501655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l"/>
            <a:r>
              <a:rPr lang="tr-TR" sz="2800" dirty="0"/>
              <a:t> </a:t>
            </a:r>
          </a:p>
        </p:txBody>
      </p:sp>
      <p:sp>
        <p:nvSpPr>
          <p:cNvPr id="5" name="TextBox 4">
            <a:extLst>
              <a:ext uri="{FF2B5EF4-FFF2-40B4-BE49-F238E27FC236}">
                <a16:creationId xmlns:a16="http://schemas.microsoft.com/office/drawing/2014/main" id="{CC676126-0358-345F-7686-E8E9D10D1C40}"/>
              </a:ext>
            </a:extLst>
          </p:cNvPr>
          <p:cNvSpPr txBox="1"/>
          <p:nvPr/>
        </p:nvSpPr>
        <p:spPr>
          <a:xfrm>
            <a:off x="759069" y="1274885"/>
            <a:ext cx="10187354" cy="7848302"/>
          </a:xfrm>
          <a:prstGeom prst="rect">
            <a:avLst/>
          </a:prstGeom>
          <a:noFill/>
        </p:spPr>
        <p:txBody>
          <a:bodyPr wrap="square">
            <a:spAutoFit/>
          </a:bodyPr>
          <a:lstStyle/>
          <a:p>
            <a:r>
              <a:rPr lang="tr-TR" dirty="0"/>
              <a:t>Bir satıcı, oyuncak adam ve top satmaktadır. Satış fiyatı, oyuncak adam için 27 TL, oyuncak top için 21 TL olmaktadır. Oyuncak adam için 10 TL hammadde ve 14 TL işçilik bulunmaktadır. Oyuncak top için 9 TL hammadde, 10 TL işçilik bulunmaktadır. Her bir adam için 2 saat cilalama, 1 saat marangozluk, her bir top için 1 saat cilalama, 1 saat marangozluk gerekmektedir.</a:t>
            </a:r>
          </a:p>
          <a:p>
            <a:r>
              <a:rPr lang="en-GB" dirty="0" err="1"/>
              <a:t>Eldeki</a:t>
            </a:r>
            <a:r>
              <a:rPr lang="en-GB" dirty="0"/>
              <a:t> </a:t>
            </a:r>
            <a:r>
              <a:rPr lang="en-GB" dirty="0" err="1"/>
              <a:t>hammadde</a:t>
            </a:r>
            <a:r>
              <a:rPr lang="en-GB" dirty="0"/>
              <a:t> </a:t>
            </a:r>
            <a:r>
              <a:rPr lang="tr-TR" dirty="0"/>
              <a:t> </a:t>
            </a:r>
            <a:r>
              <a:rPr lang="en-GB" dirty="0" err="1"/>
              <a:t>miktarı</a:t>
            </a:r>
            <a:r>
              <a:rPr lang="en-GB" dirty="0"/>
              <a:t> </a:t>
            </a:r>
            <a:r>
              <a:rPr lang="en-GB" dirty="0" err="1"/>
              <a:t>sınırsızdır</a:t>
            </a:r>
            <a:r>
              <a:rPr lang="en-GB" dirty="0"/>
              <a:t>, </a:t>
            </a:r>
            <a:r>
              <a:rPr lang="en-GB" dirty="0" err="1"/>
              <a:t>fakat</a:t>
            </a:r>
            <a:r>
              <a:rPr lang="en-GB" dirty="0"/>
              <a:t> </a:t>
            </a:r>
            <a:r>
              <a:rPr lang="en-GB" dirty="0" err="1"/>
              <a:t>haftada</a:t>
            </a:r>
            <a:r>
              <a:rPr lang="en-GB" dirty="0"/>
              <a:t> </a:t>
            </a:r>
            <a:r>
              <a:rPr lang="en-GB" dirty="0" err="1"/>
              <a:t>en</a:t>
            </a:r>
            <a:r>
              <a:rPr lang="en-GB" dirty="0"/>
              <a:t> </a:t>
            </a:r>
            <a:r>
              <a:rPr lang="en-GB" dirty="0" err="1"/>
              <a:t>çok</a:t>
            </a:r>
            <a:r>
              <a:rPr lang="en-GB" dirty="0"/>
              <a:t> 100 </a:t>
            </a:r>
            <a:r>
              <a:rPr lang="en-GB" dirty="0" err="1"/>
              <a:t>saat</a:t>
            </a:r>
            <a:r>
              <a:rPr lang="en-GB" dirty="0"/>
              <a:t> </a:t>
            </a:r>
            <a:r>
              <a:rPr lang="en-GB" dirty="0" err="1"/>
              <a:t>cilalama</a:t>
            </a:r>
            <a:r>
              <a:rPr lang="en-GB" dirty="0"/>
              <a:t> </a:t>
            </a:r>
            <a:r>
              <a:rPr lang="en-GB" dirty="0" err="1"/>
              <a:t>ve</a:t>
            </a:r>
            <a:r>
              <a:rPr lang="en-GB" dirty="0"/>
              <a:t> 80 </a:t>
            </a:r>
            <a:r>
              <a:rPr lang="en-GB" dirty="0" err="1"/>
              <a:t>saat</a:t>
            </a:r>
            <a:r>
              <a:rPr lang="en-GB" dirty="0"/>
              <a:t> </a:t>
            </a:r>
            <a:r>
              <a:rPr lang="en-GB" dirty="0" err="1"/>
              <a:t>marangozluk</a:t>
            </a:r>
            <a:r>
              <a:rPr lang="en-GB" dirty="0"/>
              <a:t> </a:t>
            </a:r>
            <a:r>
              <a:rPr lang="tr-TR" dirty="0"/>
              <a:t> </a:t>
            </a:r>
            <a:r>
              <a:rPr lang="en-GB" dirty="0" err="1"/>
              <a:t>kullanabilmektedir</a:t>
            </a:r>
            <a:r>
              <a:rPr lang="en-GB" dirty="0"/>
              <a:t>. </a:t>
            </a:r>
            <a:r>
              <a:rPr lang="en-GB" dirty="0" err="1"/>
              <a:t>Haftada</a:t>
            </a:r>
            <a:r>
              <a:rPr lang="en-GB" dirty="0"/>
              <a:t> </a:t>
            </a:r>
            <a:r>
              <a:rPr lang="en-GB" dirty="0" err="1"/>
              <a:t>en</a:t>
            </a:r>
            <a:r>
              <a:rPr lang="en-GB" dirty="0"/>
              <a:t> </a:t>
            </a:r>
            <a:r>
              <a:rPr lang="en-GB" dirty="0" err="1"/>
              <a:t>fazla</a:t>
            </a:r>
            <a:r>
              <a:rPr lang="en-GB" dirty="0"/>
              <a:t> 40 </a:t>
            </a:r>
            <a:r>
              <a:rPr lang="en-GB" dirty="0" err="1"/>
              <a:t>oyuncak</a:t>
            </a:r>
            <a:r>
              <a:rPr lang="en-GB" dirty="0"/>
              <a:t> a</a:t>
            </a:r>
            <a:r>
              <a:rPr lang="tr-TR" dirty="0"/>
              <a:t>dam</a:t>
            </a:r>
            <a:r>
              <a:rPr lang="en-GB" dirty="0"/>
              <a:t> </a:t>
            </a:r>
            <a:r>
              <a:rPr lang="en-GB" dirty="0" err="1"/>
              <a:t>satabilmektedir</a:t>
            </a:r>
            <a:r>
              <a:rPr lang="en-GB" dirty="0"/>
              <a:t>.</a:t>
            </a:r>
            <a:endParaRPr lang="tr-TR" dirty="0"/>
          </a:p>
          <a:p>
            <a:r>
              <a:rPr lang="tr-TR" dirty="0"/>
              <a:t>Karı maksimize etmek için:</a:t>
            </a:r>
          </a:p>
          <a:p>
            <a:endParaRPr lang="tr-TR" dirty="0"/>
          </a:p>
          <a:p>
            <a:pPr marL="342900" indent="-342900">
              <a:buAutoNum type="alphaLcParenR"/>
            </a:pPr>
            <a:r>
              <a:rPr lang="tr-TR" sz="1800" b="1" dirty="0">
                <a:effectLst/>
                <a:latin typeface="Cambria" panose="02040503050406030204" pitchFamily="18" charset="0"/>
                <a:ea typeface="Calibri" panose="020F0502020204030204" pitchFamily="34" charset="0"/>
                <a:cs typeface="Arial" panose="020B0604020202020204" pitchFamily="34" charset="0"/>
              </a:rPr>
              <a:t>karar değişkenlerini</a:t>
            </a:r>
            <a:r>
              <a:rPr lang="tr-TR" sz="1800" dirty="0">
                <a:effectLst/>
                <a:latin typeface="Cambria" panose="02040503050406030204" pitchFamily="18" charset="0"/>
                <a:ea typeface="Calibri" panose="020F0502020204030204" pitchFamily="34" charset="0"/>
                <a:cs typeface="Arial" panose="020B0604020202020204" pitchFamily="34" charset="0"/>
              </a:rPr>
              <a:t>, </a:t>
            </a:r>
            <a:r>
              <a:rPr lang="tr-TR" sz="1800" b="1" dirty="0">
                <a:effectLst/>
                <a:latin typeface="Cambria" panose="02040503050406030204" pitchFamily="18" charset="0"/>
                <a:ea typeface="Calibri" panose="020F0502020204030204" pitchFamily="34" charset="0"/>
                <a:cs typeface="Arial" panose="020B0604020202020204" pitchFamily="34" charset="0"/>
              </a:rPr>
              <a:t>amaç fonksiyonunu</a:t>
            </a:r>
            <a:r>
              <a:rPr lang="tr-TR" sz="1800" dirty="0">
                <a:effectLst/>
                <a:latin typeface="Cambria" panose="02040503050406030204" pitchFamily="18" charset="0"/>
                <a:ea typeface="Calibri" panose="020F0502020204030204" pitchFamily="34" charset="0"/>
                <a:cs typeface="Arial" panose="020B0604020202020204" pitchFamily="34" charset="0"/>
              </a:rPr>
              <a:t> ve </a:t>
            </a:r>
            <a:r>
              <a:rPr lang="tr-TR" sz="1800" b="1" dirty="0">
                <a:effectLst/>
                <a:latin typeface="Cambria" panose="02040503050406030204" pitchFamily="18" charset="0"/>
                <a:ea typeface="Calibri" panose="020F0502020204030204" pitchFamily="34" charset="0"/>
                <a:cs typeface="Arial" panose="020B0604020202020204" pitchFamily="34" charset="0"/>
              </a:rPr>
              <a:t>kısıtları</a:t>
            </a:r>
            <a:r>
              <a:rPr lang="tr-TR" sz="1800" dirty="0">
                <a:effectLst/>
                <a:latin typeface="Cambria" panose="02040503050406030204" pitchFamily="18" charset="0"/>
                <a:ea typeface="Calibri" panose="020F0502020204030204" pitchFamily="34" charset="0"/>
                <a:cs typeface="Arial" panose="020B0604020202020204" pitchFamily="34" charset="0"/>
              </a:rPr>
              <a:t> içeren bir doğrusal (lineer) programlama modeli yazınız </a:t>
            </a:r>
          </a:p>
          <a:p>
            <a:pPr marL="342900" indent="-342900">
              <a:buAutoNum type="alphaLcParenR"/>
            </a:pPr>
            <a:endParaRPr lang="tr-TR" dirty="0">
              <a:latin typeface="Cambria" panose="02040503050406030204" pitchFamily="18" charset="0"/>
              <a:cs typeface="Arial" panose="020B0604020202020204" pitchFamily="34" charset="0"/>
            </a:endParaRPr>
          </a:p>
          <a:p>
            <a:r>
              <a:rPr lang="tr-TR" b="1" dirty="0">
                <a:latin typeface="Cambria" panose="02040503050406030204" pitchFamily="18" charset="0"/>
                <a:cs typeface="Arial" panose="020B0604020202020204" pitchFamily="34" charset="0"/>
              </a:rPr>
              <a:t>Karar değişkenleri:</a:t>
            </a:r>
            <a:br>
              <a:rPr lang="tr-TR" dirty="0">
                <a:latin typeface="Cambria" panose="02040503050406030204" pitchFamily="18" charset="0"/>
                <a:cs typeface="Arial" panose="020B0604020202020204" pitchFamily="34" charset="0"/>
              </a:rPr>
            </a:br>
            <a:r>
              <a:rPr lang="tr-TR" dirty="0">
                <a:latin typeface="Cambria" panose="02040503050406030204" pitchFamily="18" charset="0"/>
                <a:cs typeface="Arial" panose="020B0604020202020204" pitchFamily="34" charset="0"/>
              </a:rPr>
              <a:t> x1 = bir haftada üretilen adam sayısı </a:t>
            </a:r>
          </a:p>
          <a:p>
            <a:r>
              <a:rPr lang="tr-TR" dirty="0">
                <a:latin typeface="Cambria" panose="02040503050406030204" pitchFamily="18" charset="0"/>
                <a:cs typeface="Arial" panose="020B0604020202020204" pitchFamily="34" charset="0"/>
              </a:rPr>
              <a:t> x2 = bir haftada üretilen top sayısı </a:t>
            </a:r>
          </a:p>
          <a:p>
            <a:r>
              <a:rPr lang="tr-TR" b="1" dirty="0">
                <a:latin typeface="Cambria" panose="02040503050406030204" pitchFamily="18" charset="0"/>
                <a:cs typeface="Arial" panose="020B0604020202020204" pitchFamily="34" charset="0"/>
              </a:rPr>
              <a:t>Amaç fonksiyonu:</a:t>
            </a:r>
          </a:p>
          <a:p>
            <a:r>
              <a:rPr lang="tr-TR" dirty="0">
                <a:latin typeface="Cambria" panose="02040503050406030204" pitchFamily="18" charset="0"/>
                <a:cs typeface="Arial" panose="020B0604020202020204" pitchFamily="34" charset="0"/>
              </a:rPr>
              <a:t>x1 kar: 27 TL – 24 TL= 3 TL                  </a:t>
            </a:r>
            <a:r>
              <a:rPr lang="tr-TR" dirty="0" err="1">
                <a:latin typeface="Cambria" panose="02040503050406030204" pitchFamily="18" charset="0"/>
                <a:cs typeface="Arial" panose="020B0604020202020204" pitchFamily="34" charset="0"/>
              </a:rPr>
              <a:t>Amac</a:t>
            </a:r>
            <a:r>
              <a:rPr lang="tr-TR" dirty="0">
                <a:latin typeface="Cambria" panose="02040503050406030204" pitchFamily="18" charset="0"/>
                <a:cs typeface="Arial" panose="020B0604020202020204" pitchFamily="34" charset="0"/>
              </a:rPr>
              <a:t> fonksiyonu: </a:t>
            </a:r>
            <a:r>
              <a:rPr lang="tr-TR" dirty="0" err="1">
                <a:latin typeface="Cambria" panose="02040503050406030204" pitchFamily="18" charset="0"/>
                <a:cs typeface="Arial" panose="020B0604020202020204" pitchFamily="34" charset="0"/>
              </a:rPr>
              <a:t>maks</a:t>
            </a:r>
            <a:r>
              <a:rPr lang="tr-TR" dirty="0">
                <a:latin typeface="Cambria" panose="02040503050406030204" pitchFamily="18" charset="0"/>
                <a:cs typeface="Arial" panose="020B0604020202020204" pitchFamily="34" charset="0"/>
              </a:rPr>
              <a:t>(f)= 3x1+2x2</a:t>
            </a:r>
          </a:p>
          <a:p>
            <a:r>
              <a:rPr lang="tr-TR" dirty="0">
                <a:latin typeface="Cambria" panose="02040503050406030204" pitchFamily="18" charset="0"/>
                <a:cs typeface="Arial" panose="020B0604020202020204" pitchFamily="34" charset="0"/>
              </a:rPr>
              <a:t>x2 kar: 21 TL – 19 TL= 2 TL</a:t>
            </a:r>
          </a:p>
          <a:p>
            <a:r>
              <a:rPr lang="tr-TR" b="1" dirty="0">
                <a:latin typeface="Cambria" panose="02040503050406030204" pitchFamily="18" charset="0"/>
                <a:cs typeface="Arial" panose="020B0604020202020204" pitchFamily="34" charset="0"/>
              </a:rPr>
              <a:t>Kısıtlar:</a:t>
            </a:r>
          </a:p>
          <a:p>
            <a:r>
              <a:rPr lang="tr-TR" dirty="0">
                <a:latin typeface="Cambria" panose="02040503050406030204" pitchFamily="18" charset="0"/>
                <a:cs typeface="Arial" panose="020B0604020202020204" pitchFamily="34" charset="0"/>
              </a:rPr>
              <a:t>2x1+x2&lt;=100 (Cilalama kısıtı)                    x1&lt;=40 (Adam talep kısıtı)     x1,x2=&gt;0            </a:t>
            </a:r>
          </a:p>
          <a:p>
            <a:r>
              <a:rPr lang="tr-TR" dirty="0">
                <a:latin typeface="Cambria" panose="02040503050406030204" pitchFamily="18" charset="0"/>
                <a:cs typeface="Arial" panose="020B0604020202020204" pitchFamily="34" charset="0"/>
              </a:rPr>
              <a:t>1x1+1x2&lt;=80  (Marangozluk kısıtı)</a:t>
            </a:r>
          </a:p>
          <a:p>
            <a:endParaRPr lang="en-GB"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87671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3B99-7B97-3827-F095-F1AE630BE068}"/>
              </a:ext>
            </a:extLst>
          </p:cNvPr>
          <p:cNvSpPr>
            <a:spLocks noGrp="1"/>
          </p:cNvSpPr>
          <p:nvPr>
            <p:ph type="title"/>
          </p:nvPr>
        </p:nvSpPr>
        <p:spPr/>
        <p:txBody>
          <a:bodyPr/>
          <a:lstStyle/>
          <a:p>
            <a:r>
              <a:rPr lang="tr-TR" dirty="0" err="1"/>
              <a:t>Optimization</a:t>
            </a:r>
            <a:r>
              <a:rPr lang="tr-TR" dirty="0"/>
              <a:t> Problem</a:t>
            </a:r>
          </a:p>
        </p:txBody>
      </p:sp>
      <p:pic>
        <p:nvPicPr>
          <p:cNvPr id="5" name="Content Placeholder 4">
            <a:extLst>
              <a:ext uri="{FF2B5EF4-FFF2-40B4-BE49-F238E27FC236}">
                <a16:creationId xmlns:a16="http://schemas.microsoft.com/office/drawing/2014/main" id="{02A4EA17-7D7E-C84F-4F49-261AF2A5A0D5}"/>
              </a:ext>
            </a:extLst>
          </p:cNvPr>
          <p:cNvPicPr>
            <a:picLocks noGrp="1" noChangeAspect="1"/>
          </p:cNvPicPr>
          <p:nvPr>
            <p:ph idx="1"/>
          </p:nvPr>
        </p:nvPicPr>
        <p:blipFill>
          <a:blip r:embed="rId2"/>
          <a:stretch>
            <a:fillRect/>
          </a:stretch>
        </p:blipFill>
        <p:spPr>
          <a:xfrm>
            <a:off x="5471746" y="1437506"/>
            <a:ext cx="5806168" cy="1410069"/>
          </a:xfrm>
        </p:spPr>
      </p:pic>
      <p:sp>
        <p:nvSpPr>
          <p:cNvPr id="6" name="Title 5">
            <a:extLst>
              <a:ext uri="{FF2B5EF4-FFF2-40B4-BE49-F238E27FC236}">
                <a16:creationId xmlns:a16="http://schemas.microsoft.com/office/drawing/2014/main" id="{E1F6C23C-F8F8-6F83-CB36-69319DF9D201}"/>
              </a:ext>
            </a:extLst>
          </p:cNvPr>
          <p:cNvSpPr txBox="1">
            <a:spLocks/>
          </p:cNvSpPr>
          <p:nvPr/>
        </p:nvSpPr>
        <p:spPr>
          <a:xfrm>
            <a:off x="838200" y="924339"/>
            <a:ext cx="10515600" cy="593366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endParaRPr lang="tr-TR" sz="2800" dirty="0"/>
          </a:p>
          <a:p>
            <a:pPr marL="457200" indent="-457200">
              <a:buFont typeface="Arial" panose="020B0604020202020204" pitchFamily="34" charset="0"/>
              <a:buChar char="•"/>
            </a:pPr>
            <a:endParaRPr lang="tr-TR" sz="2800" dirty="0"/>
          </a:p>
          <a:p>
            <a:pPr marL="457200" indent="-457200">
              <a:buFont typeface="Arial" panose="020B0604020202020204" pitchFamily="34" charset="0"/>
              <a:buChar char="•"/>
            </a:pPr>
            <a:r>
              <a:rPr lang="en-GB" sz="2800" dirty="0"/>
              <a:t>A problem in which we have to find the values of inputs (also called solutions or decision variables) from all possible inputs in such a way that we get the “best” output values.</a:t>
            </a:r>
            <a:endParaRPr lang="tr-TR" sz="2800" dirty="0"/>
          </a:p>
          <a:p>
            <a:pPr marL="457200" indent="-457200">
              <a:buFont typeface="Arial" panose="020B0604020202020204" pitchFamily="34" charset="0"/>
              <a:buChar char="•"/>
            </a:pPr>
            <a:endParaRPr lang="tr-TR" sz="2800" dirty="0"/>
          </a:p>
        </p:txBody>
      </p:sp>
    </p:spTree>
    <p:extLst>
      <p:ext uri="{BB962C8B-B14F-4D97-AF65-F5344CB8AC3E}">
        <p14:creationId xmlns:p14="http://schemas.microsoft.com/office/powerpoint/2010/main" val="217825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3B99-7B97-3827-F095-F1AE630BE068}"/>
              </a:ext>
            </a:extLst>
          </p:cNvPr>
          <p:cNvSpPr>
            <a:spLocks noGrp="1"/>
          </p:cNvSpPr>
          <p:nvPr>
            <p:ph type="title"/>
          </p:nvPr>
        </p:nvSpPr>
        <p:spPr/>
        <p:txBody>
          <a:bodyPr/>
          <a:lstStyle/>
          <a:p>
            <a:r>
              <a:rPr lang="tr-TR" dirty="0" err="1"/>
              <a:t>Optimization</a:t>
            </a:r>
            <a:r>
              <a:rPr lang="tr-TR" dirty="0"/>
              <a:t> Problem</a:t>
            </a:r>
          </a:p>
        </p:txBody>
      </p:sp>
      <p:sp>
        <p:nvSpPr>
          <p:cNvPr id="4" name="Content Placeholder 3">
            <a:extLst>
              <a:ext uri="{FF2B5EF4-FFF2-40B4-BE49-F238E27FC236}">
                <a16:creationId xmlns:a16="http://schemas.microsoft.com/office/drawing/2014/main" id="{D7C1E624-FCDA-022F-15F7-62F375F33043}"/>
              </a:ext>
            </a:extLst>
          </p:cNvPr>
          <p:cNvSpPr>
            <a:spLocks noGrp="1"/>
          </p:cNvSpPr>
          <p:nvPr>
            <p:ph idx="1"/>
          </p:nvPr>
        </p:nvSpPr>
        <p:spPr>
          <a:xfrm>
            <a:off x="838200" y="1731475"/>
            <a:ext cx="10515600" cy="4351338"/>
          </a:xfrm>
        </p:spPr>
        <p:txBody>
          <a:bodyPr/>
          <a:lstStyle/>
          <a:p>
            <a:pPr marL="0" indent="0">
              <a:buNone/>
            </a:pPr>
            <a:endParaRPr lang="tr-TR" dirty="0"/>
          </a:p>
          <a:p>
            <a:pPr marL="0" indent="0">
              <a:buNone/>
            </a:pPr>
            <a:endParaRPr lang="tr-TR" dirty="0"/>
          </a:p>
        </p:txBody>
      </p:sp>
      <p:pic>
        <p:nvPicPr>
          <p:cNvPr id="8" name="Picture 7">
            <a:extLst>
              <a:ext uri="{FF2B5EF4-FFF2-40B4-BE49-F238E27FC236}">
                <a16:creationId xmlns:a16="http://schemas.microsoft.com/office/drawing/2014/main" id="{EEF0C6C2-B520-4C60-37FB-99DBA764E538}"/>
              </a:ext>
            </a:extLst>
          </p:cNvPr>
          <p:cNvPicPr>
            <a:picLocks noChangeAspect="1"/>
          </p:cNvPicPr>
          <p:nvPr/>
        </p:nvPicPr>
        <p:blipFill>
          <a:blip r:embed="rId2"/>
          <a:stretch>
            <a:fillRect/>
          </a:stretch>
        </p:blipFill>
        <p:spPr>
          <a:xfrm>
            <a:off x="1063869" y="2053842"/>
            <a:ext cx="8265135" cy="3530737"/>
          </a:xfrm>
          <a:prstGeom prst="rect">
            <a:avLst/>
          </a:prstGeom>
        </p:spPr>
      </p:pic>
    </p:spTree>
    <p:extLst>
      <p:ext uri="{BB962C8B-B14F-4D97-AF65-F5344CB8AC3E}">
        <p14:creationId xmlns:p14="http://schemas.microsoft.com/office/powerpoint/2010/main" val="228064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err="1"/>
              <a:t>Genetic</a:t>
            </a:r>
            <a:r>
              <a:rPr lang="tr-TR" dirty="0"/>
              <a:t> </a:t>
            </a:r>
            <a:r>
              <a:rPr lang="tr-TR" dirty="0" err="1"/>
              <a:t>Algorithm</a:t>
            </a:r>
            <a:r>
              <a:rPr lang="tr-TR" dirty="0"/>
              <a:t> - </a:t>
            </a:r>
            <a:r>
              <a:rPr lang="tr-TR" dirty="0" err="1"/>
              <a:t>Selection</a:t>
            </a:r>
            <a:endParaRPr lang="tr-TR" dirty="0"/>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12014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endParaRPr lang="tr-TR" sz="3200" dirty="0"/>
          </a:p>
        </p:txBody>
      </p:sp>
      <p:pic>
        <p:nvPicPr>
          <p:cNvPr id="5" name="Picture 4">
            <a:extLst>
              <a:ext uri="{FF2B5EF4-FFF2-40B4-BE49-F238E27FC236}">
                <a16:creationId xmlns:a16="http://schemas.microsoft.com/office/drawing/2014/main" id="{668CD635-05E3-65A7-8847-23BCBFECBE00}"/>
              </a:ext>
            </a:extLst>
          </p:cNvPr>
          <p:cNvPicPr>
            <a:picLocks noChangeAspect="1"/>
          </p:cNvPicPr>
          <p:nvPr/>
        </p:nvPicPr>
        <p:blipFill>
          <a:blip r:embed="rId2"/>
          <a:stretch>
            <a:fillRect/>
          </a:stretch>
        </p:blipFill>
        <p:spPr>
          <a:xfrm>
            <a:off x="1757298" y="1936059"/>
            <a:ext cx="7774743" cy="3172653"/>
          </a:xfrm>
          <a:prstGeom prst="rect">
            <a:avLst/>
          </a:prstGeom>
        </p:spPr>
      </p:pic>
    </p:spTree>
    <p:extLst>
      <p:ext uri="{BB962C8B-B14F-4D97-AF65-F5344CB8AC3E}">
        <p14:creationId xmlns:p14="http://schemas.microsoft.com/office/powerpoint/2010/main" val="1382913309"/>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4081</TotalTime>
  <Words>409</Words>
  <Application>Microsoft Office PowerPoint</Application>
  <PresentationFormat>Widescreen</PresentationFormat>
  <Paragraphs>65</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Next LT Pro</vt:lpstr>
      <vt:lpstr>AvenirNext LT Pro Medium</vt:lpstr>
      <vt:lpstr>Calibri</vt:lpstr>
      <vt:lpstr>Cambria</vt:lpstr>
      <vt:lpstr>Sagona Book</vt:lpstr>
      <vt:lpstr>Times</vt:lpstr>
      <vt:lpstr>Times New Roman</vt:lpstr>
      <vt:lpstr>Wingdings</vt:lpstr>
      <vt:lpstr>ExploreVTI</vt:lpstr>
      <vt:lpstr>Introduction to OR</vt:lpstr>
      <vt:lpstr>Sunum Formatı</vt:lpstr>
      <vt:lpstr>Sunum Formatı</vt:lpstr>
      <vt:lpstr>Sunum Formatı</vt:lpstr>
      <vt:lpstr>Sunum Formatı</vt:lpstr>
      <vt:lpstr>Graph Method</vt:lpstr>
      <vt:lpstr>Optimization Problem</vt:lpstr>
      <vt:lpstr>Optimization Problem</vt:lpstr>
      <vt:lpstr>Genetic Algorithm - Selection</vt:lpstr>
      <vt:lpstr>Genetic Algorithm -Crossover</vt:lpstr>
      <vt:lpstr>Genetic Algorithm -Mutation</vt:lpstr>
      <vt:lpstr>DE-Mutation</vt:lpstr>
      <vt:lpstr>DE-Recombination</vt:lpstr>
      <vt:lpstr>DE-Selection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80</cp:revision>
  <dcterms:created xsi:type="dcterms:W3CDTF">2023-10-05T11:39:42Z</dcterms:created>
  <dcterms:modified xsi:type="dcterms:W3CDTF">2024-06-05T10:27:58Z</dcterms:modified>
</cp:coreProperties>
</file>