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6" r:id="rId2"/>
    <p:sldId id="320" r:id="rId3"/>
    <p:sldId id="329" r:id="rId4"/>
    <p:sldId id="330" r:id="rId5"/>
    <p:sldId id="338" r:id="rId6"/>
    <p:sldId id="332" r:id="rId7"/>
    <p:sldId id="333" r:id="rId8"/>
    <p:sldId id="331" r:id="rId9"/>
    <p:sldId id="334" r:id="rId10"/>
    <p:sldId id="33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38F7A-8C50-4DA0-BDFF-70F1043EEA92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46ECD-3EE9-4909-9D38-E4BEB96516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18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02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22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74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74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0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37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52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08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20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48" y="3627608"/>
            <a:ext cx="9427077" cy="2226076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OR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52" y="3434503"/>
            <a:ext cx="5317700" cy="273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67356-51CC-AF7D-0637-9FB70390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069" y="-24656"/>
            <a:ext cx="5470339" cy="34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ACO-</a:t>
            </a:r>
            <a:r>
              <a:rPr lang="tr-TR" dirty="0" err="1"/>
              <a:t>Flow</a:t>
            </a:r>
            <a:r>
              <a:rPr lang="tr-TR" dirty="0"/>
              <a:t> Chart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1447808" cy="161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FC76D-6552-3ECB-4B67-6110AD91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1452149"/>
            <a:ext cx="57721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235554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  <a:p>
            <a:pPr algn="l"/>
            <a:r>
              <a:rPr lang="en-GB" sz="2800" dirty="0"/>
              <a:t>Ant colony optimization(ACO) was first introduced by Marco </a:t>
            </a:r>
            <a:r>
              <a:rPr lang="en-GB" sz="2800" dirty="0" err="1"/>
              <a:t>Dorig</a:t>
            </a:r>
            <a:r>
              <a:rPr lang="tr-TR" sz="2800" dirty="0"/>
              <a:t>o in 1992. </a:t>
            </a:r>
            <a:r>
              <a:rPr lang="en-GB" sz="2800" dirty="0"/>
              <a:t>This algorithm is introduced based on the foraging </a:t>
            </a:r>
            <a:r>
              <a:rPr lang="en-GB" sz="2800" dirty="0" err="1"/>
              <a:t>behavior</a:t>
            </a:r>
            <a:r>
              <a:rPr lang="en-GB" sz="2800" dirty="0"/>
              <a:t> of an ant for seeking a path between their colony and source food.</a:t>
            </a:r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750F6-D198-7F16-165F-5079C002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29" y="1204545"/>
            <a:ext cx="3778051" cy="19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0536B-E3B0-9556-606E-A1AE3F92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22" y="1356946"/>
            <a:ext cx="3152095" cy="1562100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E65F08B2-8676-3EEB-C90D-2A8AE5A34B25}"/>
              </a:ext>
            </a:extLst>
          </p:cNvPr>
          <p:cNvSpPr txBox="1">
            <a:spLocks/>
          </p:cNvSpPr>
          <p:nvPr/>
        </p:nvSpPr>
        <p:spPr>
          <a:xfrm>
            <a:off x="582458" y="2294467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n-GB" sz="2000" dirty="0">
                <a:solidFill>
                  <a:srgbClr val="242424"/>
                </a:solidFill>
                <a:latin typeface="source-serif-pro"/>
              </a:rPr>
              <a:t>An ant repeatedly hops from one place to another to find the food. </a:t>
            </a:r>
            <a:endParaRPr lang="tr-TR" sz="20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tr-TR" sz="2000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n-GB" sz="2000" dirty="0">
                <a:solidFill>
                  <a:srgbClr val="242424"/>
                </a:solidFill>
                <a:latin typeface="source-serif-pro"/>
              </a:rPr>
              <a:t>Ants communicate with each other via pheromone trails. </a:t>
            </a:r>
            <a:endParaRPr lang="tr-TR" sz="20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tr-TR" sz="2000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n-GB" sz="2000" dirty="0">
                <a:solidFill>
                  <a:srgbClr val="242424"/>
                </a:solidFill>
                <a:latin typeface="source-serif-pro"/>
              </a:rPr>
              <a:t>When an ant finds some amount of food it carries as much as it can carry. </a:t>
            </a:r>
            <a:endParaRPr lang="tr-TR" sz="20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tr-TR" sz="2000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n-GB" sz="2000" dirty="0">
                <a:solidFill>
                  <a:srgbClr val="242424"/>
                </a:solidFill>
                <a:latin typeface="source-serif-pro"/>
              </a:rPr>
              <a:t>When returning it deposits pheromone on the paths based on the quantity and quality of the food. Ant can smell pheromone. </a:t>
            </a:r>
            <a:endParaRPr lang="tr-TR" sz="20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tr-TR" sz="2000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n-GB" sz="2000" dirty="0">
                <a:solidFill>
                  <a:srgbClr val="242424"/>
                </a:solidFill>
                <a:latin typeface="source-serif-pro"/>
              </a:rPr>
              <a:t>So, other ants can smell that and follow that path. </a:t>
            </a:r>
            <a:endParaRPr lang="tr-TR" sz="20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tr-TR" sz="2000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n-GB" sz="2000" dirty="0">
                <a:solidFill>
                  <a:srgbClr val="242424"/>
                </a:solidFill>
                <a:latin typeface="source-serif-pro"/>
              </a:rPr>
              <a:t>The higher the pheromone level has a higher probability of choosing that path and the more ants follow the path, the amount of pheromone will also increase on that path.</a:t>
            </a:r>
            <a:r>
              <a:rPr lang="tr-TR" sz="2000" dirty="0">
                <a:solidFill>
                  <a:srgbClr val="242424"/>
                </a:solidFill>
                <a:latin typeface="source-serif-pro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11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71FAA-3C9D-50B9-FB41-EE48B12C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1" y="1552207"/>
            <a:ext cx="3309323" cy="1481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09BB7-0E80-79EA-817E-1A110114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988" y="3429782"/>
            <a:ext cx="3549067" cy="1664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7185A-4924-BF19-61E8-A3AFF4EFF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823" y="4763466"/>
            <a:ext cx="3904761" cy="17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D2CED-9DF4-D653-D5B7-9BB5E6AB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90" y="1582249"/>
            <a:ext cx="4121984" cy="1565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150B5-4AE7-40EC-E7DA-09D7A73D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40" y="3277746"/>
            <a:ext cx="4120667" cy="1778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6CAD9-C820-D4AB-BD67-02A55317D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560" y="5038628"/>
            <a:ext cx="4291801" cy="1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ACO-</a:t>
            </a:r>
            <a:r>
              <a:rPr lang="tr-TR" dirty="0" err="1"/>
              <a:t>Initialization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Ants </a:t>
            </a:r>
            <a:r>
              <a:rPr lang="en-GB" sz="2800" dirty="0">
                <a:latin typeface="Times" pitchFamily="18" charset="0"/>
              </a:rPr>
              <a:t>are randomly distributed across the design space</a:t>
            </a:r>
            <a:r>
              <a:rPr lang="tr-TR" sz="2800" dirty="0">
                <a:latin typeface="Times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r>
              <a:rPr lang="en-GB" sz="2800" dirty="0">
                <a:latin typeface="Times" pitchFamily="18" charset="0"/>
              </a:rPr>
              <a:t>where </a:t>
            </a:r>
            <a:r>
              <a:rPr lang="tr-TR" sz="2800" dirty="0" err="1">
                <a:latin typeface="Times" pitchFamily="18" charset="0"/>
              </a:rPr>
              <a:t>Xmin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and </a:t>
            </a:r>
            <a:r>
              <a:rPr lang="tr-TR" sz="2800" dirty="0" err="1">
                <a:latin typeface="Times" pitchFamily="18" charset="0"/>
              </a:rPr>
              <a:t>Xmax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are vectors of lower and upper limit values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respectively.</a:t>
            </a:r>
            <a:endParaRPr lang="tr-TR" sz="2800" dirty="0">
              <a:latin typeface="Times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625DD-708F-F07F-5E7E-24054D64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3" y="2461798"/>
            <a:ext cx="6166026" cy="8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ACO-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An ant will move from node </a:t>
            </a:r>
            <a:r>
              <a:rPr lang="en-GB" sz="2800" dirty="0" err="1">
                <a:latin typeface="Times" pitchFamily="18" charset="0"/>
              </a:rPr>
              <a:t>i</a:t>
            </a:r>
            <a:r>
              <a:rPr lang="en-GB" sz="2800" dirty="0">
                <a:latin typeface="Times" pitchFamily="18" charset="0"/>
              </a:rPr>
              <a:t> to node j with probability</a:t>
            </a: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endParaRPr lang="tr-TR" sz="2800" dirty="0">
              <a:latin typeface="Times" pitchFamily="18" charset="0"/>
            </a:endParaRPr>
          </a:p>
          <a:p>
            <a:endParaRPr lang="tr-TR" sz="2800" dirty="0">
              <a:latin typeface="Times" pitchFamily="18" charset="0"/>
            </a:endParaRPr>
          </a:p>
          <a:p>
            <a:endParaRPr lang="tr-TR" sz="2800" dirty="0">
              <a:latin typeface="Times" pitchFamily="18" charset="0"/>
            </a:endParaRPr>
          </a:p>
          <a:p>
            <a:endParaRPr lang="tr-TR" sz="2800" dirty="0">
              <a:latin typeface="Times" pitchFamily="18" charset="0"/>
            </a:endParaRPr>
          </a:p>
          <a:p>
            <a:endParaRPr lang="tr-TR" sz="2800" dirty="0">
              <a:latin typeface="Times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8C0C-8D92-4322-4045-786EBE2C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22" y="2939560"/>
            <a:ext cx="4056185" cy="148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751D2-AB86-5C19-DD6D-C7CCAEF7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89" y="4351336"/>
            <a:ext cx="5788390" cy="13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ACO-</a:t>
            </a:r>
            <a:r>
              <a:rPr lang="tr-TR" dirty="0" err="1"/>
              <a:t>Pheromone</a:t>
            </a:r>
            <a:r>
              <a:rPr lang="tr-TR" dirty="0"/>
              <a:t> Update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37169" y="1251569"/>
            <a:ext cx="9258523" cy="238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Amount of pheromone is updated according to the equation 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C9F10-7382-1ACA-20DD-E7803015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07" y="2977478"/>
            <a:ext cx="4992300" cy="903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CC3E4-2311-1CC9-D2B6-2F60F87C9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10" y="3839321"/>
            <a:ext cx="5991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ACO-</a:t>
            </a:r>
            <a:r>
              <a:rPr lang="tr-TR" dirty="0" err="1"/>
              <a:t>Steps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1251569"/>
            <a:ext cx="11447808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4DE3D-8239-AE4A-4147-5A260EDB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98" y="2301809"/>
            <a:ext cx="4418587" cy="2254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45C97-5AB7-B1DC-1C0A-ED4467A81D5B}"/>
              </a:ext>
            </a:extLst>
          </p:cNvPr>
          <p:cNvSpPr txBox="1"/>
          <p:nvPr/>
        </p:nvSpPr>
        <p:spPr>
          <a:xfrm>
            <a:off x="533400" y="1553813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Stage 1: </a:t>
            </a:r>
            <a:r>
              <a:rPr lang="en-GB" dirty="0"/>
              <a:t>All ants are in their nest. There is no pheromone content in the environment.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634E5-BCC2-8FCC-202F-E2ED71C1670F}"/>
              </a:ext>
            </a:extLst>
          </p:cNvPr>
          <p:cNvSpPr txBox="1"/>
          <p:nvPr/>
        </p:nvSpPr>
        <p:spPr>
          <a:xfrm>
            <a:off x="533400" y="2647067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Stage 2: 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Ants begin their search with equal (0.5 each) probability along each path.</a:t>
            </a:r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A66F2-3830-5F7A-A708-4EE1A34925CC}"/>
              </a:ext>
            </a:extLst>
          </p:cNvPr>
          <p:cNvSpPr txBox="1"/>
          <p:nvPr/>
        </p:nvSpPr>
        <p:spPr>
          <a:xfrm>
            <a:off x="533400" y="3740321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Stage 3: 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ants through the shorter path reaches food source earlier</a:t>
            </a:r>
            <a:r>
              <a:rPr lang="tr-TR" dirty="0">
                <a:solidFill>
                  <a:srgbClr val="273239"/>
                </a:solidFill>
                <a:latin typeface="Nunito" pitchFamily="2" charset="0"/>
              </a:rPr>
              <a:t>, 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but this time due to pheromone trail along the shorter path already available, probability of selection is higher.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531AC-D250-6D0B-18B3-96065A7230A9}"/>
              </a:ext>
            </a:extLst>
          </p:cNvPr>
          <p:cNvSpPr txBox="1"/>
          <p:nvPr/>
        </p:nvSpPr>
        <p:spPr>
          <a:xfrm>
            <a:off x="533400" y="5289129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Stage 4: 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More ants return via the shorter path and subsequently the pheromone concentrations also increase.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Therefore, the whole colony gradually uses the shorter path in higher probabilities.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21402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3734</TotalTime>
  <Words>337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Nunito</vt:lpstr>
      <vt:lpstr>Sagona Book</vt:lpstr>
      <vt:lpstr>source-serif-pro</vt:lpstr>
      <vt:lpstr>Times</vt:lpstr>
      <vt:lpstr>Times New Roman</vt:lpstr>
      <vt:lpstr>Wingdings</vt:lpstr>
      <vt:lpstr>ExploreVTI</vt:lpstr>
      <vt:lpstr>Introduction to OR</vt:lpstr>
      <vt:lpstr>Ant Colony Optimization Algorithm</vt:lpstr>
      <vt:lpstr>Ant Colony Optimization Algorithm</vt:lpstr>
      <vt:lpstr>Ant Colony Optimization Algorithm</vt:lpstr>
      <vt:lpstr>Ant Colony Optimization Algorithm</vt:lpstr>
      <vt:lpstr>ACO-Initialization</vt:lpstr>
      <vt:lpstr>ACO-Move Probability</vt:lpstr>
      <vt:lpstr>ACO-Pheromone Update</vt:lpstr>
      <vt:lpstr>ACO-Steps</vt:lpstr>
      <vt:lpstr>ACO-Flow Chart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62</cp:revision>
  <dcterms:created xsi:type="dcterms:W3CDTF">2023-10-05T11:39:42Z</dcterms:created>
  <dcterms:modified xsi:type="dcterms:W3CDTF">2024-03-19T07:34:09Z</dcterms:modified>
</cp:coreProperties>
</file>