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321" r:id="rId2"/>
    <p:sldId id="331" r:id="rId3"/>
    <p:sldId id="332" r:id="rId4"/>
    <p:sldId id="333" r:id="rId5"/>
    <p:sldId id="351" r:id="rId6"/>
    <p:sldId id="349" r:id="rId7"/>
    <p:sldId id="334" r:id="rId8"/>
    <p:sldId id="336" r:id="rId9"/>
    <p:sldId id="352" r:id="rId10"/>
    <p:sldId id="350" r:id="rId11"/>
    <p:sldId id="337" r:id="rId12"/>
    <p:sldId id="35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64" d="100"/>
          <a:sy n="64" d="100"/>
        </p:scale>
        <p:origin x="7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996275" y="4098524"/>
            <a:ext cx="5996628" cy="2226076"/>
          </a:xfrm>
        </p:spPr>
        <p:txBody>
          <a:bodyPr anchor="ctr">
            <a:normAutofit/>
          </a:bodyPr>
          <a:lstStyle/>
          <a:p>
            <a:pPr algn="l"/>
            <a:r>
              <a:rPr lang="tr-TR" sz="5400" dirty="0" err="1"/>
              <a:t>Introduction</a:t>
            </a:r>
            <a:r>
              <a:rPr lang="tr-TR" sz="5400" dirty="0"/>
              <a:t> </a:t>
            </a:r>
            <a:r>
              <a:rPr lang="tr-TR" sz="5400" dirty="0" err="1"/>
              <a:t>to</a:t>
            </a:r>
            <a:r>
              <a:rPr lang="tr-TR" sz="5400" dirty="0"/>
              <a:t> </a:t>
            </a:r>
            <a:r>
              <a:rPr lang="tr-TR" sz="5400" dirty="0" err="1"/>
              <a:t>Robotics</a:t>
            </a:r>
            <a:endParaRPr lang="tr-TR" sz="5400" dirty="0"/>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CCE66814-A6BA-0B26-4B5B-FE5FD193D9EC}"/>
              </a:ext>
            </a:extLst>
          </p:cNvPr>
          <p:cNvSpPr>
            <a:spLocks noGrp="1"/>
          </p:cNvSpPr>
          <p:nvPr>
            <p:ph type="subTitle" idx="1"/>
          </p:nvPr>
        </p:nvSpPr>
        <p:spPr>
          <a:xfrm>
            <a:off x="7185430" y="4085112"/>
            <a:ext cx="3997745" cy="2228758"/>
          </a:xfrm>
        </p:spPr>
        <p:txBody>
          <a:bodyPr anchor="ctr">
            <a:normAutofit/>
          </a:bodyPr>
          <a:lstStyle/>
          <a:p>
            <a:pPr algn="l"/>
            <a:endParaRPr lang="tr-TR" sz="2200"/>
          </a:p>
        </p:txBody>
      </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5918508" y="-13721"/>
            <a:ext cx="6248400" cy="3209925"/>
          </a:xfrm>
          <a:prstGeom prst="rect">
            <a:avLst/>
          </a:prstGeom>
        </p:spPr>
      </p:pic>
      <p:pic>
        <p:nvPicPr>
          <p:cNvPr id="6" name="Picture 5">
            <a:extLst>
              <a:ext uri="{FF2B5EF4-FFF2-40B4-BE49-F238E27FC236}">
                <a16:creationId xmlns:a16="http://schemas.microsoft.com/office/drawing/2014/main" id="{69A592EA-CAD0-DB39-C783-C02441CE15C8}"/>
              </a:ext>
            </a:extLst>
          </p:cNvPr>
          <p:cNvPicPr>
            <a:picLocks noChangeAspect="1"/>
          </p:cNvPicPr>
          <p:nvPr/>
        </p:nvPicPr>
        <p:blipFill>
          <a:blip r:embed="rId4"/>
          <a:stretch>
            <a:fillRect/>
          </a:stretch>
        </p:blipFill>
        <p:spPr>
          <a:xfrm>
            <a:off x="0" y="-13721"/>
            <a:ext cx="3432345" cy="2286198"/>
          </a:xfrm>
          <a:prstGeom prst="rect">
            <a:avLst/>
          </a:prstGeom>
        </p:spPr>
      </p:pic>
      <p:pic>
        <p:nvPicPr>
          <p:cNvPr id="7" name="Picture 14" descr="utah-mit">
            <a:extLst>
              <a:ext uri="{FF2B5EF4-FFF2-40B4-BE49-F238E27FC236}">
                <a16:creationId xmlns:a16="http://schemas.microsoft.com/office/drawing/2014/main" id="{1C0554B4-079E-F036-ED91-AE3BCB671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1379" y="3878696"/>
            <a:ext cx="2981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7C4A72B-7A2E-1D30-8FC8-19AEAEB17C42}"/>
              </a:ext>
            </a:extLst>
          </p:cNvPr>
          <p:cNvPicPr>
            <a:picLocks noChangeAspect="1"/>
          </p:cNvPicPr>
          <p:nvPr/>
        </p:nvPicPr>
        <p:blipFill>
          <a:blip r:embed="rId6"/>
          <a:stretch>
            <a:fillRect/>
          </a:stretch>
        </p:blipFill>
        <p:spPr>
          <a:xfrm>
            <a:off x="6786378" y="3878695"/>
            <a:ext cx="1908213" cy="2594109"/>
          </a:xfrm>
          <a:prstGeom prst="rect">
            <a:avLst/>
          </a:prstGeom>
        </p:spPr>
      </p:pic>
    </p:spTree>
    <p:extLst>
      <p:ext uri="{BB962C8B-B14F-4D97-AF65-F5344CB8AC3E}">
        <p14:creationId xmlns:p14="http://schemas.microsoft.com/office/powerpoint/2010/main" val="134722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-Value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831574" y="2947177"/>
            <a:ext cx="10444065" cy="445195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b="1" dirty="0"/>
          </a:p>
          <a:p>
            <a:endParaRPr lang="tr-TR" sz="1400" b="1" dirty="0"/>
          </a:p>
          <a:p>
            <a:endParaRPr lang="tr-TR" sz="1400" dirty="0"/>
          </a:p>
          <a:p>
            <a:endParaRPr lang="tr-TR" sz="1400" dirty="0"/>
          </a:p>
          <a:p>
            <a:endParaRPr lang="tr-TR" sz="1400" dirty="0"/>
          </a:p>
          <a:p>
            <a:r>
              <a:rPr lang="tr-TR" sz="1600" dirty="0"/>
              <a:t>(0,0), (0,1) durumlarında sağa gitmeye çalışır.</a:t>
            </a:r>
          </a:p>
          <a:p>
            <a:r>
              <a:rPr lang="tr-TR" sz="1600" dirty="0"/>
              <a:t>Diğer durumlarda aşağı gitmeye çalışır.</a:t>
            </a:r>
          </a:p>
          <a:p>
            <a:endParaRPr lang="tr-TR" sz="1600" dirty="0"/>
          </a:p>
          <a:p>
            <a:r>
              <a:rPr lang="tr-TR" sz="1600" dirty="0"/>
              <a:t>En kısa yol politikası: (0,0), (0,1), (0,2), (1,2), (2,2)</a:t>
            </a:r>
          </a:p>
          <a:p>
            <a:endParaRPr lang="tr-TR" sz="1600" dirty="0"/>
          </a:p>
          <a:p>
            <a:r>
              <a:rPr lang="tr-TR" sz="1600" b="1" dirty="0"/>
              <a:t>Hedef Durumu (2,2): </a:t>
            </a:r>
            <a:r>
              <a:rPr lang="tr-TR" sz="1600" dirty="0"/>
              <a:t>Hedef duruma ulaşıldığında daha fazla ödül kazanılamaz, bu yüzden 𝑉(2,2)=10</a:t>
            </a:r>
          </a:p>
          <a:p>
            <a:r>
              <a:rPr lang="tr-TR" sz="1600" b="1" dirty="0"/>
              <a:t>Durum (1,2):   </a:t>
            </a:r>
            <a:r>
              <a:rPr lang="tr-TR" sz="1600" dirty="0"/>
              <a:t>V(1,2)=−1+ V(2,2)=9.</a:t>
            </a:r>
          </a:p>
          <a:p>
            <a:r>
              <a:rPr lang="tr-TR" sz="1600" b="1" dirty="0"/>
              <a:t>Durum (0,2</a:t>
            </a:r>
            <a:r>
              <a:rPr lang="tr-TR" sz="1600" dirty="0"/>
              <a:t>): V(0,2)=-1+ V(1,2)=8</a:t>
            </a:r>
          </a:p>
          <a:p>
            <a:r>
              <a:rPr lang="tr-TR" sz="1600" b="1" dirty="0"/>
              <a:t>Durum (0,1): </a:t>
            </a:r>
            <a:r>
              <a:rPr lang="tr-TR" sz="1600" dirty="0"/>
              <a:t>V(0,1)= -1 + V(0,2)=7</a:t>
            </a:r>
          </a:p>
          <a:p>
            <a:r>
              <a:rPr lang="tr-TR" sz="1600" b="1" dirty="0"/>
              <a:t>Durum (0,0): </a:t>
            </a:r>
            <a:r>
              <a:rPr lang="tr-TR" sz="1600" dirty="0"/>
              <a:t>V(0,0)=-1+ V(0,1)=6</a:t>
            </a:r>
          </a:p>
          <a:p>
            <a:endParaRPr lang="tr-TR" sz="1600" dirty="0"/>
          </a:p>
          <a:p>
            <a:r>
              <a:rPr lang="tr-TR" sz="1600" dirty="0"/>
              <a:t>Durum Değer Fonksiyonları:</a:t>
            </a:r>
            <a:br>
              <a:rPr lang="tr-TR" sz="1600" dirty="0"/>
            </a:br>
            <a:r>
              <a:rPr lang="tr-TR" sz="1600" dirty="0"/>
              <a:t>V(0,0)=6</a:t>
            </a:r>
          </a:p>
          <a:p>
            <a:r>
              <a:rPr lang="tr-TR" sz="1600" dirty="0"/>
              <a:t>V(0,1)=7 </a:t>
            </a:r>
          </a:p>
          <a:p>
            <a:r>
              <a:rPr lang="tr-TR" sz="1600" dirty="0"/>
              <a:t>V(0,2)=8</a:t>
            </a:r>
          </a:p>
          <a:p>
            <a:r>
              <a:rPr lang="tr-TR" sz="1600" dirty="0"/>
              <a:t>V(1,2)=9</a:t>
            </a:r>
          </a:p>
          <a:p>
            <a:r>
              <a:rPr lang="tr-TR" sz="1600" dirty="0"/>
              <a:t>V(2,2)=10</a:t>
            </a:r>
          </a:p>
          <a:p>
            <a:endParaRPr lang="tr-TR" sz="1400" dirty="0"/>
          </a:p>
          <a:p>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7ADBAEFC-A01A-5E58-1003-A307209CBAFB}"/>
              </a:ext>
            </a:extLst>
          </p:cNvPr>
          <p:cNvPicPr>
            <a:picLocks noChangeAspect="1"/>
          </p:cNvPicPr>
          <p:nvPr/>
        </p:nvPicPr>
        <p:blipFill>
          <a:blip r:embed="rId2"/>
          <a:stretch>
            <a:fillRect/>
          </a:stretch>
        </p:blipFill>
        <p:spPr>
          <a:xfrm>
            <a:off x="838200" y="1380932"/>
            <a:ext cx="7219950" cy="1343025"/>
          </a:xfrm>
          <a:prstGeom prst="rect">
            <a:avLst/>
          </a:prstGeom>
        </p:spPr>
      </p:pic>
    </p:spTree>
    <p:extLst>
      <p:ext uri="{BB962C8B-B14F-4D97-AF65-F5344CB8AC3E}">
        <p14:creationId xmlns:p14="http://schemas.microsoft.com/office/powerpoint/2010/main" val="299149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-Action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r>
              <a:rPr lang="tr-TR" sz="1400" b="1" dirty="0"/>
              <a:t>Örnek (Durum-Eylem fonksiyonu): </a:t>
            </a:r>
            <a:r>
              <a:rPr lang="tr-TR" sz="1900" dirty="0"/>
              <a:t>Aynı ızgarada bir robot en kısa yol politikasını izleyerek başlangıç noktasından hedefe ulaşmaya çalışıyor. Izgaradaki ödül sistemi şu şekildedir:</a:t>
            </a:r>
          </a:p>
          <a:p>
            <a:pPr lvl="1"/>
            <a:endParaRPr lang="tr-TR" sz="1900" dirty="0"/>
          </a:p>
          <a:p>
            <a:pPr lvl="1"/>
            <a:r>
              <a:rPr lang="tr-TR" sz="1900" dirty="0"/>
              <a:t>Hedef duruma (2,2) ulaşıldığında +10 ödül kazanılır.</a:t>
            </a:r>
          </a:p>
          <a:p>
            <a:pPr lvl="1"/>
            <a:r>
              <a:rPr lang="tr-TR" sz="1900" dirty="0"/>
              <a:t>Her adımda -1 ödül alınır (yani her hareket bir maliyet yaratır).</a:t>
            </a:r>
          </a:p>
          <a:p>
            <a:pPr lvl="1"/>
            <a:endParaRPr lang="tr-TR" sz="1900" dirty="0"/>
          </a:p>
          <a:p>
            <a:pPr marL="742950" lvl="1" indent="-285750">
              <a:buFont typeface="Arial" panose="020B0604020202020204" pitchFamily="34" charset="0"/>
              <a:buChar char="•"/>
            </a:pPr>
            <a:r>
              <a:rPr lang="tr-TR" sz="1900" dirty="0"/>
              <a:t>Ajanın izlediği politika:</a:t>
            </a:r>
          </a:p>
          <a:p>
            <a:pPr lvl="1"/>
            <a:r>
              <a:rPr lang="tr-TR" dirty="0"/>
              <a:t>(0,0), (0,1) durumlarında sağa gitmeye çalışır.</a:t>
            </a:r>
          </a:p>
          <a:p>
            <a:pPr lvl="1"/>
            <a:r>
              <a:rPr lang="tr-TR" dirty="0"/>
              <a:t>Diğer durumlarda aşağı gitmeye çalışır.</a:t>
            </a:r>
          </a:p>
          <a:p>
            <a:r>
              <a:rPr lang="tr-TR" sz="1400" b="1" dirty="0"/>
              <a:t>   </a:t>
            </a:r>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00900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-Action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66200" y="3226565"/>
            <a:ext cx="10444065" cy="36221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b="1" dirty="0"/>
          </a:p>
          <a:p>
            <a:endParaRPr lang="tr-TR" sz="1400" b="1" dirty="0"/>
          </a:p>
          <a:p>
            <a:endParaRPr lang="tr-TR" sz="1400" dirty="0"/>
          </a:p>
          <a:p>
            <a:endParaRPr lang="tr-TR" sz="1400" dirty="0"/>
          </a:p>
          <a:p>
            <a:endParaRPr lang="tr-TR" sz="1400" dirty="0"/>
          </a:p>
          <a:p>
            <a:r>
              <a:rPr lang="tr-TR" sz="1400" dirty="0"/>
              <a:t>(0,0), (0,1) durumlarında sağa gitmeye çalışır.</a:t>
            </a:r>
          </a:p>
          <a:p>
            <a:r>
              <a:rPr lang="tr-TR" sz="1400" dirty="0"/>
              <a:t>Diğer durumlarda aşağı gitmeye çalışır.</a:t>
            </a:r>
          </a:p>
          <a:p>
            <a:endParaRPr lang="tr-TR" sz="1400" dirty="0"/>
          </a:p>
          <a:p>
            <a:r>
              <a:rPr lang="tr-TR" sz="1400" dirty="0"/>
              <a:t>En kısa yol politikası: (0,0), (0,1), (0,2), (1,2), (2,2)</a:t>
            </a:r>
          </a:p>
          <a:p>
            <a:endParaRPr lang="tr-TR" sz="1400" dirty="0"/>
          </a:p>
          <a:p>
            <a:r>
              <a:rPr lang="tr-TR" sz="1400" b="1" dirty="0"/>
              <a:t>Hedef Durumu (2,2): </a:t>
            </a:r>
            <a:r>
              <a:rPr lang="tr-TR" sz="1400" dirty="0"/>
              <a:t>Hedef duruma ulaşıldığında daha fazla ödül kazanılamaz, bu yüzden Q(2,2,dur)=10</a:t>
            </a:r>
          </a:p>
          <a:p>
            <a:r>
              <a:rPr lang="tr-TR" sz="1400" b="1" dirty="0"/>
              <a:t>Durum (1,2):   </a:t>
            </a:r>
            <a:r>
              <a:rPr lang="tr-TR" sz="1400" dirty="0"/>
              <a:t>Q(1,2,aşağı)=−1+ Q(2,2)=9</a:t>
            </a:r>
          </a:p>
          <a:p>
            <a:r>
              <a:rPr lang="tr-TR" sz="1400" b="1" dirty="0"/>
              <a:t>Durum (0,2</a:t>
            </a:r>
            <a:r>
              <a:rPr lang="tr-TR" sz="1400" dirty="0"/>
              <a:t>): Q(0,2,aşağı)=-1+ Q(1,2)=8</a:t>
            </a:r>
          </a:p>
          <a:p>
            <a:r>
              <a:rPr lang="tr-TR" sz="1400" b="1" dirty="0"/>
              <a:t>Durum (0,1): </a:t>
            </a:r>
            <a:r>
              <a:rPr lang="tr-TR" sz="1400" dirty="0"/>
              <a:t>Q(0,1,sağ)= -1 + Q(0,2)=7</a:t>
            </a:r>
          </a:p>
          <a:p>
            <a:r>
              <a:rPr lang="tr-TR" sz="1400" b="1" dirty="0"/>
              <a:t>Durum (0,0): </a:t>
            </a:r>
            <a:r>
              <a:rPr lang="tr-TR" sz="1400" dirty="0"/>
              <a:t>Q(0,0,sağ)=-1+ Q(0,1)=6</a:t>
            </a:r>
          </a:p>
          <a:p>
            <a:endParaRPr lang="tr-TR" sz="1400" dirty="0"/>
          </a:p>
          <a:p>
            <a:r>
              <a:rPr lang="tr-TR" sz="1400" dirty="0"/>
              <a:t>Durum Eylem Fonksiyonları:</a:t>
            </a:r>
            <a:br>
              <a:rPr lang="tr-TR" sz="1400"/>
            </a:br>
            <a:r>
              <a:rPr lang="tr-TR" sz="1400"/>
              <a:t>Q(</a:t>
            </a:r>
            <a:r>
              <a:rPr lang="tr-TR" sz="1400" dirty="0"/>
              <a:t>0,0,sağ)=6</a:t>
            </a:r>
          </a:p>
          <a:p>
            <a:r>
              <a:rPr lang="tr-TR" sz="1400" dirty="0"/>
              <a:t>Q(0,1,sağ)=7 </a:t>
            </a:r>
          </a:p>
          <a:p>
            <a:r>
              <a:rPr lang="tr-TR" sz="1400" dirty="0"/>
              <a:t>Q(0,2,aşağı)=8</a:t>
            </a:r>
          </a:p>
          <a:p>
            <a:r>
              <a:rPr lang="tr-TR" sz="1400" dirty="0"/>
              <a:t>Q(1,2,aşağı)=9</a:t>
            </a:r>
          </a:p>
          <a:p>
            <a:r>
              <a:rPr lang="tr-TR" sz="1400" dirty="0"/>
              <a:t>Q(2,2,dur)=10</a:t>
            </a:r>
          </a:p>
          <a:p>
            <a:endParaRPr lang="tr-TR" sz="1400" dirty="0"/>
          </a:p>
          <a:p>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7ADBAEFC-A01A-5E58-1003-A307209CBAFB}"/>
              </a:ext>
            </a:extLst>
          </p:cNvPr>
          <p:cNvPicPr>
            <a:picLocks noChangeAspect="1"/>
          </p:cNvPicPr>
          <p:nvPr/>
        </p:nvPicPr>
        <p:blipFill>
          <a:blip r:embed="rId2"/>
          <a:stretch>
            <a:fillRect/>
          </a:stretch>
        </p:blipFill>
        <p:spPr>
          <a:xfrm>
            <a:off x="838200" y="1380932"/>
            <a:ext cx="7219950" cy="1343025"/>
          </a:xfrm>
          <a:prstGeom prst="rect">
            <a:avLst/>
          </a:prstGeom>
        </p:spPr>
      </p:pic>
    </p:spTree>
    <p:extLst>
      <p:ext uri="{BB962C8B-B14F-4D97-AF65-F5344CB8AC3E}">
        <p14:creationId xmlns:p14="http://schemas.microsoft.com/office/powerpoint/2010/main" val="373653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Introduction</a:t>
            </a:r>
            <a:r>
              <a:rPr lang="tr-TR" dirty="0"/>
              <a:t> </a:t>
            </a:r>
            <a:r>
              <a:rPr lang="tr-TR" dirty="0" err="1"/>
              <a:t>to</a:t>
            </a:r>
            <a:r>
              <a:rPr lang="tr-TR" dirty="0"/>
              <a:t> DM in RL</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58686" y="1625730"/>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3600" dirty="0"/>
          </a:p>
          <a:p>
            <a:endParaRPr lang="tr-TR" sz="3600" dirty="0"/>
          </a:p>
        </p:txBody>
      </p:sp>
      <p:pic>
        <p:nvPicPr>
          <p:cNvPr id="3" name="Picture 2">
            <a:extLst>
              <a:ext uri="{FF2B5EF4-FFF2-40B4-BE49-F238E27FC236}">
                <a16:creationId xmlns:a16="http://schemas.microsoft.com/office/drawing/2014/main" id="{BB25B9A0-2E21-6BE2-BEEF-49B9547DA49D}"/>
              </a:ext>
            </a:extLst>
          </p:cNvPr>
          <p:cNvPicPr>
            <a:picLocks noChangeAspect="1"/>
          </p:cNvPicPr>
          <p:nvPr/>
        </p:nvPicPr>
        <p:blipFill>
          <a:blip r:embed="rId2"/>
          <a:stretch>
            <a:fillRect/>
          </a:stretch>
        </p:blipFill>
        <p:spPr>
          <a:xfrm>
            <a:off x="2505808" y="1821346"/>
            <a:ext cx="6370805" cy="3014567"/>
          </a:xfrm>
          <a:prstGeom prst="rect">
            <a:avLst/>
          </a:prstGeom>
        </p:spPr>
      </p:pic>
    </p:spTree>
    <p:extLst>
      <p:ext uri="{BB962C8B-B14F-4D97-AF65-F5344CB8AC3E}">
        <p14:creationId xmlns:p14="http://schemas.microsoft.com/office/powerpoint/2010/main" val="20277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r>
              <a:rPr lang="tr-TR" dirty="0"/>
              <a:t> (Politika)</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04092" y="1881703"/>
            <a:ext cx="5879123" cy="36221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2000" dirty="0"/>
              <a:t>Politika (</a:t>
            </a:r>
            <a:r>
              <a:rPr lang="tr-TR" sz="2000" dirty="0" err="1"/>
              <a:t>Policy</a:t>
            </a:r>
            <a:r>
              <a:rPr lang="tr-TR" sz="2000" dirty="0"/>
              <a:t>), bir ajanın belirli bir durumda hangi eylemi seçeceğini belirleyen bir fonksiyondur. Politika, bir karar stratejisidir ve </a:t>
            </a:r>
            <a:r>
              <a:rPr lang="tr-TR" sz="2000" dirty="0" err="1"/>
              <a:t>RL'deki</a:t>
            </a:r>
            <a:r>
              <a:rPr lang="tr-TR" sz="2000" dirty="0"/>
              <a:t> en önemli bileşenlerden biridir, çünkü ajanın davranışını yönlendirir.</a:t>
            </a:r>
          </a:p>
          <a:p>
            <a:endParaRPr lang="tr-TR" sz="2000" dirty="0"/>
          </a:p>
          <a:p>
            <a:r>
              <a:rPr lang="tr-TR" sz="1400" b="1" dirty="0"/>
              <a:t>Deterministik Politika: </a:t>
            </a:r>
            <a:r>
              <a:rPr lang="tr-TR" sz="1400" dirty="0"/>
              <a:t>Bu politika türünde, ajan her durumda belirli bir eylemi seçer. Yani, ajanın belirli bir durumda yapacağı eylem </a:t>
            </a:r>
            <a:r>
              <a:rPr lang="tr-TR" sz="1400" dirty="0" err="1"/>
              <a:t>sabittir.Örnek</a:t>
            </a:r>
            <a:r>
              <a:rPr lang="tr-TR" sz="1400" dirty="0"/>
              <a:t>: Bir robot, bir labirentte belirli bir yolu takip ediyorsa ve her zaman aynı köşede sola dönüyorsa, bu deterministik bir politika izlediği anlamına gelir.</a:t>
            </a:r>
          </a:p>
          <a:p>
            <a:endParaRPr lang="tr-TR" sz="1400" dirty="0"/>
          </a:p>
          <a:p>
            <a:r>
              <a:rPr lang="tr-TR" sz="1400" b="1" dirty="0"/>
              <a:t>Stokastik Politika: </a:t>
            </a:r>
            <a:r>
              <a:rPr lang="tr-TR" sz="1400" dirty="0"/>
              <a:t>Bu tür bir politikada, ajanın belirli bir durumda farklı eylemleri belirli olasılıklarla seçme ihtimali vardır. Stokastik politikalar, daha fazla keşif yapmayı sağlar ve bazı durumlarda daha esnek bir öğrenme süreci </a:t>
            </a:r>
            <a:r>
              <a:rPr lang="tr-TR" sz="1400" dirty="0" err="1"/>
              <a:t>sunar.Örnek</a:t>
            </a:r>
            <a:r>
              <a:rPr lang="tr-TR" sz="1400" dirty="0"/>
              <a:t>: Eğer robot, her duruma göre sağa veya sola dönme olasılığını %50 olarak belirliyorsa, bu durumda stokastik bir politika izlemektedir.</a:t>
            </a:r>
          </a:p>
          <a:p>
            <a:endParaRPr lang="tr-TR" sz="3600" dirty="0"/>
          </a:p>
        </p:txBody>
      </p:sp>
      <p:pic>
        <p:nvPicPr>
          <p:cNvPr id="5" name="Picture 4">
            <a:extLst>
              <a:ext uri="{FF2B5EF4-FFF2-40B4-BE49-F238E27FC236}">
                <a16:creationId xmlns:a16="http://schemas.microsoft.com/office/drawing/2014/main" id="{AEDCF7DD-CD6D-6B04-8AE6-089BF4C3413D}"/>
              </a:ext>
            </a:extLst>
          </p:cNvPr>
          <p:cNvPicPr>
            <a:picLocks noChangeAspect="1"/>
          </p:cNvPicPr>
          <p:nvPr/>
        </p:nvPicPr>
        <p:blipFill>
          <a:blip r:embed="rId2"/>
          <a:stretch>
            <a:fillRect/>
          </a:stretch>
        </p:blipFill>
        <p:spPr>
          <a:xfrm>
            <a:off x="6563360" y="1685304"/>
            <a:ext cx="5604728" cy="3686175"/>
          </a:xfrm>
          <a:prstGeom prst="rect">
            <a:avLst/>
          </a:prstGeom>
        </p:spPr>
      </p:pic>
    </p:spTree>
    <p:extLst>
      <p:ext uri="{BB962C8B-B14F-4D97-AF65-F5344CB8AC3E}">
        <p14:creationId xmlns:p14="http://schemas.microsoft.com/office/powerpoint/2010/main" val="183751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211396"/>
            <a:ext cx="11190311" cy="5816977"/>
          </a:xfrm>
          <a:prstGeom prst="rect">
            <a:avLst/>
          </a:prstGeom>
          <a:noFill/>
        </p:spPr>
        <p:txBody>
          <a:bodyPr wrap="square">
            <a:spAutoFit/>
          </a:bodyPr>
          <a:lstStyle/>
          <a:p>
            <a:r>
              <a:rPr lang="tr-TR" sz="1600" b="1" dirty="0"/>
              <a:t>Örnek: </a:t>
            </a:r>
            <a:r>
              <a:rPr lang="tr-TR" sz="1600" dirty="0"/>
              <a:t>Bir robot bir ızgara (grid) üzerinde hareket ettiğini düşünelim. Izgara 3x3 boyutundadır ve ajan başlangıç noktası olan (0,0) konumundan (2,2) konumundaki hedefe ulaşmaya çalışıyor. Her hareket için ödül -1'dir, bu da ajanın mümkün olan en kısa yolu bulmasını teşvik eder. Hedefe ulaştığında ödül +10 olur.</a:t>
            </a:r>
          </a:p>
          <a:p>
            <a:endParaRPr lang="tr-TR" sz="1600" dirty="0"/>
          </a:p>
          <a:p>
            <a:r>
              <a:rPr lang="tr-TR" sz="1600" dirty="0"/>
              <a:t>Ajan sadece yukarı, aşağı, sola ve sağa hareket edebilir ve bir deterministik politika izlemektedir, yani her durumda belirli bir eylemi tercih etmektedir. Deterministik bir politika uygulayarak en kısa yoldan hedefe hareket etmek ettiğinde, alacağı yol ve toplam ödül ne olur?</a:t>
            </a:r>
          </a:p>
          <a:p>
            <a:endParaRPr lang="tr-TR" dirty="0"/>
          </a:p>
          <a:p>
            <a:endParaRPr lang="tr-TR" dirty="0"/>
          </a:p>
          <a:p>
            <a:endParaRPr lang="tr-TR" dirty="0"/>
          </a:p>
          <a:p>
            <a:endParaRPr lang="tr-TR" dirty="0"/>
          </a:p>
          <a:p>
            <a:endParaRPr lang="tr-TR" dirty="0"/>
          </a:p>
          <a:p>
            <a:endParaRPr lang="tr-TR" dirty="0"/>
          </a:p>
          <a:p>
            <a:endParaRPr lang="tr-TR" b="1" dirty="0"/>
          </a:p>
          <a:p>
            <a:r>
              <a:rPr lang="tr-TR" sz="1600" b="1" dirty="0"/>
              <a:t>Deterministik Politika:</a:t>
            </a:r>
          </a:p>
          <a:p>
            <a:endParaRPr lang="tr-TR" sz="1600" dirty="0"/>
          </a:p>
          <a:p>
            <a:r>
              <a:rPr lang="tr-TR" sz="1600" dirty="0"/>
              <a:t>Her durumda, ajan aşağıdaki politika ile hareket edecektir:</a:t>
            </a:r>
          </a:p>
          <a:p>
            <a:r>
              <a:rPr lang="tr-TR" sz="1600" dirty="0"/>
              <a:t>Sağ hareket etmek (mümkünse).</a:t>
            </a:r>
          </a:p>
          <a:p>
            <a:r>
              <a:rPr lang="tr-TR" sz="1600" dirty="0"/>
              <a:t>Aşağı hareket etmek.</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64DE1E94-A894-5610-DB89-4C8D1C2C2D0F}"/>
              </a:ext>
            </a:extLst>
          </p:cNvPr>
          <p:cNvPicPr>
            <a:picLocks noChangeAspect="1"/>
          </p:cNvPicPr>
          <p:nvPr/>
        </p:nvPicPr>
        <p:blipFill>
          <a:blip r:embed="rId2"/>
          <a:stretch>
            <a:fillRect/>
          </a:stretch>
        </p:blipFill>
        <p:spPr>
          <a:xfrm>
            <a:off x="717208" y="3080018"/>
            <a:ext cx="7754213" cy="1780150"/>
          </a:xfrm>
          <a:prstGeom prst="rect">
            <a:avLst/>
          </a:prstGeom>
        </p:spPr>
      </p:pic>
    </p:spTree>
    <p:extLst>
      <p:ext uri="{BB962C8B-B14F-4D97-AF65-F5344CB8AC3E}">
        <p14:creationId xmlns:p14="http://schemas.microsoft.com/office/powerpoint/2010/main" val="132628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9" y="1469234"/>
            <a:ext cx="9286874" cy="5355312"/>
          </a:xfrm>
          <a:prstGeom prst="rect">
            <a:avLst/>
          </a:prstGeom>
          <a:noFill/>
        </p:spPr>
        <p:txBody>
          <a:bodyPr wrap="square">
            <a:spAutoFit/>
          </a:bodyPr>
          <a:lstStyle/>
          <a:p>
            <a:r>
              <a:rPr lang="tr-TR" dirty="0"/>
              <a:t>Başlangıç noktası (0,0), Hedef (2,2)</a:t>
            </a:r>
          </a:p>
          <a:p>
            <a:endParaRPr lang="tr-TR" dirty="0"/>
          </a:p>
          <a:p>
            <a:r>
              <a:rPr lang="tr-TR" b="1" dirty="0"/>
              <a:t>Çözüm:</a:t>
            </a:r>
          </a:p>
          <a:p>
            <a:r>
              <a:rPr lang="tr-TR" dirty="0"/>
              <a:t>Başlangıç noktası (0,0) — Sağ hareket → (0,1), ödül: -1</a:t>
            </a:r>
          </a:p>
          <a:p>
            <a:r>
              <a:rPr lang="tr-TR" dirty="0"/>
              <a:t>(0,1) — Sağ hareket → (0,2), ödül: -1</a:t>
            </a:r>
          </a:p>
          <a:p>
            <a:r>
              <a:rPr lang="tr-TR" dirty="0"/>
              <a:t>(0,2) — Aşağı hareket → (1,2), ödül: -1</a:t>
            </a:r>
          </a:p>
          <a:p>
            <a:r>
              <a:rPr lang="tr-TR" dirty="0"/>
              <a:t>(1,2) — Aşağı hareket → (2,2), ödül: -1</a:t>
            </a:r>
          </a:p>
          <a:p>
            <a:r>
              <a:rPr lang="tr-TR" dirty="0"/>
              <a:t>(2,2) — Hedefe ulaştı, ödül: +10</a:t>
            </a:r>
          </a:p>
          <a:p>
            <a:endParaRPr lang="tr-TR" dirty="0"/>
          </a:p>
          <a:p>
            <a:endParaRPr lang="tr-TR" dirty="0"/>
          </a:p>
          <a:p>
            <a:r>
              <a:rPr lang="sv-SE" dirty="0"/>
              <a:t>Toplam ödül = (-1) + (-1) + (-1) + (-1) + (+10) = 6</a:t>
            </a:r>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401482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469234"/>
            <a:ext cx="11276867" cy="4801314"/>
          </a:xfrm>
          <a:prstGeom prst="rect">
            <a:avLst/>
          </a:prstGeom>
          <a:noFill/>
        </p:spPr>
        <p:txBody>
          <a:bodyPr wrap="square">
            <a:spAutoFit/>
          </a:bodyPr>
          <a:lstStyle/>
          <a:p>
            <a:r>
              <a:rPr lang="tr-TR" dirty="0"/>
              <a:t>Robot yine aynı 3x3 boyutundaki ızgarada aynı hedefe ulaşmaya çalışıyor, ancak bu sefer her durumda belirli bir eylemi belirli bir olasılıkla seçmektedir. Her hareket için ödül -1'dir ve hedefe ulaştığında ödül +10 olur.</a:t>
            </a:r>
          </a:p>
          <a:p>
            <a:endParaRPr lang="tr-TR" dirty="0"/>
          </a:p>
          <a:p>
            <a:r>
              <a:rPr lang="tr-TR" dirty="0"/>
              <a:t>Her durumda robotun sağa gitme olasılığı %80, aşağı gitme olasılığı %20'dir. Eğer ajan robot gitmeye karar verirse, %80 ihtimalle gerçekten sağa gider, ancak %20 ihtimalle bir yanlışlık yapıp aşağıya gider. Her durumda yanlış olasılığı seçmesi durumunda toplam ödülü ve gideceği yolları hesaplayınız?</a:t>
            </a:r>
          </a:p>
          <a:p>
            <a:endParaRPr lang="tr-TR" dirty="0"/>
          </a:p>
          <a:p>
            <a:endParaRPr lang="tr-TR" dirty="0"/>
          </a:p>
          <a:p>
            <a:endParaRPr lang="tr-TR" dirty="0"/>
          </a:p>
          <a:p>
            <a:endParaRPr lang="tr-TR" dirty="0"/>
          </a:p>
          <a:p>
            <a:endParaRPr lang="tr-TR" b="1" dirty="0"/>
          </a:p>
          <a:p>
            <a:endParaRPr lang="tr-TR" b="1" dirty="0"/>
          </a:p>
          <a:p>
            <a:endParaRPr lang="tr-TR" b="1" dirty="0"/>
          </a:p>
          <a:p>
            <a:r>
              <a:rPr lang="tr-TR" b="1" dirty="0"/>
              <a:t>Politika ve Hareket Olasılıkları:</a:t>
            </a:r>
          </a:p>
          <a:p>
            <a:r>
              <a:rPr lang="tr-TR" dirty="0"/>
              <a:t>Sağ gitme olasılığı: %80</a:t>
            </a:r>
          </a:p>
          <a:p>
            <a:r>
              <a:rPr lang="tr-TR" dirty="0"/>
              <a:t>Aşağı gitme olasılığı: %20</a:t>
            </a:r>
          </a:p>
          <a:p>
            <a:endParaRPr lang="tr-TR" dirty="0"/>
          </a:p>
        </p:txBody>
      </p:sp>
      <p:pic>
        <p:nvPicPr>
          <p:cNvPr id="2" name="Picture 1">
            <a:extLst>
              <a:ext uri="{FF2B5EF4-FFF2-40B4-BE49-F238E27FC236}">
                <a16:creationId xmlns:a16="http://schemas.microsoft.com/office/drawing/2014/main" id="{0A5F04DE-E2B6-922E-8A33-AE3B94FC1A9D}"/>
              </a:ext>
            </a:extLst>
          </p:cNvPr>
          <p:cNvPicPr>
            <a:picLocks noChangeAspect="1"/>
          </p:cNvPicPr>
          <p:nvPr/>
        </p:nvPicPr>
        <p:blipFill>
          <a:blip r:embed="rId2"/>
          <a:stretch>
            <a:fillRect/>
          </a:stretch>
        </p:blipFill>
        <p:spPr>
          <a:xfrm>
            <a:off x="402248" y="3276311"/>
            <a:ext cx="6851992" cy="1575105"/>
          </a:xfrm>
          <a:prstGeom prst="rect">
            <a:avLst/>
          </a:prstGeom>
        </p:spPr>
      </p:pic>
    </p:spTree>
    <p:extLst>
      <p:ext uri="{BB962C8B-B14F-4D97-AF65-F5344CB8AC3E}">
        <p14:creationId xmlns:p14="http://schemas.microsoft.com/office/powerpoint/2010/main" val="234219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00808" y="1159121"/>
            <a:ext cx="10444065" cy="4622038"/>
          </a:xfrm>
          <a:prstGeom prst="rect">
            <a:avLst/>
          </a:prstGeom>
        </p:spPr>
        <p:txBody>
          <a:bodyPr vert="horz" lIns="91440" tIns="45720" rIns="91440" bIns="45720" rtlCol="0" anchor="ctr">
            <a:normAutofit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800" dirty="0"/>
          </a:p>
          <a:p>
            <a:r>
              <a:rPr lang="tr-TR" sz="1800" b="1" dirty="0"/>
              <a:t>Hareketlerin Detaylandırılması (Yanlış Olasılık Seçimiyle Çözüm):</a:t>
            </a:r>
          </a:p>
          <a:p>
            <a:endParaRPr lang="tr-TR" sz="1800" b="1" dirty="0"/>
          </a:p>
          <a:p>
            <a:r>
              <a:rPr lang="tr-TR" sz="1800" b="1" dirty="0"/>
              <a:t>Başlangıç Durumu (0,0):</a:t>
            </a:r>
          </a:p>
          <a:p>
            <a:r>
              <a:rPr lang="tr-TR" sz="1800" dirty="0"/>
              <a:t>Sağ gitme şansı %80, aşağı gitme şansı %20.</a:t>
            </a:r>
          </a:p>
          <a:p>
            <a:r>
              <a:rPr lang="tr-TR" sz="1800" dirty="0"/>
              <a:t>%20'lik yanlış olasılığı devreye girer ve aşağı yönü seçilir. Yeni durum: (1,0), ödül: -1</a:t>
            </a:r>
          </a:p>
          <a:p>
            <a:endParaRPr lang="tr-TR" sz="1800" dirty="0"/>
          </a:p>
          <a:p>
            <a:r>
              <a:rPr lang="tr-TR" sz="1800" b="1" dirty="0"/>
              <a:t>Durum (1,0):</a:t>
            </a:r>
          </a:p>
          <a:p>
            <a:r>
              <a:rPr lang="tr-TR" sz="1800" dirty="0"/>
              <a:t>Sağ gitme şansı %80, aşağı gitme şansı %20.</a:t>
            </a:r>
          </a:p>
          <a:p>
            <a:r>
              <a:rPr lang="tr-TR" sz="1800" dirty="0"/>
              <a:t>Yine %20'lik yanlış olasılığı devreye girer ve aşağı yönü seçilir. Yeni durum: (2,0), ödül: -1</a:t>
            </a:r>
          </a:p>
          <a:p>
            <a:endParaRPr lang="tr-TR" sz="1800" dirty="0"/>
          </a:p>
          <a:p>
            <a:r>
              <a:rPr lang="tr-TR" sz="1800" b="1" dirty="0"/>
              <a:t>Durum (2,0):</a:t>
            </a:r>
          </a:p>
          <a:p>
            <a:r>
              <a:rPr lang="tr-TR" sz="1800" dirty="0"/>
              <a:t>Sağ gitme şansı %80, aşağı gitme şansı %20.</a:t>
            </a:r>
          </a:p>
          <a:p>
            <a:r>
              <a:rPr lang="tr-TR" sz="1800" dirty="0"/>
              <a:t>Yine %20'lik yanlış olasılığı devreye girer ve aşağı yönü seçilir.</a:t>
            </a:r>
          </a:p>
          <a:p>
            <a:r>
              <a:rPr lang="tr-TR" sz="1800" dirty="0"/>
              <a:t>Yeni durum: (2,0), ödül: -1 (bu durumda sınırda olduğu için durum değişmez, ajan yerinde kalır).</a:t>
            </a:r>
          </a:p>
          <a:p>
            <a:endParaRPr lang="tr-TR" sz="1800" dirty="0"/>
          </a:p>
          <a:p>
            <a:r>
              <a:rPr lang="tr-TR" sz="1800" dirty="0"/>
              <a:t>Toplam ödül=-1 + -1 + -1 = -3</a:t>
            </a:r>
          </a:p>
          <a:p>
            <a:endParaRPr lang="tr-TR" sz="1400" dirty="0"/>
          </a:p>
          <a:p>
            <a:endParaRPr lang="tr-TR" sz="3600" dirty="0"/>
          </a:p>
        </p:txBody>
      </p:sp>
    </p:spTree>
    <p:extLst>
      <p:ext uri="{BB962C8B-B14F-4D97-AF65-F5344CB8AC3E}">
        <p14:creationId xmlns:p14="http://schemas.microsoft.com/office/powerpoint/2010/main" val="122001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Değer Fonksiyonları (Value </a:t>
            </a:r>
            <a:r>
              <a:rPr lang="tr-TR" dirty="0" err="1"/>
              <a:t>Function</a:t>
            </a:r>
            <a:r>
              <a:rPr lang="tr-TR" dirty="0"/>
              <a:t>)</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64672" y="1911973"/>
            <a:ext cx="10444065" cy="470748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2200" dirty="0"/>
              <a:t>Değer Fonksiyonları, bir durumda veya eylemde olmanın uzun vadeli faydasını tahmin etmeye yarar. Ajan, hangi durum veya eylemin gelecekte daha yüksek ödül sağlayacağını anlamak için değer fonksiyonlarını kullanır. İki temel değer fonksiyonu vardır:</a:t>
            </a:r>
          </a:p>
          <a:p>
            <a:endParaRPr lang="tr-TR" sz="2200" dirty="0"/>
          </a:p>
          <a:p>
            <a:r>
              <a:rPr lang="tr-TR" sz="2200" b="1" dirty="0"/>
              <a:t>Durum Değer Fonksiyonu (V(s)) (</a:t>
            </a:r>
            <a:r>
              <a:rPr lang="tr-TR" sz="2200" b="1" dirty="0" err="1"/>
              <a:t>State</a:t>
            </a:r>
            <a:r>
              <a:rPr lang="tr-TR" sz="2200" b="1" dirty="0"/>
              <a:t>-Value): </a:t>
            </a:r>
            <a:r>
              <a:rPr lang="tr-TR" sz="2200" dirty="0"/>
              <a:t>Belirli bir durumda olmak ve gelecekteki ödülleri maksimize eden bir politika izlemek üzerine bir beklentidir. Başka bir deyişle, bir durumun "değerini" ifade eder ve ajan, bu değere göre durumlar arasında önceliklendirme yapar.</a:t>
            </a:r>
          </a:p>
          <a:p>
            <a:endParaRPr lang="tr-TR" sz="2200" dirty="0"/>
          </a:p>
          <a:p>
            <a:r>
              <a:rPr lang="tr-TR" sz="2200" dirty="0"/>
              <a:t>Örnek: Bir labirentte, hedefe daha yakın olan bir durumun değeri, hedefe daha uzak olan bir duruma göre daha yüksek olabilir. Ajan, yüksek değerli durumlara yönelerek ödülünü maksimize etmeye çalışır.</a:t>
            </a:r>
          </a:p>
          <a:p>
            <a:endParaRPr lang="tr-TR" sz="2200" dirty="0"/>
          </a:p>
          <a:p>
            <a:r>
              <a:rPr lang="tr-TR" sz="2200" b="1" dirty="0"/>
              <a:t>Durum-Eylem Değer Fonksiyonu (Q(s, a)) (</a:t>
            </a:r>
            <a:r>
              <a:rPr lang="tr-TR" sz="2200" b="1" dirty="0" err="1"/>
              <a:t>State</a:t>
            </a:r>
            <a:r>
              <a:rPr lang="tr-TR" sz="2200" b="1" dirty="0"/>
              <a:t>-Action): </a:t>
            </a:r>
            <a:r>
              <a:rPr lang="tr-TR" sz="2200" dirty="0"/>
              <a:t>Belirli bir durumda belirli bir eylemi gerçekleştirdikten sonra elde edilecek gelecekteki ödüllerin toplamını tahmin eder. Bu fonksiyon, ajanı yalnızca durumlara göre değil, aynı zamanda eylemlere göre de yönlendirir.</a:t>
            </a:r>
          </a:p>
          <a:p>
            <a:endParaRPr lang="tr-TR" sz="2200" dirty="0"/>
          </a:p>
          <a:p>
            <a:r>
              <a:rPr lang="tr-TR" sz="2200" dirty="0"/>
              <a:t>Örnek: Robot bir köşeye ulaştığında sağa dönmenin Q değeri 5, sola dönmenin ise 2 olabilir. Bu durumda, robot sağa dönerek daha yüksek bir ödül sağlayan eylemi tercih edecektir.</a:t>
            </a:r>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396860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-Value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r>
              <a:rPr lang="tr-TR" sz="1400" b="1" dirty="0"/>
              <a:t>Örnek (Durum-Değer fonksiyonu): </a:t>
            </a:r>
            <a:r>
              <a:rPr lang="tr-TR" sz="1900" dirty="0"/>
              <a:t>Bir ızgarada bir robot en kısa yol politikasını izleyerek başlangıç noktasından hedefe ulaşmaya çalışıyor. Izgaradaki ödül sistemi şu şekildedir:</a:t>
            </a:r>
          </a:p>
          <a:p>
            <a:pPr lvl="1"/>
            <a:endParaRPr lang="tr-TR" sz="1900" dirty="0"/>
          </a:p>
          <a:p>
            <a:pPr lvl="1"/>
            <a:r>
              <a:rPr lang="tr-TR" sz="1900" dirty="0"/>
              <a:t>Hedef duruma (2,2) ulaşıldığında +10 ödül kazanılır.</a:t>
            </a:r>
          </a:p>
          <a:p>
            <a:pPr lvl="1"/>
            <a:r>
              <a:rPr lang="tr-TR" sz="1900" dirty="0"/>
              <a:t>Her adımda -1 ödül alınır (yani her hareket bir maliyet yaratır).</a:t>
            </a:r>
          </a:p>
          <a:p>
            <a:pPr lvl="1"/>
            <a:endParaRPr lang="tr-TR" sz="1900" dirty="0"/>
          </a:p>
          <a:p>
            <a:pPr marL="742950" lvl="1" indent="-285750">
              <a:buFont typeface="Arial" panose="020B0604020202020204" pitchFamily="34" charset="0"/>
              <a:buChar char="•"/>
            </a:pPr>
            <a:r>
              <a:rPr lang="tr-TR" sz="1900" dirty="0"/>
              <a:t>Ajanın izlediği politika:</a:t>
            </a:r>
          </a:p>
          <a:p>
            <a:pPr lvl="1"/>
            <a:r>
              <a:rPr lang="tr-TR" dirty="0"/>
              <a:t>(0,0), (0,1) durumlarında sağa gitmeye çalışır.</a:t>
            </a:r>
          </a:p>
          <a:p>
            <a:pPr lvl="1"/>
            <a:r>
              <a:rPr lang="tr-TR" dirty="0"/>
              <a:t>Diğer durumlarda aşağı gitmeye çalışır.</a:t>
            </a:r>
          </a:p>
          <a:p>
            <a:r>
              <a:rPr lang="tr-TR" sz="1400" b="1" dirty="0"/>
              <a:t>   </a:t>
            </a:r>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24942036"/>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2013 - 2022 Theme</Template>
  <TotalTime>3090</TotalTime>
  <Words>1332</Words>
  <Application>Microsoft Office PowerPoint</Application>
  <PresentationFormat>Widescreen</PresentationFormat>
  <Paragraphs>208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AvenirNext LT Pro Medium</vt:lpstr>
      <vt:lpstr>Sagona Book</vt:lpstr>
      <vt:lpstr>Times New Roman</vt:lpstr>
      <vt:lpstr>ExploreVTI</vt:lpstr>
      <vt:lpstr>Introduction to Robotics</vt:lpstr>
      <vt:lpstr>Introduction to DM in RL</vt:lpstr>
      <vt:lpstr>Policy (Politika)</vt:lpstr>
      <vt:lpstr>Policy</vt:lpstr>
      <vt:lpstr>Policy</vt:lpstr>
      <vt:lpstr>Policy</vt:lpstr>
      <vt:lpstr>Policy</vt:lpstr>
      <vt:lpstr>Değer Fonksiyonları (Value Function)</vt:lpstr>
      <vt:lpstr>State-Value Function</vt:lpstr>
      <vt:lpstr>State-Value Function</vt:lpstr>
      <vt:lpstr>State-Action Function</vt:lpstr>
      <vt:lpstr>State-Action Function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106</cp:revision>
  <dcterms:created xsi:type="dcterms:W3CDTF">2023-10-05T11:39:42Z</dcterms:created>
  <dcterms:modified xsi:type="dcterms:W3CDTF">2024-11-01T09:30:19Z</dcterms:modified>
</cp:coreProperties>
</file>