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5" r:id="rId1"/>
  </p:sldMasterIdLst>
  <p:sldIdLst>
    <p:sldId id="321" r:id="rId2"/>
    <p:sldId id="331" r:id="rId3"/>
    <p:sldId id="332" r:id="rId4"/>
    <p:sldId id="333" r:id="rId5"/>
    <p:sldId id="349" r:id="rId6"/>
    <p:sldId id="334" r:id="rId7"/>
    <p:sldId id="336" r:id="rId8"/>
    <p:sldId id="337" r:id="rId9"/>
    <p:sldId id="350"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256" autoAdjust="0"/>
    <p:restoredTop sz="94660"/>
  </p:normalViewPr>
  <p:slideViewPr>
    <p:cSldViewPr snapToGrid="0">
      <p:cViewPr varScale="1">
        <p:scale>
          <a:sx n="64" d="100"/>
          <a:sy n="64" d="100"/>
        </p:scale>
        <p:origin x="740"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EF58D-B62B-40BB-83AA-9D07CFC4ED2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6AC06D3-F571-4213-A2A4-6A1915120CE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5A10580-AD31-4B8F-8448-55A666AC1725}"/>
              </a:ext>
            </a:extLst>
          </p:cNvPr>
          <p:cNvSpPr>
            <a:spLocks noGrp="1"/>
          </p:cNvSpPr>
          <p:nvPr>
            <p:ph type="dt" sz="half" idx="10"/>
          </p:nvPr>
        </p:nvSpPr>
        <p:spPr/>
        <p:txBody>
          <a:bodyPr/>
          <a:lstStyle/>
          <a:p>
            <a:fld id="{0DAF61AA-5A98-4049-A93E-477E5505141A}" type="datetimeFigureOut">
              <a:rPr lang="en-US" smtClean="0"/>
              <a:t>10/25/2024</a:t>
            </a:fld>
            <a:endParaRPr lang="en-US" dirty="0"/>
          </a:p>
        </p:txBody>
      </p:sp>
      <p:sp>
        <p:nvSpPr>
          <p:cNvPr id="5" name="Footer Placeholder 4">
            <a:extLst>
              <a:ext uri="{FF2B5EF4-FFF2-40B4-BE49-F238E27FC236}">
                <a16:creationId xmlns:a16="http://schemas.microsoft.com/office/drawing/2014/main" id="{15EC99C8-515A-4FEA-9CD2-6D0BF46CF6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72AF1B-1868-4C05-B6C3-9EBF29A50AD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0285690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170B0-C1C5-4976-80E8-6B4F90EB362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97593EE-493E-4BCE-8992-24CA63E1E09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80919F-FDDD-42FB-8422-A0665D558D00}"/>
              </a:ext>
            </a:extLst>
          </p:cNvPr>
          <p:cNvSpPr>
            <a:spLocks noGrp="1"/>
          </p:cNvSpPr>
          <p:nvPr>
            <p:ph type="dt" sz="half" idx="10"/>
          </p:nvPr>
        </p:nvSpPr>
        <p:spPr/>
        <p:txBody>
          <a:bodyPr/>
          <a:lstStyle/>
          <a:p>
            <a:fld id="{0DAF61AA-5A98-4049-A93E-477E5505141A}" type="datetimeFigureOut">
              <a:rPr lang="en-US" smtClean="0"/>
              <a:t>10/25/2024</a:t>
            </a:fld>
            <a:endParaRPr lang="en-US"/>
          </a:p>
        </p:txBody>
      </p:sp>
      <p:sp>
        <p:nvSpPr>
          <p:cNvPr id="5" name="Footer Placeholder 4">
            <a:extLst>
              <a:ext uri="{FF2B5EF4-FFF2-40B4-BE49-F238E27FC236}">
                <a16:creationId xmlns:a16="http://schemas.microsoft.com/office/drawing/2014/main" id="{A216D38A-35F8-4667-A1F4-49644471E9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9CC230-78B7-487B-9C95-CB00868F6F1F}"/>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680511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14CB826-D9AA-4689-B8C0-38D999F0D06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61F1CDD-16FB-45E0-9887-24374C56764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846397-BBD2-4426-B1F5-FD6EA3CDC866}"/>
              </a:ext>
            </a:extLst>
          </p:cNvPr>
          <p:cNvSpPr>
            <a:spLocks noGrp="1"/>
          </p:cNvSpPr>
          <p:nvPr>
            <p:ph type="dt" sz="half" idx="10"/>
          </p:nvPr>
        </p:nvSpPr>
        <p:spPr/>
        <p:txBody>
          <a:bodyPr/>
          <a:lstStyle/>
          <a:p>
            <a:fld id="{0DAF61AA-5A98-4049-A93E-477E5505141A}" type="datetimeFigureOut">
              <a:rPr lang="en-US" smtClean="0"/>
              <a:t>10/25/2024</a:t>
            </a:fld>
            <a:endParaRPr lang="en-US"/>
          </a:p>
        </p:txBody>
      </p:sp>
      <p:sp>
        <p:nvSpPr>
          <p:cNvPr id="5" name="Footer Placeholder 4">
            <a:extLst>
              <a:ext uri="{FF2B5EF4-FFF2-40B4-BE49-F238E27FC236}">
                <a16:creationId xmlns:a16="http://schemas.microsoft.com/office/drawing/2014/main" id="{FDAB91E4-73D0-4ACD-8F54-00EE6FB1D6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B28C61-59FE-44D6-A7D6-AAD292232778}"/>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512209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6D384-B2C5-42A4-9774-A931C39BA53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8D736C-5FCC-43BC-B824-A90F2CC5D19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4A3A50-B922-45BE-945D-7ED3EBD83F7C}"/>
              </a:ext>
            </a:extLst>
          </p:cNvPr>
          <p:cNvSpPr>
            <a:spLocks noGrp="1"/>
          </p:cNvSpPr>
          <p:nvPr>
            <p:ph type="dt" sz="half" idx="10"/>
          </p:nvPr>
        </p:nvSpPr>
        <p:spPr/>
        <p:txBody>
          <a:bodyPr/>
          <a:lstStyle/>
          <a:p>
            <a:fld id="{0DAF61AA-5A98-4049-A93E-477E5505141A}" type="datetimeFigureOut">
              <a:rPr lang="en-US" smtClean="0"/>
              <a:t>10/25/2024</a:t>
            </a:fld>
            <a:endParaRPr lang="en-US"/>
          </a:p>
        </p:txBody>
      </p:sp>
      <p:sp>
        <p:nvSpPr>
          <p:cNvPr id="5" name="Footer Placeholder 4">
            <a:extLst>
              <a:ext uri="{FF2B5EF4-FFF2-40B4-BE49-F238E27FC236}">
                <a16:creationId xmlns:a16="http://schemas.microsoft.com/office/drawing/2014/main" id="{64241F78-20DE-4D53-BB25-79E5C4E1AB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643084-C669-4FDF-87D4-F22D36BB827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4497072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6C559-800C-489A-9174-7901F92B0D4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142B5C3-320B-4CFD-B6A7-A28C7E435B4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2FCA372-3F42-4113-A73B-5FDCF93CB5BC}"/>
              </a:ext>
            </a:extLst>
          </p:cNvPr>
          <p:cNvSpPr>
            <a:spLocks noGrp="1"/>
          </p:cNvSpPr>
          <p:nvPr>
            <p:ph type="dt" sz="half" idx="10"/>
          </p:nvPr>
        </p:nvSpPr>
        <p:spPr/>
        <p:txBody>
          <a:bodyPr/>
          <a:lstStyle/>
          <a:p>
            <a:fld id="{0DAF61AA-5A98-4049-A93E-477E5505141A}" type="datetimeFigureOut">
              <a:rPr lang="en-US" smtClean="0"/>
              <a:t>10/25/2024</a:t>
            </a:fld>
            <a:endParaRPr lang="en-US"/>
          </a:p>
        </p:txBody>
      </p:sp>
      <p:sp>
        <p:nvSpPr>
          <p:cNvPr id="5" name="Footer Placeholder 4">
            <a:extLst>
              <a:ext uri="{FF2B5EF4-FFF2-40B4-BE49-F238E27FC236}">
                <a16:creationId xmlns:a16="http://schemas.microsoft.com/office/drawing/2014/main" id="{F0DA1197-0C78-4878-B086-5D206EA491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1B83D8-FD42-44FF-AA20-944A519CC0B2}"/>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1315096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685AA-B5C7-4E3D-85FA-94F3C73E59B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03AFEEA-6F3F-4630-A950-61C05D2FAFB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AC36817-B869-4D19-9EE8-A3166B0E159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C074146-2374-4321-AEBB-3E9B09D7796D}"/>
              </a:ext>
            </a:extLst>
          </p:cNvPr>
          <p:cNvSpPr>
            <a:spLocks noGrp="1"/>
          </p:cNvSpPr>
          <p:nvPr>
            <p:ph type="dt" sz="half" idx="10"/>
          </p:nvPr>
        </p:nvSpPr>
        <p:spPr/>
        <p:txBody>
          <a:bodyPr/>
          <a:lstStyle/>
          <a:p>
            <a:fld id="{0DAF61AA-5A98-4049-A93E-477E5505141A}" type="datetimeFigureOut">
              <a:rPr lang="en-US" smtClean="0"/>
              <a:t>10/25/2024</a:t>
            </a:fld>
            <a:endParaRPr lang="en-US"/>
          </a:p>
        </p:txBody>
      </p:sp>
      <p:sp>
        <p:nvSpPr>
          <p:cNvPr id="6" name="Footer Placeholder 5">
            <a:extLst>
              <a:ext uri="{FF2B5EF4-FFF2-40B4-BE49-F238E27FC236}">
                <a16:creationId xmlns:a16="http://schemas.microsoft.com/office/drawing/2014/main" id="{2C42337B-B902-4DC2-BB94-02B8A75492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4AD585-B83C-4ECF-AF42-8DDF6996B79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0045852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A9ADB-3495-481F-BB4E-9C7128B17B1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ED6FF4C-26CB-4281-A2F7-6CBE4518679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F2E72A9-F222-45B4-9355-C04C0586413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A699F6E-77AD-4EBC-BAF9-5A43CDEC41E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0F77677-7169-4591-B047-0678815F48E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482A6EB-0285-4FA4-A00C-A7F716084FD3}"/>
              </a:ext>
            </a:extLst>
          </p:cNvPr>
          <p:cNvSpPr>
            <a:spLocks noGrp="1"/>
          </p:cNvSpPr>
          <p:nvPr>
            <p:ph type="dt" sz="half" idx="10"/>
          </p:nvPr>
        </p:nvSpPr>
        <p:spPr/>
        <p:txBody>
          <a:bodyPr/>
          <a:lstStyle/>
          <a:p>
            <a:fld id="{0DAF61AA-5A98-4049-A93E-477E5505141A}" type="datetimeFigureOut">
              <a:rPr lang="en-US" smtClean="0"/>
              <a:t>10/25/2024</a:t>
            </a:fld>
            <a:endParaRPr lang="en-US"/>
          </a:p>
        </p:txBody>
      </p:sp>
      <p:sp>
        <p:nvSpPr>
          <p:cNvPr id="8" name="Footer Placeholder 7">
            <a:extLst>
              <a:ext uri="{FF2B5EF4-FFF2-40B4-BE49-F238E27FC236}">
                <a16:creationId xmlns:a16="http://schemas.microsoft.com/office/drawing/2014/main" id="{86D39526-82B8-402C-8A2B-82EF8F3F3A7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55EC9E6-6FF1-4541-9CB1-A2FF9D852169}"/>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2979489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70F54-6CED-4251-A0A6-32CCD1213F8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572C8E6-49D6-46A5-8DC3-B0D8E683C9CB}"/>
              </a:ext>
            </a:extLst>
          </p:cNvPr>
          <p:cNvSpPr>
            <a:spLocks noGrp="1"/>
          </p:cNvSpPr>
          <p:nvPr>
            <p:ph type="dt" sz="half" idx="10"/>
          </p:nvPr>
        </p:nvSpPr>
        <p:spPr/>
        <p:txBody>
          <a:bodyPr/>
          <a:lstStyle/>
          <a:p>
            <a:fld id="{0DAF61AA-5A98-4049-A93E-477E5505141A}" type="datetimeFigureOut">
              <a:rPr lang="en-US" smtClean="0"/>
              <a:t>10/25/2024</a:t>
            </a:fld>
            <a:endParaRPr lang="en-US"/>
          </a:p>
        </p:txBody>
      </p:sp>
      <p:sp>
        <p:nvSpPr>
          <p:cNvPr id="4" name="Footer Placeholder 3">
            <a:extLst>
              <a:ext uri="{FF2B5EF4-FFF2-40B4-BE49-F238E27FC236}">
                <a16:creationId xmlns:a16="http://schemas.microsoft.com/office/drawing/2014/main" id="{AB883CBA-77CD-4490-A5F3-BAA8FC254A3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EA5FF79-61B6-4693-8547-95B1F2F7A194}"/>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39002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FBDCB94-13E9-41CB-88F0-D30A1791DCBA}"/>
              </a:ext>
            </a:extLst>
          </p:cNvPr>
          <p:cNvSpPr>
            <a:spLocks noGrp="1"/>
          </p:cNvSpPr>
          <p:nvPr>
            <p:ph type="dt" sz="half" idx="10"/>
          </p:nvPr>
        </p:nvSpPr>
        <p:spPr/>
        <p:txBody>
          <a:bodyPr/>
          <a:lstStyle/>
          <a:p>
            <a:fld id="{0DAF61AA-5A98-4049-A93E-477E5505141A}" type="datetimeFigureOut">
              <a:rPr lang="en-US" smtClean="0"/>
              <a:t>10/25/2024</a:t>
            </a:fld>
            <a:endParaRPr lang="en-US"/>
          </a:p>
        </p:txBody>
      </p:sp>
      <p:sp>
        <p:nvSpPr>
          <p:cNvPr id="3" name="Footer Placeholder 2">
            <a:extLst>
              <a:ext uri="{FF2B5EF4-FFF2-40B4-BE49-F238E27FC236}">
                <a16:creationId xmlns:a16="http://schemas.microsoft.com/office/drawing/2014/main" id="{244795A4-736C-426D-8559-5AD5892756A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B2A2ACD-17F3-4C16-8E77-86EC92CCD552}"/>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1766549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FCB2E-B68A-48F9-8B20-CDED818FB6E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D081C83-64B5-4BFD-A163-75C2EA7F897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25D44AD-E361-48A3-936D-DDA0D51445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EED06C-E016-489C-8863-EA1BE998BC48}"/>
              </a:ext>
            </a:extLst>
          </p:cNvPr>
          <p:cNvSpPr>
            <a:spLocks noGrp="1"/>
          </p:cNvSpPr>
          <p:nvPr>
            <p:ph type="dt" sz="half" idx="10"/>
          </p:nvPr>
        </p:nvSpPr>
        <p:spPr/>
        <p:txBody>
          <a:bodyPr/>
          <a:lstStyle/>
          <a:p>
            <a:fld id="{0DAF61AA-5A98-4049-A93E-477E5505141A}" type="datetimeFigureOut">
              <a:rPr lang="en-US" smtClean="0"/>
              <a:t>10/25/2024</a:t>
            </a:fld>
            <a:endParaRPr lang="en-US"/>
          </a:p>
        </p:txBody>
      </p:sp>
      <p:sp>
        <p:nvSpPr>
          <p:cNvPr id="6" name="Footer Placeholder 5">
            <a:extLst>
              <a:ext uri="{FF2B5EF4-FFF2-40B4-BE49-F238E27FC236}">
                <a16:creationId xmlns:a16="http://schemas.microsoft.com/office/drawing/2014/main" id="{359161F0-D253-49A7-9A08-7A0A228146C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42C61A-B326-40A7-A286-90D0544BBC34}"/>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7762238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2DF6F-D00F-4CE4-8701-B0062734611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A0FF7AB-F851-4425-8407-996C920E684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A2ED6CF5-154F-4615-8CDC-E2BFA61FAB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5C400-0D13-495F-8C4E-EC3CDF5F22AF}"/>
              </a:ext>
            </a:extLst>
          </p:cNvPr>
          <p:cNvSpPr>
            <a:spLocks noGrp="1"/>
          </p:cNvSpPr>
          <p:nvPr>
            <p:ph type="dt" sz="half" idx="10"/>
          </p:nvPr>
        </p:nvSpPr>
        <p:spPr/>
        <p:txBody>
          <a:bodyPr/>
          <a:lstStyle/>
          <a:p>
            <a:fld id="{0DAF61AA-5A98-4049-A93E-477E5505141A}" type="datetimeFigureOut">
              <a:rPr lang="en-US" smtClean="0"/>
              <a:t>10/25/2024</a:t>
            </a:fld>
            <a:endParaRPr lang="en-US"/>
          </a:p>
        </p:txBody>
      </p:sp>
      <p:sp>
        <p:nvSpPr>
          <p:cNvPr id="6" name="Footer Placeholder 5">
            <a:extLst>
              <a:ext uri="{FF2B5EF4-FFF2-40B4-BE49-F238E27FC236}">
                <a16:creationId xmlns:a16="http://schemas.microsoft.com/office/drawing/2014/main" id="{4CB290D7-98AC-45E5-A7D6-73520AFC73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94276C-2BD2-4C4F-AC04-DD3D73768A5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8991479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47A131F-D5DE-41A5-B4CF-4F345319B40B}"/>
              </a:ext>
            </a:extLst>
          </p:cNvPr>
          <p:cNvSpPr/>
          <p:nvPr/>
        </p:nvSpPr>
        <p:spPr>
          <a:xfrm>
            <a:off x="0" y="0"/>
            <a:ext cx="12188952" cy="6858000"/>
          </a:xfrm>
          <a:prstGeom prst="rect">
            <a:avLst/>
          </a:prstGeom>
          <a:solidFill>
            <a:schemeClr val="bg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8" name="Freeform: Shape 7">
            <a:extLst>
              <a:ext uri="{FF2B5EF4-FFF2-40B4-BE49-F238E27FC236}">
                <a16:creationId xmlns:a16="http://schemas.microsoft.com/office/drawing/2014/main" id="{3AF4666D-BD98-40A5-A75F-478B982010B2}"/>
              </a:ext>
            </a:extLst>
          </p:cNvPr>
          <p:cNvSpPr/>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a:p>
        </p:txBody>
      </p:sp>
      <p:sp>
        <p:nvSpPr>
          <p:cNvPr id="9" name="Freeform: Shape 8">
            <a:extLst>
              <a:ext uri="{FF2B5EF4-FFF2-40B4-BE49-F238E27FC236}">
                <a16:creationId xmlns:a16="http://schemas.microsoft.com/office/drawing/2014/main" id="{68680585-71F9-4721-A998-4974171D2EB4}"/>
              </a:ext>
            </a:extLst>
          </p:cNvPr>
          <p:cNvSpPr/>
          <p:nvPr/>
        </p:nvSpPr>
        <p:spPr>
          <a:xfrm>
            <a:off x="10439256" y="6172200"/>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a:p>
        </p:txBody>
      </p:sp>
      <p:sp>
        <p:nvSpPr>
          <p:cNvPr id="10" name="Freeform: Shape 9">
            <a:extLst>
              <a:ext uri="{FF2B5EF4-FFF2-40B4-BE49-F238E27FC236}">
                <a16:creationId xmlns:a16="http://schemas.microsoft.com/office/drawing/2014/main" id="{12BC95C2-2EEC-4F59-ABA8-660B0D059CCF}"/>
              </a:ext>
            </a:extLst>
          </p:cNvPr>
          <p:cNvSpPr/>
          <p:nvPr/>
        </p:nvSpPr>
        <p:spPr>
          <a:xfrm>
            <a:off x="7977352"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1" name="Graphic 141">
            <a:extLst>
              <a:ext uri="{FF2B5EF4-FFF2-40B4-BE49-F238E27FC236}">
                <a16:creationId xmlns:a16="http://schemas.microsoft.com/office/drawing/2014/main" id="{03E9870D-4BBA-43AF-8D44-BBADF020CFF6}"/>
              </a:ext>
            </a:extLst>
          </p:cNvPr>
          <p:cNvGrpSpPr/>
          <p:nvPr/>
        </p:nvGrpSpPr>
        <p:grpSpPr>
          <a:xfrm>
            <a:off x="10849" y="15178"/>
            <a:ext cx="2198951" cy="3331254"/>
            <a:chOff x="4473129" y="923925"/>
            <a:chExt cx="3308947" cy="5012817"/>
          </a:xfrm>
          <a:noFill/>
        </p:grpSpPr>
        <p:sp>
          <p:nvSpPr>
            <p:cNvPr id="12" name="Freeform: Shape 11">
              <a:extLst>
                <a:ext uri="{FF2B5EF4-FFF2-40B4-BE49-F238E27FC236}">
                  <a16:creationId xmlns:a16="http://schemas.microsoft.com/office/drawing/2014/main" id="{34BC5055-C77D-43CD-BB1D-A77B6779CDAD}"/>
                </a:ext>
              </a:extLst>
            </p:cNvPr>
            <p:cNvSpPr/>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75000"/>
                </a:schemeClr>
              </a:solidFill>
              <a:prstDash val="lgDash"/>
              <a:round/>
            </a:ln>
          </p:spPr>
          <p:txBody>
            <a:bodyPr rtlCol="0" anchor="ctr"/>
            <a:lstStyle/>
            <a:p>
              <a:endParaRPr lang="en-US"/>
            </a:p>
          </p:txBody>
        </p:sp>
        <p:sp>
          <p:nvSpPr>
            <p:cNvPr id="13" name="Freeform: Shape 12">
              <a:extLst>
                <a:ext uri="{FF2B5EF4-FFF2-40B4-BE49-F238E27FC236}">
                  <a16:creationId xmlns:a16="http://schemas.microsoft.com/office/drawing/2014/main" id="{DB12D0B8-9385-489A-85AE-3D14AD0BA2FC}"/>
                </a:ext>
              </a:extLst>
            </p:cNvPr>
            <p:cNvSpPr/>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75000"/>
                </a:schemeClr>
              </a:solidFill>
              <a:prstDash val="lgDash"/>
              <a:round/>
            </a:ln>
          </p:spPr>
          <p:txBody>
            <a:bodyPr rtlCol="0" anchor="ctr"/>
            <a:lstStyle/>
            <a:p>
              <a:endParaRPr lang="en-US"/>
            </a:p>
          </p:txBody>
        </p:sp>
        <p:sp>
          <p:nvSpPr>
            <p:cNvPr id="14" name="Freeform: Shape 13">
              <a:extLst>
                <a:ext uri="{FF2B5EF4-FFF2-40B4-BE49-F238E27FC236}">
                  <a16:creationId xmlns:a16="http://schemas.microsoft.com/office/drawing/2014/main" id="{D158A14A-147E-4130-A5E2-38FD84B181AF}"/>
                </a:ext>
              </a:extLst>
            </p:cNvPr>
            <p:cNvSpPr/>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75000"/>
                </a:schemeClr>
              </a:solidFill>
              <a:prstDash val="lgDash"/>
              <a:round/>
            </a:ln>
          </p:spPr>
          <p:txBody>
            <a:bodyPr rtlCol="0" anchor="ctr"/>
            <a:lstStyle/>
            <a:p>
              <a:endParaRPr lang="en-US"/>
            </a:p>
          </p:txBody>
        </p:sp>
        <p:sp>
          <p:nvSpPr>
            <p:cNvPr id="15" name="Freeform: Shape 14">
              <a:extLst>
                <a:ext uri="{FF2B5EF4-FFF2-40B4-BE49-F238E27FC236}">
                  <a16:creationId xmlns:a16="http://schemas.microsoft.com/office/drawing/2014/main" id="{75B8B1EB-5E2B-472C-AE60-2EC5961F16F9}"/>
                </a:ext>
              </a:extLst>
            </p:cNvPr>
            <p:cNvSpPr/>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75000"/>
                </a:schemeClr>
              </a:solidFill>
              <a:prstDash val="lgDash"/>
              <a:round/>
            </a:ln>
          </p:spPr>
          <p:txBody>
            <a:bodyPr rtlCol="0" anchor="ctr"/>
            <a:lstStyle/>
            <a:p>
              <a:endParaRPr lang="en-US"/>
            </a:p>
          </p:txBody>
        </p:sp>
        <p:sp>
          <p:nvSpPr>
            <p:cNvPr id="16" name="Freeform: Shape 15">
              <a:extLst>
                <a:ext uri="{FF2B5EF4-FFF2-40B4-BE49-F238E27FC236}">
                  <a16:creationId xmlns:a16="http://schemas.microsoft.com/office/drawing/2014/main" id="{B4F5BD77-58D7-4B61-A666-1B4139A63A28}"/>
                </a:ext>
              </a:extLst>
            </p:cNvPr>
            <p:cNvSpPr/>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75000"/>
                </a:schemeClr>
              </a:solidFill>
              <a:prstDash val="lgDash"/>
              <a:round/>
            </a:ln>
          </p:spPr>
          <p:txBody>
            <a:bodyPr rtlCol="0" anchor="ctr"/>
            <a:lstStyle/>
            <a:p>
              <a:endParaRPr lang="en-US"/>
            </a:p>
          </p:txBody>
        </p:sp>
        <p:sp>
          <p:nvSpPr>
            <p:cNvPr id="17" name="Freeform: Shape 16">
              <a:extLst>
                <a:ext uri="{FF2B5EF4-FFF2-40B4-BE49-F238E27FC236}">
                  <a16:creationId xmlns:a16="http://schemas.microsoft.com/office/drawing/2014/main" id="{F5CBEC6B-EDB6-40B8-8771-E5AF41B8D698}"/>
                </a:ext>
              </a:extLst>
            </p:cNvPr>
            <p:cNvSpPr/>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75000"/>
                </a:schemeClr>
              </a:solidFill>
              <a:prstDash val="lgDash"/>
              <a:round/>
            </a:ln>
          </p:spPr>
          <p:txBody>
            <a:bodyPr rtlCol="0" anchor="ctr"/>
            <a:lstStyle/>
            <a:p>
              <a:endParaRPr lang="en-US"/>
            </a:p>
          </p:txBody>
        </p:sp>
        <p:sp>
          <p:nvSpPr>
            <p:cNvPr id="18" name="Freeform: Shape 17">
              <a:extLst>
                <a:ext uri="{FF2B5EF4-FFF2-40B4-BE49-F238E27FC236}">
                  <a16:creationId xmlns:a16="http://schemas.microsoft.com/office/drawing/2014/main" id="{91BD0EE8-AA47-4044-9251-9F5A4B820120}"/>
                </a:ext>
              </a:extLst>
            </p:cNvPr>
            <p:cNvSpPr/>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75000"/>
                </a:schemeClr>
              </a:solidFill>
              <a:prstDash val="lgDash"/>
              <a:round/>
            </a:ln>
          </p:spPr>
          <p:txBody>
            <a:bodyPr rtlCol="0" anchor="ctr"/>
            <a:lstStyle/>
            <a:p>
              <a:endParaRPr lang="en-US" dirty="0"/>
            </a:p>
          </p:txBody>
        </p:sp>
      </p:grpSp>
      <p:grpSp>
        <p:nvGrpSpPr>
          <p:cNvPr id="19" name="Graphic 157">
            <a:extLst>
              <a:ext uri="{FF2B5EF4-FFF2-40B4-BE49-F238E27FC236}">
                <a16:creationId xmlns:a16="http://schemas.microsoft.com/office/drawing/2014/main" id="{C3279E8D-2BAA-4CB1-834B-09FADD54DE56}"/>
              </a:ext>
            </a:extLst>
          </p:cNvPr>
          <p:cNvGrpSpPr/>
          <p:nvPr/>
        </p:nvGrpSpPr>
        <p:grpSpPr>
          <a:xfrm>
            <a:off x="8610600" y="3276600"/>
            <a:ext cx="3529260" cy="3581399"/>
            <a:chOff x="4114800" y="1423987"/>
            <a:chExt cx="3961542" cy="4007547"/>
          </a:xfrm>
          <a:noFill/>
        </p:grpSpPr>
        <p:sp>
          <p:nvSpPr>
            <p:cNvPr id="20" name="Freeform: Shape 19">
              <a:extLst>
                <a:ext uri="{FF2B5EF4-FFF2-40B4-BE49-F238E27FC236}">
                  <a16:creationId xmlns:a16="http://schemas.microsoft.com/office/drawing/2014/main" id="{3456F18E-4F61-486D-9CD6-65B30372C534}"/>
                </a:ext>
              </a:extLst>
            </p:cNvPr>
            <p:cNvSpPr/>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75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318DDF45-08F0-46B6-A0B7-133735C94F47}"/>
                </a:ext>
              </a:extLst>
            </p:cNvPr>
            <p:cNvSpPr/>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id="{B9D0CC0F-710D-43F4-BC86-763767420133}"/>
                </a:ext>
              </a:extLst>
            </p:cNvPr>
            <p:cNvSpPr/>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75000"/>
                </a:schemeClr>
              </a:solidFill>
              <a:prstDash val="lgDash"/>
              <a:round/>
            </a:ln>
          </p:spPr>
          <p:txBody>
            <a:bodyPr rtlCol="0" anchor="ctr"/>
            <a:lstStyle/>
            <a:p>
              <a:endParaRPr lang="en-US"/>
            </a:p>
          </p:txBody>
        </p:sp>
        <p:sp>
          <p:nvSpPr>
            <p:cNvPr id="23" name="Freeform: Shape 22">
              <a:extLst>
                <a:ext uri="{FF2B5EF4-FFF2-40B4-BE49-F238E27FC236}">
                  <a16:creationId xmlns:a16="http://schemas.microsoft.com/office/drawing/2014/main" id="{6FB36AB6-CB81-495A-8A33-C0BCE67D6F23}"/>
                </a:ext>
              </a:extLst>
            </p:cNvPr>
            <p:cNvSpPr/>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75000"/>
                </a:schemeClr>
              </a:solidFill>
              <a:prstDash val="lgDash"/>
              <a:round/>
            </a:ln>
          </p:spPr>
          <p:txBody>
            <a:bodyPr rtlCol="0" anchor="ctr"/>
            <a:lstStyle/>
            <a:p>
              <a:endParaRPr lang="en-US"/>
            </a:p>
          </p:txBody>
        </p:sp>
        <p:sp>
          <p:nvSpPr>
            <p:cNvPr id="24" name="Freeform: Shape 23">
              <a:extLst>
                <a:ext uri="{FF2B5EF4-FFF2-40B4-BE49-F238E27FC236}">
                  <a16:creationId xmlns:a16="http://schemas.microsoft.com/office/drawing/2014/main" id="{1993F7E6-ABF6-482D-BEA5-B4E607DDB433}"/>
                </a:ext>
              </a:extLst>
            </p:cNvPr>
            <p:cNvSpPr/>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75000"/>
                </a:schemeClr>
              </a:solidFill>
              <a:prstDash val="lgDash"/>
              <a:round/>
            </a:ln>
          </p:spPr>
          <p:txBody>
            <a:bodyPr rtlCol="0" anchor="ctr"/>
            <a:lstStyle/>
            <a:p>
              <a:endParaRPr lang="en-US"/>
            </a:p>
          </p:txBody>
        </p:sp>
        <p:sp>
          <p:nvSpPr>
            <p:cNvPr id="25" name="Freeform: Shape 24">
              <a:extLst>
                <a:ext uri="{FF2B5EF4-FFF2-40B4-BE49-F238E27FC236}">
                  <a16:creationId xmlns:a16="http://schemas.microsoft.com/office/drawing/2014/main" id="{DCA0B097-C21A-40B4-95E4-2FFA9697F824}"/>
                </a:ext>
              </a:extLst>
            </p:cNvPr>
            <p:cNvSpPr/>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6" name="Freeform: Shape 25">
              <a:extLst>
                <a:ext uri="{FF2B5EF4-FFF2-40B4-BE49-F238E27FC236}">
                  <a16:creationId xmlns:a16="http://schemas.microsoft.com/office/drawing/2014/main" id="{AB2AF0F5-7EAA-4BAB-8DE2-D84E124170FA}"/>
                </a:ext>
              </a:extLst>
            </p:cNvPr>
            <p:cNvSpPr/>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75000"/>
                </a:schemeClr>
              </a:solidFill>
              <a:prstDash val="lgDash"/>
              <a:round/>
            </a:ln>
          </p:spPr>
          <p:txBody>
            <a:bodyPr rtlCol="0" anchor="ctr"/>
            <a:lstStyle/>
            <a:p>
              <a:endParaRPr lang="en-US"/>
            </a:p>
          </p:txBody>
        </p:sp>
      </p:grpSp>
      <p:sp>
        <p:nvSpPr>
          <p:cNvPr id="2" name="Title Placeholder 1">
            <a:extLst>
              <a:ext uri="{FF2B5EF4-FFF2-40B4-BE49-F238E27FC236}">
                <a16:creationId xmlns:a16="http://schemas.microsoft.com/office/drawing/2014/main" id="{B760C036-BBCE-4F9E-AD56-DD36D4407B2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3A5D7EC-1E6A-473F-B5A4-18CDFB6CF95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F9981C7-34D5-49A4-949D-715FD4BD8FE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lang="en-US" sz="900" kern="1200" cap="all" spc="200" smtClean="0">
                <a:solidFill>
                  <a:schemeClr val="accent1"/>
                </a:solidFill>
                <a:latin typeface="+mn-lt"/>
                <a:ea typeface="+mn-ea"/>
                <a:cs typeface="Segoe UI Semilight" panose="020B0402040204020203" pitchFamily="34" charset="0"/>
              </a:defRPr>
            </a:lvl1pPr>
          </a:lstStyle>
          <a:p>
            <a:fld id="{0DAF61AA-5A98-4049-A93E-477E5505141A}" type="datetimeFigureOut">
              <a:rPr lang="en-US" smtClean="0"/>
              <a:pPr/>
              <a:t>10/25/2024</a:t>
            </a:fld>
            <a:endParaRPr lang="en-US" dirty="0"/>
          </a:p>
        </p:txBody>
      </p:sp>
      <p:sp>
        <p:nvSpPr>
          <p:cNvPr id="5" name="Footer Placeholder 4">
            <a:extLst>
              <a:ext uri="{FF2B5EF4-FFF2-40B4-BE49-F238E27FC236}">
                <a16:creationId xmlns:a16="http://schemas.microsoft.com/office/drawing/2014/main" id="{FA85CE6E-733D-4C60-B40B-C7C10CB5AF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lang="en-US" sz="900" kern="1200" cap="all" spc="200" dirty="0">
                <a:solidFill>
                  <a:schemeClr val="accent1"/>
                </a:solidFill>
                <a:latin typeface="+mn-lt"/>
                <a:ea typeface="+mn-ea"/>
                <a:cs typeface="Segoe UI Semilight" panose="020B0402040204020203" pitchFamily="34" charset="0"/>
              </a:defRPr>
            </a:lvl1pPr>
          </a:lstStyle>
          <a:p>
            <a:endParaRPr lang="en-US"/>
          </a:p>
        </p:txBody>
      </p:sp>
      <p:sp>
        <p:nvSpPr>
          <p:cNvPr id="6" name="Slide Number Placeholder 5">
            <a:extLst>
              <a:ext uri="{FF2B5EF4-FFF2-40B4-BE49-F238E27FC236}">
                <a16:creationId xmlns:a16="http://schemas.microsoft.com/office/drawing/2014/main" id="{92D80D8B-7909-4114-8EBA-C3086DC62B08}"/>
              </a:ext>
            </a:extLst>
          </p:cNvPr>
          <p:cNvSpPr>
            <a:spLocks noGrp="1"/>
          </p:cNvSpPr>
          <p:nvPr>
            <p:ph type="sldNum" sz="quarter" idx="4"/>
          </p:nvPr>
        </p:nvSpPr>
        <p:spPr>
          <a:xfrm>
            <a:off x="9906000" y="6356350"/>
            <a:ext cx="1447800" cy="365125"/>
          </a:xfrm>
          <a:prstGeom prst="rect">
            <a:avLst/>
          </a:prstGeom>
        </p:spPr>
        <p:txBody>
          <a:bodyPr vert="horz" lIns="91440" tIns="45720" rIns="91440" bIns="45720" rtlCol="0" anchor="ctr"/>
          <a:lstStyle>
            <a:lvl1pPr algn="r">
              <a:defRPr lang="en-US" sz="900" kern="1200" cap="all" spc="200" smtClean="0">
                <a:solidFill>
                  <a:schemeClr val="accent1"/>
                </a:solidFill>
                <a:latin typeface="+mn-lt"/>
                <a:ea typeface="+mn-ea"/>
                <a:cs typeface="Segoe UI Semilight" panose="020B0402040204020203" pitchFamily="34" charset="0"/>
              </a:defRPr>
            </a:lvl1pPr>
          </a:lstStyle>
          <a:p>
            <a:fld id="{73B850FF-6169-4056-8077-06FFA93A5366}" type="slidenum">
              <a:rPr lang="en-US" smtClean="0"/>
              <a:pPr/>
              <a:t>‹#›</a:t>
            </a:fld>
            <a:endParaRPr lang="en-US"/>
          </a:p>
        </p:txBody>
      </p:sp>
    </p:spTree>
    <p:extLst>
      <p:ext uri="{BB962C8B-B14F-4D97-AF65-F5344CB8AC3E}">
        <p14:creationId xmlns:p14="http://schemas.microsoft.com/office/powerpoint/2010/main" val="3399933861"/>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78" r:id="rId6"/>
    <p:sldLayoutId id="2147483674" r:id="rId7"/>
    <p:sldLayoutId id="2147483675" r:id="rId8"/>
    <p:sldLayoutId id="2147483676" r:id="rId9"/>
    <p:sldLayoutId id="2147483677" r:id="rId10"/>
    <p:sldLayoutId id="2147483679" r:id="rId11"/>
  </p:sldLayoutIdLst>
  <p:txStyles>
    <p:title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accent5"/>
        </a:buClr>
        <a:buFont typeface="Avenir Next LT Pro" panose="020B05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8">
            <a:extLst>
              <a:ext uri="{FF2B5EF4-FFF2-40B4-BE49-F238E27FC236}">
                <a16:creationId xmlns:a16="http://schemas.microsoft.com/office/drawing/2014/main" id="{F1174801-1395-44C5-9B00-CCAC45C056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33" name="Rectangle 10">
            <a:extLst>
              <a:ext uri="{FF2B5EF4-FFF2-40B4-BE49-F238E27FC236}">
                <a16:creationId xmlns:a16="http://schemas.microsoft.com/office/drawing/2014/main" id="{996DFAFB-BCE1-4BEC-82FB-D574234DEF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 name="Title 1">
            <a:extLst>
              <a:ext uri="{FF2B5EF4-FFF2-40B4-BE49-F238E27FC236}">
                <a16:creationId xmlns:a16="http://schemas.microsoft.com/office/drawing/2014/main" id="{774B3794-1C07-88AA-27C9-440B716AFE8D}"/>
              </a:ext>
            </a:extLst>
          </p:cNvPr>
          <p:cNvSpPr>
            <a:spLocks noGrp="1"/>
          </p:cNvSpPr>
          <p:nvPr>
            <p:ph type="ctrTitle"/>
          </p:nvPr>
        </p:nvSpPr>
        <p:spPr>
          <a:xfrm>
            <a:off x="996275" y="4098524"/>
            <a:ext cx="5996628" cy="2226076"/>
          </a:xfrm>
        </p:spPr>
        <p:txBody>
          <a:bodyPr anchor="ctr">
            <a:normAutofit/>
          </a:bodyPr>
          <a:lstStyle/>
          <a:p>
            <a:pPr algn="l"/>
            <a:r>
              <a:rPr lang="tr-TR" sz="5400" dirty="0" err="1"/>
              <a:t>Introduction</a:t>
            </a:r>
            <a:r>
              <a:rPr lang="tr-TR" sz="5400" dirty="0"/>
              <a:t> </a:t>
            </a:r>
            <a:r>
              <a:rPr lang="tr-TR" sz="5400" dirty="0" err="1"/>
              <a:t>to</a:t>
            </a:r>
            <a:r>
              <a:rPr lang="tr-TR" sz="5400" dirty="0"/>
              <a:t> </a:t>
            </a:r>
            <a:r>
              <a:rPr lang="tr-TR" sz="5400" dirty="0" err="1"/>
              <a:t>Robotics</a:t>
            </a:r>
            <a:endParaRPr lang="tr-TR" sz="5400" dirty="0"/>
          </a:p>
        </p:txBody>
      </p:sp>
      <p:grpSp>
        <p:nvGrpSpPr>
          <p:cNvPr id="37" name="Bottom Right">
            <a:extLst>
              <a:ext uri="{FF2B5EF4-FFF2-40B4-BE49-F238E27FC236}">
                <a16:creationId xmlns:a16="http://schemas.microsoft.com/office/drawing/2014/main" id="{FD57FA8A-6F6A-4738-A4C4-A1CA4417060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sp>
          <p:nvSpPr>
            <p:cNvPr id="14" name="Freeform: Shape 13">
              <a:extLst>
                <a:ext uri="{FF2B5EF4-FFF2-40B4-BE49-F238E27FC236}">
                  <a16:creationId xmlns:a16="http://schemas.microsoft.com/office/drawing/2014/main" id="{B722FA65-4717-473D-935C-1E9703E213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39256" y="6178637"/>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15" name="Graphic 157">
              <a:extLst>
                <a:ext uri="{FF2B5EF4-FFF2-40B4-BE49-F238E27FC236}">
                  <a16:creationId xmlns:a16="http://schemas.microsoft.com/office/drawing/2014/main" id="{0481A62F-BE87-4513-97B2-027784C6FB4C}"/>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41" name="Freeform: Shape 16">
                <a:extLst>
                  <a:ext uri="{FF2B5EF4-FFF2-40B4-BE49-F238E27FC236}">
                    <a16:creationId xmlns:a16="http://schemas.microsoft.com/office/drawing/2014/main" id="{F00486A8-7935-4814-A88E-8AB9135699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18" name="Freeform: Shape 17">
                <a:extLst>
                  <a:ext uri="{FF2B5EF4-FFF2-40B4-BE49-F238E27FC236}">
                    <a16:creationId xmlns:a16="http://schemas.microsoft.com/office/drawing/2014/main" id="{1D5DFA27-8F9C-4DAD-841C-EC15FDFDF9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19" name="Freeform: Shape 18">
                <a:extLst>
                  <a:ext uri="{FF2B5EF4-FFF2-40B4-BE49-F238E27FC236}">
                    <a16:creationId xmlns:a16="http://schemas.microsoft.com/office/drawing/2014/main" id="{CBD0BA0A-7296-4EF5-8B4C-9644798AB6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20" name="Freeform: Shape 19">
                <a:extLst>
                  <a:ext uri="{FF2B5EF4-FFF2-40B4-BE49-F238E27FC236}">
                    <a16:creationId xmlns:a16="http://schemas.microsoft.com/office/drawing/2014/main" id="{05F1A67E-7F6A-4D1C-9630-CEA191C725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5E1300E6-8909-46D4-80E7-2122D24D35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id="{DE4C708C-5388-41A0-984B-3698E2B9EB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23" name="Freeform: Shape 22">
                <a:extLst>
                  <a:ext uri="{FF2B5EF4-FFF2-40B4-BE49-F238E27FC236}">
                    <a16:creationId xmlns:a16="http://schemas.microsoft.com/office/drawing/2014/main" id="{95D7DAE6-94E0-4A1D-92A3-7D751872B7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16" name="Freeform: Shape 15">
              <a:extLst>
                <a:ext uri="{FF2B5EF4-FFF2-40B4-BE49-F238E27FC236}">
                  <a16:creationId xmlns:a16="http://schemas.microsoft.com/office/drawing/2014/main" id="{8F513D8C-ECEE-40F4-99D3-6C744A1E94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3" name="Subtitle 2">
            <a:extLst>
              <a:ext uri="{FF2B5EF4-FFF2-40B4-BE49-F238E27FC236}">
                <a16:creationId xmlns:a16="http://schemas.microsoft.com/office/drawing/2014/main" id="{CCE66814-A6BA-0B26-4B5B-FE5FD193D9EC}"/>
              </a:ext>
            </a:extLst>
          </p:cNvPr>
          <p:cNvSpPr>
            <a:spLocks noGrp="1"/>
          </p:cNvSpPr>
          <p:nvPr>
            <p:ph type="subTitle" idx="1"/>
          </p:nvPr>
        </p:nvSpPr>
        <p:spPr>
          <a:xfrm>
            <a:off x="7185430" y="4085112"/>
            <a:ext cx="3997745" cy="2228758"/>
          </a:xfrm>
        </p:spPr>
        <p:txBody>
          <a:bodyPr anchor="ctr">
            <a:normAutofit/>
          </a:bodyPr>
          <a:lstStyle/>
          <a:p>
            <a:pPr algn="l"/>
            <a:endParaRPr lang="tr-TR" sz="2200"/>
          </a:p>
        </p:txBody>
      </p:sp>
      <p:pic>
        <p:nvPicPr>
          <p:cNvPr id="42" name="Picture 3" descr="Connected sticks shaping polygons background">
            <a:extLst>
              <a:ext uri="{FF2B5EF4-FFF2-40B4-BE49-F238E27FC236}">
                <a16:creationId xmlns:a16="http://schemas.microsoft.com/office/drawing/2014/main" id="{5F6BA7F0-4AED-5CAA-E0A4-18A46EE00966}"/>
              </a:ext>
            </a:extLst>
          </p:cNvPr>
          <p:cNvPicPr>
            <a:picLocks noChangeAspect="1"/>
          </p:cNvPicPr>
          <p:nvPr/>
        </p:nvPicPr>
        <p:blipFill rotWithShape="1">
          <a:blip r:embed="rId2"/>
          <a:srcRect t="26106" r="-2" b="21803"/>
          <a:stretch/>
        </p:blipFill>
        <p:spPr>
          <a:xfrm>
            <a:off x="619841" y="10"/>
            <a:ext cx="11084189" cy="3854020"/>
          </a:xfrm>
          <a:custGeom>
            <a:avLst/>
            <a:gdLst/>
            <a:ahLst/>
            <a:cxnLst/>
            <a:rect l="l" t="t" r="r" b="b"/>
            <a:pathLst>
              <a:path w="11084189" h="3854030">
                <a:moveTo>
                  <a:pt x="0" y="0"/>
                </a:moveTo>
                <a:lnTo>
                  <a:pt x="11084189" y="0"/>
                </a:lnTo>
                <a:lnTo>
                  <a:pt x="11061525" y="105743"/>
                </a:lnTo>
                <a:cubicBezTo>
                  <a:pt x="10536186" y="2244886"/>
                  <a:pt x="8264668" y="3854030"/>
                  <a:pt x="5542094" y="3854030"/>
                </a:cubicBezTo>
                <a:cubicBezTo>
                  <a:pt x="2819520" y="3854030"/>
                  <a:pt x="548002" y="2244886"/>
                  <a:pt x="22663" y="105743"/>
                </a:cubicBezTo>
                <a:close/>
              </a:path>
            </a:pathLst>
          </a:custGeom>
        </p:spPr>
      </p:pic>
      <p:grpSp>
        <p:nvGrpSpPr>
          <p:cNvPr id="25" name="Top Left">
            <a:extLst>
              <a:ext uri="{FF2B5EF4-FFF2-40B4-BE49-F238E27FC236}">
                <a16:creationId xmlns:a16="http://schemas.microsoft.com/office/drawing/2014/main" id="{FA83938A-824D-4A58-A16F-424E254986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15178"/>
            <a:ext cx="2198951" cy="3331254"/>
            <a:chOff x="10849" y="15178"/>
            <a:chExt cx="2198951" cy="3331254"/>
          </a:xfrm>
        </p:grpSpPr>
        <p:sp>
          <p:nvSpPr>
            <p:cNvPr id="26" name="Freeform: Shape 25">
              <a:extLst>
                <a:ext uri="{FF2B5EF4-FFF2-40B4-BE49-F238E27FC236}">
                  <a16:creationId xmlns:a16="http://schemas.microsoft.com/office/drawing/2014/main" id="{8B7029D1-A024-479E-8B61-B6C59454B1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27" name="Freeform: Shape 26">
              <a:extLst>
                <a:ext uri="{FF2B5EF4-FFF2-40B4-BE49-F238E27FC236}">
                  <a16:creationId xmlns:a16="http://schemas.microsoft.com/office/drawing/2014/main" id="{5D14A3F6-E603-4A77-BE8B-52A8CC119F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28" name="Freeform: Shape 27">
              <a:extLst>
                <a:ext uri="{FF2B5EF4-FFF2-40B4-BE49-F238E27FC236}">
                  <a16:creationId xmlns:a16="http://schemas.microsoft.com/office/drawing/2014/main" id="{E3BABB92-B7C9-439B-A407-C26CAC92F0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29" name="Freeform: Shape 28">
              <a:extLst>
                <a:ext uri="{FF2B5EF4-FFF2-40B4-BE49-F238E27FC236}">
                  <a16:creationId xmlns:a16="http://schemas.microsoft.com/office/drawing/2014/main" id="{B3806CE1-04AF-4087-986A-DBEB745015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30" name="Freeform: Shape 29">
              <a:extLst>
                <a:ext uri="{FF2B5EF4-FFF2-40B4-BE49-F238E27FC236}">
                  <a16:creationId xmlns:a16="http://schemas.microsoft.com/office/drawing/2014/main" id="{373482B9-3ACD-4DBF-BF7A-865B7BBD10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31" name="Freeform: Shape 30">
              <a:extLst>
                <a:ext uri="{FF2B5EF4-FFF2-40B4-BE49-F238E27FC236}">
                  <a16:creationId xmlns:a16="http://schemas.microsoft.com/office/drawing/2014/main" id="{FBF72E41-C373-4050-A899-B9FDE5113D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32" name="Freeform: Shape 31">
              <a:extLst>
                <a:ext uri="{FF2B5EF4-FFF2-40B4-BE49-F238E27FC236}">
                  <a16:creationId xmlns:a16="http://schemas.microsoft.com/office/drawing/2014/main" id="{4B521439-93BF-4D49-9EB4-9FA7981865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dirty="0"/>
            </a:p>
          </p:txBody>
        </p:sp>
      </p:grpSp>
      <p:grpSp>
        <p:nvGrpSpPr>
          <p:cNvPr id="34" name="Cross">
            <a:extLst>
              <a:ext uri="{FF2B5EF4-FFF2-40B4-BE49-F238E27FC236}">
                <a16:creationId xmlns:a16="http://schemas.microsoft.com/office/drawing/2014/main" id="{8593C7C3-23A8-4377-B2A6-0AA4120CF04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2000" y="553414"/>
            <a:ext cx="118872" cy="118872"/>
            <a:chOff x="1175347" y="3733800"/>
            <a:chExt cx="118872" cy="118872"/>
          </a:xfrm>
        </p:grpSpPr>
        <p:cxnSp>
          <p:nvCxnSpPr>
            <p:cNvPr id="35" name="Straight Connector 34">
              <a:extLst>
                <a:ext uri="{FF2B5EF4-FFF2-40B4-BE49-F238E27FC236}">
                  <a16:creationId xmlns:a16="http://schemas.microsoft.com/office/drawing/2014/main" id="{9DF09466-D21B-48B6-B71E-2E3DC706801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34783" y="3733800"/>
              <a:ext cx="0" cy="118872"/>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cxnSp>
          <p:nvCxnSpPr>
            <p:cNvPr id="36" name="Straight Connector 35">
              <a:extLst>
                <a:ext uri="{FF2B5EF4-FFF2-40B4-BE49-F238E27FC236}">
                  <a16:creationId xmlns:a16="http://schemas.microsoft.com/office/drawing/2014/main" id="{5E19A168-D974-4872-8F82-BDB7121D1A2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347" y="3793236"/>
              <a:ext cx="118872" cy="0"/>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grpSp>
      <p:grpSp>
        <p:nvGrpSpPr>
          <p:cNvPr id="38" name="Cross">
            <a:extLst>
              <a:ext uri="{FF2B5EF4-FFF2-40B4-BE49-F238E27FC236}">
                <a16:creationId xmlns:a16="http://schemas.microsoft.com/office/drawing/2014/main" id="{B531CCBB-545A-412B-89AF-AEB3068A73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14400" y="705814"/>
            <a:ext cx="118872" cy="118872"/>
            <a:chOff x="1175347" y="3733800"/>
            <a:chExt cx="118872" cy="118872"/>
          </a:xfrm>
        </p:grpSpPr>
        <p:cxnSp>
          <p:nvCxnSpPr>
            <p:cNvPr id="39" name="Straight Connector 38">
              <a:extLst>
                <a:ext uri="{FF2B5EF4-FFF2-40B4-BE49-F238E27FC236}">
                  <a16:creationId xmlns:a16="http://schemas.microsoft.com/office/drawing/2014/main" id="{D48FD4C8-4A36-4CB1-9391-65AA566FF6F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34783" y="3733800"/>
              <a:ext cx="0" cy="118872"/>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cxnSp>
          <p:nvCxnSpPr>
            <p:cNvPr id="40" name="Straight Connector 39">
              <a:extLst>
                <a:ext uri="{FF2B5EF4-FFF2-40B4-BE49-F238E27FC236}">
                  <a16:creationId xmlns:a16="http://schemas.microsoft.com/office/drawing/2014/main" id="{75FC3684-0929-46EE-A97F-3BEE86C8F4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347" y="3793236"/>
              <a:ext cx="118872" cy="0"/>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grpSp>
      <p:pic>
        <p:nvPicPr>
          <p:cNvPr id="5" name="Picture 4">
            <a:extLst>
              <a:ext uri="{FF2B5EF4-FFF2-40B4-BE49-F238E27FC236}">
                <a16:creationId xmlns:a16="http://schemas.microsoft.com/office/drawing/2014/main" id="{5562F197-D4AB-0F8F-DB66-440A7F1BAA88}"/>
              </a:ext>
            </a:extLst>
          </p:cNvPr>
          <p:cNvPicPr>
            <a:picLocks noChangeAspect="1"/>
          </p:cNvPicPr>
          <p:nvPr/>
        </p:nvPicPr>
        <p:blipFill>
          <a:blip r:embed="rId3"/>
          <a:stretch>
            <a:fillRect/>
          </a:stretch>
        </p:blipFill>
        <p:spPr>
          <a:xfrm>
            <a:off x="5918508" y="-13721"/>
            <a:ext cx="6248400" cy="3209925"/>
          </a:xfrm>
          <a:prstGeom prst="rect">
            <a:avLst/>
          </a:prstGeom>
        </p:spPr>
      </p:pic>
      <p:pic>
        <p:nvPicPr>
          <p:cNvPr id="6" name="Picture 5">
            <a:extLst>
              <a:ext uri="{FF2B5EF4-FFF2-40B4-BE49-F238E27FC236}">
                <a16:creationId xmlns:a16="http://schemas.microsoft.com/office/drawing/2014/main" id="{69A592EA-CAD0-DB39-C783-C02441CE15C8}"/>
              </a:ext>
            </a:extLst>
          </p:cNvPr>
          <p:cNvPicPr>
            <a:picLocks noChangeAspect="1"/>
          </p:cNvPicPr>
          <p:nvPr/>
        </p:nvPicPr>
        <p:blipFill>
          <a:blip r:embed="rId4"/>
          <a:stretch>
            <a:fillRect/>
          </a:stretch>
        </p:blipFill>
        <p:spPr>
          <a:xfrm>
            <a:off x="0" y="-13721"/>
            <a:ext cx="3432345" cy="2286198"/>
          </a:xfrm>
          <a:prstGeom prst="rect">
            <a:avLst/>
          </a:prstGeom>
        </p:spPr>
      </p:pic>
      <p:pic>
        <p:nvPicPr>
          <p:cNvPr id="7" name="Picture 14" descr="utah-mit">
            <a:extLst>
              <a:ext uri="{FF2B5EF4-FFF2-40B4-BE49-F238E27FC236}">
                <a16:creationId xmlns:a16="http://schemas.microsoft.com/office/drawing/2014/main" id="{1C0554B4-079E-F036-ED91-AE3BCB67151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661379" y="3878696"/>
            <a:ext cx="2981325" cy="258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7">
            <a:extLst>
              <a:ext uri="{FF2B5EF4-FFF2-40B4-BE49-F238E27FC236}">
                <a16:creationId xmlns:a16="http://schemas.microsoft.com/office/drawing/2014/main" id="{C7C4A72B-7A2E-1D30-8FC8-19AEAEB17C42}"/>
              </a:ext>
            </a:extLst>
          </p:cNvPr>
          <p:cNvPicPr>
            <a:picLocks noChangeAspect="1"/>
          </p:cNvPicPr>
          <p:nvPr/>
        </p:nvPicPr>
        <p:blipFill>
          <a:blip r:embed="rId6"/>
          <a:stretch>
            <a:fillRect/>
          </a:stretch>
        </p:blipFill>
        <p:spPr>
          <a:xfrm>
            <a:off x="6786378" y="3878695"/>
            <a:ext cx="1908213" cy="2594109"/>
          </a:xfrm>
          <a:prstGeom prst="rect">
            <a:avLst/>
          </a:prstGeom>
        </p:spPr>
      </p:pic>
    </p:spTree>
    <p:extLst>
      <p:ext uri="{BB962C8B-B14F-4D97-AF65-F5344CB8AC3E}">
        <p14:creationId xmlns:p14="http://schemas.microsoft.com/office/powerpoint/2010/main" val="13472220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a:extLst>
              <a:ext uri="{FF2B5EF4-FFF2-40B4-BE49-F238E27FC236}">
                <a16:creationId xmlns:a16="http://schemas.microsoft.com/office/drawing/2014/main" id="{C7BF69C9-3E4E-C3FF-9919-D0CFAB560F65}"/>
              </a:ext>
            </a:extLst>
          </p:cNvPr>
          <p:cNvSpPr txBox="1">
            <a:spLocks/>
          </p:cNvSpPr>
          <p:nvPr/>
        </p:nvSpPr>
        <p:spPr>
          <a:xfrm>
            <a:off x="5268592" y="1159120"/>
            <a:ext cx="6702669" cy="5621947"/>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Clr>
                <a:schemeClr val="accent5"/>
              </a:buClr>
              <a:buFont typeface="Avenir Next LT Pro" panose="020B05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venir Next LT Pro" panose="020B0504020202020204" pitchFamily="34" charset="0"/>
              <a:buNone/>
            </a:pPr>
            <a:endParaRPr lang="en-GB" dirty="0">
              <a:latin typeface="Times New Roman" panose="02020603050405020304" pitchFamily="18" charset="0"/>
            </a:endParaRPr>
          </a:p>
        </p:txBody>
      </p:sp>
      <p:sp>
        <p:nvSpPr>
          <p:cNvPr id="13" name="Title 12">
            <a:extLst>
              <a:ext uri="{FF2B5EF4-FFF2-40B4-BE49-F238E27FC236}">
                <a16:creationId xmlns:a16="http://schemas.microsoft.com/office/drawing/2014/main" id="{6CC31483-C889-B7CD-B20B-D3268C43735C}"/>
              </a:ext>
            </a:extLst>
          </p:cNvPr>
          <p:cNvSpPr>
            <a:spLocks noGrp="1"/>
          </p:cNvSpPr>
          <p:nvPr>
            <p:ph type="title"/>
          </p:nvPr>
        </p:nvSpPr>
        <p:spPr>
          <a:xfrm>
            <a:off x="838200" y="365126"/>
            <a:ext cx="10515600" cy="1015806"/>
          </a:xfrm>
        </p:spPr>
        <p:txBody>
          <a:bodyPr>
            <a:normAutofit/>
          </a:bodyPr>
          <a:lstStyle/>
          <a:p>
            <a:r>
              <a:rPr lang="tr-TR" dirty="0" err="1"/>
              <a:t>Introduction</a:t>
            </a:r>
            <a:r>
              <a:rPr lang="tr-TR" dirty="0"/>
              <a:t> </a:t>
            </a:r>
            <a:r>
              <a:rPr lang="tr-TR" dirty="0" err="1"/>
              <a:t>to</a:t>
            </a:r>
            <a:r>
              <a:rPr lang="tr-TR" dirty="0"/>
              <a:t> DM in RL</a:t>
            </a:r>
            <a:endParaRPr lang="en-GB" dirty="0"/>
          </a:p>
        </p:txBody>
      </p:sp>
      <p:sp>
        <p:nvSpPr>
          <p:cNvPr id="4" name="Title 12">
            <a:extLst>
              <a:ext uri="{FF2B5EF4-FFF2-40B4-BE49-F238E27FC236}">
                <a16:creationId xmlns:a16="http://schemas.microsoft.com/office/drawing/2014/main" id="{1AD0AB49-4767-6708-B963-C38E0217CDFF}"/>
              </a:ext>
            </a:extLst>
          </p:cNvPr>
          <p:cNvSpPr txBox="1">
            <a:spLocks/>
          </p:cNvSpPr>
          <p:nvPr/>
        </p:nvSpPr>
        <p:spPr>
          <a:xfrm>
            <a:off x="758686" y="1625730"/>
            <a:ext cx="10444065" cy="3622131"/>
          </a:xfrm>
          <a:prstGeom prst="rect">
            <a:avLst/>
          </a:prstGeom>
        </p:spPr>
        <p:txBody>
          <a:bodyPr vert="horz" lIns="91440" tIns="45720" rIns="91440" bIns="45720" rtlCol="0" anchor="ctr">
            <a:normAutofit/>
          </a:bodyPr>
          <a:lst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a:lstStyle>
          <a:p>
            <a:endParaRPr lang="tr-TR" sz="3600" dirty="0"/>
          </a:p>
          <a:p>
            <a:endParaRPr lang="tr-TR" sz="3600" dirty="0"/>
          </a:p>
        </p:txBody>
      </p:sp>
      <p:pic>
        <p:nvPicPr>
          <p:cNvPr id="3" name="Picture 2">
            <a:extLst>
              <a:ext uri="{FF2B5EF4-FFF2-40B4-BE49-F238E27FC236}">
                <a16:creationId xmlns:a16="http://schemas.microsoft.com/office/drawing/2014/main" id="{BB25B9A0-2E21-6BE2-BEEF-49B9547DA49D}"/>
              </a:ext>
            </a:extLst>
          </p:cNvPr>
          <p:cNvPicPr>
            <a:picLocks noChangeAspect="1"/>
          </p:cNvPicPr>
          <p:nvPr/>
        </p:nvPicPr>
        <p:blipFill>
          <a:blip r:embed="rId2"/>
          <a:stretch>
            <a:fillRect/>
          </a:stretch>
        </p:blipFill>
        <p:spPr>
          <a:xfrm>
            <a:off x="2505808" y="1821346"/>
            <a:ext cx="6370805" cy="3014567"/>
          </a:xfrm>
          <a:prstGeom prst="rect">
            <a:avLst/>
          </a:prstGeom>
        </p:spPr>
      </p:pic>
    </p:spTree>
    <p:extLst>
      <p:ext uri="{BB962C8B-B14F-4D97-AF65-F5344CB8AC3E}">
        <p14:creationId xmlns:p14="http://schemas.microsoft.com/office/powerpoint/2010/main" val="2027733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a:extLst>
              <a:ext uri="{FF2B5EF4-FFF2-40B4-BE49-F238E27FC236}">
                <a16:creationId xmlns:a16="http://schemas.microsoft.com/office/drawing/2014/main" id="{C7BF69C9-3E4E-C3FF-9919-D0CFAB560F65}"/>
              </a:ext>
            </a:extLst>
          </p:cNvPr>
          <p:cNvSpPr txBox="1">
            <a:spLocks/>
          </p:cNvSpPr>
          <p:nvPr/>
        </p:nvSpPr>
        <p:spPr>
          <a:xfrm>
            <a:off x="5268592" y="1159120"/>
            <a:ext cx="6702669" cy="5621947"/>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Clr>
                <a:schemeClr val="accent5"/>
              </a:buClr>
              <a:buFont typeface="Avenir Next LT Pro" panose="020B05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venir Next LT Pro" panose="020B0504020202020204" pitchFamily="34" charset="0"/>
              <a:buNone/>
            </a:pPr>
            <a:endParaRPr lang="en-GB" dirty="0">
              <a:latin typeface="Times New Roman" panose="02020603050405020304" pitchFamily="18" charset="0"/>
            </a:endParaRPr>
          </a:p>
        </p:txBody>
      </p:sp>
      <p:sp>
        <p:nvSpPr>
          <p:cNvPr id="13" name="Title 12">
            <a:extLst>
              <a:ext uri="{FF2B5EF4-FFF2-40B4-BE49-F238E27FC236}">
                <a16:creationId xmlns:a16="http://schemas.microsoft.com/office/drawing/2014/main" id="{6CC31483-C889-B7CD-B20B-D3268C43735C}"/>
              </a:ext>
            </a:extLst>
          </p:cNvPr>
          <p:cNvSpPr>
            <a:spLocks noGrp="1"/>
          </p:cNvSpPr>
          <p:nvPr>
            <p:ph type="title"/>
          </p:nvPr>
        </p:nvSpPr>
        <p:spPr>
          <a:xfrm>
            <a:off x="838200" y="365126"/>
            <a:ext cx="10515600" cy="1015806"/>
          </a:xfrm>
        </p:spPr>
        <p:txBody>
          <a:bodyPr>
            <a:normAutofit/>
          </a:bodyPr>
          <a:lstStyle/>
          <a:p>
            <a:r>
              <a:rPr lang="tr-TR" dirty="0"/>
              <a:t>Markov </a:t>
            </a:r>
            <a:r>
              <a:rPr lang="tr-TR" dirty="0" err="1"/>
              <a:t>Decision</a:t>
            </a:r>
            <a:r>
              <a:rPr lang="tr-TR" dirty="0"/>
              <a:t> </a:t>
            </a:r>
            <a:r>
              <a:rPr lang="tr-TR" dirty="0" err="1"/>
              <a:t>Process</a:t>
            </a:r>
            <a:r>
              <a:rPr lang="tr-TR" dirty="0"/>
              <a:t> (MDP)</a:t>
            </a:r>
            <a:endParaRPr lang="en-GB" dirty="0"/>
          </a:p>
        </p:txBody>
      </p:sp>
      <p:sp>
        <p:nvSpPr>
          <p:cNvPr id="4" name="Title 12">
            <a:extLst>
              <a:ext uri="{FF2B5EF4-FFF2-40B4-BE49-F238E27FC236}">
                <a16:creationId xmlns:a16="http://schemas.microsoft.com/office/drawing/2014/main" id="{1AD0AB49-4767-6708-B963-C38E0217CDFF}"/>
              </a:ext>
            </a:extLst>
          </p:cNvPr>
          <p:cNvSpPr txBox="1">
            <a:spLocks/>
          </p:cNvSpPr>
          <p:nvPr/>
        </p:nvSpPr>
        <p:spPr>
          <a:xfrm>
            <a:off x="504092" y="1881703"/>
            <a:ext cx="5879123" cy="3622131"/>
          </a:xfrm>
          <a:prstGeom prst="rect">
            <a:avLst/>
          </a:prstGeom>
        </p:spPr>
        <p:txBody>
          <a:bodyPr vert="horz" lIns="91440" tIns="45720" rIns="91440" bIns="45720" rtlCol="0" anchor="ctr">
            <a:normAutofit fontScale="85000" lnSpcReduction="20000"/>
          </a:bodyPr>
          <a:lst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a:lstStyle>
          <a:p>
            <a:r>
              <a:rPr lang="tr-TR" sz="2000" b="1" dirty="0"/>
              <a:t>Markov Karar Süreçleri (MDP)</a:t>
            </a:r>
            <a:r>
              <a:rPr lang="tr-TR" sz="2000" dirty="0"/>
              <a:t>, pekiştirmeli öğrenme (</a:t>
            </a:r>
            <a:r>
              <a:rPr lang="tr-TR" sz="2000" dirty="0" err="1"/>
              <a:t>Reinforcement</a:t>
            </a:r>
            <a:r>
              <a:rPr lang="tr-TR" sz="2000" dirty="0"/>
              <a:t> Learning - RL) problemlerini modellemek için kullanılan matematiksel bir çerçevedir. </a:t>
            </a:r>
          </a:p>
          <a:p>
            <a:endParaRPr lang="tr-TR" sz="2000" dirty="0"/>
          </a:p>
          <a:p>
            <a:r>
              <a:rPr lang="tr-TR" sz="2000" dirty="0" err="1"/>
              <a:t>MDP'ler</a:t>
            </a:r>
            <a:r>
              <a:rPr lang="tr-TR" sz="2000" dirty="0"/>
              <a:t>, bir ajanın bir ortamda etkileşime girerek kararlar aldığı ve bu kararların sonucunda ödüller kazandığı süreçleri modellemekte kullanılır. </a:t>
            </a:r>
            <a:r>
              <a:rPr lang="tr-TR" sz="2000" dirty="0" err="1"/>
              <a:t>MDP'lerin</a:t>
            </a:r>
            <a:r>
              <a:rPr lang="tr-TR" sz="2000" dirty="0"/>
              <a:t> amacı, ajanın en iyi kararları verebilmesini sağlayan bir </a:t>
            </a:r>
            <a:r>
              <a:rPr lang="tr-TR" sz="2000" b="1" dirty="0"/>
              <a:t>politika (</a:t>
            </a:r>
            <a:r>
              <a:rPr lang="tr-TR" sz="2000" b="1" dirty="0" err="1"/>
              <a:t>policy</a:t>
            </a:r>
            <a:r>
              <a:rPr lang="tr-TR" sz="2000" b="1" dirty="0"/>
              <a:t>)</a:t>
            </a:r>
            <a:r>
              <a:rPr lang="tr-TR" sz="2000" dirty="0"/>
              <a:t> öğrenmesini sağlamaktır.</a:t>
            </a:r>
          </a:p>
          <a:p>
            <a:endParaRPr lang="tr-TR" sz="2000" dirty="0"/>
          </a:p>
          <a:p>
            <a:r>
              <a:rPr lang="tr-TR" sz="2000" dirty="0" err="1"/>
              <a:t>MDP'ler</a:t>
            </a:r>
            <a:r>
              <a:rPr lang="tr-TR" sz="2000" dirty="0"/>
              <a:t>, belirli bir durumdan (</a:t>
            </a:r>
            <a:r>
              <a:rPr lang="tr-TR" sz="2000" dirty="0" err="1"/>
              <a:t>state</a:t>
            </a:r>
            <a:r>
              <a:rPr lang="tr-TR" sz="2000" dirty="0"/>
              <a:t>) belirli bir eylemi (</a:t>
            </a:r>
            <a:r>
              <a:rPr lang="tr-TR" sz="2000" dirty="0" err="1"/>
              <a:t>action</a:t>
            </a:r>
            <a:r>
              <a:rPr lang="tr-TR" sz="2000" dirty="0"/>
              <a:t>) seçen ajanın, hem kısa vadeli ödülleri maksimize etmesini hem de uzun vadede en iyi stratejiyi öğrenmesini sağlar. Bu sürecin temeli, </a:t>
            </a:r>
            <a:r>
              <a:rPr lang="tr-TR" sz="2000" b="1" dirty="0"/>
              <a:t>Markov özelliklerine</a:t>
            </a:r>
            <a:r>
              <a:rPr lang="tr-TR" sz="2000" dirty="0"/>
              <a:t> dayandığı için "Markov Karar Süreci" adı verilmiştir.</a:t>
            </a:r>
          </a:p>
          <a:p>
            <a:endParaRPr lang="tr-TR" sz="1400" dirty="0"/>
          </a:p>
          <a:p>
            <a:endParaRPr lang="tr-TR" sz="3600" dirty="0"/>
          </a:p>
        </p:txBody>
      </p:sp>
      <p:pic>
        <p:nvPicPr>
          <p:cNvPr id="3" name="Picture 2">
            <a:extLst>
              <a:ext uri="{FF2B5EF4-FFF2-40B4-BE49-F238E27FC236}">
                <a16:creationId xmlns:a16="http://schemas.microsoft.com/office/drawing/2014/main" id="{FFD95F73-FACD-F367-59B4-BE2E680CE375}"/>
              </a:ext>
            </a:extLst>
          </p:cNvPr>
          <p:cNvPicPr>
            <a:picLocks noChangeAspect="1"/>
          </p:cNvPicPr>
          <p:nvPr/>
        </p:nvPicPr>
        <p:blipFill>
          <a:blip r:embed="rId2"/>
          <a:stretch>
            <a:fillRect/>
          </a:stretch>
        </p:blipFill>
        <p:spPr>
          <a:xfrm>
            <a:off x="6806752" y="1746961"/>
            <a:ext cx="3819525" cy="3364077"/>
          </a:xfrm>
          <a:prstGeom prst="rect">
            <a:avLst/>
          </a:prstGeom>
        </p:spPr>
      </p:pic>
    </p:spTree>
    <p:extLst>
      <p:ext uri="{BB962C8B-B14F-4D97-AF65-F5344CB8AC3E}">
        <p14:creationId xmlns:p14="http://schemas.microsoft.com/office/powerpoint/2010/main" val="18375172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a:extLst>
              <a:ext uri="{FF2B5EF4-FFF2-40B4-BE49-F238E27FC236}">
                <a16:creationId xmlns:a16="http://schemas.microsoft.com/office/drawing/2014/main" id="{C7BF69C9-3E4E-C3FF-9919-D0CFAB560F65}"/>
              </a:ext>
            </a:extLst>
          </p:cNvPr>
          <p:cNvSpPr txBox="1">
            <a:spLocks/>
          </p:cNvSpPr>
          <p:nvPr/>
        </p:nvSpPr>
        <p:spPr>
          <a:xfrm>
            <a:off x="5268592" y="1159120"/>
            <a:ext cx="6702669" cy="5621947"/>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Clr>
                <a:schemeClr val="accent5"/>
              </a:buClr>
              <a:buFont typeface="Avenir Next LT Pro" panose="020B05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venir Next LT Pro" panose="020B0504020202020204" pitchFamily="34" charset="0"/>
              <a:buNone/>
            </a:pPr>
            <a:endParaRPr lang="en-GB" dirty="0">
              <a:latin typeface="Times New Roman" panose="02020603050405020304" pitchFamily="18" charset="0"/>
            </a:endParaRPr>
          </a:p>
        </p:txBody>
      </p:sp>
      <p:sp>
        <p:nvSpPr>
          <p:cNvPr id="13" name="Title 12">
            <a:extLst>
              <a:ext uri="{FF2B5EF4-FFF2-40B4-BE49-F238E27FC236}">
                <a16:creationId xmlns:a16="http://schemas.microsoft.com/office/drawing/2014/main" id="{6CC31483-C889-B7CD-B20B-D3268C43735C}"/>
              </a:ext>
            </a:extLst>
          </p:cNvPr>
          <p:cNvSpPr>
            <a:spLocks noGrp="1"/>
          </p:cNvSpPr>
          <p:nvPr>
            <p:ph type="title"/>
          </p:nvPr>
        </p:nvSpPr>
        <p:spPr>
          <a:xfrm>
            <a:off x="838200" y="365126"/>
            <a:ext cx="10515600" cy="1015806"/>
          </a:xfrm>
        </p:spPr>
        <p:txBody>
          <a:bodyPr>
            <a:normAutofit/>
          </a:bodyPr>
          <a:lstStyle/>
          <a:p>
            <a:r>
              <a:rPr lang="tr-TR" dirty="0" err="1"/>
              <a:t>MDP’nin</a:t>
            </a:r>
            <a:r>
              <a:rPr lang="tr-TR" dirty="0"/>
              <a:t> temel prensipleri</a:t>
            </a:r>
            <a:endParaRPr lang="en-GB" dirty="0"/>
          </a:p>
        </p:txBody>
      </p:sp>
      <p:sp>
        <p:nvSpPr>
          <p:cNvPr id="4" name="Title 12">
            <a:extLst>
              <a:ext uri="{FF2B5EF4-FFF2-40B4-BE49-F238E27FC236}">
                <a16:creationId xmlns:a16="http://schemas.microsoft.com/office/drawing/2014/main" id="{1AD0AB49-4767-6708-B963-C38E0217CDFF}"/>
              </a:ext>
            </a:extLst>
          </p:cNvPr>
          <p:cNvSpPr txBox="1">
            <a:spLocks/>
          </p:cNvSpPr>
          <p:nvPr/>
        </p:nvSpPr>
        <p:spPr>
          <a:xfrm>
            <a:off x="512884" y="1505003"/>
            <a:ext cx="10444065" cy="3622131"/>
          </a:xfrm>
          <a:prstGeom prst="rect">
            <a:avLst/>
          </a:prstGeom>
        </p:spPr>
        <p:txBody>
          <a:bodyPr vert="horz" lIns="91440" tIns="45720" rIns="91440" bIns="45720" rtlCol="0" anchor="ctr">
            <a:normAutofit/>
          </a:bodyPr>
          <a:lst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a:lstStyle>
          <a:p>
            <a:endParaRPr lang="tr-TR" sz="1400" dirty="0"/>
          </a:p>
          <a:p>
            <a:pPr>
              <a:buFont typeface="Arial" panose="020B0604020202020204" pitchFamily="34" charset="0"/>
              <a:buChar char="•"/>
            </a:pPr>
            <a:endParaRPr lang="tr-TR" sz="1400" dirty="0"/>
          </a:p>
          <a:p>
            <a:endParaRPr lang="tr-TR" sz="1400" dirty="0"/>
          </a:p>
          <a:p>
            <a:endParaRPr lang="tr-TR" sz="1400" dirty="0"/>
          </a:p>
          <a:p>
            <a:endParaRPr lang="tr-TR" sz="1400" dirty="0"/>
          </a:p>
          <a:p>
            <a:endParaRPr lang="tr-TR" sz="1400" dirty="0"/>
          </a:p>
          <a:p>
            <a:endParaRPr lang="tr-TR" sz="3600" dirty="0"/>
          </a:p>
        </p:txBody>
      </p:sp>
      <p:sp>
        <p:nvSpPr>
          <p:cNvPr id="3" name="TextBox 2">
            <a:extLst>
              <a:ext uri="{FF2B5EF4-FFF2-40B4-BE49-F238E27FC236}">
                <a16:creationId xmlns:a16="http://schemas.microsoft.com/office/drawing/2014/main" id="{FAF702EE-4E09-2654-D0A8-1A03BEFF4293}"/>
              </a:ext>
            </a:extLst>
          </p:cNvPr>
          <p:cNvSpPr txBox="1"/>
          <p:nvPr/>
        </p:nvSpPr>
        <p:spPr>
          <a:xfrm>
            <a:off x="402249" y="1469234"/>
            <a:ext cx="9286874" cy="6186309"/>
          </a:xfrm>
          <a:prstGeom prst="rect">
            <a:avLst/>
          </a:prstGeom>
          <a:noFill/>
        </p:spPr>
        <p:txBody>
          <a:bodyPr wrap="square">
            <a:spAutoFit/>
          </a:bodyPr>
          <a:lstStyle/>
          <a:p>
            <a:r>
              <a:rPr lang="tr-TR" b="1" dirty="0"/>
              <a:t>Durumlar (</a:t>
            </a:r>
            <a:r>
              <a:rPr lang="tr-TR" b="1" dirty="0" err="1"/>
              <a:t>States</a:t>
            </a:r>
            <a:r>
              <a:rPr lang="tr-TR" b="1" dirty="0"/>
              <a:t>, S): </a:t>
            </a:r>
            <a:r>
              <a:rPr lang="tr-TR" dirty="0"/>
              <a:t>Ajanın içinde bulunduğu çevrenin her anki durumu, 𝑆S kümesi tarafından tanımlanır. Her durum, çevrenin mevcut koşullarını temsil eder. Bu durumlar, ajanın karar vermek için ihtiyaç duyduğu tüm bilgileri içermelidir.</a:t>
            </a:r>
          </a:p>
          <a:p>
            <a:endParaRPr lang="tr-TR" dirty="0"/>
          </a:p>
          <a:p>
            <a:r>
              <a:rPr lang="tr-TR" b="1" dirty="0"/>
              <a:t>Eylemler (</a:t>
            </a:r>
            <a:r>
              <a:rPr lang="tr-TR" b="1" dirty="0" err="1"/>
              <a:t>Actions</a:t>
            </a:r>
            <a:r>
              <a:rPr lang="tr-TR" b="1" dirty="0"/>
              <a:t>, A): </a:t>
            </a:r>
            <a:r>
              <a:rPr lang="tr-TR" dirty="0"/>
              <a:t>Ajanın her durumda alabileceği olası eylemler, 𝐴A kümesi tarafından tanımlanır. Her eylem, çevrenin durumunu değiştirebilir. Eylemler, belirli bir duruma bağlı olarak değişebilir.</a:t>
            </a:r>
          </a:p>
          <a:p>
            <a:endParaRPr lang="tr-TR" dirty="0"/>
          </a:p>
          <a:p>
            <a:r>
              <a:rPr lang="tr-TR" b="1" dirty="0"/>
              <a:t>Geçiş Fonksiyonu (</a:t>
            </a:r>
            <a:r>
              <a:rPr lang="tr-TR" b="1" dirty="0" err="1"/>
              <a:t>Transition</a:t>
            </a:r>
            <a:r>
              <a:rPr lang="tr-TR" b="1" dirty="0"/>
              <a:t> </a:t>
            </a:r>
            <a:r>
              <a:rPr lang="tr-TR" b="1" dirty="0" err="1"/>
              <a:t>Function</a:t>
            </a:r>
            <a:r>
              <a:rPr lang="tr-TR" b="1" dirty="0"/>
              <a:t>, P)</a:t>
            </a:r>
            <a:r>
              <a:rPr lang="tr-TR" dirty="0"/>
              <a:t>: Geçiş fonksiyonu, bir eylemin mevcut durumdan yeni bir duruma geçişine dair olasılığı tanımlar. Yani, bir ajan belirli bir durumda belirli bir eylemi gerçekleştirdiğinde, yeni duruma geçişin olasılığı nedir?</a:t>
            </a:r>
          </a:p>
          <a:p>
            <a:endParaRPr lang="tr-TR" dirty="0"/>
          </a:p>
          <a:p>
            <a:r>
              <a:rPr lang="tr-TR" b="1" dirty="0"/>
              <a:t>Ödül Fonksiyonu (</a:t>
            </a:r>
            <a:r>
              <a:rPr lang="tr-TR" b="1" dirty="0" err="1"/>
              <a:t>Reward</a:t>
            </a:r>
            <a:r>
              <a:rPr lang="tr-TR" b="1" dirty="0"/>
              <a:t> </a:t>
            </a:r>
            <a:r>
              <a:rPr lang="tr-TR" b="1" dirty="0" err="1"/>
              <a:t>Function</a:t>
            </a:r>
            <a:r>
              <a:rPr lang="tr-TR" b="1" dirty="0"/>
              <a:t>, RRR)</a:t>
            </a:r>
            <a:r>
              <a:rPr lang="tr-TR" dirty="0"/>
              <a:t>: Ödül fonksiyonu, her bir durum-eylem çiftine karşılık gelen bir geri bildirimdir. Ajan bir eylemi gerçekleştirdiğinde, o eylemin sonucunda ne kadar ödül alacağını belirler. Ajanın amacı, uzun vadede aldığı ödülleri maksimize etmektir.</a:t>
            </a:r>
          </a:p>
          <a:p>
            <a:endParaRPr lang="tr-TR" dirty="0"/>
          </a:p>
          <a:p>
            <a:endParaRPr lang="tr-TR" dirty="0"/>
          </a:p>
          <a:p>
            <a:endParaRPr lang="tr-TR" dirty="0"/>
          </a:p>
          <a:p>
            <a:endParaRPr lang="tr-TR" dirty="0"/>
          </a:p>
          <a:p>
            <a:endParaRPr lang="tr-TR" dirty="0"/>
          </a:p>
          <a:p>
            <a:endParaRPr lang="tr-TR" dirty="0"/>
          </a:p>
        </p:txBody>
      </p:sp>
    </p:spTree>
    <p:extLst>
      <p:ext uri="{BB962C8B-B14F-4D97-AF65-F5344CB8AC3E}">
        <p14:creationId xmlns:p14="http://schemas.microsoft.com/office/powerpoint/2010/main" val="13262829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a:extLst>
              <a:ext uri="{FF2B5EF4-FFF2-40B4-BE49-F238E27FC236}">
                <a16:creationId xmlns:a16="http://schemas.microsoft.com/office/drawing/2014/main" id="{C7BF69C9-3E4E-C3FF-9919-D0CFAB560F65}"/>
              </a:ext>
            </a:extLst>
          </p:cNvPr>
          <p:cNvSpPr txBox="1">
            <a:spLocks/>
          </p:cNvSpPr>
          <p:nvPr/>
        </p:nvSpPr>
        <p:spPr>
          <a:xfrm>
            <a:off x="5268592" y="1159120"/>
            <a:ext cx="6702669" cy="5621947"/>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Clr>
                <a:schemeClr val="accent5"/>
              </a:buClr>
              <a:buFont typeface="Avenir Next LT Pro" panose="020B05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venir Next LT Pro" panose="020B0504020202020204" pitchFamily="34" charset="0"/>
              <a:buNone/>
            </a:pPr>
            <a:endParaRPr lang="en-GB" dirty="0">
              <a:latin typeface="Times New Roman" panose="02020603050405020304" pitchFamily="18" charset="0"/>
            </a:endParaRPr>
          </a:p>
        </p:txBody>
      </p:sp>
      <p:sp>
        <p:nvSpPr>
          <p:cNvPr id="13" name="Title 12">
            <a:extLst>
              <a:ext uri="{FF2B5EF4-FFF2-40B4-BE49-F238E27FC236}">
                <a16:creationId xmlns:a16="http://schemas.microsoft.com/office/drawing/2014/main" id="{6CC31483-C889-B7CD-B20B-D3268C43735C}"/>
              </a:ext>
            </a:extLst>
          </p:cNvPr>
          <p:cNvSpPr>
            <a:spLocks noGrp="1"/>
          </p:cNvSpPr>
          <p:nvPr>
            <p:ph type="title"/>
          </p:nvPr>
        </p:nvSpPr>
        <p:spPr>
          <a:xfrm>
            <a:off x="838200" y="365126"/>
            <a:ext cx="10515600" cy="1015806"/>
          </a:xfrm>
        </p:spPr>
        <p:txBody>
          <a:bodyPr>
            <a:normAutofit/>
          </a:bodyPr>
          <a:lstStyle/>
          <a:p>
            <a:r>
              <a:rPr lang="tr-TR" dirty="0"/>
              <a:t>Markov </a:t>
            </a:r>
            <a:r>
              <a:rPr lang="tr-TR" dirty="0" err="1"/>
              <a:t>Property</a:t>
            </a:r>
            <a:r>
              <a:rPr lang="tr-TR" dirty="0"/>
              <a:t> (Markov Özelliği)</a:t>
            </a:r>
            <a:endParaRPr lang="en-GB" dirty="0"/>
          </a:p>
        </p:txBody>
      </p:sp>
      <p:sp>
        <p:nvSpPr>
          <p:cNvPr id="4" name="Title 12">
            <a:extLst>
              <a:ext uri="{FF2B5EF4-FFF2-40B4-BE49-F238E27FC236}">
                <a16:creationId xmlns:a16="http://schemas.microsoft.com/office/drawing/2014/main" id="{1AD0AB49-4767-6708-B963-C38E0217CDFF}"/>
              </a:ext>
            </a:extLst>
          </p:cNvPr>
          <p:cNvSpPr txBox="1">
            <a:spLocks/>
          </p:cNvSpPr>
          <p:nvPr/>
        </p:nvSpPr>
        <p:spPr>
          <a:xfrm>
            <a:off x="512884" y="1505003"/>
            <a:ext cx="10444065" cy="3622131"/>
          </a:xfrm>
          <a:prstGeom prst="rect">
            <a:avLst/>
          </a:prstGeom>
        </p:spPr>
        <p:txBody>
          <a:bodyPr vert="horz" lIns="91440" tIns="45720" rIns="91440" bIns="45720" rtlCol="0" anchor="ctr">
            <a:normAutofit/>
          </a:bodyPr>
          <a:lst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a:lstStyle>
          <a:p>
            <a:endParaRPr lang="tr-TR" sz="1400" dirty="0"/>
          </a:p>
          <a:p>
            <a:pPr>
              <a:buFont typeface="Arial" panose="020B0604020202020204" pitchFamily="34" charset="0"/>
              <a:buChar char="•"/>
            </a:pPr>
            <a:endParaRPr lang="tr-TR" sz="1400" dirty="0"/>
          </a:p>
          <a:p>
            <a:endParaRPr lang="tr-TR" sz="1400" dirty="0"/>
          </a:p>
          <a:p>
            <a:endParaRPr lang="tr-TR" sz="1400" dirty="0"/>
          </a:p>
          <a:p>
            <a:endParaRPr lang="tr-TR" sz="1400" dirty="0"/>
          </a:p>
          <a:p>
            <a:endParaRPr lang="tr-TR" sz="1400" dirty="0"/>
          </a:p>
          <a:p>
            <a:endParaRPr lang="tr-TR" sz="3600" dirty="0"/>
          </a:p>
        </p:txBody>
      </p:sp>
      <p:sp>
        <p:nvSpPr>
          <p:cNvPr id="3" name="TextBox 2">
            <a:extLst>
              <a:ext uri="{FF2B5EF4-FFF2-40B4-BE49-F238E27FC236}">
                <a16:creationId xmlns:a16="http://schemas.microsoft.com/office/drawing/2014/main" id="{FAF702EE-4E09-2654-D0A8-1A03BEFF4293}"/>
              </a:ext>
            </a:extLst>
          </p:cNvPr>
          <p:cNvSpPr txBox="1"/>
          <p:nvPr/>
        </p:nvSpPr>
        <p:spPr>
          <a:xfrm>
            <a:off x="402249" y="1469234"/>
            <a:ext cx="9286874" cy="4524315"/>
          </a:xfrm>
          <a:prstGeom prst="rect">
            <a:avLst/>
          </a:prstGeom>
          <a:noFill/>
        </p:spPr>
        <p:txBody>
          <a:bodyPr wrap="square">
            <a:spAutoFit/>
          </a:bodyPr>
          <a:lstStyle/>
          <a:p>
            <a:r>
              <a:rPr lang="tr-TR" dirty="0" err="1"/>
              <a:t>MDP'lerin</a:t>
            </a:r>
            <a:r>
              <a:rPr lang="tr-TR" dirty="0"/>
              <a:t> en önemli varsayımı Markov özelliğidir. Bu özellik, geleceğin yalnızca mevcut duruma ve ajanın şu anda aldığı aksiyona bağlı olduğunu belirtir. Yani, önceki durumların ne olduğuna bakılmaksızın, geleceği tahmin etmek için sadece mevcut durumu bilmek </a:t>
            </a:r>
            <a:r>
              <a:rPr lang="tr-TR" dirty="0" err="1"/>
              <a:t>yeterlidir.Markov</a:t>
            </a:r>
            <a:r>
              <a:rPr lang="tr-TR" dirty="0"/>
              <a:t> özelliği şu şekilde ifade edilir:</a:t>
            </a:r>
          </a:p>
          <a:p>
            <a:endParaRPr lang="tr-TR" dirty="0"/>
          </a:p>
          <a:p>
            <a:r>
              <a:rPr lang="tr-TR" dirty="0"/>
              <a:t>𝑃(𝑠′∣𝑠,𝑎)=𝑃(𝑠′∣𝑠,𝑎,𝑠_(𝑡−1),𝑠_(𝑡−2),… )</a:t>
            </a:r>
          </a:p>
          <a:p>
            <a:endParaRPr lang="tr-TR" dirty="0"/>
          </a:p>
          <a:p>
            <a:r>
              <a:rPr lang="tr-TR" dirty="0"/>
              <a:t>Yani, gelecekteki durum (s') yalnızca mevcut durum (s) ve ajanın bu durumda aldığı aksiyona (a) bağlıdır. Önceki durumlar geçmişte kalır ve geleceği tahmin etmede kullanılmaz.</a:t>
            </a:r>
          </a:p>
          <a:p>
            <a:endParaRPr lang="tr-TR" dirty="0"/>
          </a:p>
          <a:p>
            <a:r>
              <a:rPr lang="tr-TR" dirty="0" err="1"/>
              <a:t>MDP'lerde</a:t>
            </a:r>
            <a:r>
              <a:rPr lang="tr-TR" dirty="0"/>
              <a:t> ajanın amacı, uzun vadeli ödülleri maksimize etmektir. Ajan, gelecekteki adımlarda ne tür ödüller alacağını göz önünde bulundurarak karar verir. Bunun için politikayı (</a:t>
            </a:r>
            <a:r>
              <a:rPr lang="tr-TR" b="1" dirty="0" err="1"/>
              <a:t>policy</a:t>
            </a:r>
            <a:r>
              <a:rPr lang="tr-TR" dirty="0"/>
              <a:t>) öğrenmeye çalışır.</a:t>
            </a:r>
          </a:p>
          <a:p>
            <a:endParaRPr lang="tr-TR" dirty="0"/>
          </a:p>
          <a:p>
            <a:endParaRPr lang="tr-TR" dirty="0"/>
          </a:p>
        </p:txBody>
      </p:sp>
    </p:spTree>
    <p:extLst>
      <p:ext uri="{BB962C8B-B14F-4D97-AF65-F5344CB8AC3E}">
        <p14:creationId xmlns:p14="http://schemas.microsoft.com/office/powerpoint/2010/main" val="23421960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a:extLst>
              <a:ext uri="{FF2B5EF4-FFF2-40B4-BE49-F238E27FC236}">
                <a16:creationId xmlns:a16="http://schemas.microsoft.com/office/drawing/2014/main" id="{C7BF69C9-3E4E-C3FF-9919-D0CFAB560F65}"/>
              </a:ext>
            </a:extLst>
          </p:cNvPr>
          <p:cNvSpPr txBox="1">
            <a:spLocks/>
          </p:cNvSpPr>
          <p:nvPr/>
        </p:nvSpPr>
        <p:spPr>
          <a:xfrm>
            <a:off x="5268592" y="1159120"/>
            <a:ext cx="6702669" cy="5621947"/>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Clr>
                <a:schemeClr val="accent5"/>
              </a:buClr>
              <a:buFont typeface="Avenir Next LT Pro" panose="020B05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venir Next LT Pro" panose="020B0504020202020204" pitchFamily="34" charset="0"/>
              <a:buNone/>
            </a:pPr>
            <a:endParaRPr lang="en-GB" dirty="0">
              <a:latin typeface="Times New Roman" panose="02020603050405020304" pitchFamily="18" charset="0"/>
            </a:endParaRPr>
          </a:p>
        </p:txBody>
      </p:sp>
      <p:sp>
        <p:nvSpPr>
          <p:cNvPr id="13" name="Title 12">
            <a:extLst>
              <a:ext uri="{FF2B5EF4-FFF2-40B4-BE49-F238E27FC236}">
                <a16:creationId xmlns:a16="http://schemas.microsoft.com/office/drawing/2014/main" id="{6CC31483-C889-B7CD-B20B-D3268C43735C}"/>
              </a:ext>
            </a:extLst>
          </p:cNvPr>
          <p:cNvSpPr>
            <a:spLocks noGrp="1"/>
          </p:cNvSpPr>
          <p:nvPr>
            <p:ph type="title"/>
          </p:nvPr>
        </p:nvSpPr>
        <p:spPr>
          <a:xfrm>
            <a:off x="838200" y="365126"/>
            <a:ext cx="10515600" cy="1015806"/>
          </a:xfrm>
        </p:spPr>
        <p:txBody>
          <a:bodyPr>
            <a:normAutofit/>
          </a:bodyPr>
          <a:lstStyle/>
          <a:p>
            <a:r>
              <a:rPr lang="tr-TR" dirty="0"/>
              <a:t>MDP</a:t>
            </a:r>
            <a:endParaRPr lang="en-GB" dirty="0"/>
          </a:p>
        </p:txBody>
      </p:sp>
      <p:sp>
        <p:nvSpPr>
          <p:cNvPr id="4" name="Title 12">
            <a:extLst>
              <a:ext uri="{FF2B5EF4-FFF2-40B4-BE49-F238E27FC236}">
                <a16:creationId xmlns:a16="http://schemas.microsoft.com/office/drawing/2014/main" id="{1AD0AB49-4767-6708-B963-C38E0217CDFF}"/>
              </a:ext>
            </a:extLst>
          </p:cNvPr>
          <p:cNvSpPr txBox="1">
            <a:spLocks/>
          </p:cNvSpPr>
          <p:nvPr/>
        </p:nvSpPr>
        <p:spPr>
          <a:xfrm>
            <a:off x="600808" y="2159027"/>
            <a:ext cx="10444065" cy="3622131"/>
          </a:xfrm>
          <a:prstGeom prst="rect">
            <a:avLst/>
          </a:prstGeom>
        </p:spPr>
        <p:txBody>
          <a:bodyPr vert="horz" lIns="91440" tIns="45720" rIns="91440" bIns="45720" rtlCol="0" anchor="ctr">
            <a:normAutofit fontScale="85000" lnSpcReduction="20000"/>
          </a:bodyPr>
          <a:lst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a:lstStyle>
          <a:p>
            <a:endParaRPr lang="tr-TR" sz="1400" dirty="0"/>
          </a:p>
          <a:p>
            <a:r>
              <a:rPr lang="tr-TR" sz="1400" b="1" dirty="0"/>
              <a:t>Politika (</a:t>
            </a:r>
            <a:r>
              <a:rPr lang="tr-TR" sz="1400" b="1" dirty="0" err="1"/>
              <a:t>Policy</a:t>
            </a:r>
            <a:r>
              <a:rPr lang="tr-TR" sz="1400" b="1" dirty="0"/>
              <a:t>, </a:t>
            </a:r>
            <a:r>
              <a:rPr lang="el-GR" sz="1400" b="1" dirty="0"/>
              <a:t>π):</a:t>
            </a:r>
            <a:r>
              <a:rPr lang="tr-TR" sz="1400" b="1" dirty="0"/>
              <a:t> </a:t>
            </a:r>
            <a:r>
              <a:rPr lang="tr-TR" sz="1400" dirty="0"/>
              <a:t>Politika, her durumda ajanın hangi eylemi seçmesi gerektiğini belirleyen bir fonksiyondur. Politika, her durumdan bir eylem seçen bir kuraldır. Matematiksel olarak şu şekilde ifade edilir: </a:t>
            </a:r>
            <a:r>
              <a:rPr lang="tr-TR" sz="1400" b="1" dirty="0"/>
              <a:t>𝜋(𝑎∣𝑠), </a:t>
            </a:r>
            <a:r>
              <a:rPr lang="tr-TR" sz="1400" dirty="0"/>
              <a:t>yani, ajan 𝑠 durumundayken 𝑎 eylemini seçme olasılığı.</a:t>
            </a:r>
          </a:p>
          <a:p>
            <a:endParaRPr lang="tr-TR" sz="1400" dirty="0"/>
          </a:p>
          <a:p>
            <a:endParaRPr lang="tr-TR" sz="1400" dirty="0"/>
          </a:p>
          <a:p>
            <a:r>
              <a:rPr lang="tr-TR" sz="1400" b="1" dirty="0"/>
              <a:t>Zamanla İndirgeme ve Toplam Ödül (</a:t>
            </a:r>
            <a:r>
              <a:rPr lang="tr-TR" sz="1400" b="1" dirty="0" err="1"/>
              <a:t>Discount</a:t>
            </a:r>
            <a:r>
              <a:rPr lang="tr-TR" sz="1400" b="1" dirty="0"/>
              <a:t> </a:t>
            </a:r>
            <a:r>
              <a:rPr lang="tr-TR" sz="1400" b="1" dirty="0" err="1"/>
              <a:t>Factor</a:t>
            </a:r>
            <a:r>
              <a:rPr lang="tr-TR" sz="1400" b="1" dirty="0"/>
              <a:t>, </a:t>
            </a:r>
            <a:r>
              <a:rPr lang="el-GR" sz="1400" b="1" dirty="0"/>
              <a:t>γ):</a:t>
            </a:r>
            <a:r>
              <a:rPr lang="tr-TR" sz="1400" b="1" dirty="0"/>
              <a:t>  </a:t>
            </a:r>
            <a:r>
              <a:rPr lang="tr-TR" sz="1400" dirty="0"/>
              <a:t>Ajanın gelecekteki ödülleri nasıl değerlendireceğini belirlemek için bir iskonto faktörü (𝛾</a:t>
            </a:r>
            <a:r>
              <a:rPr lang="el-GR" sz="1400" dirty="0"/>
              <a:t>) </a:t>
            </a:r>
            <a:r>
              <a:rPr lang="tr-TR" sz="1400" dirty="0"/>
              <a:t>kullanılır. Bu faktör, gelecekte alınacak ödüllerin şimdiki zamandaki değerini azaltır. İskonto faktörü, ajanın gelecekteki ödülleri ne kadar "önemsediğini" gösterir.</a:t>
            </a:r>
          </a:p>
          <a:p>
            <a:endParaRPr lang="tr-TR" sz="1400" dirty="0"/>
          </a:p>
          <a:p>
            <a:endParaRPr lang="tr-TR" sz="1400" dirty="0"/>
          </a:p>
          <a:p>
            <a:endParaRPr lang="tr-TR" sz="1400" dirty="0"/>
          </a:p>
          <a:p>
            <a:r>
              <a:rPr lang="tr-TR" sz="1400" dirty="0" err="1"/>
              <a:t>MDP'lerin</a:t>
            </a:r>
            <a:r>
              <a:rPr lang="tr-TR" sz="1400" dirty="0"/>
              <a:t> temel amacı, ajanın uzun vadeli toplam ödülü maksimize edecek bir strateji öğrenmesidir. </a:t>
            </a:r>
          </a:p>
          <a:p>
            <a:endParaRPr lang="tr-TR" sz="1400" dirty="0"/>
          </a:p>
          <a:p>
            <a:r>
              <a:rPr lang="tr-TR" sz="1400" dirty="0">
                <a:solidFill>
                  <a:schemeClr val="accent6">
                    <a:lumMod val="75000"/>
                  </a:schemeClr>
                </a:solidFill>
              </a:rPr>
              <a:t>Uzun vadeli toplam ödül, şimdiki ve gelecekteki ödüllerin bir bileşenidir, bundan dolayı her bir yeni adımdaki ödüllerin indisleri (t+1), (t+2)…..(</a:t>
            </a:r>
            <a:r>
              <a:rPr lang="tr-TR" sz="1400" dirty="0" err="1">
                <a:solidFill>
                  <a:schemeClr val="accent6">
                    <a:lumMod val="75000"/>
                  </a:schemeClr>
                </a:solidFill>
              </a:rPr>
              <a:t>t+n</a:t>
            </a:r>
            <a:r>
              <a:rPr lang="tr-TR" sz="1400" dirty="0">
                <a:solidFill>
                  <a:schemeClr val="accent6">
                    <a:lumMod val="75000"/>
                  </a:schemeClr>
                </a:solidFill>
              </a:rPr>
              <a:t>) şeklinde gösterilir, </a:t>
            </a:r>
            <a:r>
              <a:rPr lang="tr-TR" sz="1400" dirty="0"/>
              <a:t>ve şu formülle hesaplanır:</a:t>
            </a:r>
          </a:p>
          <a:p>
            <a:endParaRPr lang="tr-TR" sz="1400" dirty="0"/>
          </a:p>
          <a:p>
            <a:r>
              <a:rPr lang="tr-TR" sz="1400" b="1" dirty="0"/>
              <a:t>G=</a:t>
            </a:r>
            <a:r>
              <a:rPr lang="tr-TR" sz="1400" b="1" dirty="0" err="1"/>
              <a:t>R_t</a:t>
            </a:r>
            <a:r>
              <a:rPr lang="tr-TR" sz="1400" b="1" dirty="0"/>
              <a:t>+</a:t>
            </a:r>
            <a:r>
              <a:rPr lang="el-GR" sz="1400" b="1" dirty="0"/>
              <a:t>γ</a:t>
            </a:r>
            <a:r>
              <a:rPr lang="tr-TR" sz="1400" b="1" dirty="0"/>
              <a:t>R_(t+1)+</a:t>
            </a:r>
            <a:r>
              <a:rPr lang="el-GR" sz="1400" b="1" dirty="0"/>
              <a:t>γ</a:t>
            </a:r>
            <a:r>
              <a:rPr lang="tr-TR" sz="1400" b="1" dirty="0"/>
              <a:t>^2R_(t+2)+…</a:t>
            </a:r>
          </a:p>
          <a:p>
            <a:endParaRPr lang="tr-TR" sz="1400" dirty="0"/>
          </a:p>
          <a:p>
            <a:r>
              <a:rPr lang="tr-TR" sz="1400" dirty="0"/>
              <a:t>G: Toplam ödül.</a:t>
            </a:r>
          </a:p>
          <a:p>
            <a:endParaRPr lang="tr-TR" sz="1400" dirty="0"/>
          </a:p>
          <a:p>
            <a:r>
              <a:rPr lang="tr-TR" sz="1400" dirty="0"/>
              <a:t>R _t​ : Ajanın t anında aldığı ödül.</a:t>
            </a:r>
          </a:p>
          <a:p>
            <a:endParaRPr lang="tr-TR" sz="1400" dirty="0"/>
          </a:p>
          <a:p>
            <a:r>
              <a:rPr lang="tr-TR" sz="1400" dirty="0"/>
              <a:t>𝛾</a:t>
            </a:r>
            <a:r>
              <a:rPr lang="el-GR" sz="1400" dirty="0"/>
              <a:t>: </a:t>
            </a:r>
            <a:r>
              <a:rPr lang="tr-TR" sz="1400" dirty="0"/>
              <a:t>İskonto faktörü</a:t>
            </a:r>
          </a:p>
          <a:p>
            <a:endParaRPr lang="tr-TR" sz="1400" dirty="0"/>
          </a:p>
          <a:p>
            <a:endParaRPr lang="tr-TR" sz="1400" dirty="0"/>
          </a:p>
          <a:p>
            <a:endParaRPr lang="tr-TR" sz="1400" dirty="0"/>
          </a:p>
          <a:p>
            <a:endParaRPr lang="tr-TR" sz="1400" dirty="0"/>
          </a:p>
          <a:p>
            <a:endParaRPr lang="tr-TR" sz="3600" dirty="0"/>
          </a:p>
        </p:txBody>
      </p:sp>
    </p:spTree>
    <p:extLst>
      <p:ext uri="{BB962C8B-B14F-4D97-AF65-F5344CB8AC3E}">
        <p14:creationId xmlns:p14="http://schemas.microsoft.com/office/powerpoint/2010/main" val="12200188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a:extLst>
              <a:ext uri="{FF2B5EF4-FFF2-40B4-BE49-F238E27FC236}">
                <a16:creationId xmlns:a16="http://schemas.microsoft.com/office/drawing/2014/main" id="{C7BF69C9-3E4E-C3FF-9919-D0CFAB560F65}"/>
              </a:ext>
            </a:extLst>
          </p:cNvPr>
          <p:cNvSpPr txBox="1">
            <a:spLocks/>
          </p:cNvSpPr>
          <p:nvPr/>
        </p:nvSpPr>
        <p:spPr>
          <a:xfrm>
            <a:off x="5268592" y="1159120"/>
            <a:ext cx="6702669" cy="5621947"/>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Clr>
                <a:schemeClr val="accent5"/>
              </a:buClr>
              <a:buFont typeface="Avenir Next LT Pro" panose="020B05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venir Next LT Pro" panose="020B0504020202020204" pitchFamily="34" charset="0"/>
              <a:buNone/>
            </a:pPr>
            <a:endParaRPr lang="en-GB" dirty="0">
              <a:latin typeface="Times New Roman" panose="02020603050405020304" pitchFamily="18" charset="0"/>
            </a:endParaRPr>
          </a:p>
        </p:txBody>
      </p:sp>
      <p:sp>
        <p:nvSpPr>
          <p:cNvPr id="13" name="Title 12">
            <a:extLst>
              <a:ext uri="{FF2B5EF4-FFF2-40B4-BE49-F238E27FC236}">
                <a16:creationId xmlns:a16="http://schemas.microsoft.com/office/drawing/2014/main" id="{6CC31483-C889-B7CD-B20B-D3268C43735C}"/>
              </a:ext>
            </a:extLst>
          </p:cNvPr>
          <p:cNvSpPr>
            <a:spLocks noGrp="1"/>
          </p:cNvSpPr>
          <p:nvPr>
            <p:ph type="title"/>
          </p:nvPr>
        </p:nvSpPr>
        <p:spPr>
          <a:xfrm>
            <a:off x="838200" y="365126"/>
            <a:ext cx="10515600" cy="1015806"/>
          </a:xfrm>
        </p:spPr>
        <p:txBody>
          <a:bodyPr>
            <a:normAutofit/>
          </a:bodyPr>
          <a:lstStyle/>
          <a:p>
            <a:r>
              <a:rPr lang="tr-TR" dirty="0"/>
              <a:t>MDP</a:t>
            </a:r>
            <a:endParaRPr lang="en-GB" dirty="0"/>
          </a:p>
        </p:txBody>
      </p:sp>
      <p:sp>
        <p:nvSpPr>
          <p:cNvPr id="4" name="Title 12">
            <a:extLst>
              <a:ext uri="{FF2B5EF4-FFF2-40B4-BE49-F238E27FC236}">
                <a16:creationId xmlns:a16="http://schemas.microsoft.com/office/drawing/2014/main" id="{1AD0AB49-4767-6708-B963-C38E0217CDFF}"/>
              </a:ext>
            </a:extLst>
          </p:cNvPr>
          <p:cNvSpPr txBox="1">
            <a:spLocks/>
          </p:cNvSpPr>
          <p:nvPr/>
        </p:nvSpPr>
        <p:spPr>
          <a:xfrm>
            <a:off x="574611" y="1380933"/>
            <a:ext cx="10444065" cy="2628360"/>
          </a:xfrm>
          <a:prstGeom prst="rect">
            <a:avLst/>
          </a:prstGeom>
        </p:spPr>
        <p:txBody>
          <a:bodyPr vert="horz" lIns="91440" tIns="45720" rIns="91440" bIns="45720" rtlCol="0" anchor="ctr">
            <a:normAutofit/>
          </a:bodyPr>
          <a:lst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a:lstStyle>
          <a:p>
            <a:r>
              <a:rPr lang="tr-TR" sz="1400" dirty="0"/>
              <a:t>Bir robot bir ızgara (grid) üzerinde dolaşıyor ve dört farklı hücreden oluşan bir dünya var. Robot her adımda ya yukarı, ya sağa, ya aşağı ya da sola hareket edebilir. Robot, ödül kazanmak için "Hedef" hücresine ulaşmak istiyor. Aşağıdaki tablo, hücrelerin konumlarını ve ödüllerini gösterir:</a:t>
            </a:r>
          </a:p>
          <a:p>
            <a:endParaRPr lang="tr-TR" sz="1400" dirty="0"/>
          </a:p>
          <a:p>
            <a:endParaRPr lang="tr-TR" sz="1400" dirty="0"/>
          </a:p>
          <a:p>
            <a:endParaRPr lang="tr-TR" sz="1400" dirty="0"/>
          </a:p>
          <a:p>
            <a:endParaRPr lang="tr-TR" sz="1400" dirty="0"/>
          </a:p>
          <a:p>
            <a:endParaRPr lang="tr-TR" sz="1400" dirty="0"/>
          </a:p>
          <a:p>
            <a:endParaRPr lang="tr-TR" sz="1400" dirty="0"/>
          </a:p>
          <a:p>
            <a:endParaRPr lang="tr-TR" sz="1400" dirty="0"/>
          </a:p>
          <a:p>
            <a:endParaRPr lang="tr-TR" sz="1400" dirty="0"/>
          </a:p>
          <a:p>
            <a:endParaRPr lang="tr-TR" sz="3600" dirty="0"/>
          </a:p>
        </p:txBody>
      </p:sp>
      <p:pic>
        <p:nvPicPr>
          <p:cNvPr id="5" name="Picture 4">
            <a:extLst>
              <a:ext uri="{FF2B5EF4-FFF2-40B4-BE49-F238E27FC236}">
                <a16:creationId xmlns:a16="http://schemas.microsoft.com/office/drawing/2014/main" id="{ED316C02-57F4-DB68-86F6-1ED772DD4356}"/>
              </a:ext>
            </a:extLst>
          </p:cNvPr>
          <p:cNvPicPr>
            <a:picLocks noChangeAspect="1"/>
          </p:cNvPicPr>
          <p:nvPr/>
        </p:nvPicPr>
        <p:blipFill>
          <a:blip r:embed="rId2"/>
          <a:stretch>
            <a:fillRect/>
          </a:stretch>
        </p:blipFill>
        <p:spPr>
          <a:xfrm>
            <a:off x="1740877" y="2001955"/>
            <a:ext cx="8534400" cy="2438400"/>
          </a:xfrm>
          <a:prstGeom prst="rect">
            <a:avLst/>
          </a:prstGeom>
        </p:spPr>
      </p:pic>
      <p:sp>
        <p:nvSpPr>
          <p:cNvPr id="7" name="Title 12">
            <a:extLst>
              <a:ext uri="{FF2B5EF4-FFF2-40B4-BE49-F238E27FC236}">
                <a16:creationId xmlns:a16="http://schemas.microsoft.com/office/drawing/2014/main" id="{5F9A11CB-7EE9-EB92-190F-B0006444695C}"/>
              </a:ext>
            </a:extLst>
          </p:cNvPr>
          <p:cNvSpPr txBox="1">
            <a:spLocks/>
          </p:cNvSpPr>
          <p:nvPr/>
        </p:nvSpPr>
        <p:spPr>
          <a:xfrm>
            <a:off x="574611" y="5543820"/>
            <a:ext cx="10444065" cy="2628360"/>
          </a:xfrm>
          <a:prstGeom prst="rect">
            <a:avLst/>
          </a:prstGeom>
        </p:spPr>
        <p:txBody>
          <a:bodyPr vert="horz" lIns="91440" tIns="45720" rIns="91440" bIns="45720" rtlCol="0" anchor="ctr">
            <a:normAutofit/>
          </a:bodyPr>
          <a:lst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a:lstStyle>
          <a:p>
            <a:r>
              <a:rPr lang="tr-TR" sz="1400" b="1" dirty="0"/>
              <a:t>Geçiş Olasılıkları ve Eylemler:</a:t>
            </a:r>
          </a:p>
          <a:p>
            <a:pPr>
              <a:buFont typeface="Arial" panose="020B0604020202020204" pitchFamily="34" charset="0"/>
              <a:buChar char="•"/>
            </a:pPr>
            <a:r>
              <a:rPr lang="tr-TR" sz="1400" b="1" dirty="0"/>
              <a:t>S1</a:t>
            </a:r>
            <a:r>
              <a:rPr lang="tr-TR" sz="1400" dirty="0"/>
              <a:t>: Robot S1 hücresinde başladığında, sağa hareket ederse S2’ye geçer, aşağı hareket ederse S3’e geçer.</a:t>
            </a:r>
          </a:p>
          <a:p>
            <a:pPr>
              <a:buFont typeface="Arial" panose="020B0604020202020204" pitchFamily="34" charset="0"/>
              <a:buChar char="•"/>
            </a:pPr>
            <a:r>
              <a:rPr lang="tr-TR" sz="1400" b="1" dirty="0"/>
              <a:t>S2</a:t>
            </a:r>
            <a:r>
              <a:rPr lang="tr-TR" sz="1400" dirty="0"/>
              <a:t>: Sağa giderse S4’e, sola giderse tekrar S1’e döner.</a:t>
            </a:r>
          </a:p>
          <a:p>
            <a:pPr>
              <a:buFont typeface="Arial" panose="020B0604020202020204" pitchFamily="34" charset="0"/>
              <a:buChar char="•"/>
            </a:pPr>
            <a:r>
              <a:rPr lang="tr-TR" sz="1400" b="1" dirty="0"/>
              <a:t>S3</a:t>
            </a:r>
            <a:r>
              <a:rPr lang="tr-TR" sz="1400" dirty="0"/>
              <a:t>: Hedef hücredir ve +10 ödül getirir.</a:t>
            </a:r>
          </a:p>
          <a:p>
            <a:pPr>
              <a:buFont typeface="Arial" panose="020B0604020202020204" pitchFamily="34" charset="0"/>
              <a:buChar char="•"/>
            </a:pPr>
            <a:r>
              <a:rPr lang="tr-TR" sz="1400" b="1" dirty="0"/>
              <a:t>S4</a:t>
            </a:r>
            <a:r>
              <a:rPr lang="tr-TR" sz="1400" dirty="0"/>
              <a:t>: Kötü bir hücredir ve -1 ödül getirir, robot bir sonraki adımda tekrar başa döner (S1).</a:t>
            </a:r>
          </a:p>
          <a:p>
            <a:pPr>
              <a:buFont typeface="Arial" panose="020B0604020202020204" pitchFamily="34" charset="0"/>
              <a:buChar char="•"/>
            </a:pPr>
            <a:endParaRPr lang="tr-TR" sz="1400" dirty="0"/>
          </a:p>
          <a:p>
            <a:r>
              <a:rPr lang="tr-TR" sz="1400" b="1" dirty="0"/>
              <a:t>Verilenler:</a:t>
            </a:r>
          </a:p>
          <a:p>
            <a:pPr>
              <a:buFont typeface="Arial" panose="020B0604020202020204" pitchFamily="34" charset="0"/>
              <a:buChar char="•"/>
            </a:pPr>
            <a:r>
              <a:rPr lang="tr-TR" sz="1400" dirty="0"/>
              <a:t>İskonto faktörü </a:t>
            </a:r>
            <a:r>
              <a:rPr lang="el-GR" sz="1400" dirty="0"/>
              <a:t>γ=0.9</a:t>
            </a:r>
            <a:endParaRPr lang="tr-TR" sz="1400" dirty="0"/>
          </a:p>
          <a:p>
            <a:pPr>
              <a:buFont typeface="Arial" panose="020B0604020202020204" pitchFamily="34" charset="0"/>
              <a:buChar char="•"/>
            </a:pPr>
            <a:r>
              <a:rPr lang="tr-TR" sz="1400" dirty="0"/>
              <a:t>Robotun başlangıç hücresi S1’dir.</a:t>
            </a:r>
          </a:p>
          <a:p>
            <a:pPr>
              <a:buFont typeface="Arial" panose="020B0604020202020204" pitchFamily="34" charset="0"/>
              <a:buChar char="•"/>
            </a:pPr>
            <a:r>
              <a:rPr lang="tr-TR" sz="1400" dirty="0"/>
              <a:t>Eylemler sırasında rastgelelik yoktur (eylemler deterministiktir).</a:t>
            </a:r>
          </a:p>
          <a:p>
            <a:pPr>
              <a:buFont typeface="Arial" panose="020B0604020202020204" pitchFamily="34" charset="0"/>
              <a:buChar char="•"/>
            </a:pPr>
            <a:endParaRPr lang="tr-TR" sz="1400" dirty="0"/>
          </a:p>
          <a:p>
            <a:endParaRPr lang="tr-TR" sz="1400" dirty="0"/>
          </a:p>
          <a:p>
            <a:endParaRPr lang="tr-TR" sz="1400" dirty="0"/>
          </a:p>
          <a:p>
            <a:endParaRPr lang="tr-TR" sz="1400" dirty="0"/>
          </a:p>
          <a:p>
            <a:endParaRPr lang="tr-TR" sz="1400" dirty="0"/>
          </a:p>
          <a:p>
            <a:endParaRPr lang="tr-TR" sz="1400" dirty="0"/>
          </a:p>
          <a:p>
            <a:endParaRPr lang="tr-TR" sz="1400" dirty="0"/>
          </a:p>
          <a:p>
            <a:endParaRPr lang="tr-TR" sz="1400" dirty="0"/>
          </a:p>
          <a:p>
            <a:endParaRPr lang="tr-TR" sz="1400" dirty="0"/>
          </a:p>
          <a:p>
            <a:endParaRPr lang="tr-TR" sz="3600" dirty="0"/>
          </a:p>
        </p:txBody>
      </p:sp>
    </p:spTree>
    <p:extLst>
      <p:ext uri="{BB962C8B-B14F-4D97-AF65-F5344CB8AC3E}">
        <p14:creationId xmlns:p14="http://schemas.microsoft.com/office/powerpoint/2010/main" val="39686046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a:extLst>
              <a:ext uri="{FF2B5EF4-FFF2-40B4-BE49-F238E27FC236}">
                <a16:creationId xmlns:a16="http://schemas.microsoft.com/office/drawing/2014/main" id="{C7BF69C9-3E4E-C3FF-9919-D0CFAB560F65}"/>
              </a:ext>
            </a:extLst>
          </p:cNvPr>
          <p:cNvSpPr txBox="1">
            <a:spLocks/>
          </p:cNvSpPr>
          <p:nvPr/>
        </p:nvSpPr>
        <p:spPr>
          <a:xfrm>
            <a:off x="5268592" y="1159120"/>
            <a:ext cx="6702669" cy="5621947"/>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Clr>
                <a:schemeClr val="accent5"/>
              </a:buClr>
              <a:buFont typeface="Avenir Next LT Pro" panose="020B05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venir Next LT Pro" panose="020B0504020202020204" pitchFamily="34" charset="0"/>
              <a:buNone/>
            </a:pPr>
            <a:endParaRPr lang="en-GB" dirty="0">
              <a:latin typeface="Times New Roman" panose="02020603050405020304" pitchFamily="18" charset="0"/>
            </a:endParaRPr>
          </a:p>
        </p:txBody>
      </p:sp>
      <p:sp>
        <p:nvSpPr>
          <p:cNvPr id="13" name="Title 12">
            <a:extLst>
              <a:ext uri="{FF2B5EF4-FFF2-40B4-BE49-F238E27FC236}">
                <a16:creationId xmlns:a16="http://schemas.microsoft.com/office/drawing/2014/main" id="{6CC31483-C889-B7CD-B20B-D3268C43735C}"/>
              </a:ext>
            </a:extLst>
          </p:cNvPr>
          <p:cNvSpPr>
            <a:spLocks noGrp="1"/>
          </p:cNvSpPr>
          <p:nvPr>
            <p:ph type="title"/>
          </p:nvPr>
        </p:nvSpPr>
        <p:spPr>
          <a:xfrm>
            <a:off x="838200" y="365126"/>
            <a:ext cx="10515600" cy="1015806"/>
          </a:xfrm>
        </p:spPr>
        <p:txBody>
          <a:bodyPr>
            <a:normAutofit/>
          </a:bodyPr>
          <a:lstStyle/>
          <a:p>
            <a:r>
              <a:rPr lang="tr-TR" dirty="0"/>
              <a:t>MDP</a:t>
            </a:r>
            <a:endParaRPr lang="en-GB" dirty="0"/>
          </a:p>
        </p:txBody>
      </p:sp>
      <p:sp>
        <p:nvSpPr>
          <p:cNvPr id="4" name="Title 12">
            <a:extLst>
              <a:ext uri="{FF2B5EF4-FFF2-40B4-BE49-F238E27FC236}">
                <a16:creationId xmlns:a16="http://schemas.microsoft.com/office/drawing/2014/main" id="{1AD0AB49-4767-6708-B963-C38E0217CDFF}"/>
              </a:ext>
            </a:extLst>
          </p:cNvPr>
          <p:cNvSpPr txBox="1">
            <a:spLocks/>
          </p:cNvSpPr>
          <p:nvPr/>
        </p:nvSpPr>
        <p:spPr>
          <a:xfrm>
            <a:off x="680118" y="2420188"/>
            <a:ext cx="10444065" cy="3622131"/>
          </a:xfrm>
          <a:prstGeom prst="rect">
            <a:avLst/>
          </a:prstGeom>
        </p:spPr>
        <p:txBody>
          <a:bodyPr vert="horz" lIns="91440" tIns="45720" rIns="91440" bIns="45720" rtlCol="0" anchor="ctr">
            <a:normAutofit/>
          </a:bodyPr>
          <a:lst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a:lstStyle>
          <a:p>
            <a:r>
              <a:rPr lang="tr-TR" sz="1400" b="1" dirty="0"/>
              <a:t>Soru-1: Politika İyileştirme: Robot S1'de başladığında, sağa mı yoksa aşağı mı gitmesi gerekir? Her iki seçenek için beklenen ödülleri hesaplayın ve en iyi hareketi seçin (</a:t>
            </a:r>
            <a:r>
              <a:rPr lang="tr-TR" sz="1400" b="1" dirty="0">
                <a:solidFill>
                  <a:schemeClr val="accent6">
                    <a:lumMod val="75000"/>
                  </a:schemeClr>
                </a:solidFill>
              </a:rPr>
              <a:t>S4 son adımdır ve oyun biter, robot tekrar başa döner</a:t>
            </a:r>
            <a:r>
              <a:rPr lang="tr-TR" sz="1400" b="1" dirty="0"/>
              <a:t>)</a:t>
            </a:r>
          </a:p>
          <a:p>
            <a:endParaRPr lang="tr-TR" sz="1400" b="1" dirty="0"/>
          </a:p>
          <a:p>
            <a:r>
              <a:rPr lang="tr-TR" sz="1400" b="1" dirty="0"/>
              <a:t>S1’de Sağ Hareket: </a:t>
            </a:r>
            <a:r>
              <a:rPr lang="tr-TR" sz="1400" dirty="0"/>
              <a:t>S1'den sağa hareket ederse, robot S2'ye gider. S2'nin ödülü 0’dır ve oradan bir sonraki hareketine göre ek ödüller kazanacaktır. Eğer S2'den sağa giderse, S4’e ulaşır ve S4'ten -1 ödül alır. Dolayısıyla bu hareketin beklenen toplam ödülü:</a:t>
            </a:r>
          </a:p>
          <a:p>
            <a:endParaRPr lang="tr-TR" sz="1400" dirty="0"/>
          </a:p>
          <a:p>
            <a:r>
              <a:rPr lang="tr-TR" sz="1400" dirty="0"/>
              <a:t>𝑅(𝑆1 sağ)=0+𝛾⋅(−1)=0+0.9⋅(−1)=−0.9</a:t>
            </a:r>
          </a:p>
          <a:p>
            <a:endParaRPr lang="tr-TR" sz="1400" dirty="0"/>
          </a:p>
          <a:p>
            <a:r>
              <a:rPr lang="tr-TR" sz="1400" b="1" dirty="0"/>
              <a:t>S1’de Aşağı Hareket: </a:t>
            </a:r>
            <a:r>
              <a:rPr lang="tr-TR" sz="1400" dirty="0"/>
              <a:t>S1'den aşağı hareket ederse, robot doğrudan S3’e ulaşır ve S3'ten 10 ödül alır (</a:t>
            </a:r>
            <a:r>
              <a:rPr lang="tr-TR" sz="1400" dirty="0">
                <a:solidFill>
                  <a:schemeClr val="accent6">
                    <a:lumMod val="75000"/>
                  </a:schemeClr>
                </a:solidFill>
              </a:rPr>
              <a:t>Çünkü S3’ten başka gideceği yer yok, oyun bitti</a:t>
            </a:r>
            <a:r>
              <a:rPr lang="tr-TR" sz="1400" dirty="0"/>
              <a:t>). Dolayısıyla bu hareketin beklenen toplam ödülü:</a:t>
            </a:r>
          </a:p>
          <a:p>
            <a:endParaRPr lang="tr-TR" sz="1400" dirty="0"/>
          </a:p>
          <a:p>
            <a:r>
              <a:rPr lang="tr-TR" sz="1400" dirty="0"/>
              <a:t>R(S1 aşağı)=10</a:t>
            </a:r>
          </a:p>
          <a:p>
            <a:endParaRPr lang="tr-TR" sz="1400" dirty="0"/>
          </a:p>
          <a:p>
            <a:r>
              <a:rPr lang="tr-TR" sz="1400" dirty="0"/>
              <a:t>Robot  için aşağı hareket en iyisidir.</a:t>
            </a:r>
          </a:p>
          <a:p>
            <a:endParaRPr lang="tr-TR" sz="1400" dirty="0"/>
          </a:p>
          <a:p>
            <a:endParaRPr lang="tr-TR" sz="1400" b="1" dirty="0"/>
          </a:p>
          <a:p>
            <a:endParaRPr lang="tr-TR" sz="1400" b="1" dirty="0"/>
          </a:p>
          <a:p>
            <a:endParaRPr lang="tr-TR" sz="1400" b="1" dirty="0"/>
          </a:p>
          <a:p>
            <a:endParaRPr lang="tr-TR" sz="1400" dirty="0"/>
          </a:p>
          <a:p>
            <a:pPr>
              <a:buFont typeface="Arial" panose="020B0604020202020204" pitchFamily="34" charset="0"/>
              <a:buChar char="•"/>
            </a:pPr>
            <a:endParaRPr lang="tr-TR" sz="1400" dirty="0"/>
          </a:p>
          <a:p>
            <a:endParaRPr lang="tr-TR" sz="1400" dirty="0"/>
          </a:p>
          <a:p>
            <a:endParaRPr lang="tr-TR" sz="1400" dirty="0"/>
          </a:p>
          <a:p>
            <a:endParaRPr lang="tr-TR" sz="1400" dirty="0"/>
          </a:p>
          <a:p>
            <a:endParaRPr lang="tr-TR" sz="1400" dirty="0"/>
          </a:p>
          <a:p>
            <a:endParaRPr lang="tr-TR" sz="3600" dirty="0"/>
          </a:p>
        </p:txBody>
      </p:sp>
    </p:spTree>
    <p:extLst>
      <p:ext uri="{BB962C8B-B14F-4D97-AF65-F5344CB8AC3E}">
        <p14:creationId xmlns:p14="http://schemas.microsoft.com/office/powerpoint/2010/main" val="10090014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a:extLst>
              <a:ext uri="{FF2B5EF4-FFF2-40B4-BE49-F238E27FC236}">
                <a16:creationId xmlns:a16="http://schemas.microsoft.com/office/drawing/2014/main" id="{C7BF69C9-3E4E-C3FF-9919-D0CFAB560F65}"/>
              </a:ext>
            </a:extLst>
          </p:cNvPr>
          <p:cNvSpPr txBox="1">
            <a:spLocks/>
          </p:cNvSpPr>
          <p:nvPr/>
        </p:nvSpPr>
        <p:spPr>
          <a:xfrm>
            <a:off x="5268592" y="1159120"/>
            <a:ext cx="6702669" cy="5621947"/>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Clr>
                <a:schemeClr val="accent5"/>
              </a:buClr>
              <a:buFont typeface="Avenir Next LT Pro" panose="020B05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venir Next LT Pro" panose="020B0504020202020204" pitchFamily="34" charset="0"/>
              <a:buNone/>
            </a:pPr>
            <a:endParaRPr lang="en-GB" dirty="0">
              <a:latin typeface="Times New Roman" panose="02020603050405020304" pitchFamily="18" charset="0"/>
            </a:endParaRPr>
          </a:p>
        </p:txBody>
      </p:sp>
      <p:sp>
        <p:nvSpPr>
          <p:cNvPr id="13" name="Title 12">
            <a:extLst>
              <a:ext uri="{FF2B5EF4-FFF2-40B4-BE49-F238E27FC236}">
                <a16:creationId xmlns:a16="http://schemas.microsoft.com/office/drawing/2014/main" id="{6CC31483-C889-B7CD-B20B-D3268C43735C}"/>
              </a:ext>
            </a:extLst>
          </p:cNvPr>
          <p:cNvSpPr>
            <a:spLocks noGrp="1"/>
          </p:cNvSpPr>
          <p:nvPr>
            <p:ph type="title"/>
          </p:nvPr>
        </p:nvSpPr>
        <p:spPr>
          <a:xfrm>
            <a:off x="838200" y="365126"/>
            <a:ext cx="10515600" cy="1015806"/>
          </a:xfrm>
        </p:spPr>
        <p:txBody>
          <a:bodyPr>
            <a:normAutofit/>
          </a:bodyPr>
          <a:lstStyle/>
          <a:p>
            <a:r>
              <a:rPr lang="tr-TR" dirty="0"/>
              <a:t>MDP</a:t>
            </a:r>
            <a:endParaRPr lang="en-GB" dirty="0"/>
          </a:p>
        </p:txBody>
      </p:sp>
      <p:sp>
        <p:nvSpPr>
          <p:cNvPr id="4" name="Title 12">
            <a:extLst>
              <a:ext uri="{FF2B5EF4-FFF2-40B4-BE49-F238E27FC236}">
                <a16:creationId xmlns:a16="http://schemas.microsoft.com/office/drawing/2014/main" id="{1AD0AB49-4767-6708-B963-C38E0217CDFF}"/>
              </a:ext>
            </a:extLst>
          </p:cNvPr>
          <p:cNvSpPr txBox="1">
            <a:spLocks/>
          </p:cNvSpPr>
          <p:nvPr/>
        </p:nvSpPr>
        <p:spPr>
          <a:xfrm>
            <a:off x="486687" y="2367434"/>
            <a:ext cx="10444065" cy="3622131"/>
          </a:xfrm>
          <a:prstGeom prst="rect">
            <a:avLst/>
          </a:prstGeom>
        </p:spPr>
        <p:txBody>
          <a:bodyPr vert="horz" lIns="91440" tIns="45720" rIns="91440" bIns="45720" rtlCol="0" anchor="ctr">
            <a:normAutofit fontScale="85000" lnSpcReduction="20000"/>
          </a:bodyPr>
          <a:lst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a:lstStyle>
          <a:p>
            <a:r>
              <a:rPr lang="tr-TR" sz="1400" b="1" dirty="0"/>
              <a:t>Soru-2: Durum Değeri (</a:t>
            </a:r>
            <a:r>
              <a:rPr lang="tr-TR" sz="1400" b="1" dirty="0" err="1"/>
              <a:t>State</a:t>
            </a:r>
            <a:r>
              <a:rPr lang="tr-TR" sz="1400" b="1" dirty="0"/>
              <a:t> Value </a:t>
            </a:r>
            <a:r>
              <a:rPr lang="tr-TR" sz="1400" b="1" dirty="0" err="1"/>
              <a:t>Function</a:t>
            </a:r>
            <a:r>
              <a:rPr lang="tr-TR" sz="1400" b="1" dirty="0"/>
              <a:t>): S1 ve S2 hücreleri için en kısa yoldan hedefe ulaşmak için beklenen uzun vadeli toplam ödülleri (V(S1) ve V(S2)) hesaplayın.</a:t>
            </a:r>
          </a:p>
          <a:p>
            <a:endParaRPr lang="tr-TR" sz="1400" b="1" dirty="0"/>
          </a:p>
          <a:p>
            <a:endParaRPr lang="tr-TR" sz="1400" b="1" dirty="0"/>
          </a:p>
          <a:p>
            <a:r>
              <a:rPr lang="tr-TR" sz="1400" dirty="0"/>
              <a:t>-S1 için Durum Değeri V(S1):</a:t>
            </a:r>
          </a:p>
          <a:p>
            <a:endParaRPr lang="tr-TR" sz="1400" dirty="0"/>
          </a:p>
          <a:p>
            <a:endParaRPr lang="tr-TR" sz="1400" dirty="0"/>
          </a:p>
          <a:p>
            <a:pPr>
              <a:buFont typeface="Arial" panose="020B0604020202020204" pitchFamily="34" charset="0"/>
              <a:buChar char="•"/>
            </a:pPr>
            <a:r>
              <a:rPr lang="tr-TR" sz="1400" dirty="0"/>
              <a:t>Robot S1'de en iyi hareketi aşağı gitmektir (çünkü +10 ödül getirir).</a:t>
            </a:r>
          </a:p>
          <a:p>
            <a:pPr>
              <a:buFont typeface="Arial" panose="020B0604020202020204" pitchFamily="34" charset="0"/>
              <a:buChar char="•"/>
            </a:pPr>
            <a:r>
              <a:rPr lang="tr-TR" sz="1400" dirty="0"/>
              <a:t>S1'den aşağı gidilirse, doğrudan S3'e varılır ve toplam ödül 10 olur (</a:t>
            </a:r>
            <a:r>
              <a:rPr lang="tr-TR" sz="1400" dirty="0">
                <a:solidFill>
                  <a:schemeClr val="accent6">
                    <a:lumMod val="75000"/>
                  </a:schemeClr>
                </a:solidFill>
              </a:rPr>
              <a:t>Çünkü S3’ten başka gideceği yer yok, oyun bitti).</a:t>
            </a:r>
            <a:endParaRPr lang="tr-TR" sz="1400" dirty="0"/>
          </a:p>
          <a:p>
            <a:pPr>
              <a:buFont typeface="Arial" panose="020B0604020202020204" pitchFamily="34" charset="0"/>
              <a:buChar char="•"/>
            </a:pPr>
            <a:r>
              <a:rPr lang="tr-TR" sz="1400" dirty="0"/>
              <a:t>Bu yüzden V(S1) şu şekilde hesaplanır:</a:t>
            </a:r>
          </a:p>
          <a:p>
            <a:pPr>
              <a:buFont typeface="Arial" panose="020B0604020202020204" pitchFamily="34" charset="0"/>
              <a:buChar char="•"/>
            </a:pPr>
            <a:r>
              <a:rPr lang="tr-TR" sz="1400" dirty="0"/>
              <a:t>V(S1)=10</a:t>
            </a:r>
          </a:p>
          <a:p>
            <a:pPr>
              <a:buFont typeface="Arial" panose="020B0604020202020204" pitchFamily="34" charset="0"/>
              <a:buChar char="•"/>
            </a:pPr>
            <a:endParaRPr lang="tr-TR" sz="1400" dirty="0"/>
          </a:p>
          <a:p>
            <a:pPr>
              <a:buFont typeface="Arial" panose="020B0604020202020204" pitchFamily="34" charset="0"/>
              <a:buChar char="•"/>
            </a:pPr>
            <a:endParaRPr lang="tr-TR" sz="1400" dirty="0"/>
          </a:p>
          <a:p>
            <a:r>
              <a:rPr lang="tr-TR" sz="1400" dirty="0"/>
              <a:t>-S2 için Durum Değeri 𝑉(𝑆2):</a:t>
            </a:r>
          </a:p>
          <a:p>
            <a:endParaRPr lang="tr-TR" sz="1400" dirty="0"/>
          </a:p>
          <a:p>
            <a:endParaRPr lang="tr-TR" sz="1400" dirty="0"/>
          </a:p>
          <a:p>
            <a:pPr marL="285750" indent="-285750">
              <a:buFont typeface="Arial" panose="020B0604020202020204" pitchFamily="34" charset="0"/>
              <a:buChar char="•"/>
            </a:pPr>
            <a:r>
              <a:rPr lang="tr-TR" sz="1400" dirty="0"/>
              <a:t>S2'den sağa giderse S4’e ulaşır ve -1 ödül alır ve tekrar S1’e geri döner ve -1 ödül alır ve S1’den aşağı giderse S3’e döner, +10 ödül alır.</a:t>
            </a:r>
          </a:p>
          <a:p>
            <a:pPr marL="285750" indent="-285750">
              <a:buFont typeface="Arial" panose="020B0604020202020204" pitchFamily="34" charset="0"/>
              <a:buChar char="•"/>
            </a:pPr>
            <a:r>
              <a:rPr lang="tr-TR" sz="1400" dirty="0"/>
              <a:t>S2’den sola giderse S1’e geri döner ve -1 ödül alır ve S1’den aşağı giderse S3’e döner, +10 ödül alır.</a:t>
            </a:r>
          </a:p>
          <a:p>
            <a:r>
              <a:rPr lang="tr-TR" sz="1400" dirty="0"/>
              <a:t>                                             </a:t>
            </a:r>
          </a:p>
          <a:p>
            <a:r>
              <a:rPr lang="tr-TR" sz="1400" dirty="0"/>
              <a:t>Sağ hareket ederse: 𝑅(𝑆2 sağ)=-1+-</a:t>
            </a:r>
            <a:r>
              <a:rPr lang="tr-TR" sz="1400"/>
              <a:t>1*0.9+10*(0.9^2)=6.2</a:t>
            </a:r>
            <a:endParaRPr lang="tr-TR" sz="1400" dirty="0"/>
          </a:p>
          <a:p>
            <a:r>
              <a:rPr lang="tr-TR" sz="1400" dirty="0"/>
              <a:t>Sola hareket ederse: 𝑅(𝑆2 sol)=-1+10*0.9=8</a:t>
            </a:r>
          </a:p>
          <a:p>
            <a:endParaRPr lang="tr-TR" sz="1400" dirty="0"/>
          </a:p>
          <a:p>
            <a:r>
              <a:rPr lang="tr-TR" sz="1400" dirty="0"/>
              <a:t>Sonuç olarak, S2’de en iyi hareket sola gitmektir çünkü 8 ödül getirir. Bu durumda cevap  𝑉(𝑆2)=8 olur.</a:t>
            </a:r>
            <a:endParaRPr lang="tr-TR" sz="1400" b="1" dirty="0"/>
          </a:p>
          <a:p>
            <a:endParaRPr lang="tr-TR" sz="1400" dirty="0"/>
          </a:p>
          <a:p>
            <a:endParaRPr lang="tr-TR" sz="1400" b="1" dirty="0"/>
          </a:p>
          <a:p>
            <a:endParaRPr lang="tr-TR" sz="1400" b="1" dirty="0"/>
          </a:p>
          <a:p>
            <a:endParaRPr lang="tr-TR" sz="1400" b="1" dirty="0"/>
          </a:p>
          <a:p>
            <a:endParaRPr lang="tr-TR" sz="1400" dirty="0"/>
          </a:p>
          <a:p>
            <a:pPr>
              <a:buFont typeface="Arial" panose="020B0604020202020204" pitchFamily="34" charset="0"/>
              <a:buChar char="•"/>
            </a:pPr>
            <a:endParaRPr lang="tr-TR" sz="1400" dirty="0"/>
          </a:p>
          <a:p>
            <a:endParaRPr lang="tr-TR" sz="1400" dirty="0"/>
          </a:p>
          <a:p>
            <a:endParaRPr lang="tr-TR" sz="1400" dirty="0"/>
          </a:p>
          <a:p>
            <a:endParaRPr lang="tr-TR" sz="1400" dirty="0"/>
          </a:p>
          <a:p>
            <a:endParaRPr lang="tr-TR" sz="1400" dirty="0"/>
          </a:p>
          <a:p>
            <a:endParaRPr lang="tr-TR" sz="3600" dirty="0"/>
          </a:p>
        </p:txBody>
      </p:sp>
    </p:spTree>
    <p:extLst>
      <p:ext uri="{BB962C8B-B14F-4D97-AF65-F5344CB8AC3E}">
        <p14:creationId xmlns:p14="http://schemas.microsoft.com/office/powerpoint/2010/main" val="2991493642"/>
      </p:ext>
    </p:extLst>
  </p:cSld>
  <p:clrMapOvr>
    <a:masterClrMapping/>
  </p:clrMapOvr>
</p:sld>
</file>

<file path=ppt/theme/theme1.xml><?xml version="1.0" encoding="utf-8"?>
<a:theme xmlns:a="http://schemas.openxmlformats.org/drawingml/2006/main" name="ExploreVTI">
  <a:themeElements>
    <a:clrScheme name="AnalogousFromLightSeedRightStep">
      <a:dk1>
        <a:srgbClr val="000000"/>
      </a:dk1>
      <a:lt1>
        <a:srgbClr val="FFFFFF"/>
      </a:lt1>
      <a:dk2>
        <a:srgbClr val="412524"/>
      </a:dk2>
      <a:lt2>
        <a:srgbClr val="E2E8E8"/>
      </a:lt2>
      <a:accent1>
        <a:srgbClr val="C69896"/>
      </a:accent1>
      <a:accent2>
        <a:srgbClr val="BA997F"/>
      </a:accent2>
      <a:accent3>
        <a:srgbClr val="AAA480"/>
      </a:accent3>
      <a:accent4>
        <a:srgbClr val="9BAA74"/>
      </a:accent4>
      <a:accent5>
        <a:srgbClr val="8FAC82"/>
      </a:accent5>
      <a:accent6>
        <a:srgbClr val="78B07E"/>
      </a:accent6>
      <a:hlink>
        <a:srgbClr val="568D8F"/>
      </a:hlink>
      <a:folHlink>
        <a:srgbClr val="7F7F7F"/>
      </a:folHlink>
    </a:clrScheme>
    <a:fontScheme name="Custom 23">
      <a:majorFont>
        <a:latin typeface="Sagona Book"/>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xploreVTI" id="{157DDAE2-BFCD-43FD-9602-E5EFEAD66DC3}" vid="{04B6EBF8-4645-4305-9753-050B4204785C}"/>
    </a:ext>
  </a:extLst>
</a:theme>
</file>

<file path=docProps/app.xml><?xml version="1.0" encoding="utf-8"?>
<Properties xmlns="http://schemas.openxmlformats.org/officeDocument/2006/extended-properties" xmlns:vt="http://schemas.openxmlformats.org/officeDocument/2006/docPropsVTypes">
  <Template>Office 2013 - 2022 Theme</Template>
  <TotalTime>2854</TotalTime>
  <Words>1165</Words>
  <Application>Microsoft Office PowerPoint</Application>
  <PresentationFormat>Widescreen</PresentationFormat>
  <Paragraphs>141</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Avenir Next LT Pro</vt:lpstr>
      <vt:lpstr>AvenirNext LT Pro Medium</vt:lpstr>
      <vt:lpstr>Sagona Book</vt:lpstr>
      <vt:lpstr>Times New Roman</vt:lpstr>
      <vt:lpstr>ExploreVTI</vt:lpstr>
      <vt:lpstr>Introduction to Robotics</vt:lpstr>
      <vt:lpstr>Introduction to DM in RL</vt:lpstr>
      <vt:lpstr>Markov Decision Process (MDP)</vt:lpstr>
      <vt:lpstr>MDP’nin temel prensipleri</vt:lpstr>
      <vt:lpstr>Markov Property (Markov Özelliği)</vt:lpstr>
      <vt:lpstr>MDP</vt:lpstr>
      <vt:lpstr>MDP</vt:lpstr>
      <vt:lpstr>MDP</vt:lpstr>
      <vt:lpstr>MDP</vt:lpstr>
    </vt:vector>
  </TitlesOfParts>
  <Company>HP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Robotics</dc:title>
  <dc:creator>Yiğit Çağatay Kuyu</dc:creator>
  <cp:lastModifiedBy>Yiğit Çağatay Kuyu</cp:lastModifiedBy>
  <cp:revision>95</cp:revision>
  <dcterms:created xsi:type="dcterms:W3CDTF">2023-10-05T11:39:42Z</dcterms:created>
  <dcterms:modified xsi:type="dcterms:W3CDTF">2024-10-25T16:03:41Z</dcterms:modified>
</cp:coreProperties>
</file>