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321" r:id="rId2"/>
    <p:sldId id="331" r:id="rId3"/>
    <p:sldId id="332" r:id="rId4"/>
    <p:sldId id="333" r:id="rId5"/>
    <p:sldId id="351" r:id="rId6"/>
    <p:sldId id="349" r:id="rId7"/>
    <p:sldId id="334" r:id="rId8"/>
    <p:sldId id="336" r:id="rId9"/>
    <p:sldId id="352" r:id="rId10"/>
    <p:sldId id="354" r:id="rId11"/>
    <p:sldId id="350" r:id="rId12"/>
    <p:sldId id="337" r:id="rId13"/>
    <p:sldId id="353" r:id="rId14"/>
    <p:sldId id="355" r:id="rId15"/>
    <p:sldId id="35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>
        <p:scale>
          <a:sx n="90" d="100"/>
          <a:sy n="9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0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8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4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5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2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4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3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B3794-1C07-88AA-27C9-440B716AF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4098524"/>
            <a:ext cx="5996628" cy="2226076"/>
          </a:xfrm>
        </p:spPr>
        <p:txBody>
          <a:bodyPr anchor="ctr">
            <a:normAutofit/>
          </a:bodyPr>
          <a:lstStyle/>
          <a:p>
            <a:pPr algn="l"/>
            <a:r>
              <a:rPr lang="tr-TR" sz="5400" dirty="0" err="1"/>
              <a:t>Introduction</a:t>
            </a:r>
            <a:r>
              <a:rPr lang="tr-TR" sz="5400" dirty="0"/>
              <a:t> </a:t>
            </a:r>
            <a:r>
              <a:rPr lang="tr-TR" sz="5400" dirty="0" err="1"/>
              <a:t>to</a:t>
            </a:r>
            <a:r>
              <a:rPr lang="tr-TR" sz="5400" dirty="0"/>
              <a:t> </a:t>
            </a:r>
            <a:r>
              <a:rPr lang="tr-TR" sz="5400" dirty="0" err="1"/>
              <a:t>Robotics</a:t>
            </a:r>
            <a:endParaRPr lang="tr-TR" sz="5400" dirty="0"/>
          </a:p>
        </p:txBody>
      </p:sp>
      <p:grpSp>
        <p:nvGrpSpPr>
          <p:cNvPr id="37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1" name="Freeform: Shape 16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CCE66814-A6BA-0B26-4B5B-FE5FD193D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30" y="4085112"/>
            <a:ext cx="3997745" cy="2228758"/>
          </a:xfrm>
        </p:spPr>
        <p:txBody>
          <a:bodyPr anchor="ctr">
            <a:normAutofit/>
          </a:bodyPr>
          <a:lstStyle/>
          <a:p>
            <a:pPr algn="l"/>
            <a:endParaRPr lang="tr-TR" sz="2200"/>
          </a:p>
        </p:txBody>
      </p:sp>
      <p:pic>
        <p:nvPicPr>
          <p:cNvPr id="42" name="Picture 3" descr="Connected sticks shaping polygons background">
            <a:extLst>
              <a:ext uri="{FF2B5EF4-FFF2-40B4-BE49-F238E27FC236}">
                <a16:creationId xmlns:a16="http://schemas.microsoft.com/office/drawing/2014/main" id="{5F6BA7F0-4AED-5CAA-E0A4-18A46EE00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06" r="-2" b="21803"/>
          <a:stretch/>
        </p:blipFill>
        <p:spPr>
          <a:xfrm>
            <a:off x="619841" y="10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25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562F197-D4AB-0F8F-DB66-440A7F1BA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508" y="-13721"/>
            <a:ext cx="6248400" cy="3209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A592EA-CAD0-DB39-C783-C02441CE1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3721"/>
            <a:ext cx="3432345" cy="2286198"/>
          </a:xfrm>
          <a:prstGeom prst="rect">
            <a:avLst/>
          </a:prstGeom>
        </p:spPr>
      </p:pic>
      <p:pic>
        <p:nvPicPr>
          <p:cNvPr id="7" name="Picture 14" descr="utah-mit">
            <a:extLst>
              <a:ext uri="{FF2B5EF4-FFF2-40B4-BE49-F238E27FC236}">
                <a16:creationId xmlns:a16="http://schemas.microsoft.com/office/drawing/2014/main" id="{1C0554B4-079E-F036-ED91-AE3BCB671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379" y="3878696"/>
            <a:ext cx="298132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4A72B-7A2E-1D30-8FC8-19AEAEB17C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6378" y="3878695"/>
            <a:ext cx="1908213" cy="259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22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BF69C9-3E4E-C3FF-9919-D0CFAB560F65}"/>
              </a:ext>
            </a:extLst>
          </p:cNvPr>
          <p:cNvSpPr txBox="1">
            <a:spLocks/>
          </p:cNvSpPr>
          <p:nvPr/>
        </p:nvSpPr>
        <p:spPr>
          <a:xfrm>
            <a:off x="5268592" y="1159120"/>
            <a:ext cx="6702669" cy="5621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venir Next LT Pro" panose="020B0504020202020204" pitchFamily="34" charset="0"/>
              <a:buNone/>
            </a:pPr>
            <a:endParaRPr lang="en-GB" dirty="0">
              <a:latin typeface="Times New Roman" panose="02020603050405020304" pitchFamily="18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CC31483-C889-B7CD-B20B-D3268C43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806"/>
          </a:xfrm>
        </p:spPr>
        <p:txBody>
          <a:bodyPr>
            <a:normAutofit/>
          </a:bodyPr>
          <a:lstStyle/>
          <a:p>
            <a:r>
              <a:rPr lang="tr-TR" dirty="0" err="1"/>
              <a:t>Bellman</a:t>
            </a:r>
            <a:r>
              <a:rPr lang="tr-TR" dirty="0"/>
              <a:t> Denklemi</a:t>
            </a:r>
            <a:endParaRPr lang="en-GB" dirty="0"/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1AD0AB49-4767-6708-B963-C38E0217CDFF}"/>
              </a:ext>
            </a:extLst>
          </p:cNvPr>
          <p:cNvSpPr txBox="1">
            <a:spLocks/>
          </p:cNvSpPr>
          <p:nvPr/>
        </p:nvSpPr>
        <p:spPr>
          <a:xfrm>
            <a:off x="512884" y="1505003"/>
            <a:ext cx="10444065" cy="3622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400" dirty="0"/>
          </a:p>
          <a:p>
            <a:pPr>
              <a:buFont typeface="Arial" panose="020B0604020202020204" pitchFamily="34" charset="0"/>
              <a:buChar char="•"/>
            </a:pPr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F702EE-4E09-2654-D0A8-1A03BEFF4293}"/>
              </a:ext>
            </a:extLst>
          </p:cNvPr>
          <p:cNvSpPr txBox="1"/>
          <p:nvPr/>
        </p:nvSpPr>
        <p:spPr>
          <a:xfrm>
            <a:off x="124924" y="1159120"/>
            <a:ext cx="11276867" cy="695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/>
              <a:t>Soru: </a:t>
            </a:r>
            <a:r>
              <a:rPr lang="tr-TR" dirty="0"/>
              <a:t>4 durumlu basit bir ızgara ortamı düşünelim. Ajan bu ızgarada hareket ederek ödüller kazanmaktadır. Tüm Q değerleri için denklem sistemini </a:t>
            </a:r>
            <a:r>
              <a:rPr lang="tr-TR" dirty="0" err="1"/>
              <a:t>yazınır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sz="1600" dirty="0"/>
          </a:p>
          <a:p>
            <a:r>
              <a:rPr lang="tr-TR" sz="1600" dirty="0"/>
              <a:t>S1: </a:t>
            </a:r>
            <a:r>
              <a:rPr lang="tr-TR" sz="1600" dirty="0" err="1"/>
              <a:t>Baslangıc</a:t>
            </a:r>
            <a:r>
              <a:rPr lang="tr-TR" sz="1600" dirty="0"/>
              <a:t> durumdur.</a:t>
            </a:r>
          </a:p>
          <a:p>
            <a:r>
              <a:rPr lang="tr-TR" sz="1600" dirty="0"/>
              <a:t>S3: Hedef durumdur ve bu durumda +10 ödül alınır.</a:t>
            </a:r>
          </a:p>
          <a:p>
            <a:r>
              <a:rPr lang="tr-TR" sz="1600" dirty="0"/>
              <a:t>S4: Ajan için riskli bir durumdur ve burada -1 ödül alınır.</a:t>
            </a:r>
          </a:p>
          <a:p>
            <a:r>
              <a:rPr lang="tr-TR" sz="1600" dirty="0"/>
              <a:t>Diğer durumlar herhangi bir ödül sunmaz (ödül = 0).</a:t>
            </a:r>
          </a:p>
          <a:p>
            <a:endParaRPr lang="tr-TR" sz="1600" dirty="0"/>
          </a:p>
          <a:p>
            <a:r>
              <a:rPr lang="tr-TR" sz="1600" b="1" dirty="0"/>
              <a:t>Varsayımlar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600" dirty="0"/>
              <a:t>İndirim Katsayısı (</a:t>
            </a:r>
            <a:r>
              <a:rPr lang="el-GR" sz="1600" dirty="0"/>
              <a:t>γ): 0.9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600" dirty="0"/>
              <a:t>Politika olasılıkları: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600" dirty="0"/>
              <a:t>S2 durumundan S3’e geçme olasılığı: %50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600" dirty="0"/>
              <a:t>S2 durumundan S1 veya S4’e geçme olasılığı: %25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E6D76-6305-CD6E-F82D-BB5A28111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4" y="1783624"/>
            <a:ext cx="104775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51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BF69C9-3E4E-C3FF-9919-D0CFAB560F65}"/>
              </a:ext>
            </a:extLst>
          </p:cNvPr>
          <p:cNvSpPr txBox="1">
            <a:spLocks/>
          </p:cNvSpPr>
          <p:nvPr/>
        </p:nvSpPr>
        <p:spPr>
          <a:xfrm>
            <a:off x="5268592" y="1159120"/>
            <a:ext cx="6702669" cy="5621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venir Next LT Pro" panose="020B0504020202020204" pitchFamily="34" charset="0"/>
              <a:buNone/>
            </a:pPr>
            <a:endParaRPr lang="en-GB" dirty="0">
              <a:latin typeface="Times New Roman" panose="02020603050405020304" pitchFamily="18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CC31483-C889-B7CD-B20B-D3268C43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806"/>
          </a:xfrm>
        </p:spPr>
        <p:txBody>
          <a:bodyPr>
            <a:normAutofit/>
          </a:bodyPr>
          <a:lstStyle/>
          <a:p>
            <a:r>
              <a:rPr lang="tr-TR" dirty="0" err="1"/>
              <a:t>Bellman</a:t>
            </a:r>
            <a:r>
              <a:rPr lang="tr-TR" dirty="0"/>
              <a:t> Denklemi</a:t>
            </a:r>
            <a:endParaRPr lang="en-GB" dirty="0"/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1AD0AB49-4767-6708-B963-C38E0217CDFF}"/>
              </a:ext>
            </a:extLst>
          </p:cNvPr>
          <p:cNvSpPr txBox="1">
            <a:spLocks/>
          </p:cNvSpPr>
          <p:nvPr/>
        </p:nvSpPr>
        <p:spPr>
          <a:xfrm>
            <a:off x="577911" y="3429000"/>
            <a:ext cx="10444065" cy="7739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3300" b="1" dirty="0"/>
          </a:p>
          <a:p>
            <a:r>
              <a:rPr lang="tr-TR" sz="2100" dirty="0"/>
              <a:t>Bu sefer, her bir durum ve eylem çifti (</a:t>
            </a:r>
            <a:r>
              <a:rPr lang="tr-TR" sz="2100" dirty="0" err="1"/>
              <a:t>s,a</a:t>
            </a:r>
            <a:r>
              <a:rPr lang="tr-TR" sz="2100" dirty="0"/>
              <a:t>) için Q(</a:t>
            </a:r>
            <a:r>
              <a:rPr lang="tr-TR" sz="2100" dirty="0" err="1"/>
              <a:t>s,a</a:t>
            </a:r>
            <a:r>
              <a:rPr lang="tr-TR" sz="2100" dirty="0"/>
              <a:t>) değerini hesaplayacağız.</a:t>
            </a:r>
          </a:p>
          <a:p>
            <a:endParaRPr lang="tr-TR" sz="2100" b="1" dirty="0"/>
          </a:p>
          <a:p>
            <a:r>
              <a:rPr lang="tr-TR" sz="2100" b="1" dirty="0"/>
              <a:t>Q(S3-&gt;S2):</a:t>
            </a:r>
          </a:p>
          <a:p>
            <a:r>
              <a:rPr lang="tr-TR" sz="2100" dirty="0"/>
              <a:t>S3 durumunda S2’ye geçme eylemi yapıldığında, elde edilen ödül +10’dur.</a:t>
            </a:r>
          </a:p>
          <a:p>
            <a:r>
              <a:rPr lang="tr-TR" sz="2100" dirty="0"/>
              <a:t>S2’ye geçildiğinde, 𝑆2S2’den yapılabilecek en iyi eylemin getireceği ödül beklenir.</a:t>
            </a:r>
          </a:p>
          <a:p>
            <a:r>
              <a:rPr lang="pt-BR" sz="2100" dirty="0"/>
              <a:t>Q(S3-&gt;S2)= R(S3-&gt;S2)+ &amp;maxQ(S2,a’)</a:t>
            </a:r>
            <a:r>
              <a:rPr lang="tr-TR" sz="2100" dirty="0"/>
              <a:t>=10+0.9maxQ(S2,a’)</a:t>
            </a:r>
          </a:p>
          <a:p>
            <a:r>
              <a:rPr lang="tr-TR" sz="2100" b="1" dirty="0"/>
              <a:t>Q(S4-&gt;S2):</a:t>
            </a:r>
          </a:p>
          <a:p>
            <a:r>
              <a:rPr lang="tr-TR" sz="2100" dirty="0"/>
              <a:t>S4 durumunda her zaman 𝑆2S2’ye geçilir ve bu geçişte ödül -1’dir.</a:t>
            </a:r>
          </a:p>
          <a:p>
            <a:r>
              <a:rPr lang="tr-TR" sz="2100" dirty="0"/>
              <a:t>Q(S4-&gt;S2)=-1+0.9max(S2,a’)</a:t>
            </a:r>
          </a:p>
          <a:p>
            <a:r>
              <a:rPr lang="tr-TR" sz="2100" b="1" dirty="0"/>
              <a:t>Q(S2-&gt;S3), Q(S2-&gt;S1), Q(S2-&gt;S4):</a:t>
            </a:r>
          </a:p>
          <a:p>
            <a:r>
              <a:rPr lang="tr-TR" sz="2100" dirty="0"/>
              <a:t>S2 durumunda farklı eylemlerle farklı durumlara geçebiliriz:</a:t>
            </a:r>
          </a:p>
          <a:p>
            <a:r>
              <a:rPr lang="tr-TR" sz="2100" dirty="0"/>
              <a:t>S3’e geçme (%50 olasılıkla): Ödül 10’dur.</a:t>
            </a:r>
          </a:p>
          <a:p>
            <a:r>
              <a:rPr lang="tr-TR" sz="2100" dirty="0"/>
              <a:t>S1’e geçme (%25 olasılıkla): Ödül 0’dır.</a:t>
            </a:r>
          </a:p>
          <a:p>
            <a:r>
              <a:rPr lang="tr-TR" sz="2100" dirty="0"/>
              <a:t>S4’e geçme (%25 olasılıkla): Ödül -1’dir.</a:t>
            </a:r>
          </a:p>
          <a:p>
            <a:r>
              <a:rPr lang="tr-TR" sz="2100" dirty="0"/>
              <a:t>Q(S2-&gt;S3)=10+0.9maxQ(S3,a’)</a:t>
            </a:r>
          </a:p>
          <a:p>
            <a:r>
              <a:rPr lang="tr-TR" sz="2100" dirty="0"/>
              <a:t>Q(S2-&gt;S1)=0+0.9maxQ(S1,a’)</a:t>
            </a:r>
          </a:p>
          <a:p>
            <a:r>
              <a:rPr lang="tr-TR" sz="2100" dirty="0"/>
              <a:t>Q(S2-&gt;S4)=-1+0.9maxQ(S4,a’)</a:t>
            </a:r>
          </a:p>
          <a:p>
            <a:r>
              <a:rPr lang="tr-TR" sz="2100" b="1" dirty="0"/>
              <a:t>Q(S1-&gt;S4):</a:t>
            </a:r>
          </a:p>
          <a:p>
            <a:r>
              <a:rPr lang="tr-TR" sz="2100" dirty="0"/>
              <a:t>S1 durumunda yalnızca 𝑆2S2’ye geçiş vardır ve ödül 0’dır.</a:t>
            </a:r>
          </a:p>
          <a:p>
            <a:r>
              <a:rPr lang="tr-TR" sz="2100" dirty="0"/>
              <a:t>Q(S1-S2)=0+0.9maxQ(S2,a’)</a:t>
            </a:r>
          </a:p>
          <a:p>
            <a:endParaRPr lang="tr-TR" sz="1050" b="1" dirty="0"/>
          </a:p>
          <a:p>
            <a:endParaRPr lang="pt-BR" sz="105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b="1" dirty="0"/>
          </a:p>
          <a:p>
            <a:endParaRPr lang="tr-TR" sz="1400" dirty="0"/>
          </a:p>
          <a:p>
            <a:endParaRPr lang="tr-TR" sz="1400" b="1" dirty="0"/>
          </a:p>
          <a:p>
            <a:endParaRPr lang="tr-TR" sz="1400" b="1" dirty="0"/>
          </a:p>
          <a:p>
            <a:endParaRPr lang="tr-TR" sz="1400" b="1" dirty="0"/>
          </a:p>
          <a:p>
            <a:endParaRPr lang="tr-TR" sz="1400" dirty="0"/>
          </a:p>
          <a:p>
            <a:pPr>
              <a:buFont typeface="Arial" panose="020B0604020202020204" pitchFamily="34" charset="0"/>
              <a:buChar char="•"/>
            </a:pPr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77B64C-7B7D-0EBC-2304-EAB006A01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964" y="-150427"/>
            <a:ext cx="7706356" cy="189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93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BF69C9-3E4E-C3FF-9919-D0CFAB560F65}"/>
              </a:ext>
            </a:extLst>
          </p:cNvPr>
          <p:cNvSpPr txBox="1">
            <a:spLocks/>
          </p:cNvSpPr>
          <p:nvPr/>
        </p:nvSpPr>
        <p:spPr>
          <a:xfrm>
            <a:off x="5268592" y="1159120"/>
            <a:ext cx="6702669" cy="5621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venir Next LT Pro" panose="020B0504020202020204" pitchFamily="34" charset="0"/>
              <a:buNone/>
            </a:pPr>
            <a:endParaRPr lang="en-GB" dirty="0">
              <a:latin typeface="Times New Roman" panose="02020603050405020304" pitchFamily="18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CC31483-C889-B7CD-B20B-D3268C43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806"/>
          </a:xfrm>
        </p:spPr>
        <p:txBody>
          <a:bodyPr>
            <a:normAutofit/>
          </a:bodyPr>
          <a:lstStyle/>
          <a:p>
            <a:r>
              <a:rPr lang="tr-TR" dirty="0" err="1"/>
              <a:t>Bellman</a:t>
            </a:r>
            <a:r>
              <a:rPr lang="tr-TR" dirty="0"/>
              <a:t> Denklemi</a:t>
            </a:r>
            <a:endParaRPr lang="en-GB" dirty="0"/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1AD0AB49-4767-6708-B963-C38E0217CDFF}"/>
              </a:ext>
            </a:extLst>
          </p:cNvPr>
          <p:cNvSpPr txBox="1">
            <a:spLocks/>
          </p:cNvSpPr>
          <p:nvPr/>
        </p:nvSpPr>
        <p:spPr>
          <a:xfrm>
            <a:off x="680118" y="2420188"/>
            <a:ext cx="10444065" cy="3622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600" b="1" dirty="0"/>
              <a:t>Özet Olarak Q Değerleri İçin Denklem Sistemi</a:t>
            </a:r>
          </a:p>
          <a:p>
            <a:r>
              <a:rPr lang="tr-TR" sz="1600" dirty="0"/>
              <a:t>Toplamda elimizdeki denklemler şu şekildedir:</a:t>
            </a:r>
          </a:p>
          <a:p>
            <a:pPr>
              <a:buFont typeface="+mj-lt"/>
              <a:buAutoNum type="arabicPeriod"/>
            </a:pPr>
            <a:r>
              <a:rPr lang="tr-TR" sz="1600" dirty="0"/>
              <a:t>Q(S3-&gt;S2)=10+0.9⋅max⁡Q(S2,a′) </a:t>
            </a:r>
          </a:p>
          <a:p>
            <a:pPr>
              <a:buFont typeface="+mj-lt"/>
              <a:buAutoNum type="arabicPeriod"/>
            </a:pPr>
            <a:r>
              <a:rPr lang="tr-TR" sz="1600" dirty="0"/>
              <a:t>Q(S4-&gt;S2)=−1+0.9⋅max⁡Q(S2,a′)</a:t>
            </a:r>
          </a:p>
          <a:p>
            <a:pPr>
              <a:buFont typeface="+mj-lt"/>
              <a:buAutoNum type="arabicPeriod"/>
            </a:pPr>
            <a:r>
              <a:rPr lang="tr-TR" sz="1600" dirty="0"/>
              <a:t>Q(S2-&gt;S3)=10+0.9⋅max⁡Q(S3,a′)</a:t>
            </a:r>
          </a:p>
          <a:p>
            <a:pPr>
              <a:buFont typeface="+mj-lt"/>
              <a:buAutoNum type="arabicPeriod"/>
            </a:pPr>
            <a:r>
              <a:rPr lang="tr-TR" sz="1600" dirty="0"/>
              <a:t>Q(S2-&gt;S1)=0+0.9⋅max⁡Q(S1,a′)</a:t>
            </a:r>
          </a:p>
          <a:p>
            <a:pPr>
              <a:buFont typeface="+mj-lt"/>
              <a:buAutoNum type="arabicPeriod"/>
            </a:pPr>
            <a:r>
              <a:rPr lang="tr-TR" sz="1600" dirty="0"/>
              <a:t>Q(S2-&gt;S4)=−1+0.9⋅maxQ(S4,a′)</a:t>
            </a:r>
          </a:p>
          <a:p>
            <a:pPr>
              <a:buFont typeface="+mj-lt"/>
              <a:buAutoNum type="arabicPeriod"/>
            </a:pPr>
            <a:r>
              <a:rPr lang="tr-TR" sz="1600" dirty="0"/>
              <a:t>Q(S1-&gt;S2)=0+0.9⋅max⁡Q(S2,a′)</a:t>
            </a:r>
          </a:p>
          <a:p>
            <a:r>
              <a:rPr lang="tr-TR" sz="1400" b="1" dirty="0"/>
              <a:t>   </a:t>
            </a:r>
            <a:endParaRPr lang="tr-TR" sz="1400" dirty="0"/>
          </a:p>
          <a:p>
            <a:endParaRPr lang="tr-TR" sz="1400" b="1" dirty="0"/>
          </a:p>
          <a:p>
            <a:endParaRPr lang="tr-TR" sz="1400" b="1" dirty="0"/>
          </a:p>
          <a:p>
            <a:endParaRPr lang="tr-TR" sz="1400" b="1" dirty="0"/>
          </a:p>
          <a:p>
            <a:endParaRPr lang="tr-TR" sz="1400" dirty="0"/>
          </a:p>
          <a:p>
            <a:pPr>
              <a:buFont typeface="Arial" panose="020B0604020202020204" pitchFamily="34" charset="0"/>
              <a:buChar char="•"/>
            </a:pPr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1009001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BF69C9-3E4E-C3FF-9919-D0CFAB560F65}"/>
              </a:ext>
            </a:extLst>
          </p:cNvPr>
          <p:cNvSpPr txBox="1">
            <a:spLocks/>
          </p:cNvSpPr>
          <p:nvPr/>
        </p:nvSpPr>
        <p:spPr>
          <a:xfrm>
            <a:off x="5268592" y="1159120"/>
            <a:ext cx="6702669" cy="5621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venir Next LT Pro" panose="020B0504020202020204" pitchFamily="34" charset="0"/>
              <a:buNone/>
            </a:pPr>
            <a:endParaRPr lang="en-GB" dirty="0">
              <a:latin typeface="Times New Roman" panose="02020603050405020304" pitchFamily="18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CC31483-C889-B7CD-B20B-D3268C43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806"/>
          </a:xfrm>
        </p:spPr>
        <p:txBody>
          <a:bodyPr>
            <a:normAutofit/>
          </a:bodyPr>
          <a:lstStyle/>
          <a:p>
            <a:r>
              <a:rPr lang="tr-TR" dirty="0"/>
              <a:t>Monte-Carlo Yöntemleri</a:t>
            </a:r>
            <a:endParaRPr lang="en-GB" dirty="0"/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1AD0AB49-4767-6708-B963-C38E0217CDFF}"/>
              </a:ext>
            </a:extLst>
          </p:cNvPr>
          <p:cNvSpPr txBox="1">
            <a:spLocks/>
          </p:cNvSpPr>
          <p:nvPr/>
        </p:nvSpPr>
        <p:spPr>
          <a:xfrm>
            <a:off x="504654" y="2076749"/>
            <a:ext cx="10444065" cy="3622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400" b="1" dirty="0"/>
          </a:p>
          <a:p>
            <a:endParaRPr lang="tr-TR" sz="1400" b="1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r>
              <a:rPr lang="tr-TR" sz="1800" dirty="0"/>
              <a:t>Monte Carlo yöntemleri, pekiştirmeli öğrenmede değer tahminleri yapmak için rastgele örnekleme kullanır. Bu yöntemler, sistemin dinamiklerini (geçiş ve ödül fonksiyonlarını) tam olarak bilmeye gerek kalmadan öğrenmeyi sağlar.</a:t>
            </a:r>
          </a:p>
          <a:p>
            <a:endParaRPr lang="tr-TR" sz="1800" dirty="0"/>
          </a:p>
          <a:p>
            <a:r>
              <a:rPr lang="tr-TR" sz="1800" dirty="0"/>
              <a:t>Monte Carlo yöntemlerinin amacı, bir durumun veya bir durum-eylem çiftinin beklenen toplam ödülünü, yani uzun vadeli değerini tahmin etmektir. Bunu, ajanın ortamdaki deneyimlerinden elde edilen ortalama ödüllere dayanarak yaparız.</a:t>
            </a:r>
          </a:p>
          <a:p>
            <a:endParaRPr lang="tr-TR" sz="1800" dirty="0"/>
          </a:p>
          <a:p>
            <a:r>
              <a:rPr lang="tr-TR" sz="1800" dirty="0"/>
              <a:t>Monte Carlo, belirli bir durumda veya durum-eylem çiftinde başlanan deneyimlerin toplam ödülünü ortalama alarak o durum ya da durum-eylem çiftinin değerini tahmin eder.</a:t>
            </a:r>
          </a:p>
          <a:p>
            <a:endParaRPr lang="tr-TR" sz="1400" b="1" dirty="0"/>
          </a:p>
          <a:p>
            <a:endParaRPr lang="tr-TR" sz="1400" dirty="0"/>
          </a:p>
          <a:p>
            <a:endParaRPr lang="tr-TR" sz="1400" b="1" dirty="0"/>
          </a:p>
          <a:p>
            <a:endParaRPr lang="tr-TR" sz="1400" b="1" dirty="0"/>
          </a:p>
          <a:p>
            <a:endParaRPr lang="tr-TR" sz="1400" b="1" dirty="0"/>
          </a:p>
          <a:p>
            <a:endParaRPr lang="tr-TR" sz="1400" dirty="0"/>
          </a:p>
          <a:p>
            <a:pPr>
              <a:buFont typeface="Arial" panose="020B0604020202020204" pitchFamily="34" charset="0"/>
              <a:buChar char="•"/>
            </a:pPr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3736538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BF69C9-3E4E-C3FF-9919-D0CFAB560F65}"/>
              </a:ext>
            </a:extLst>
          </p:cNvPr>
          <p:cNvSpPr txBox="1">
            <a:spLocks/>
          </p:cNvSpPr>
          <p:nvPr/>
        </p:nvSpPr>
        <p:spPr>
          <a:xfrm>
            <a:off x="5268592" y="1159120"/>
            <a:ext cx="6702669" cy="5621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venir Next LT Pro" panose="020B0504020202020204" pitchFamily="34" charset="0"/>
              <a:buNone/>
            </a:pPr>
            <a:endParaRPr lang="en-GB" dirty="0">
              <a:latin typeface="Times New Roman" panose="02020603050405020304" pitchFamily="18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CC31483-C889-B7CD-B20B-D3268C43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806"/>
          </a:xfrm>
        </p:spPr>
        <p:txBody>
          <a:bodyPr>
            <a:normAutofit/>
          </a:bodyPr>
          <a:lstStyle/>
          <a:p>
            <a:r>
              <a:rPr lang="tr-TR" dirty="0"/>
              <a:t>Monte-Carlo Yöntemleri</a:t>
            </a:r>
            <a:endParaRPr lang="en-GB" dirty="0"/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1AD0AB49-4767-6708-B963-C38E0217CDFF}"/>
              </a:ext>
            </a:extLst>
          </p:cNvPr>
          <p:cNvSpPr txBox="1">
            <a:spLocks/>
          </p:cNvSpPr>
          <p:nvPr/>
        </p:nvSpPr>
        <p:spPr>
          <a:xfrm>
            <a:off x="627748" y="1624084"/>
            <a:ext cx="8434366" cy="4394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400" b="1" dirty="0"/>
          </a:p>
          <a:p>
            <a:endParaRPr lang="tr-TR" sz="2900" b="1" dirty="0"/>
          </a:p>
          <a:p>
            <a:r>
              <a:rPr lang="tr-TR" sz="2600" b="1" dirty="0"/>
              <a:t>Episodik Ortamlar ve Tam Epizodları Kullanma</a:t>
            </a:r>
          </a:p>
          <a:p>
            <a:r>
              <a:rPr lang="tr-TR" sz="2600" dirty="0"/>
              <a:t>Monte Carlo yöntemleri, özellikle baştan sona (yani başlangıç ve bitiş durumları olan) tam epizodları gözlemlemek için uygundur. Bir epizod tamamlandığında, Monte Carlo, o epizod boyunca izlenen durumlar ve eylemler için değer tahminleri yapar. Bu yüzden, her bir duruma veya duruma bağlı eylem çiftine, tam epizod tamamlanana kadar güncelleme yapılmaz. </a:t>
            </a:r>
          </a:p>
          <a:p>
            <a:endParaRPr lang="tr-TR" sz="2600" dirty="0"/>
          </a:p>
          <a:p>
            <a:endParaRPr lang="tr-TR" sz="2600" dirty="0"/>
          </a:p>
          <a:p>
            <a:r>
              <a:rPr lang="tr-TR" sz="2600" b="1" dirty="0"/>
              <a:t>Durum Değerlerinin (V(s)) ve Durum-Eylem Değerlerinin (Q(</a:t>
            </a:r>
            <a:r>
              <a:rPr lang="tr-TR" sz="2600" b="1" dirty="0" err="1"/>
              <a:t>s,a</a:t>
            </a:r>
            <a:r>
              <a:rPr lang="tr-TR" sz="2600" b="1" dirty="0"/>
              <a:t>)) Monte Carlo ile Hesaplanması:</a:t>
            </a:r>
          </a:p>
          <a:p>
            <a:r>
              <a:rPr lang="tr-TR" sz="2600" dirty="0"/>
              <a:t>Monte Carlo yöntemleri ile değer fonksiyonlarını (hem V(s) hem de Q(</a:t>
            </a:r>
            <a:r>
              <a:rPr lang="tr-TR" sz="2600" dirty="0" err="1"/>
              <a:t>s,a</a:t>
            </a:r>
            <a:r>
              <a:rPr lang="tr-TR" sz="2600" dirty="0"/>
              <a:t>)) hesaplamak için, her epizodda alınan toplam ödülleri kaydederiz. Epizod tamamlandıktan sonra, o epizodda ziyaret edilen her durumun (veya durum-eylem çiftinin) gelecekteki ödüllerin ortalamasını almak için kullanılacak toplam ödülleri biriktiririz.</a:t>
            </a:r>
          </a:p>
          <a:p>
            <a:r>
              <a:rPr lang="tr-TR" sz="2600" dirty="0"/>
              <a:t>Örneğin: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600" dirty="0"/>
              <a:t>V(s): Bir duruma ulaştıktan sonra epizod boyunca alınan toplam ödüllerin ortalaması olarak tahmin edilir.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600" dirty="0"/>
              <a:t>Q(</a:t>
            </a:r>
            <a:r>
              <a:rPr lang="tr-TR" sz="2600" dirty="0" err="1"/>
              <a:t>s,a</a:t>
            </a:r>
            <a:r>
              <a:rPr lang="tr-TR" sz="2600" dirty="0"/>
              <a:t>) : Belirli bir durum ve eylem çifti için ödül toplamlarının ortalaması olarak tahmin edilir.</a:t>
            </a:r>
          </a:p>
          <a:p>
            <a:endParaRPr lang="tr-TR" sz="1200" dirty="0"/>
          </a:p>
          <a:p>
            <a:endParaRPr lang="tr-TR" sz="1400" b="1" dirty="0"/>
          </a:p>
          <a:p>
            <a:endParaRPr lang="tr-TR" sz="1400" dirty="0"/>
          </a:p>
          <a:p>
            <a:endParaRPr lang="tr-TR" sz="1400" b="1" dirty="0"/>
          </a:p>
          <a:p>
            <a:endParaRPr lang="tr-TR" sz="1400" b="1" dirty="0"/>
          </a:p>
          <a:p>
            <a:endParaRPr lang="tr-TR" sz="1400" b="1" dirty="0"/>
          </a:p>
          <a:p>
            <a:endParaRPr lang="tr-TR" sz="1400" dirty="0"/>
          </a:p>
          <a:p>
            <a:pPr>
              <a:buFont typeface="Arial" panose="020B0604020202020204" pitchFamily="34" charset="0"/>
              <a:buChar char="•"/>
            </a:pPr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513246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BF69C9-3E4E-C3FF-9919-D0CFAB560F65}"/>
              </a:ext>
            </a:extLst>
          </p:cNvPr>
          <p:cNvSpPr txBox="1">
            <a:spLocks/>
          </p:cNvSpPr>
          <p:nvPr/>
        </p:nvSpPr>
        <p:spPr>
          <a:xfrm>
            <a:off x="5268592" y="1159120"/>
            <a:ext cx="6702669" cy="5621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venir Next LT Pro" panose="020B0504020202020204" pitchFamily="34" charset="0"/>
              <a:buNone/>
            </a:pPr>
            <a:endParaRPr lang="en-GB" dirty="0">
              <a:latin typeface="Times New Roman" panose="02020603050405020304" pitchFamily="18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CC31483-C889-B7CD-B20B-D3268C43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806"/>
          </a:xfrm>
        </p:spPr>
        <p:txBody>
          <a:bodyPr>
            <a:normAutofit/>
          </a:bodyPr>
          <a:lstStyle/>
          <a:p>
            <a:r>
              <a:rPr lang="tr-TR" dirty="0"/>
              <a:t>Monte-Carlo Yöntemleri</a:t>
            </a:r>
            <a:endParaRPr lang="en-GB" dirty="0"/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1AD0AB49-4767-6708-B963-C38E0217CDFF}"/>
              </a:ext>
            </a:extLst>
          </p:cNvPr>
          <p:cNvSpPr txBox="1">
            <a:spLocks/>
          </p:cNvSpPr>
          <p:nvPr/>
        </p:nvSpPr>
        <p:spPr>
          <a:xfrm>
            <a:off x="671709" y="2595495"/>
            <a:ext cx="10444065" cy="3622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400" b="1" dirty="0"/>
          </a:p>
          <a:p>
            <a:endParaRPr lang="tr-TR" sz="1400" b="1" dirty="0"/>
          </a:p>
          <a:p>
            <a:r>
              <a:rPr lang="tr-TR" sz="1400" b="1" dirty="0"/>
              <a:t>Birinci Ziyaret (First-</a:t>
            </a:r>
            <a:r>
              <a:rPr lang="tr-TR" sz="1400" b="1" dirty="0" err="1"/>
              <a:t>Visit</a:t>
            </a:r>
            <a:r>
              <a:rPr lang="tr-TR" sz="1400" b="1" dirty="0"/>
              <a:t>) ve Her Ziyaret (</a:t>
            </a:r>
            <a:r>
              <a:rPr lang="tr-TR" sz="1400" b="1" dirty="0" err="1"/>
              <a:t>Every-Visit</a:t>
            </a:r>
            <a:r>
              <a:rPr lang="tr-TR" sz="1400" b="1" dirty="0"/>
              <a:t>) Monte Carlo Yöntemleri</a:t>
            </a:r>
          </a:p>
          <a:p>
            <a:r>
              <a:rPr lang="tr-TR" sz="1400" dirty="0"/>
              <a:t>Monte Carlo yöntemlerinde, değer fonksiyonları için iki farklı yaklaşım bulunur: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400" b="1" dirty="0"/>
              <a:t>Birinci Ziyaret (First-</a:t>
            </a:r>
            <a:r>
              <a:rPr lang="tr-TR" sz="1400" b="1" dirty="0" err="1"/>
              <a:t>Visit</a:t>
            </a:r>
            <a:r>
              <a:rPr lang="tr-TR" sz="1400" b="1" dirty="0"/>
              <a:t>) Monte Carlo</a:t>
            </a:r>
            <a:r>
              <a:rPr lang="tr-TR" sz="1400" dirty="0"/>
              <a:t>: Bir epizod içinde her durumu veya duruma bağlı eylemi ilk ziyaret ettiğimizde o duruma dair güncelleme yapılır. Yani, bir duruma ilk kez geldiğimizde aldığımız toplam ödül kaydedilir.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400" b="1" dirty="0"/>
              <a:t>Her Ziyaret (</a:t>
            </a:r>
            <a:r>
              <a:rPr lang="tr-TR" sz="1400" b="1" dirty="0" err="1"/>
              <a:t>Every-Visit</a:t>
            </a:r>
            <a:r>
              <a:rPr lang="tr-TR" sz="1400" b="1" dirty="0"/>
              <a:t>) Monte Carlo</a:t>
            </a:r>
            <a:r>
              <a:rPr lang="tr-TR" sz="1400" dirty="0"/>
              <a:t>: Epizod boyunca bir duruma veya duruma bağlı eyleme her gelişimizde ödül kaydedilir ve her ziyaret sonunda ortalama alınır.</a:t>
            </a:r>
          </a:p>
          <a:p>
            <a:pPr>
              <a:buFont typeface="Arial" panose="020B0604020202020204" pitchFamily="34" charset="0"/>
              <a:buChar char="•"/>
            </a:pPr>
            <a:endParaRPr lang="tr-TR" sz="1400" dirty="0"/>
          </a:p>
          <a:p>
            <a:r>
              <a:rPr lang="tr-TR" sz="1400" dirty="0"/>
              <a:t>Her iki yöntemin de kendi avantajları vardır. Birinci ziyaret yöntemi daha az hesaplama gerektirirken her ziyaret yöntemi daha fazla bilgi sağlar, ancak hesaplama maliyeti biraz daha yüksektir.</a:t>
            </a:r>
          </a:p>
          <a:p>
            <a:endParaRPr lang="tr-TR" sz="1200" dirty="0"/>
          </a:p>
          <a:p>
            <a:endParaRPr lang="tr-TR" sz="1400" b="1" dirty="0"/>
          </a:p>
          <a:p>
            <a:endParaRPr lang="tr-TR" sz="1400" dirty="0"/>
          </a:p>
          <a:p>
            <a:endParaRPr lang="tr-TR" sz="1400" b="1" dirty="0"/>
          </a:p>
          <a:p>
            <a:endParaRPr lang="tr-TR" sz="1400" b="1" dirty="0"/>
          </a:p>
          <a:p>
            <a:endParaRPr lang="tr-TR" sz="1400" b="1" dirty="0"/>
          </a:p>
          <a:p>
            <a:endParaRPr lang="tr-TR" sz="1400" dirty="0"/>
          </a:p>
          <a:p>
            <a:pPr>
              <a:buFont typeface="Arial" panose="020B0604020202020204" pitchFamily="34" charset="0"/>
              <a:buChar char="•"/>
            </a:pPr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105707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BF69C9-3E4E-C3FF-9919-D0CFAB560F65}"/>
              </a:ext>
            </a:extLst>
          </p:cNvPr>
          <p:cNvSpPr txBox="1">
            <a:spLocks/>
          </p:cNvSpPr>
          <p:nvPr/>
        </p:nvSpPr>
        <p:spPr>
          <a:xfrm>
            <a:off x="5268592" y="1159120"/>
            <a:ext cx="6702669" cy="5621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venir Next LT Pro" panose="020B0504020202020204" pitchFamily="34" charset="0"/>
              <a:buNone/>
            </a:pPr>
            <a:endParaRPr lang="en-GB" dirty="0">
              <a:latin typeface="Times New Roman" panose="02020603050405020304" pitchFamily="18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CC31483-C889-B7CD-B20B-D3268C43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806"/>
          </a:xfrm>
        </p:spPr>
        <p:txBody>
          <a:bodyPr>
            <a:normAutofit/>
          </a:bodyPr>
          <a:lstStyle/>
          <a:p>
            <a:r>
              <a:rPr lang="tr-TR" dirty="0" err="1"/>
              <a:t>Introduction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DM in RL</a:t>
            </a:r>
            <a:endParaRPr lang="en-GB" dirty="0"/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1AD0AB49-4767-6708-B963-C38E0217CDFF}"/>
              </a:ext>
            </a:extLst>
          </p:cNvPr>
          <p:cNvSpPr txBox="1">
            <a:spLocks/>
          </p:cNvSpPr>
          <p:nvPr/>
        </p:nvSpPr>
        <p:spPr>
          <a:xfrm>
            <a:off x="758686" y="1625730"/>
            <a:ext cx="10444065" cy="3622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3600" dirty="0"/>
          </a:p>
          <a:p>
            <a:endParaRPr lang="tr-TR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25B9A0-2E21-6BE2-BEEF-49B9547DA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808" y="1821346"/>
            <a:ext cx="6370805" cy="301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BF69C9-3E4E-C3FF-9919-D0CFAB560F65}"/>
              </a:ext>
            </a:extLst>
          </p:cNvPr>
          <p:cNvSpPr txBox="1">
            <a:spLocks/>
          </p:cNvSpPr>
          <p:nvPr/>
        </p:nvSpPr>
        <p:spPr>
          <a:xfrm>
            <a:off x="5268592" y="1159120"/>
            <a:ext cx="6702669" cy="5621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venir Next LT Pro" panose="020B0504020202020204" pitchFamily="34" charset="0"/>
              <a:buNone/>
            </a:pPr>
            <a:endParaRPr lang="en-GB" dirty="0">
              <a:latin typeface="Times New Roman" panose="02020603050405020304" pitchFamily="18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CC31483-C889-B7CD-B20B-D3268C43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39" y="365126"/>
            <a:ext cx="11133061" cy="1015806"/>
          </a:xfrm>
        </p:spPr>
        <p:txBody>
          <a:bodyPr>
            <a:normAutofit fontScale="90000"/>
          </a:bodyPr>
          <a:lstStyle/>
          <a:p>
            <a:r>
              <a:rPr lang="tr-TR" dirty="0"/>
              <a:t>Dinamik Programlama (</a:t>
            </a:r>
            <a:r>
              <a:rPr lang="tr-TR" dirty="0" err="1"/>
              <a:t>Dynamic</a:t>
            </a:r>
            <a:r>
              <a:rPr lang="tr-TR" dirty="0"/>
              <a:t> Programming)</a:t>
            </a:r>
            <a:endParaRPr lang="en-GB" dirty="0"/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1AD0AB49-4767-6708-B963-C38E0217CDFF}"/>
              </a:ext>
            </a:extLst>
          </p:cNvPr>
          <p:cNvSpPr txBox="1">
            <a:spLocks/>
          </p:cNvSpPr>
          <p:nvPr/>
        </p:nvSpPr>
        <p:spPr>
          <a:xfrm>
            <a:off x="504092" y="1881703"/>
            <a:ext cx="7284226" cy="3622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000" dirty="0"/>
              <a:t>- Dinamik Programlama, karmaşık sorunları çözmek için kullanılan bir tekniktir. </a:t>
            </a:r>
          </a:p>
          <a:p>
            <a:r>
              <a:rPr lang="tr-TR" sz="2000" dirty="0"/>
              <a:t>- Sorunu daha küçük alt parçalara böler ve bu parçaları çözerek büyük sorunu çözmeye çalışır. </a:t>
            </a:r>
          </a:p>
          <a:p>
            <a:r>
              <a:rPr lang="tr-TR" sz="2000" dirty="0"/>
              <a:t>- Bu yöntem, "alt sorunların çözümünü kullanarak büyük sorunu çözme" prensibine dayanır.</a:t>
            </a:r>
          </a:p>
          <a:p>
            <a:r>
              <a:rPr lang="tr-TR" sz="2100" dirty="0"/>
              <a:t>- DP, Markov Karar Süreçleri (MDP) üzerinde hesaplama yapabilmek için, tüm durumları ve bu durumlar arasındaki geçişleri bildiğimizde işe yarar.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2B50E-CDFE-4C50-1E4D-33AD5FFA1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318" y="2195512"/>
            <a:ext cx="4736858" cy="299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1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BF69C9-3E4E-C3FF-9919-D0CFAB560F65}"/>
              </a:ext>
            </a:extLst>
          </p:cNvPr>
          <p:cNvSpPr txBox="1">
            <a:spLocks/>
          </p:cNvSpPr>
          <p:nvPr/>
        </p:nvSpPr>
        <p:spPr>
          <a:xfrm>
            <a:off x="5268592" y="1159120"/>
            <a:ext cx="6702669" cy="5621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venir Next LT Pro" panose="020B0504020202020204" pitchFamily="34" charset="0"/>
              <a:buNone/>
            </a:pPr>
            <a:endParaRPr lang="en-GB" dirty="0">
              <a:latin typeface="Times New Roman" panose="02020603050405020304" pitchFamily="18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CC31483-C889-B7CD-B20B-D3268C43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806"/>
          </a:xfrm>
        </p:spPr>
        <p:txBody>
          <a:bodyPr>
            <a:normAutofit/>
          </a:bodyPr>
          <a:lstStyle/>
          <a:p>
            <a:r>
              <a:rPr lang="tr-TR" dirty="0" err="1"/>
              <a:t>Bellman</a:t>
            </a:r>
            <a:r>
              <a:rPr lang="tr-TR" dirty="0"/>
              <a:t> Denklemi</a:t>
            </a:r>
            <a:endParaRPr lang="en-GB" dirty="0"/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1AD0AB49-4767-6708-B963-C38E0217CDFF}"/>
              </a:ext>
            </a:extLst>
          </p:cNvPr>
          <p:cNvSpPr txBox="1">
            <a:spLocks/>
          </p:cNvSpPr>
          <p:nvPr/>
        </p:nvSpPr>
        <p:spPr>
          <a:xfrm>
            <a:off x="512884" y="1505003"/>
            <a:ext cx="10444065" cy="3622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400" dirty="0"/>
          </a:p>
          <a:p>
            <a:pPr>
              <a:buFont typeface="Arial" panose="020B0604020202020204" pitchFamily="34" charset="0"/>
              <a:buChar char="•"/>
            </a:pPr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F702EE-4E09-2654-D0A8-1A03BEFF4293}"/>
              </a:ext>
            </a:extLst>
          </p:cNvPr>
          <p:cNvSpPr txBox="1"/>
          <p:nvPr/>
        </p:nvSpPr>
        <p:spPr>
          <a:xfrm>
            <a:off x="402248" y="1211396"/>
            <a:ext cx="1119031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DP'nin temelinde </a:t>
            </a:r>
            <a:r>
              <a:rPr lang="tr-TR" dirty="0" err="1"/>
              <a:t>Bellman</a:t>
            </a:r>
            <a:r>
              <a:rPr lang="tr-TR" dirty="0"/>
              <a:t> denklemleri bulunur. </a:t>
            </a:r>
            <a:r>
              <a:rPr lang="tr-TR" dirty="0" err="1"/>
              <a:t>Bellman</a:t>
            </a:r>
            <a:r>
              <a:rPr lang="tr-TR" dirty="0"/>
              <a:t> denklemi, bir durumda kalarak veya bir eylemi seçerek gelecekte kazanılacak ödüllerin toplamını hesaplamamıza yardımcı olur. </a:t>
            </a:r>
            <a:r>
              <a:rPr lang="tr-TR" b="1" dirty="0" err="1"/>
              <a:t>Bellman</a:t>
            </a:r>
            <a:r>
              <a:rPr lang="tr-TR" b="1" dirty="0"/>
              <a:t> Denklemi</a:t>
            </a:r>
            <a:r>
              <a:rPr lang="tr-TR" dirty="0"/>
              <a:t> şunu söyler:</a:t>
            </a:r>
          </a:p>
          <a:p>
            <a:endParaRPr lang="tr-TR" dirty="0"/>
          </a:p>
          <a:p>
            <a:r>
              <a:rPr lang="tr-TR" b="1" dirty="0"/>
              <a:t>Değer Fonksiyonu </a:t>
            </a:r>
            <a:r>
              <a:rPr lang="tr-TR" b="1" dirty="0" err="1"/>
              <a:t>Bellman</a:t>
            </a:r>
            <a:r>
              <a:rPr lang="tr-TR" b="1" dirty="0"/>
              <a:t> Denklemi (V(s)): </a:t>
            </a:r>
            <a:r>
              <a:rPr lang="tr-TR" dirty="0"/>
              <a:t>Belirli bir durumda (s) olmanın uzun vadeli ödül beklentisini hesaplar: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5893DF-F3AB-654E-C8C7-9F9C6D0BC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658" y="3077309"/>
            <a:ext cx="6819900" cy="962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AFB76B-C70D-193A-8521-04866A093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794" y="4193665"/>
            <a:ext cx="9270390" cy="24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8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BF69C9-3E4E-C3FF-9919-D0CFAB560F65}"/>
              </a:ext>
            </a:extLst>
          </p:cNvPr>
          <p:cNvSpPr txBox="1">
            <a:spLocks/>
          </p:cNvSpPr>
          <p:nvPr/>
        </p:nvSpPr>
        <p:spPr>
          <a:xfrm>
            <a:off x="5268592" y="1159120"/>
            <a:ext cx="6702669" cy="5621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venir Next LT Pro" panose="020B0504020202020204" pitchFamily="34" charset="0"/>
              <a:buNone/>
            </a:pPr>
            <a:endParaRPr lang="en-GB" dirty="0">
              <a:latin typeface="Times New Roman" panose="02020603050405020304" pitchFamily="18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CC31483-C889-B7CD-B20B-D3268C43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806"/>
          </a:xfrm>
        </p:spPr>
        <p:txBody>
          <a:bodyPr>
            <a:normAutofit/>
          </a:bodyPr>
          <a:lstStyle/>
          <a:p>
            <a:r>
              <a:rPr lang="tr-TR" dirty="0" err="1"/>
              <a:t>Bellman</a:t>
            </a:r>
            <a:r>
              <a:rPr lang="tr-TR" dirty="0"/>
              <a:t> Denklemi</a:t>
            </a:r>
            <a:endParaRPr lang="en-GB" dirty="0"/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1AD0AB49-4767-6708-B963-C38E0217CDFF}"/>
              </a:ext>
            </a:extLst>
          </p:cNvPr>
          <p:cNvSpPr txBox="1">
            <a:spLocks/>
          </p:cNvSpPr>
          <p:nvPr/>
        </p:nvSpPr>
        <p:spPr>
          <a:xfrm>
            <a:off x="512884" y="1505003"/>
            <a:ext cx="10444065" cy="3622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400" dirty="0"/>
          </a:p>
          <a:p>
            <a:pPr>
              <a:buFont typeface="Arial" panose="020B0604020202020204" pitchFamily="34" charset="0"/>
              <a:buChar char="•"/>
            </a:pPr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F702EE-4E09-2654-D0A8-1A03BEFF4293}"/>
              </a:ext>
            </a:extLst>
          </p:cNvPr>
          <p:cNvSpPr txBox="1"/>
          <p:nvPr/>
        </p:nvSpPr>
        <p:spPr>
          <a:xfrm>
            <a:off x="220739" y="492218"/>
            <a:ext cx="11276867" cy="695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/>
              <a:t>Soru: </a:t>
            </a:r>
            <a:r>
              <a:rPr lang="tr-TR" dirty="0"/>
              <a:t>4 durumlu basit bir ızgara ortamı düşünelim. Ajan bu ızgarada hareket ederek ödüller kazanmaktadır. Tüm V değerleri için denklem sistemini </a:t>
            </a:r>
            <a:r>
              <a:rPr lang="tr-TR" dirty="0" err="1"/>
              <a:t>yazınır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sz="1600" dirty="0"/>
          </a:p>
          <a:p>
            <a:r>
              <a:rPr lang="tr-TR" sz="1600" dirty="0"/>
              <a:t>S1: </a:t>
            </a:r>
            <a:r>
              <a:rPr lang="tr-TR" sz="1600" dirty="0" err="1"/>
              <a:t>Baslangıc</a:t>
            </a:r>
            <a:r>
              <a:rPr lang="tr-TR" sz="1600" dirty="0"/>
              <a:t> durumdur.</a:t>
            </a:r>
          </a:p>
          <a:p>
            <a:r>
              <a:rPr lang="tr-TR" sz="1600" dirty="0"/>
              <a:t>S3: Hedef durumdur ve bu durumda +10 ödül alınır.</a:t>
            </a:r>
          </a:p>
          <a:p>
            <a:r>
              <a:rPr lang="tr-TR" sz="1600" dirty="0"/>
              <a:t>S4: Ajan için riskli bir durumdur ve burada -1 ödül alınır.</a:t>
            </a:r>
          </a:p>
          <a:p>
            <a:r>
              <a:rPr lang="tr-TR" sz="1600" dirty="0"/>
              <a:t>Diğer durumlar herhangi bir ödül sunmaz (ödül = 0).</a:t>
            </a:r>
          </a:p>
          <a:p>
            <a:endParaRPr lang="tr-TR" sz="1600" dirty="0"/>
          </a:p>
          <a:p>
            <a:r>
              <a:rPr lang="tr-TR" sz="1600" b="1" dirty="0"/>
              <a:t>Varsayımlar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600" dirty="0"/>
              <a:t>İndirim Katsayısı (</a:t>
            </a:r>
            <a:r>
              <a:rPr lang="el-GR" sz="1600" dirty="0"/>
              <a:t>γ): 0.9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600" dirty="0"/>
              <a:t>Politika olasılıkları: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600" dirty="0"/>
              <a:t>S2 durumundan S3’e geçme olasılığı: %50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600" dirty="0"/>
              <a:t>S2 durumundan S1 veya S4’e geçme olasılığı: %25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E6D76-6305-CD6E-F82D-BB5A28111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9" y="847725"/>
            <a:ext cx="104775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2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BF69C9-3E4E-C3FF-9919-D0CFAB560F65}"/>
              </a:ext>
            </a:extLst>
          </p:cNvPr>
          <p:cNvSpPr txBox="1">
            <a:spLocks/>
          </p:cNvSpPr>
          <p:nvPr/>
        </p:nvSpPr>
        <p:spPr>
          <a:xfrm>
            <a:off x="5268592" y="1159120"/>
            <a:ext cx="6702669" cy="5621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venir Next LT Pro" panose="020B0504020202020204" pitchFamily="34" charset="0"/>
              <a:buNone/>
            </a:pPr>
            <a:endParaRPr lang="en-GB" dirty="0">
              <a:latin typeface="Times New Roman" panose="02020603050405020304" pitchFamily="18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CC31483-C889-B7CD-B20B-D3268C43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806"/>
          </a:xfrm>
        </p:spPr>
        <p:txBody>
          <a:bodyPr>
            <a:normAutofit/>
          </a:bodyPr>
          <a:lstStyle/>
          <a:p>
            <a:r>
              <a:rPr lang="tr-TR" dirty="0" err="1"/>
              <a:t>Bellman</a:t>
            </a:r>
            <a:r>
              <a:rPr lang="tr-TR" dirty="0"/>
              <a:t> Denklemi</a:t>
            </a:r>
            <a:endParaRPr lang="en-GB" dirty="0"/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1AD0AB49-4767-6708-B963-C38E0217CDFF}"/>
              </a:ext>
            </a:extLst>
          </p:cNvPr>
          <p:cNvSpPr txBox="1">
            <a:spLocks/>
          </p:cNvSpPr>
          <p:nvPr/>
        </p:nvSpPr>
        <p:spPr>
          <a:xfrm>
            <a:off x="512884" y="1505003"/>
            <a:ext cx="10444065" cy="3622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400" dirty="0"/>
          </a:p>
          <a:p>
            <a:pPr>
              <a:buFont typeface="Arial" panose="020B0604020202020204" pitchFamily="34" charset="0"/>
              <a:buChar char="•"/>
            </a:pPr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F702EE-4E09-2654-D0A8-1A03BEFF4293}"/>
              </a:ext>
            </a:extLst>
          </p:cNvPr>
          <p:cNvSpPr txBox="1"/>
          <p:nvPr/>
        </p:nvSpPr>
        <p:spPr>
          <a:xfrm>
            <a:off x="402248" y="1469234"/>
            <a:ext cx="1127686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Ajan aşağıdaki basit politikayı izler: S1</a:t>
            </a:r>
            <a:r>
              <a:rPr lang="tr-TR" dirty="0">
                <a:sym typeface="Wingdings" panose="05000000000000000000" pitchFamily="2" charset="2"/>
              </a:rPr>
              <a:t>S2S1 </a:t>
            </a:r>
            <a:r>
              <a:rPr lang="tr-TR" dirty="0" err="1">
                <a:sym typeface="Wingdings" panose="05000000000000000000" pitchFamily="2" charset="2"/>
              </a:rPr>
              <a:t>or</a:t>
            </a:r>
            <a:r>
              <a:rPr lang="tr-TR" dirty="0">
                <a:sym typeface="Wingdings" panose="05000000000000000000" pitchFamily="2" charset="2"/>
              </a:rPr>
              <a:t> S3 </a:t>
            </a:r>
            <a:r>
              <a:rPr lang="tr-TR" dirty="0" err="1">
                <a:sym typeface="Wingdings" panose="05000000000000000000" pitchFamily="2" charset="2"/>
              </a:rPr>
              <a:t>or</a:t>
            </a:r>
            <a:r>
              <a:rPr lang="tr-TR" dirty="0">
                <a:sym typeface="Wingdings" panose="05000000000000000000" pitchFamily="2" charset="2"/>
              </a:rPr>
              <a:t> S4</a:t>
            </a:r>
          </a:p>
          <a:p>
            <a:r>
              <a:rPr lang="tr-TR" dirty="0">
                <a:sym typeface="Wingdings" panose="05000000000000000000" pitchFamily="2" charset="2"/>
              </a:rPr>
              <a:t>                                                                         S1-&gt;S2</a:t>
            </a:r>
          </a:p>
          <a:p>
            <a:r>
              <a:rPr lang="tr-TR" dirty="0">
                <a:sym typeface="Wingdings" panose="05000000000000000000" pitchFamily="2" charset="2"/>
              </a:rPr>
              <a:t>                                                                          S3 (</a:t>
            </a:r>
            <a:r>
              <a:rPr lang="tr-TR" dirty="0" err="1">
                <a:sym typeface="Wingdings" panose="05000000000000000000" pitchFamily="2" charset="2"/>
              </a:rPr>
              <a:t>Completed</a:t>
            </a:r>
            <a:r>
              <a:rPr lang="tr-TR" dirty="0">
                <a:sym typeface="Wingdings" panose="05000000000000000000" pitchFamily="2" charset="2"/>
              </a:rPr>
              <a:t>)</a:t>
            </a:r>
          </a:p>
          <a:p>
            <a:r>
              <a:rPr lang="tr-TR" dirty="0">
                <a:sym typeface="Wingdings" panose="05000000000000000000" pitchFamily="2" charset="2"/>
              </a:rPr>
              <a:t>                                                                          S4S2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S1 durumunda S2’ye geçmeye çalışır.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S2 durumunda rastgele olarak S1, S3 veya S4 durumlarından birine geçmeye çalışır.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S3 veya S4 durumlarında S2ye geri döner.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800" dirty="0"/>
              <a:t>S2 durumunda S3’e geçme olasılığı: %50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800" dirty="0"/>
              <a:t>S2durumunda S1 veya S4’e geçme olasılığı: %25</a:t>
            </a:r>
          </a:p>
          <a:p>
            <a:pPr lvl="1"/>
            <a:endParaRPr lang="tr-TR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lvl="1"/>
            <a:endParaRPr lang="tr-TR" sz="1800" dirty="0"/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52D08-B5AB-0373-B3AA-67262FEFF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48" y="3490546"/>
            <a:ext cx="5811940" cy="143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96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BF69C9-3E4E-C3FF-9919-D0CFAB560F65}"/>
              </a:ext>
            </a:extLst>
          </p:cNvPr>
          <p:cNvSpPr txBox="1">
            <a:spLocks/>
          </p:cNvSpPr>
          <p:nvPr/>
        </p:nvSpPr>
        <p:spPr>
          <a:xfrm>
            <a:off x="5268592" y="1159120"/>
            <a:ext cx="6702669" cy="5621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venir Next LT Pro" panose="020B0504020202020204" pitchFamily="34" charset="0"/>
              <a:buNone/>
            </a:pPr>
            <a:endParaRPr lang="en-GB" dirty="0">
              <a:latin typeface="Times New Roman" panose="02020603050405020304" pitchFamily="18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CC31483-C889-B7CD-B20B-D3268C43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806"/>
          </a:xfrm>
        </p:spPr>
        <p:txBody>
          <a:bodyPr>
            <a:normAutofit/>
          </a:bodyPr>
          <a:lstStyle/>
          <a:p>
            <a:r>
              <a:rPr lang="tr-TR" dirty="0" err="1"/>
              <a:t>Bellman</a:t>
            </a:r>
            <a:r>
              <a:rPr lang="tr-TR" dirty="0"/>
              <a:t> Denklemi</a:t>
            </a:r>
            <a:endParaRPr lang="en-GB" dirty="0"/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1AD0AB49-4767-6708-B963-C38E0217CDFF}"/>
              </a:ext>
            </a:extLst>
          </p:cNvPr>
          <p:cNvSpPr txBox="1">
            <a:spLocks/>
          </p:cNvSpPr>
          <p:nvPr/>
        </p:nvSpPr>
        <p:spPr>
          <a:xfrm>
            <a:off x="675453" y="2482157"/>
            <a:ext cx="10444065" cy="4622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8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r>
              <a:rPr lang="tr-TR" sz="1400" dirty="0"/>
              <a:t>V(S3), hedef durum, V(S3)=10</a:t>
            </a:r>
            <a:br>
              <a:rPr lang="tr-TR" sz="1400" dirty="0"/>
            </a:br>
            <a:r>
              <a:rPr lang="tr-TR" sz="1400" dirty="0"/>
              <a:t>V(S4), S4 durumdan daima S2’ye geçiliyor, yani bu durumda kaldığımızda ödül olarak -1 alıyoruz ve bir sonraki durumda (yani S2’de) ne kadar ödül alacağımızı hesaba katıyoruz. </a:t>
            </a:r>
          </a:p>
          <a:p>
            <a:endParaRPr lang="tr-TR" sz="1400" dirty="0"/>
          </a:p>
          <a:p>
            <a:r>
              <a:rPr lang="tr-TR" sz="1400" dirty="0"/>
              <a:t>V(S4)=R(S4-&gt;S2) + &amp; V(S2)</a:t>
            </a:r>
            <a:r>
              <a:rPr lang="tr-TR" sz="1400" dirty="0">
                <a:sym typeface="Wingdings" panose="05000000000000000000" pitchFamily="2" charset="2"/>
              </a:rPr>
              <a:t> V(S4)=-1+0.9V(S2)</a:t>
            </a:r>
          </a:p>
          <a:p>
            <a:r>
              <a:rPr lang="tr-TR" sz="1400" dirty="0">
                <a:sym typeface="Wingdings" panose="05000000000000000000" pitchFamily="2" charset="2"/>
              </a:rPr>
              <a:t>V(S2):  %50 olasılıkla S3’e geçilir ve bu durumda ödül 10’dur.</a:t>
            </a:r>
          </a:p>
          <a:p>
            <a:r>
              <a:rPr lang="tr-TR" sz="1400" dirty="0">
                <a:sym typeface="Wingdings" panose="05000000000000000000" pitchFamily="2" charset="2"/>
              </a:rPr>
              <a:t>                  %25 olasılıkla S1’e geçilir, burada ödül yok (ödül 0).</a:t>
            </a:r>
          </a:p>
          <a:p>
            <a:r>
              <a:rPr lang="tr-TR" sz="1400" dirty="0">
                <a:sym typeface="Wingdings" panose="05000000000000000000" pitchFamily="2" charset="2"/>
              </a:rPr>
              <a:t>                   %25 olasılıkla S4’e geçilir ve bu durumda ödül -1’dir.</a:t>
            </a:r>
          </a:p>
          <a:p>
            <a:endParaRPr lang="tr-TR" sz="1400" dirty="0">
              <a:sym typeface="Wingdings" panose="05000000000000000000" pitchFamily="2" charset="2"/>
            </a:endParaRPr>
          </a:p>
          <a:p>
            <a:r>
              <a:rPr lang="tr-TR" sz="1400" dirty="0">
                <a:sym typeface="Wingdings" panose="05000000000000000000" pitchFamily="2" charset="2"/>
              </a:rPr>
              <a:t>V(S2)=0.5⋅(10+0.9⋅V(S3))+0.25⋅(0+0.9⋅V(S1))+0.25⋅(−1+0.9⋅V(S4))</a:t>
            </a:r>
          </a:p>
          <a:p>
            <a:r>
              <a:rPr lang="tr-TR" sz="1400" dirty="0"/>
              <a:t>İl</a:t>
            </a:r>
            <a:r>
              <a:rPr lang="pt-BR" sz="1400" dirty="0"/>
              <a:t>k terim (%50 olasılıkla S3’e geçme): </a:t>
            </a:r>
            <a:r>
              <a:rPr lang="tr-TR" sz="1400" dirty="0">
                <a:sym typeface="Wingdings" panose="05000000000000000000" pitchFamily="2" charset="2"/>
              </a:rPr>
              <a:t>0.5⋅(10+0.9⋅V(S3))=  0.5⋅(10+0.9⋅𝑉(S3))0.5⋅(10+0.9⋅V(S3))</a:t>
            </a:r>
          </a:p>
          <a:p>
            <a:r>
              <a:rPr lang="tr-TR" sz="1400" dirty="0"/>
              <a:t>İ</a:t>
            </a:r>
            <a:r>
              <a:rPr lang="pt-BR" sz="1400" dirty="0"/>
              <a:t>kinci terim (%25 olasılıkla S1e geçme): 0.25⋅(0+0.9⋅V(S1))</a:t>
            </a:r>
            <a:endParaRPr lang="tr-TR" sz="1400" dirty="0"/>
          </a:p>
          <a:p>
            <a:r>
              <a:rPr lang="tr-TR" sz="1400" dirty="0">
                <a:sym typeface="Wingdings" panose="05000000000000000000" pitchFamily="2" charset="2"/>
              </a:rPr>
              <a:t>Üçüncü terim (%25 olasılıkla 𝑆4S4’e geçme): 0.25⋅(−1+0.9⋅V(S4))</a:t>
            </a:r>
          </a:p>
          <a:p>
            <a:endParaRPr lang="tr-TR" sz="1400" dirty="0">
              <a:sym typeface="Wingdings" panose="05000000000000000000" pitchFamily="2" charset="2"/>
            </a:endParaRPr>
          </a:p>
          <a:p>
            <a:r>
              <a:rPr lang="tr-TR" sz="1400" dirty="0">
                <a:sym typeface="Wingdings" panose="05000000000000000000" pitchFamily="2" charset="2"/>
              </a:rPr>
              <a:t>Son olarak,  V(S1)’i hesaplayalım. S1 durumunda her zaman S2’ye geçiliyor ve burada ödül olarak 0 alınıyor. Bu durumda:</a:t>
            </a:r>
          </a:p>
          <a:p>
            <a:r>
              <a:rPr lang="en-GB" sz="1400" dirty="0"/>
              <a:t>V(S1)=0+0.9⋅V(S2)</a:t>
            </a:r>
            <a:endParaRPr lang="tr-TR" sz="1400" dirty="0">
              <a:sym typeface="Wingdings" panose="05000000000000000000" pitchFamily="2" charset="2"/>
            </a:endParaRPr>
          </a:p>
          <a:p>
            <a:endParaRPr lang="tr-TR" sz="1400" dirty="0"/>
          </a:p>
          <a:p>
            <a:endParaRPr lang="tr-TR" sz="1400" dirty="0"/>
          </a:p>
          <a:p>
            <a:endParaRPr lang="tr-TR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DE7ACE-B54A-C2D1-5EAB-E9DDE625B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53" y="1380932"/>
            <a:ext cx="6810946" cy="16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18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BF69C9-3E4E-C3FF-9919-D0CFAB560F65}"/>
              </a:ext>
            </a:extLst>
          </p:cNvPr>
          <p:cNvSpPr txBox="1">
            <a:spLocks/>
          </p:cNvSpPr>
          <p:nvPr/>
        </p:nvSpPr>
        <p:spPr>
          <a:xfrm>
            <a:off x="5268592" y="1159120"/>
            <a:ext cx="6702669" cy="5621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venir Next LT Pro" panose="020B0504020202020204" pitchFamily="34" charset="0"/>
              <a:buNone/>
            </a:pPr>
            <a:endParaRPr lang="en-GB" dirty="0">
              <a:latin typeface="Times New Roman" panose="02020603050405020304" pitchFamily="18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CC31483-C889-B7CD-B20B-D3268C43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806"/>
          </a:xfrm>
        </p:spPr>
        <p:txBody>
          <a:bodyPr>
            <a:normAutofit/>
          </a:bodyPr>
          <a:lstStyle/>
          <a:p>
            <a:r>
              <a:rPr lang="tr-TR" dirty="0" err="1"/>
              <a:t>Bellman</a:t>
            </a:r>
            <a:r>
              <a:rPr lang="tr-TR" dirty="0"/>
              <a:t> Denklemi</a:t>
            </a:r>
            <a:endParaRPr lang="en-GB" dirty="0"/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1AD0AB49-4767-6708-B963-C38E0217CDFF}"/>
              </a:ext>
            </a:extLst>
          </p:cNvPr>
          <p:cNvSpPr txBox="1">
            <a:spLocks/>
          </p:cNvSpPr>
          <p:nvPr/>
        </p:nvSpPr>
        <p:spPr>
          <a:xfrm>
            <a:off x="564672" y="1911973"/>
            <a:ext cx="10444065" cy="4707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400" dirty="0"/>
              <a:t>Özet Olarak Denklem Sistemi:</a:t>
            </a:r>
          </a:p>
          <a:p>
            <a:endParaRPr lang="tr-TR" sz="800" dirty="0"/>
          </a:p>
          <a:p>
            <a:endParaRPr lang="tr-TR" sz="800" dirty="0"/>
          </a:p>
          <a:p>
            <a:r>
              <a:rPr lang="tr-TR" sz="1400" dirty="0"/>
              <a:t>𝑉(𝑆3)=10</a:t>
            </a:r>
          </a:p>
          <a:p>
            <a:r>
              <a:rPr lang="tr-TR" sz="1400" dirty="0"/>
              <a:t>𝑉(𝑆4)=−1+0.9⋅𝑉(𝑆2) 𝑉(𝑆2)=0.5⋅(10+0.9⋅𝑉(𝑆3))+0.25⋅(0+0.9⋅𝑉(𝑆1))+0.25⋅(−1+0.9⋅𝑉(𝑆4))V(S2)=0.5⋅(10+0.9⋅V(S3))+0.25⋅(0+0.9⋅V(S1))+0.25⋅(−1+0.9⋅V(S4))</a:t>
            </a:r>
          </a:p>
          <a:p>
            <a:r>
              <a:rPr lang="tr-TR" sz="1400" dirty="0"/>
              <a:t>𝑉(𝑆1)=0+0.9⋅𝑉(𝑆2)</a:t>
            </a:r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3968604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BF69C9-3E4E-C3FF-9919-D0CFAB560F65}"/>
              </a:ext>
            </a:extLst>
          </p:cNvPr>
          <p:cNvSpPr txBox="1">
            <a:spLocks/>
          </p:cNvSpPr>
          <p:nvPr/>
        </p:nvSpPr>
        <p:spPr>
          <a:xfrm>
            <a:off x="5268592" y="1159120"/>
            <a:ext cx="6702669" cy="5621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venir Next LT Pro" panose="020B0504020202020204" pitchFamily="34" charset="0"/>
              <a:buNone/>
            </a:pPr>
            <a:endParaRPr lang="en-GB" dirty="0">
              <a:latin typeface="Times New Roman" panose="02020603050405020304" pitchFamily="18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CC31483-C889-B7CD-B20B-D3268C43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806"/>
          </a:xfrm>
        </p:spPr>
        <p:txBody>
          <a:bodyPr>
            <a:normAutofit/>
          </a:bodyPr>
          <a:lstStyle/>
          <a:p>
            <a:r>
              <a:rPr lang="tr-TR" dirty="0" err="1"/>
              <a:t>Bellman</a:t>
            </a:r>
            <a:r>
              <a:rPr lang="tr-TR" dirty="0"/>
              <a:t> Denklemi</a:t>
            </a:r>
            <a:endParaRPr lang="en-GB" dirty="0"/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1AD0AB49-4767-6708-B963-C38E0217CDFF}"/>
              </a:ext>
            </a:extLst>
          </p:cNvPr>
          <p:cNvSpPr txBox="1">
            <a:spLocks/>
          </p:cNvSpPr>
          <p:nvPr/>
        </p:nvSpPr>
        <p:spPr>
          <a:xfrm>
            <a:off x="220739" y="1778350"/>
            <a:ext cx="10444065" cy="3622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tr-TR" sz="1900" dirty="0"/>
          </a:p>
          <a:p>
            <a:pPr lvl="1"/>
            <a:endParaRPr lang="tr-TR" sz="1900" dirty="0"/>
          </a:p>
          <a:p>
            <a:pPr lvl="1"/>
            <a:r>
              <a:rPr lang="tr-TR" sz="1900" b="1" dirty="0"/>
              <a:t>Durum-Eylem Değer Fonksiyonu </a:t>
            </a:r>
            <a:r>
              <a:rPr lang="tr-TR" sz="1900" b="1" dirty="0" err="1"/>
              <a:t>Bellman</a:t>
            </a:r>
            <a:r>
              <a:rPr lang="tr-TR" sz="1900" b="1" dirty="0"/>
              <a:t> Denklemi (Q(s, a)): </a:t>
            </a:r>
            <a:r>
              <a:rPr lang="tr-TR" sz="1900" dirty="0"/>
              <a:t>Belirli bir durumda belirli bir eylemi seçtiğimizde beklenen ödülü hesaplar.</a:t>
            </a:r>
            <a:r>
              <a:rPr lang="tr-TR" sz="1400" b="1" dirty="0"/>
              <a:t> </a:t>
            </a:r>
          </a:p>
          <a:p>
            <a:pPr lvl="1"/>
            <a:endParaRPr lang="tr-TR" sz="1400" b="1" dirty="0"/>
          </a:p>
          <a:p>
            <a:pPr lvl="1"/>
            <a:endParaRPr lang="tr-TR" sz="1400" b="1" dirty="0"/>
          </a:p>
          <a:p>
            <a:pPr lvl="1"/>
            <a:r>
              <a:rPr lang="tr-TR" sz="1400" b="1" dirty="0"/>
              <a:t>  </a:t>
            </a:r>
            <a:endParaRPr lang="tr-TR" sz="1400" dirty="0"/>
          </a:p>
          <a:p>
            <a:endParaRPr lang="tr-TR" sz="1400" b="1" dirty="0"/>
          </a:p>
          <a:p>
            <a:endParaRPr lang="tr-TR" sz="1400" b="1" dirty="0"/>
          </a:p>
          <a:p>
            <a:endParaRPr lang="tr-TR" sz="1400" b="1" dirty="0"/>
          </a:p>
          <a:p>
            <a:endParaRPr lang="tr-TR" sz="1400" b="1" dirty="0"/>
          </a:p>
          <a:p>
            <a:endParaRPr lang="tr-TR" sz="1400" b="1" dirty="0"/>
          </a:p>
          <a:p>
            <a:endParaRPr lang="tr-TR" sz="1400" b="1" dirty="0"/>
          </a:p>
          <a:p>
            <a:endParaRPr lang="tr-TR" sz="1400" dirty="0"/>
          </a:p>
          <a:p>
            <a:pPr>
              <a:buFont typeface="Arial" panose="020B0604020202020204" pitchFamily="34" charset="0"/>
              <a:buChar char="•"/>
            </a:pPr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E49C26-05C6-EC1F-77DA-2D57547F7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954" y="2438400"/>
            <a:ext cx="7153275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71964E-90F6-BD50-D6C8-BF347345F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54" y="3589415"/>
            <a:ext cx="96583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2036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4023</TotalTime>
  <Words>1543</Words>
  <Application>Microsoft Office PowerPoint</Application>
  <PresentationFormat>Widescreen</PresentationFormat>
  <Paragraphs>276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Avenir Next LT Pro</vt:lpstr>
      <vt:lpstr>AvenirNext LT Pro Medium</vt:lpstr>
      <vt:lpstr>Sagona Book</vt:lpstr>
      <vt:lpstr>Times New Roman</vt:lpstr>
      <vt:lpstr>Wingdings</vt:lpstr>
      <vt:lpstr>ExploreVTI</vt:lpstr>
      <vt:lpstr>Introduction to Robotics</vt:lpstr>
      <vt:lpstr>Introduction to DM in RL</vt:lpstr>
      <vt:lpstr>Dinamik Programlama (Dynamic Programming)</vt:lpstr>
      <vt:lpstr>Bellman Denklemi</vt:lpstr>
      <vt:lpstr>Bellman Denklemi</vt:lpstr>
      <vt:lpstr>Bellman Denklemi</vt:lpstr>
      <vt:lpstr>Bellman Denklemi</vt:lpstr>
      <vt:lpstr>Bellman Denklemi</vt:lpstr>
      <vt:lpstr>Bellman Denklemi</vt:lpstr>
      <vt:lpstr>Bellman Denklemi</vt:lpstr>
      <vt:lpstr>Bellman Denklemi</vt:lpstr>
      <vt:lpstr>Bellman Denklemi</vt:lpstr>
      <vt:lpstr>Monte-Carlo Yöntemleri</vt:lpstr>
      <vt:lpstr>Monte-Carlo Yöntemleri</vt:lpstr>
      <vt:lpstr>Monte-Carlo Yöntemleri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Robotics</dc:title>
  <dc:creator>Yiğit Çağatay Kuyu</dc:creator>
  <cp:lastModifiedBy>Yiğit Çağatay Kuyu</cp:lastModifiedBy>
  <cp:revision>115</cp:revision>
  <dcterms:created xsi:type="dcterms:W3CDTF">2023-10-05T11:39:42Z</dcterms:created>
  <dcterms:modified xsi:type="dcterms:W3CDTF">2024-11-08T07:53:54Z</dcterms:modified>
</cp:coreProperties>
</file>