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321" r:id="rId2"/>
    <p:sldId id="338" r:id="rId3"/>
    <p:sldId id="339" r:id="rId4"/>
    <p:sldId id="340" r:id="rId5"/>
    <p:sldId id="341" r:id="rId6"/>
    <p:sldId id="342" r:id="rId7"/>
    <p:sldId id="343" r:id="rId8"/>
    <p:sldId id="344" r:id="rId9"/>
    <p:sldId id="345" r:id="rId10"/>
    <p:sldId id="346" r:id="rId11"/>
    <p:sldId id="333" r:id="rId12"/>
    <p:sldId id="351" r:id="rId13"/>
    <p:sldId id="349" r:id="rId14"/>
    <p:sldId id="334" r:id="rId15"/>
    <p:sldId id="336" r:id="rId16"/>
    <p:sldId id="352" r:id="rId17"/>
    <p:sldId id="350" r:id="rId18"/>
    <p:sldId id="337" r:id="rId19"/>
    <p:sldId id="353" r:id="rId20"/>
    <p:sldId id="355" r:id="rId21"/>
    <p:sldId id="356" r:id="rId22"/>
    <p:sldId id="357" r:id="rId23"/>
    <p:sldId id="358" r:id="rId24"/>
    <p:sldId id="359" r:id="rId25"/>
    <p:sldId id="360" r:id="rId26"/>
    <p:sldId id="361" r:id="rId27"/>
    <p:sldId id="362" r:id="rId28"/>
    <p:sldId id="3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109" d="100"/>
          <a:sy n="109"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11/22/2024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856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05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22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970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15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458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794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0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665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622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914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11/22/2024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9993386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74B3794-1C07-88AA-27C9-440B716AFE8D}"/>
              </a:ext>
            </a:extLst>
          </p:cNvPr>
          <p:cNvSpPr>
            <a:spLocks noGrp="1"/>
          </p:cNvSpPr>
          <p:nvPr>
            <p:ph type="ctrTitle"/>
          </p:nvPr>
        </p:nvSpPr>
        <p:spPr>
          <a:xfrm>
            <a:off x="996275" y="4098524"/>
            <a:ext cx="5996628" cy="2226076"/>
          </a:xfrm>
        </p:spPr>
        <p:txBody>
          <a:bodyPr anchor="ctr">
            <a:normAutofit/>
          </a:bodyPr>
          <a:lstStyle/>
          <a:p>
            <a:pPr algn="l"/>
            <a:r>
              <a:rPr lang="tr-TR" sz="5400" dirty="0" err="1"/>
              <a:t>Introduction</a:t>
            </a:r>
            <a:r>
              <a:rPr lang="tr-TR" sz="5400" dirty="0"/>
              <a:t> </a:t>
            </a:r>
            <a:r>
              <a:rPr lang="tr-TR" sz="5400" dirty="0" err="1"/>
              <a:t>to</a:t>
            </a:r>
            <a:r>
              <a:rPr lang="tr-TR" sz="5400" dirty="0"/>
              <a:t> </a:t>
            </a:r>
            <a:r>
              <a:rPr lang="tr-TR" sz="5400" dirty="0" err="1"/>
              <a:t>Robotics</a:t>
            </a:r>
            <a:endParaRPr lang="tr-TR" sz="5400" dirty="0"/>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1"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CCE66814-A6BA-0B26-4B5B-FE5FD193D9EC}"/>
              </a:ext>
            </a:extLst>
          </p:cNvPr>
          <p:cNvSpPr>
            <a:spLocks noGrp="1"/>
          </p:cNvSpPr>
          <p:nvPr>
            <p:ph type="subTitle" idx="1"/>
          </p:nvPr>
        </p:nvSpPr>
        <p:spPr>
          <a:xfrm>
            <a:off x="7185430" y="4085112"/>
            <a:ext cx="3997745" cy="2228758"/>
          </a:xfrm>
        </p:spPr>
        <p:txBody>
          <a:bodyPr anchor="ctr">
            <a:normAutofit/>
          </a:bodyPr>
          <a:lstStyle/>
          <a:p>
            <a:pPr algn="l"/>
            <a:endParaRPr lang="tr-TR" sz="2200"/>
          </a:p>
        </p:txBody>
      </p:sp>
      <p:pic>
        <p:nvPicPr>
          <p:cNvPr id="42" name="Picture 3" descr="Connected sticks shaping polygons background">
            <a:extLst>
              <a:ext uri="{FF2B5EF4-FFF2-40B4-BE49-F238E27FC236}">
                <a16:creationId xmlns:a16="http://schemas.microsoft.com/office/drawing/2014/main" id="{5F6BA7F0-4AED-5CAA-E0A4-18A46EE00966}"/>
              </a:ext>
            </a:extLst>
          </p:cNvPr>
          <p:cNvPicPr>
            <a:picLocks noChangeAspect="1"/>
          </p:cNvPicPr>
          <p:nvPr/>
        </p:nvPicPr>
        <p:blipFill rotWithShape="1">
          <a:blip r:embed="rId2"/>
          <a:srcRect t="26106" r="-2" b="21803"/>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Picture 4">
            <a:extLst>
              <a:ext uri="{FF2B5EF4-FFF2-40B4-BE49-F238E27FC236}">
                <a16:creationId xmlns:a16="http://schemas.microsoft.com/office/drawing/2014/main" id="{5562F197-D4AB-0F8F-DB66-440A7F1BAA88}"/>
              </a:ext>
            </a:extLst>
          </p:cNvPr>
          <p:cNvPicPr>
            <a:picLocks noChangeAspect="1"/>
          </p:cNvPicPr>
          <p:nvPr/>
        </p:nvPicPr>
        <p:blipFill>
          <a:blip r:embed="rId3"/>
          <a:stretch>
            <a:fillRect/>
          </a:stretch>
        </p:blipFill>
        <p:spPr>
          <a:xfrm>
            <a:off x="5918508" y="-13721"/>
            <a:ext cx="6248400" cy="3209925"/>
          </a:xfrm>
          <a:prstGeom prst="rect">
            <a:avLst/>
          </a:prstGeom>
        </p:spPr>
      </p:pic>
      <p:pic>
        <p:nvPicPr>
          <p:cNvPr id="6" name="Picture 5">
            <a:extLst>
              <a:ext uri="{FF2B5EF4-FFF2-40B4-BE49-F238E27FC236}">
                <a16:creationId xmlns:a16="http://schemas.microsoft.com/office/drawing/2014/main" id="{69A592EA-CAD0-DB39-C783-C02441CE15C8}"/>
              </a:ext>
            </a:extLst>
          </p:cNvPr>
          <p:cNvPicPr>
            <a:picLocks noChangeAspect="1"/>
          </p:cNvPicPr>
          <p:nvPr/>
        </p:nvPicPr>
        <p:blipFill>
          <a:blip r:embed="rId4"/>
          <a:stretch>
            <a:fillRect/>
          </a:stretch>
        </p:blipFill>
        <p:spPr>
          <a:xfrm>
            <a:off x="0" y="-13721"/>
            <a:ext cx="3432345" cy="2286198"/>
          </a:xfrm>
          <a:prstGeom prst="rect">
            <a:avLst/>
          </a:prstGeom>
        </p:spPr>
      </p:pic>
      <p:pic>
        <p:nvPicPr>
          <p:cNvPr id="7" name="Picture 14" descr="utah-mit">
            <a:extLst>
              <a:ext uri="{FF2B5EF4-FFF2-40B4-BE49-F238E27FC236}">
                <a16:creationId xmlns:a16="http://schemas.microsoft.com/office/drawing/2014/main" id="{1C0554B4-079E-F036-ED91-AE3BCB6715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1379" y="3878696"/>
            <a:ext cx="29813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7C4A72B-7A2E-1D30-8FC8-19AEAEB17C42}"/>
              </a:ext>
            </a:extLst>
          </p:cNvPr>
          <p:cNvPicPr>
            <a:picLocks noChangeAspect="1"/>
          </p:cNvPicPr>
          <p:nvPr/>
        </p:nvPicPr>
        <p:blipFill>
          <a:blip r:embed="rId6"/>
          <a:stretch>
            <a:fillRect/>
          </a:stretch>
        </p:blipFill>
        <p:spPr>
          <a:xfrm>
            <a:off x="6786378" y="3878695"/>
            <a:ext cx="1908213" cy="2594109"/>
          </a:xfrm>
          <a:prstGeom prst="rect">
            <a:avLst/>
          </a:prstGeom>
        </p:spPr>
      </p:pic>
    </p:spTree>
    <p:extLst>
      <p:ext uri="{BB962C8B-B14F-4D97-AF65-F5344CB8AC3E}">
        <p14:creationId xmlns:p14="http://schemas.microsoft.com/office/powerpoint/2010/main" val="134722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a:xfrm>
            <a:off x="838200" y="1825624"/>
            <a:ext cx="10515600" cy="4856529"/>
          </a:xfrm>
        </p:spPr>
        <p:txBody>
          <a:bodyPr>
            <a:normAutofit/>
          </a:bodyPr>
          <a:lstStyle/>
          <a:p>
            <a:pPr marL="0" indent="0">
              <a:buNone/>
            </a:pPr>
            <a:endParaRPr lang="tr-TR" dirty="0"/>
          </a:p>
          <a:p>
            <a:pPr marL="0" indent="0">
              <a:buNone/>
            </a:pPr>
            <a:endParaRPr lang="tr-TR" dirty="0"/>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en-GB" sz="2200" dirty="0"/>
              <a:t>Upper Confidence Bound (UCB) (</a:t>
            </a:r>
            <a:r>
              <a:rPr lang="en-GB" sz="2200" dirty="0" err="1"/>
              <a:t>Üst</a:t>
            </a:r>
            <a:r>
              <a:rPr lang="en-GB" sz="2200" dirty="0"/>
              <a:t> </a:t>
            </a:r>
            <a:r>
              <a:rPr lang="en-GB" sz="2200" dirty="0" err="1"/>
              <a:t>Güven</a:t>
            </a:r>
            <a:r>
              <a:rPr lang="en-GB" sz="2200" dirty="0"/>
              <a:t> </a:t>
            </a:r>
            <a:r>
              <a:rPr lang="en-GB" sz="2200" dirty="0" err="1"/>
              <a:t>Sınırı</a:t>
            </a:r>
            <a:r>
              <a:rPr lang="en-GB" sz="2200" dirty="0"/>
              <a:t>)</a:t>
            </a:r>
            <a:endParaRPr lang="en-GB" dirty="0"/>
          </a:p>
        </p:txBody>
      </p:sp>
      <p:pic>
        <p:nvPicPr>
          <p:cNvPr id="5" name="Picture 4">
            <a:extLst>
              <a:ext uri="{FF2B5EF4-FFF2-40B4-BE49-F238E27FC236}">
                <a16:creationId xmlns:a16="http://schemas.microsoft.com/office/drawing/2014/main" id="{F6E87F8A-D142-494F-263D-B3A34432D7B8}"/>
              </a:ext>
            </a:extLst>
          </p:cNvPr>
          <p:cNvPicPr>
            <a:picLocks noChangeAspect="1"/>
          </p:cNvPicPr>
          <p:nvPr/>
        </p:nvPicPr>
        <p:blipFill>
          <a:blip r:embed="rId2"/>
          <a:stretch>
            <a:fillRect/>
          </a:stretch>
        </p:blipFill>
        <p:spPr>
          <a:xfrm>
            <a:off x="997602" y="1825624"/>
            <a:ext cx="5077408" cy="3296740"/>
          </a:xfrm>
          <a:prstGeom prst="rect">
            <a:avLst/>
          </a:prstGeom>
        </p:spPr>
      </p:pic>
      <p:pic>
        <p:nvPicPr>
          <p:cNvPr id="7" name="Picture 6">
            <a:extLst>
              <a:ext uri="{FF2B5EF4-FFF2-40B4-BE49-F238E27FC236}">
                <a16:creationId xmlns:a16="http://schemas.microsoft.com/office/drawing/2014/main" id="{1116E193-7011-7D2E-5AA1-079C5D270347}"/>
              </a:ext>
            </a:extLst>
          </p:cNvPr>
          <p:cNvPicPr>
            <a:picLocks noChangeAspect="1"/>
          </p:cNvPicPr>
          <p:nvPr/>
        </p:nvPicPr>
        <p:blipFill>
          <a:blip r:embed="rId3"/>
          <a:stretch>
            <a:fillRect/>
          </a:stretch>
        </p:blipFill>
        <p:spPr>
          <a:xfrm>
            <a:off x="7474897" y="2263163"/>
            <a:ext cx="4178171" cy="1990725"/>
          </a:xfrm>
          <a:prstGeom prst="rect">
            <a:avLst/>
          </a:prstGeom>
        </p:spPr>
      </p:pic>
      <p:sp>
        <p:nvSpPr>
          <p:cNvPr id="8" name="Arrow: Down 7">
            <a:extLst>
              <a:ext uri="{FF2B5EF4-FFF2-40B4-BE49-F238E27FC236}">
                <a16:creationId xmlns:a16="http://schemas.microsoft.com/office/drawing/2014/main" id="{4F3ADFA3-BD1B-6E2C-FD6C-826E51A6A5AA}"/>
              </a:ext>
            </a:extLst>
          </p:cNvPr>
          <p:cNvSpPr/>
          <p:nvPr/>
        </p:nvSpPr>
        <p:spPr>
          <a:xfrm rot="16200000">
            <a:off x="6533763" y="2547250"/>
            <a:ext cx="298580" cy="8133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5212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Policy</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8" y="1211396"/>
            <a:ext cx="11190311" cy="5816977"/>
          </a:xfrm>
          <a:prstGeom prst="rect">
            <a:avLst/>
          </a:prstGeom>
          <a:noFill/>
        </p:spPr>
        <p:txBody>
          <a:bodyPr wrap="square">
            <a:spAutoFit/>
          </a:bodyPr>
          <a:lstStyle/>
          <a:p>
            <a:r>
              <a:rPr lang="tr-TR" sz="1600" b="1" dirty="0"/>
              <a:t>Örnek: </a:t>
            </a:r>
            <a:r>
              <a:rPr lang="tr-TR" sz="1600" dirty="0"/>
              <a:t>Bir robot bir ızgara (grid) üzerinde hareket ettiğini düşünelim. Izgara 3x3 boyutundadır ve ajan başlangıç noktası olan (0,0) konumundan (2,2) konumundaki hedefe ulaşmaya çalışıyor. Her hareket için ödül -1'dir, bu da ajanın mümkün olan en kısa yolu bulmasını teşvik eder. Hedefe ulaştığında ödül +10 olur.</a:t>
            </a:r>
          </a:p>
          <a:p>
            <a:endParaRPr lang="tr-TR" sz="1600" dirty="0"/>
          </a:p>
          <a:p>
            <a:r>
              <a:rPr lang="tr-TR" sz="1600" dirty="0"/>
              <a:t>Ajan sadece yukarı, aşağı, sola ve sağa hareket edebilir ve bir deterministik politika izlemektedir, yani her durumda belirli bir eylemi tercih etmektedir. Deterministik bir politika uygulayarak en kısa yoldan hedefe hareket etmek ettiğinde, alacağı yol ve toplam ödül ne olur?</a:t>
            </a:r>
          </a:p>
          <a:p>
            <a:endParaRPr lang="tr-TR" dirty="0"/>
          </a:p>
          <a:p>
            <a:endParaRPr lang="tr-TR" dirty="0"/>
          </a:p>
          <a:p>
            <a:endParaRPr lang="tr-TR" dirty="0"/>
          </a:p>
          <a:p>
            <a:endParaRPr lang="tr-TR" dirty="0"/>
          </a:p>
          <a:p>
            <a:endParaRPr lang="tr-TR" dirty="0"/>
          </a:p>
          <a:p>
            <a:endParaRPr lang="tr-TR" dirty="0"/>
          </a:p>
          <a:p>
            <a:endParaRPr lang="tr-TR" b="1" dirty="0"/>
          </a:p>
          <a:p>
            <a:r>
              <a:rPr lang="tr-TR" sz="1600" b="1" dirty="0"/>
              <a:t>Deterministik Politika:</a:t>
            </a:r>
          </a:p>
          <a:p>
            <a:endParaRPr lang="tr-TR" sz="1600" dirty="0"/>
          </a:p>
          <a:p>
            <a:r>
              <a:rPr lang="tr-TR" sz="1600" dirty="0"/>
              <a:t>Her durumda, ajan aşağıdaki politika ile hareket edecektir:</a:t>
            </a:r>
          </a:p>
          <a:p>
            <a:r>
              <a:rPr lang="tr-TR" sz="1600" dirty="0"/>
              <a:t>Sağ hareket etmek (mümkünse).</a:t>
            </a:r>
          </a:p>
          <a:p>
            <a:r>
              <a:rPr lang="tr-TR" sz="1600" dirty="0"/>
              <a:t>Aşağı hareket etmek.</a:t>
            </a:r>
          </a:p>
          <a:p>
            <a:endParaRPr lang="tr-TR" dirty="0"/>
          </a:p>
          <a:p>
            <a:endParaRPr lang="tr-TR" dirty="0"/>
          </a:p>
          <a:p>
            <a:endParaRPr lang="tr-TR" dirty="0"/>
          </a:p>
        </p:txBody>
      </p:sp>
      <p:pic>
        <p:nvPicPr>
          <p:cNvPr id="5" name="Picture 4">
            <a:extLst>
              <a:ext uri="{FF2B5EF4-FFF2-40B4-BE49-F238E27FC236}">
                <a16:creationId xmlns:a16="http://schemas.microsoft.com/office/drawing/2014/main" id="{64DE1E94-A894-5610-DB89-4C8D1C2C2D0F}"/>
              </a:ext>
            </a:extLst>
          </p:cNvPr>
          <p:cNvPicPr>
            <a:picLocks noChangeAspect="1"/>
          </p:cNvPicPr>
          <p:nvPr/>
        </p:nvPicPr>
        <p:blipFill>
          <a:blip r:embed="rId2"/>
          <a:stretch>
            <a:fillRect/>
          </a:stretch>
        </p:blipFill>
        <p:spPr>
          <a:xfrm>
            <a:off x="717208" y="3080018"/>
            <a:ext cx="7754213" cy="1780150"/>
          </a:xfrm>
          <a:prstGeom prst="rect">
            <a:avLst/>
          </a:prstGeom>
        </p:spPr>
      </p:pic>
    </p:spTree>
    <p:extLst>
      <p:ext uri="{BB962C8B-B14F-4D97-AF65-F5344CB8AC3E}">
        <p14:creationId xmlns:p14="http://schemas.microsoft.com/office/powerpoint/2010/main" val="301488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Policy</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9" y="1469234"/>
            <a:ext cx="9286874" cy="5355312"/>
          </a:xfrm>
          <a:prstGeom prst="rect">
            <a:avLst/>
          </a:prstGeom>
          <a:noFill/>
        </p:spPr>
        <p:txBody>
          <a:bodyPr wrap="square">
            <a:spAutoFit/>
          </a:bodyPr>
          <a:lstStyle/>
          <a:p>
            <a:r>
              <a:rPr lang="tr-TR" dirty="0"/>
              <a:t>Başlangıç noktası (0,0), Hedef (2,2)</a:t>
            </a:r>
          </a:p>
          <a:p>
            <a:endParaRPr lang="tr-TR" dirty="0"/>
          </a:p>
          <a:p>
            <a:r>
              <a:rPr lang="tr-TR" b="1" dirty="0"/>
              <a:t>Çözüm:</a:t>
            </a:r>
          </a:p>
          <a:p>
            <a:r>
              <a:rPr lang="tr-TR" dirty="0"/>
              <a:t>Başlangıç noktası (0,0) — Sağ hareket → (0,1), ödül: -1</a:t>
            </a:r>
          </a:p>
          <a:p>
            <a:r>
              <a:rPr lang="tr-TR" dirty="0"/>
              <a:t>(0,1) — Sağ hareket → (0,2), ödül: -1</a:t>
            </a:r>
          </a:p>
          <a:p>
            <a:r>
              <a:rPr lang="tr-TR" dirty="0"/>
              <a:t>(0,2) — Aşağı hareket → (1,2), ödül: -1</a:t>
            </a:r>
          </a:p>
          <a:p>
            <a:r>
              <a:rPr lang="tr-TR" dirty="0"/>
              <a:t>(1,2) — Aşağı hareket → (2,2), ödül: -1</a:t>
            </a:r>
          </a:p>
          <a:p>
            <a:r>
              <a:rPr lang="tr-TR" dirty="0"/>
              <a:t>(2,2) — Hedefe ulaştı, ödül: +10</a:t>
            </a:r>
          </a:p>
          <a:p>
            <a:endParaRPr lang="tr-TR" dirty="0"/>
          </a:p>
          <a:p>
            <a:endParaRPr lang="tr-TR" dirty="0"/>
          </a:p>
          <a:p>
            <a:r>
              <a:rPr lang="sv-SE" dirty="0"/>
              <a:t>Toplam ödül = (-1) + (-1) + (-1) + (-1) + (+10) = 6</a:t>
            </a:r>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2022806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Policy</a:t>
            </a:r>
            <a:r>
              <a:rPr lang="tr-TR" dirty="0"/>
              <a:t> (</a:t>
            </a:r>
            <a:r>
              <a:rPr lang="tr-TR" dirty="0" err="1">
                <a:solidFill>
                  <a:srgbClr val="FF0000"/>
                </a:solidFill>
              </a:rPr>
              <a:t>Optional</a:t>
            </a:r>
            <a:r>
              <a:rPr lang="tr-TR" dirty="0"/>
              <a:t>)</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8" y="1469234"/>
            <a:ext cx="11276867" cy="4801314"/>
          </a:xfrm>
          <a:prstGeom prst="rect">
            <a:avLst/>
          </a:prstGeom>
          <a:noFill/>
        </p:spPr>
        <p:txBody>
          <a:bodyPr wrap="square">
            <a:spAutoFit/>
          </a:bodyPr>
          <a:lstStyle/>
          <a:p>
            <a:r>
              <a:rPr lang="tr-TR" dirty="0"/>
              <a:t>Robot yine aynı 3x3 boyutundaki ızgarada aynı hedefe ulaşmaya çalışıyor, ancak bu sefer her durumda belirli bir eylemi belirli bir olasılıkla seçmektedir. Her hareket için ödül -1'dir ve hedefe ulaştığında ödül +10 olur.</a:t>
            </a:r>
          </a:p>
          <a:p>
            <a:endParaRPr lang="tr-TR" dirty="0"/>
          </a:p>
          <a:p>
            <a:r>
              <a:rPr lang="tr-TR" dirty="0"/>
              <a:t>Her durumda robotun sağa gitme olasılığı %80, aşağı gitme olasılığı %20'dir. Eğer ajan robot gitmeye karar verirse, %80 ihtimalle gerçekten sağa gider, ancak %20 ihtimalle bir yanlışlık yapıp aşağıya gider. Her durumda yanlış olasılığı seçmesi durumunda toplam ödülü ve gideceği yolları hesaplayınız?</a:t>
            </a:r>
          </a:p>
          <a:p>
            <a:endParaRPr lang="tr-TR" dirty="0"/>
          </a:p>
          <a:p>
            <a:endParaRPr lang="tr-TR" dirty="0"/>
          </a:p>
          <a:p>
            <a:endParaRPr lang="tr-TR" dirty="0"/>
          </a:p>
          <a:p>
            <a:endParaRPr lang="tr-TR" dirty="0"/>
          </a:p>
          <a:p>
            <a:endParaRPr lang="tr-TR" b="1" dirty="0"/>
          </a:p>
          <a:p>
            <a:endParaRPr lang="tr-TR" b="1" dirty="0"/>
          </a:p>
          <a:p>
            <a:endParaRPr lang="tr-TR" b="1" dirty="0"/>
          </a:p>
          <a:p>
            <a:r>
              <a:rPr lang="tr-TR" b="1" dirty="0"/>
              <a:t>Politika ve Hareket Olasılıkları:</a:t>
            </a:r>
          </a:p>
          <a:p>
            <a:r>
              <a:rPr lang="tr-TR" dirty="0"/>
              <a:t>Sağ gitme olasılığı: %80</a:t>
            </a:r>
          </a:p>
          <a:p>
            <a:r>
              <a:rPr lang="tr-TR" dirty="0"/>
              <a:t>Aşağı gitme olasılığı: %20</a:t>
            </a:r>
          </a:p>
          <a:p>
            <a:endParaRPr lang="tr-TR" dirty="0"/>
          </a:p>
        </p:txBody>
      </p:sp>
      <p:pic>
        <p:nvPicPr>
          <p:cNvPr id="2" name="Picture 1">
            <a:extLst>
              <a:ext uri="{FF2B5EF4-FFF2-40B4-BE49-F238E27FC236}">
                <a16:creationId xmlns:a16="http://schemas.microsoft.com/office/drawing/2014/main" id="{0A5F04DE-E2B6-922E-8A33-AE3B94FC1A9D}"/>
              </a:ext>
            </a:extLst>
          </p:cNvPr>
          <p:cNvPicPr>
            <a:picLocks noChangeAspect="1"/>
          </p:cNvPicPr>
          <p:nvPr/>
        </p:nvPicPr>
        <p:blipFill>
          <a:blip r:embed="rId2"/>
          <a:stretch>
            <a:fillRect/>
          </a:stretch>
        </p:blipFill>
        <p:spPr>
          <a:xfrm>
            <a:off x="402248" y="3276311"/>
            <a:ext cx="6851992" cy="1575105"/>
          </a:xfrm>
          <a:prstGeom prst="rect">
            <a:avLst/>
          </a:prstGeom>
        </p:spPr>
      </p:pic>
    </p:spTree>
    <p:extLst>
      <p:ext uri="{BB962C8B-B14F-4D97-AF65-F5344CB8AC3E}">
        <p14:creationId xmlns:p14="http://schemas.microsoft.com/office/powerpoint/2010/main" val="213928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Policy</a:t>
            </a:r>
            <a:r>
              <a:rPr lang="tr-TR" dirty="0"/>
              <a:t> (</a:t>
            </a:r>
            <a:r>
              <a:rPr lang="tr-TR" dirty="0" err="1">
                <a:solidFill>
                  <a:srgbClr val="FF0000"/>
                </a:solidFill>
              </a:rPr>
              <a:t>Optional</a:t>
            </a:r>
            <a:r>
              <a:rPr lang="tr-TR" dirty="0"/>
              <a:t>)</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00808" y="1159121"/>
            <a:ext cx="10444065" cy="4622038"/>
          </a:xfrm>
          <a:prstGeom prst="rect">
            <a:avLst/>
          </a:prstGeom>
        </p:spPr>
        <p:txBody>
          <a:bodyPr vert="horz" lIns="91440" tIns="45720" rIns="91440" bIns="45720" rtlCol="0" anchor="ctr">
            <a:normAutofit lnSpcReduction="1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800" dirty="0"/>
          </a:p>
          <a:p>
            <a:r>
              <a:rPr lang="tr-TR" sz="1800" b="1" dirty="0"/>
              <a:t>Hareketlerin Detaylandırılması (Yanlış Olasılık Seçimiyle Çözüm):</a:t>
            </a:r>
          </a:p>
          <a:p>
            <a:endParaRPr lang="tr-TR" sz="1800" b="1" dirty="0"/>
          </a:p>
          <a:p>
            <a:r>
              <a:rPr lang="tr-TR" sz="1800" b="1" dirty="0"/>
              <a:t>Başlangıç Durumu (0,0):</a:t>
            </a:r>
          </a:p>
          <a:p>
            <a:r>
              <a:rPr lang="tr-TR" sz="1800" dirty="0"/>
              <a:t>Sağ gitme şansı %80, aşağı gitme şansı %20.</a:t>
            </a:r>
          </a:p>
          <a:p>
            <a:r>
              <a:rPr lang="tr-TR" sz="1800" dirty="0"/>
              <a:t>%20'lik yanlış olasılığı devreye girer ve aşağı yönü seçilir. Yeni durum: (1,0), ödül: -1</a:t>
            </a:r>
          </a:p>
          <a:p>
            <a:endParaRPr lang="tr-TR" sz="1800" dirty="0"/>
          </a:p>
          <a:p>
            <a:r>
              <a:rPr lang="tr-TR" sz="1800" b="1" dirty="0"/>
              <a:t>Durum (1,0):</a:t>
            </a:r>
          </a:p>
          <a:p>
            <a:r>
              <a:rPr lang="tr-TR" sz="1800" dirty="0"/>
              <a:t>Sağ gitme şansı %80, aşağı gitme şansı %20.</a:t>
            </a:r>
          </a:p>
          <a:p>
            <a:r>
              <a:rPr lang="tr-TR" sz="1800" dirty="0"/>
              <a:t>Yine %20'lik yanlış olasılığı devreye girer ve aşağı yönü seçilir. Yeni durum: (2,0), ödül: -1</a:t>
            </a:r>
          </a:p>
          <a:p>
            <a:endParaRPr lang="tr-TR" sz="1800" dirty="0"/>
          </a:p>
          <a:p>
            <a:r>
              <a:rPr lang="tr-TR" sz="1800" b="1" dirty="0"/>
              <a:t>Durum (2,0):</a:t>
            </a:r>
          </a:p>
          <a:p>
            <a:r>
              <a:rPr lang="tr-TR" sz="1800" dirty="0"/>
              <a:t>Sağ gitme şansı %80, aşağı gitme şansı %20.</a:t>
            </a:r>
          </a:p>
          <a:p>
            <a:r>
              <a:rPr lang="tr-TR" sz="1800" dirty="0"/>
              <a:t>Yine %20'lik yanlış olasılığı devreye girer ve aşağı yönü seçilir.</a:t>
            </a:r>
          </a:p>
          <a:p>
            <a:r>
              <a:rPr lang="tr-TR" sz="1800" dirty="0"/>
              <a:t>Yeni durum: (2,0), ödül: -1 (bu durumda sınırda olduğu için durum değişmez, ajan yerinde kalır).</a:t>
            </a:r>
          </a:p>
          <a:p>
            <a:endParaRPr lang="tr-TR" sz="1800" dirty="0"/>
          </a:p>
          <a:p>
            <a:r>
              <a:rPr lang="tr-TR" sz="1800" dirty="0"/>
              <a:t>Toplam ödül=-1 + -1 + -1 = -3</a:t>
            </a:r>
          </a:p>
          <a:p>
            <a:endParaRPr lang="tr-TR" sz="1400" dirty="0"/>
          </a:p>
          <a:p>
            <a:endParaRPr lang="tr-TR" sz="3600" dirty="0"/>
          </a:p>
        </p:txBody>
      </p:sp>
    </p:spTree>
    <p:extLst>
      <p:ext uri="{BB962C8B-B14F-4D97-AF65-F5344CB8AC3E}">
        <p14:creationId xmlns:p14="http://schemas.microsoft.com/office/powerpoint/2010/main" val="2387296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Değer Fonksiyonları (Value </a:t>
            </a:r>
            <a:r>
              <a:rPr lang="tr-TR" dirty="0" err="1"/>
              <a:t>Function</a:t>
            </a:r>
            <a:r>
              <a:rPr lang="tr-TR" dirty="0"/>
              <a:t>)</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64672" y="1911973"/>
            <a:ext cx="10444065" cy="470748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2200" dirty="0"/>
              <a:t>Değer Fonksiyonları, bir durumda veya eylemde olmanın uzun vadeli faydasını tahmin etmeye yarar. Ajan, hangi durum veya eylemin gelecekte daha yüksek ödül sağlayacağını anlamak için değer fonksiyonlarını kullanır. İki temel değer fonksiyonu vardır:</a:t>
            </a:r>
          </a:p>
          <a:p>
            <a:endParaRPr lang="tr-TR" sz="2200" dirty="0"/>
          </a:p>
          <a:p>
            <a:r>
              <a:rPr lang="tr-TR" sz="2200" b="1" dirty="0"/>
              <a:t>Durum Değer Fonksiyonu (V(s)) (</a:t>
            </a:r>
            <a:r>
              <a:rPr lang="tr-TR" sz="2200" b="1" dirty="0" err="1"/>
              <a:t>State</a:t>
            </a:r>
            <a:r>
              <a:rPr lang="tr-TR" sz="2200" b="1" dirty="0"/>
              <a:t>-Value): </a:t>
            </a:r>
            <a:r>
              <a:rPr lang="tr-TR" sz="2200" dirty="0"/>
              <a:t>Belirli bir durumda olmak ve gelecekteki ödülleri maksimize eden bir politika izlemek üzerine bir beklentidir. Başka bir deyişle, bir durumun "değerini" ifade eder ve ajan, bu değere göre durumlar arasında önceliklendirme yapar.</a:t>
            </a:r>
          </a:p>
          <a:p>
            <a:endParaRPr lang="tr-TR" sz="2200" dirty="0"/>
          </a:p>
          <a:p>
            <a:r>
              <a:rPr lang="tr-TR" sz="2200" dirty="0"/>
              <a:t>Örnek: Bir labirentte, hedefe daha yakın olan bir durumun değeri, hedefe daha uzak olan bir duruma göre daha yüksek olabilir. Ajan, yüksek değerli durumlara yönelerek ödülünü maksimize etmeye çalışır.</a:t>
            </a:r>
          </a:p>
          <a:p>
            <a:endParaRPr lang="tr-TR" sz="2200" dirty="0"/>
          </a:p>
          <a:p>
            <a:r>
              <a:rPr lang="tr-TR" sz="2200" b="1" dirty="0"/>
              <a:t>Durum-Eylem Değer Fonksiyonu (Q(s, a)) (</a:t>
            </a:r>
            <a:r>
              <a:rPr lang="tr-TR" sz="2200" b="1" dirty="0" err="1"/>
              <a:t>State</a:t>
            </a:r>
            <a:r>
              <a:rPr lang="tr-TR" sz="2200" b="1" dirty="0"/>
              <a:t>-Action): </a:t>
            </a:r>
            <a:r>
              <a:rPr lang="tr-TR" sz="2200" dirty="0"/>
              <a:t>Belirli bir durumda belirli bir eylemi gerçekleştirdikten sonra elde edilecek gelecekteki ödüllerin toplamını tahmin eder. Bu fonksiyon, ajanı yalnızca durumlara göre değil, aynı zamanda eylemlere göre de yönlendirir.</a:t>
            </a:r>
          </a:p>
          <a:p>
            <a:endParaRPr lang="tr-TR" sz="2200" dirty="0"/>
          </a:p>
          <a:p>
            <a:r>
              <a:rPr lang="tr-TR" sz="2200" dirty="0"/>
              <a:t>Örnek: Robot bir köşeye ulaştığında sağa dönmenin Q değeri 5, sola dönmenin ise 2 olabilir. Bu durumda, robot sağa dönerek daha yüksek bir ödül sağlayan eylemi tercih edecektir.</a:t>
            </a:r>
          </a:p>
          <a:p>
            <a:endParaRPr lang="tr-TR" sz="1400" dirty="0"/>
          </a:p>
          <a:p>
            <a:endParaRPr lang="tr-TR" sz="1400" dirty="0"/>
          </a:p>
          <a:p>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3573157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State</a:t>
            </a:r>
            <a:r>
              <a:rPr lang="tr-TR" dirty="0"/>
              <a:t>-Value </a:t>
            </a:r>
            <a:r>
              <a:rPr lang="tr-TR" dirty="0" err="1"/>
              <a:t>Function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80118" y="2420188"/>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lvl="1"/>
            <a:r>
              <a:rPr lang="tr-TR" sz="1400" b="1" dirty="0"/>
              <a:t>Örnek (Durum-Değer fonksiyonu): </a:t>
            </a:r>
            <a:r>
              <a:rPr lang="tr-TR" sz="1900" dirty="0"/>
              <a:t>Bir ızgarada bir robot en kısa yol politikasını izleyerek başlangıç noktasından hedefe ulaşmaya çalışıyor. Izgaradaki ödül sistemi şu şekildedir:</a:t>
            </a:r>
          </a:p>
          <a:p>
            <a:pPr lvl="1"/>
            <a:endParaRPr lang="tr-TR" sz="1900" dirty="0"/>
          </a:p>
          <a:p>
            <a:pPr lvl="1"/>
            <a:r>
              <a:rPr lang="tr-TR" sz="1900" dirty="0"/>
              <a:t>Hedef duruma (2,2) ulaşıldığında +10 ödül kazanılır.</a:t>
            </a:r>
          </a:p>
          <a:p>
            <a:pPr lvl="1"/>
            <a:r>
              <a:rPr lang="tr-TR" sz="1900" dirty="0"/>
              <a:t>Her adımda -1 ödül alınır (yani her hareket bir maliyet yaratır).</a:t>
            </a:r>
          </a:p>
          <a:p>
            <a:pPr lvl="1"/>
            <a:endParaRPr lang="tr-TR" sz="1900" dirty="0"/>
          </a:p>
          <a:p>
            <a:pPr marL="742950" lvl="1" indent="-285750">
              <a:buFont typeface="Arial" panose="020B0604020202020204" pitchFamily="34" charset="0"/>
              <a:buChar char="•"/>
            </a:pPr>
            <a:r>
              <a:rPr lang="tr-TR" sz="1900" dirty="0"/>
              <a:t>Ajanın izlediği politika:</a:t>
            </a:r>
          </a:p>
          <a:p>
            <a:pPr lvl="1"/>
            <a:r>
              <a:rPr lang="tr-TR" dirty="0"/>
              <a:t>(0,0), (0,1) durumlarında sağa gitmeye çalışır.</a:t>
            </a:r>
          </a:p>
          <a:p>
            <a:pPr lvl="1"/>
            <a:r>
              <a:rPr lang="tr-TR" dirty="0"/>
              <a:t>Diğer durumlarda aşağı gitmeye çalışır.</a:t>
            </a:r>
          </a:p>
          <a:p>
            <a:r>
              <a:rPr lang="tr-TR" sz="1400" b="1" dirty="0"/>
              <a:t>   </a:t>
            </a:r>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278609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State</a:t>
            </a:r>
            <a:r>
              <a:rPr lang="tr-TR" dirty="0"/>
              <a:t>-Value </a:t>
            </a:r>
            <a:r>
              <a:rPr lang="tr-TR" dirty="0" err="1"/>
              <a:t>Function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831574" y="2947177"/>
            <a:ext cx="10444065" cy="445195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b="1" dirty="0"/>
          </a:p>
          <a:p>
            <a:endParaRPr lang="tr-TR" sz="1400" b="1" dirty="0"/>
          </a:p>
          <a:p>
            <a:endParaRPr lang="tr-TR" sz="1400" dirty="0"/>
          </a:p>
          <a:p>
            <a:endParaRPr lang="tr-TR" sz="1400" dirty="0"/>
          </a:p>
          <a:p>
            <a:endParaRPr lang="tr-TR" sz="1400" dirty="0"/>
          </a:p>
          <a:p>
            <a:r>
              <a:rPr lang="tr-TR" sz="1600" dirty="0"/>
              <a:t>(0,0), (0,1) durumlarında sağa gitmeye çalışır.</a:t>
            </a:r>
          </a:p>
          <a:p>
            <a:r>
              <a:rPr lang="tr-TR" sz="1600" dirty="0"/>
              <a:t>Diğer durumlarda aşağı gitmeye çalışır.</a:t>
            </a:r>
          </a:p>
          <a:p>
            <a:endParaRPr lang="tr-TR" sz="1600" dirty="0"/>
          </a:p>
          <a:p>
            <a:r>
              <a:rPr lang="tr-TR" sz="1600" dirty="0"/>
              <a:t>En kısa yol politikası: (0,0), (0,1), (0,2), (1,2), (2,2)</a:t>
            </a:r>
          </a:p>
          <a:p>
            <a:endParaRPr lang="tr-TR" sz="1600" dirty="0"/>
          </a:p>
          <a:p>
            <a:r>
              <a:rPr lang="tr-TR" sz="1600" b="1" dirty="0"/>
              <a:t>Hedef Durumu (2,2): </a:t>
            </a:r>
            <a:r>
              <a:rPr lang="tr-TR" sz="1600" dirty="0"/>
              <a:t>Hedef duruma ulaşıldığında daha fazla ödül kazanılamaz, bu yüzden 𝑉(2,2)=10</a:t>
            </a:r>
          </a:p>
          <a:p>
            <a:r>
              <a:rPr lang="tr-TR" sz="1600" b="1" dirty="0"/>
              <a:t>Durum (1,2):   </a:t>
            </a:r>
            <a:r>
              <a:rPr lang="tr-TR" sz="1600" dirty="0"/>
              <a:t>V(1,2)=−1+ V(2,2)=9.</a:t>
            </a:r>
          </a:p>
          <a:p>
            <a:r>
              <a:rPr lang="tr-TR" sz="1600" b="1" dirty="0"/>
              <a:t>Durum (0,2</a:t>
            </a:r>
            <a:r>
              <a:rPr lang="tr-TR" sz="1600" dirty="0"/>
              <a:t>): V(0,2)=-1+ V(1,2)=8</a:t>
            </a:r>
          </a:p>
          <a:p>
            <a:r>
              <a:rPr lang="tr-TR" sz="1600" b="1" dirty="0"/>
              <a:t>Durum (0,1): </a:t>
            </a:r>
            <a:r>
              <a:rPr lang="tr-TR" sz="1600" dirty="0"/>
              <a:t>V(0,1)= -1 + V(0,2)=7</a:t>
            </a:r>
          </a:p>
          <a:p>
            <a:r>
              <a:rPr lang="tr-TR" sz="1600" b="1" dirty="0"/>
              <a:t>Durum (0,0): </a:t>
            </a:r>
            <a:r>
              <a:rPr lang="tr-TR" sz="1600" dirty="0"/>
              <a:t>V(0,0)=-1+ V(0,1)=6</a:t>
            </a:r>
          </a:p>
          <a:p>
            <a:endParaRPr lang="tr-TR" sz="1600" dirty="0"/>
          </a:p>
          <a:p>
            <a:r>
              <a:rPr lang="tr-TR" sz="1600" dirty="0"/>
              <a:t>Durum Değer Fonksiyonları:</a:t>
            </a:r>
            <a:br>
              <a:rPr lang="tr-TR" sz="1600" dirty="0"/>
            </a:br>
            <a:r>
              <a:rPr lang="tr-TR" sz="1600" dirty="0"/>
              <a:t>V(0,0)=6</a:t>
            </a:r>
          </a:p>
          <a:p>
            <a:r>
              <a:rPr lang="tr-TR" sz="1600" dirty="0"/>
              <a:t>V(0,1)=7 </a:t>
            </a:r>
          </a:p>
          <a:p>
            <a:r>
              <a:rPr lang="tr-TR" sz="1600" dirty="0"/>
              <a:t>V(0,2)=8</a:t>
            </a:r>
          </a:p>
          <a:p>
            <a:r>
              <a:rPr lang="tr-TR" sz="1600" dirty="0"/>
              <a:t>V(1,2)=9</a:t>
            </a:r>
          </a:p>
          <a:p>
            <a:r>
              <a:rPr lang="tr-TR" sz="1600" dirty="0"/>
              <a:t>V(2,2)=10</a:t>
            </a:r>
          </a:p>
          <a:p>
            <a:endParaRPr lang="tr-TR" sz="1400" dirty="0"/>
          </a:p>
          <a:p>
            <a:endParaRPr lang="tr-TR" sz="1400" b="1" dirty="0"/>
          </a:p>
          <a:p>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3" name="Picture 2">
            <a:extLst>
              <a:ext uri="{FF2B5EF4-FFF2-40B4-BE49-F238E27FC236}">
                <a16:creationId xmlns:a16="http://schemas.microsoft.com/office/drawing/2014/main" id="{7ADBAEFC-A01A-5E58-1003-A307209CBAFB}"/>
              </a:ext>
            </a:extLst>
          </p:cNvPr>
          <p:cNvPicPr>
            <a:picLocks noChangeAspect="1"/>
          </p:cNvPicPr>
          <p:nvPr/>
        </p:nvPicPr>
        <p:blipFill>
          <a:blip r:embed="rId2"/>
          <a:stretch>
            <a:fillRect/>
          </a:stretch>
        </p:blipFill>
        <p:spPr>
          <a:xfrm>
            <a:off x="838200" y="1380932"/>
            <a:ext cx="7219950" cy="1343025"/>
          </a:xfrm>
          <a:prstGeom prst="rect">
            <a:avLst/>
          </a:prstGeom>
        </p:spPr>
      </p:pic>
    </p:spTree>
    <p:extLst>
      <p:ext uri="{BB962C8B-B14F-4D97-AF65-F5344CB8AC3E}">
        <p14:creationId xmlns:p14="http://schemas.microsoft.com/office/powerpoint/2010/main" val="3694094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State</a:t>
            </a:r>
            <a:r>
              <a:rPr lang="tr-TR" dirty="0"/>
              <a:t>-Action </a:t>
            </a:r>
            <a:r>
              <a:rPr lang="tr-TR" dirty="0" err="1"/>
              <a:t>Function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80118" y="2420188"/>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lvl="1"/>
            <a:r>
              <a:rPr lang="tr-TR" sz="1400" b="1" dirty="0"/>
              <a:t>Örnek (Durum-Eylem fonksiyonu): </a:t>
            </a:r>
            <a:r>
              <a:rPr lang="tr-TR" sz="1900" dirty="0"/>
              <a:t>Aynı ızgarada bir robot en kısa yol politikasını izleyerek başlangıç noktasından hedefe ulaşmaya çalışıyor. Izgaradaki ödül sistemi şu şekildedir:</a:t>
            </a:r>
          </a:p>
          <a:p>
            <a:pPr lvl="1"/>
            <a:endParaRPr lang="tr-TR" sz="1900" dirty="0"/>
          </a:p>
          <a:p>
            <a:pPr lvl="1"/>
            <a:r>
              <a:rPr lang="tr-TR" sz="1900" dirty="0"/>
              <a:t>Hedef duruma (2,2) ulaşıldığında +10 ödül kazanılır.</a:t>
            </a:r>
          </a:p>
          <a:p>
            <a:pPr lvl="1"/>
            <a:r>
              <a:rPr lang="tr-TR" sz="1900" dirty="0"/>
              <a:t>Her adımda -1 ödül alınır (yani her hareket bir maliyet yaratır).</a:t>
            </a:r>
          </a:p>
          <a:p>
            <a:pPr lvl="1"/>
            <a:endParaRPr lang="tr-TR" sz="1900" dirty="0"/>
          </a:p>
          <a:p>
            <a:pPr marL="742950" lvl="1" indent="-285750">
              <a:buFont typeface="Arial" panose="020B0604020202020204" pitchFamily="34" charset="0"/>
              <a:buChar char="•"/>
            </a:pPr>
            <a:r>
              <a:rPr lang="tr-TR" sz="1900" dirty="0"/>
              <a:t>Ajanın izlediği politika:</a:t>
            </a:r>
          </a:p>
          <a:p>
            <a:pPr lvl="1"/>
            <a:r>
              <a:rPr lang="tr-TR" dirty="0"/>
              <a:t>(0,0), (0,1) durumlarında sağa gitmeye çalışır.</a:t>
            </a:r>
          </a:p>
          <a:p>
            <a:pPr lvl="1"/>
            <a:r>
              <a:rPr lang="tr-TR" dirty="0"/>
              <a:t>Diğer durumlarda aşağı gitmeye çalışır.</a:t>
            </a:r>
          </a:p>
          <a:p>
            <a:r>
              <a:rPr lang="tr-TR" sz="1400" b="1" dirty="0"/>
              <a:t>   </a:t>
            </a:r>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1686604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State</a:t>
            </a:r>
            <a:r>
              <a:rPr lang="tr-TR" dirty="0"/>
              <a:t>-Action </a:t>
            </a:r>
            <a:r>
              <a:rPr lang="tr-TR" dirty="0" err="1"/>
              <a:t>Function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66200" y="3226565"/>
            <a:ext cx="10444065" cy="362213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b="1" dirty="0"/>
          </a:p>
          <a:p>
            <a:endParaRPr lang="tr-TR" sz="1400" b="1" dirty="0"/>
          </a:p>
          <a:p>
            <a:endParaRPr lang="tr-TR" sz="1400" dirty="0"/>
          </a:p>
          <a:p>
            <a:endParaRPr lang="tr-TR" sz="1400" dirty="0"/>
          </a:p>
          <a:p>
            <a:endParaRPr lang="tr-TR" sz="1400" dirty="0"/>
          </a:p>
          <a:p>
            <a:r>
              <a:rPr lang="tr-TR" sz="1400" dirty="0"/>
              <a:t>(0,0), (0,1) durumlarında sağa gitmeye çalışır.</a:t>
            </a:r>
          </a:p>
          <a:p>
            <a:r>
              <a:rPr lang="tr-TR" sz="1400" dirty="0"/>
              <a:t>Diğer durumlarda aşağı gitmeye çalışır.</a:t>
            </a:r>
          </a:p>
          <a:p>
            <a:endParaRPr lang="tr-TR" sz="1400" dirty="0"/>
          </a:p>
          <a:p>
            <a:r>
              <a:rPr lang="tr-TR" sz="1400" dirty="0"/>
              <a:t>En kısa yol politikası: (0,0), (0,1), (0,2), (1,2), (2,2)</a:t>
            </a:r>
          </a:p>
          <a:p>
            <a:endParaRPr lang="tr-TR" sz="1400" dirty="0"/>
          </a:p>
          <a:p>
            <a:r>
              <a:rPr lang="tr-TR" sz="1400" b="1" dirty="0"/>
              <a:t>Hedef Durumu (2,2): </a:t>
            </a:r>
            <a:r>
              <a:rPr lang="tr-TR" sz="1400" dirty="0"/>
              <a:t>Hedef duruma ulaşıldığında daha fazla ödül kazanılamaz, bu yüzden Q(2,2,dur)=10</a:t>
            </a:r>
          </a:p>
          <a:p>
            <a:r>
              <a:rPr lang="tr-TR" sz="1400" b="1" dirty="0"/>
              <a:t>Durum (1,2):   </a:t>
            </a:r>
            <a:r>
              <a:rPr lang="tr-TR" sz="1400" dirty="0"/>
              <a:t>Q(1,2,aşağı)=−1+ Q(2,2)=9</a:t>
            </a:r>
          </a:p>
          <a:p>
            <a:r>
              <a:rPr lang="tr-TR" sz="1400" b="1" dirty="0"/>
              <a:t>Durum (0,2</a:t>
            </a:r>
            <a:r>
              <a:rPr lang="tr-TR" sz="1400" dirty="0"/>
              <a:t>): Q(0,2,aşağı)=-1+ Q(1,2)=8</a:t>
            </a:r>
          </a:p>
          <a:p>
            <a:r>
              <a:rPr lang="tr-TR" sz="1400" b="1" dirty="0"/>
              <a:t>Durum (0,1): </a:t>
            </a:r>
            <a:r>
              <a:rPr lang="tr-TR" sz="1400" dirty="0"/>
              <a:t>Q(0,1,sağ)= -1 + Q(0,2)=7</a:t>
            </a:r>
          </a:p>
          <a:p>
            <a:r>
              <a:rPr lang="tr-TR" sz="1400" b="1" dirty="0"/>
              <a:t>Durum (0,0): </a:t>
            </a:r>
            <a:r>
              <a:rPr lang="tr-TR" sz="1400" dirty="0"/>
              <a:t>Q(0,0,sağ)=-1+ Q(0,1)=6</a:t>
            </a:r>
          </a:p>
          <a:p>
            <a:endParaRPr lang="tr-TR" sz="1400" dirty="0"/>
          </a:p>
          <a:p>
            <a:r>
              <a:rPr lang="tr-TR" sz="1400" dirty="0"/>
              <a:t>Durum Eylem Fonksiyonları:</a:t>
            </a:r>
            <a:br>
              <a:rPr lang="tr-TR" sz="1400"/>
            </a:br>
            <a:r>
              <a:rPr lang="tr-TR" sz="1400"/>
              <a:t>Q(</a:t>
            </a:r>
            <a:r>
              <a:rPr lang="tr-TR" sz="1400" dirty="0"/>
              <a:t>0,0,sağ)=6</a:t>
            </a:r>
          </a:p>
          <a:p>
            <a:r>
              <a:rPr lang="tr-TR" sz="1400" dirty="0"/>
              <a:t>Q(0,1,sağ)=7 </a:t>
            </a:r>
          </a:p>
          <a:p>
            <a:r>
              <a:rPr lang="tr-TR" sz="1400" dirty="0"/>
              <a:t>Q(0,2,aşağı)=8</a:t>
            </a:r>
          </a:p>
          <a:p>
            <a:r>
              <a:rPr lang="tr-TR" sz="1400" dirty="0"/>
              <a:t>Q(1,2,aşağı)=9</a:t>
            </a:r>
          </a:p>
          <a:p>
            <a:r>
              <a:rPr lang="tr-TR" sz="1400" dirty="0"/>
              <a:t>Q(2,2,dur)=10</a:t>
            </a:r>
          </a:p>
          <a:p>
            <a:endParaRPr lang="tr-TR" sz="1400" dirty="0"/>
          </a:p>
          <a:p>
            <a:endParaRPr lang="tr-TR" sz="1400" b="1" dirty="0"/>
          </a:p>
          <a:p>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3" name="Picture 2">
            <a:extLst>
              <a:ext uri="{FF2B5EF4-FFF2-40B4-BE49-F238E27FC236}">
                <a16:creationId xmlns:a16="http://schemas.microsoft.com/office/drawing/2014/main" id="{7ADBAEFC-A01A-5E58-1003-A307209CBAFB}"/>
              </a:ext>
            </a:extLst>
          </p:cNvPr>
          <p:cNvPicPr>
            <a:picLocks noChangeAspect="1"/>
          </p:cNvPicPr>
          <p:nvPr/>
        </p:nvPicPr>
        <p:blipFill>
          <a:blip r:embed="rId2"/>
          <a:stretch>
            <a:fillRect/>
          </a:stretch>
        </p:blipFill>
        <p:spPr>
          <a:xfrm>
            <a:off x="838200" y="1380932"/>
            <a:ext cx="7219950" cy="1343025"/>
          </a:xfrm>
          <a:prstGeom prst="rect">
            <a:avLst/>
          </a:prstGeom>
        </p:spPr>
      </p:pic>
    </p:spTree>
    <p:extLst>
      <p:ext uri="{BB962C8B-B14F-4D97-AF65-F5344CB8AC3E}">
        <p14:creationId xmlns:p14="http://schemas.microsoft.com/office/powerpoint/2010/main" val="44484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tr-TR" sz="2200" dirty="0" err="1"/>
              <a:t>Softmax</a:t>
            </a:r>
            <a:r>
              <a:rPr lang="tr-TR" dirty="0"/>
              <a:t> </a:t>
            </a:r>
            <a:r>
              <a:rPr lang="tr-TR" sz="2200" dirty="0" err="1"/>
              <a:t>Selection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71326" y="2068496"/>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b="1" dirty="0"/>
              <a:t>Nasıl Çalışır?: </a:t>
            </a:r>
            <a:r>
              <a:rPr lang="tr-TR" sz="1400" dirty="0" err="1"/>
              <a:t>Softmax</a:t>
            </a:r>
            <a:r>
              <a:rPr lang="tr-TR" sz="1400" dirty="0"/>
              <a:t> stratejisi, eylemleri rastgele değil, olasılığa dayalı bir şekilde seçer. Her eylem için ödül beklentisine dayalı bir olasılık hesaplanır ve ajan, bu olasılıklar üzerinden keşif yapar.</a:t>
            </a:r>
          </a:p>
          <a:p>
            <a:endParaRPr lang="tr-TR" sz="1400" b="1" dirty="0"/>
          </a:p>
          <a:p>
            <a:r>
              <a:rPr lang="tr-TR" sz="1400" b="1" dirty="0"/>
              <a:t>Olasılıklar Nasıl Hesaplanır?: </a:t>
            </a:r>
            <a:r>
              <a:rPr lang="tr-TR" sz="1400" dirty="0"/>
              <a:t>Her eylem için ödül beklentisi (Q değerleri) kullanılarak bir olasılık hesaplanır. Bu olasılıklar, </a:t>
            </a:r>
            <a:r>
              <a:rPr lang="tr-TR" sz="1400" dirty="0" err="1"/>
              <a:t>softmax</a:t>
            </a:r>
            <a:r>
              <a:rPr lang="tr-TR" sz="1400" dirty="0"/>
              <a:t> fonksiyonu ile normalize edilir, böylece daha yüksek ödül beklentisi olan eylemler daha sık seçilir.</a:t>
            </a:r>
          </a:p>
          <a:p>
            <a:endParaRPr lang="tr-TR" sz="1400" b="1" dirty="0"/>
          </a:p>
          <a:p>
            <a:r>
              <a:rPr lang="tr-TR" sz="1400" b="1" dirty="0"/>
              <a:t>Özellikleri:</a:t>
            </a:r>
          </a:p>
          <a:p>
            <a:endParaRPr lang="tr-TR" sz="1400" b="1" dirty="0"/>
          </a:p>
          <a:p>
            <a:r>
              <a:rPr lang="tr-TR" sz="1400" dirty="0"/>
              <a:t>Ajan, daha yüksek ödül beklentisine sahip eylemleri daha sık tercih eder ancak yine de rastgele bir şekilde keşif yapar.</a:t>
            </a:r>
          </a:p>
          <a:p>
            <a:endParaRPr lang="tr-TR" sz="1400" b="1" dirty="0"/>
          </a:p>
          <a:p>
            <a:r>
              <a:rPr lang="tr-TR" sz="1400" b="1" dirty="0"/>
              <a:t>Avantajı: </a:t>
            </a:r>
            <a:r>
              <a:rPr lang="tr-TR" sz="1400" dirty="0"/>
              <a:t>Eylemler arasında ince ayarlı bir keşif yapar; epsilon-</a:t>
            </a:r>
            <a:r>
              <a:rPr lang="tr-TR" sz="1400" dirty="0" err="1"/>
              <a:t>greedy</a:t>
            </a:r>
            <a:r>
              <a:rPr lang="tr-TR" sz="1400" dirty="0"/>
              <a:t> stratejisinden daha esnektir.</a:t>
            </a:r>
          </a:p>
          <a:p>
            <a:endParaRPr lang="tr-TR" sz="1400" b="1" dirty="0"/>
          </a:p>
          <a:p>
            <a:r>
              <a:rPr lang="tr-TR" sz="1400" b="1" dirty="0"/>
              <a:t>Dezavantajı: </a:t>
            </a:r>
            <a:r>
              <a:rPr lang="tr-TR" sz="1400" dirty="0"/>
              <a:t>Hesaplama açısından epsilon-</a:t>
            </a:r>
            <a:r>
              <a:rPr lang="tr-TR" sz="1400" dirty="0" err="1"/>
              <a:t>greedy'den</a:t>
            </a:r>
            <a:r>
              <a:rPr lang="tr-TR" sz="1400" dirty="0"/>
              <a:t> daha karmaşıktır.</a:t>
            </a:r>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2620449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8" y="1211396"/>
            <a:ext cx="11190311" cy="4524315"/>
          </a:xfrm>
          <a:prstGeom prst="rect">
            <a:avLst/>
          </a:prstGeom>
          <a:noFill/>
        </p:spPr>
        <p:txBody>
          <a:bodyPr wrap="square">
            <a:spAutoFit/>
          </a:bodyPr>
          <a:lstStyle/>
          <a:p>
            <a:r>
              <a:rPr lang="tr-TR" dirty="0"/>
              <a:t>DP'nin temelinde </a:t>
            </a:r>
            <a:r>
              <a:rPr lang="tr-TR" dirty="0" err="1"/>
              <a:t>Bellman</a:t>
            </a:r>
            <a:r>
              <a:rPr lang="tr-TR" dirty="0"/>
              <a:t> denklemleri bulunur. </a:t>
            </a:r>
            <a:r>
              <a:rPr lang="tr-TR" dirty="0" err="1"/>
              <a:t>Bellman</a:t>
            </a:r>
            <a:r>
              <a:rPr lang="tr-TR" dirty="0"/>
              <a:t> denklemi, bir durumda kalarak veya bir eylemi seçerek gelecekte kazanılacak ödüllerin toplamını hesaplamamıza yardımcı olur. </a:t>
            </a:r>
            <a:r>
              <a:rPr lang="tr-TR" b="1" dirty="0" err="1"/>
              <a:t>Bellman</a:t>
            </a:r>
            <a:r>
              <a:rPr lang="tr-TR" b="1" dirty="0"/>
              <a:t> Denklemi</a:t>
            </a:r>
            <a:r>
              <a:rPr lang="tr-TR" dirty="0"/>
              <a:t> şunu söyler:</a:t>
            </a:r>
          </a:p>
          <a:p>
            <a:endParaRPr lang="tr-TR" dirty="0"/>
          </a:p>
          <a:p>
            <a:r>
              <a:rPr lang="tr-TR" b="1" dirty="0"/>
              <a:t>Değer Fonksiyonu </a:t>
            </a:r>
            <a:r>
              <a:rPr lang="tr-TR" b="1" dirty="0" err="1"/>
              <a:t>Bellman</a:t>
            </a:r>
            <a:r>
              <a:rPr lang="tr-TR" b="1" dirty="0"/>
              <a:t> Denklemi (V(s)): </a:t>
            </a:r>
            <a:r>
              <a:rPr lang="tr-TR" dirty="0"/>
              <a:t>Belirli bir durumda (s) olmanın uzun vadeli ödül beklentisini hesaplar:</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pic>
        <p:nvPicPr>
          <p:cNvPr id="7" name="Picture 6">
            <a:extLst>
              <a:ext uri="{FF2B5EF4-FFF2-40B4-BE49-F238E27FC236}">
                <a16:creationId xmlns:a16="http://schemas.microsoft.com/office/drawing/2014/main" id="{805893DF-F3AB-654E-C8C7-9F9C6D0BC011}"/>
              </a:ext>
            </a:extLst>
          </p:cNvPr>
          <p:cNvPicPr>
            <a:picLocks noChangeAspect="1"/>
          </p:cNvPicPr>
          <p:nvPr/>
        </p:nvPicPr>
        <p:blipFill>
          <a:blip r:embed="rId2"/>
          <a:stretch>
            <a:fillRect/>
          </a:stretch>
        </p:blipFill>
        <p:spPr>
          <a:xfrm>
            <a:off x="2448658" y="3077309"/>
            <a:ext cx="6819900" cy="962025"/>
          </a:xfrm>
          <a:prstGeom prst="rect">
            <a:avLst/>
          </a:prstGeom>
        </p:spPr>
      </p:pic>
      <p:pic>
        <p:nvPicPr>
          <p:cNvPr id="9" name="Picture 8">
            <a:extLst>
              <a:ext uri="{FF2B5EF4-FFF2-40B4-BE49-F238E27FC236}">
                <a16:creationId xmlns:a16="http://schemas.microsoft.com/office/drawing/2014/main" id="{3FAFB76B-C70D-193A-8521-04866A0937A7}"/>
              </a:ext>
            </a:extLst>
          </p:cNvPr>
          <p:cNvPicPr>
            <a:picLocks noChangeAspect="1"/>
          </p:cNvPicPr>
          <p:nvPr/>
        </p:nvPicPr>
        <p:blipFill>
          <a:blip r:embed="rId3"/>
          <a:stretch>
            <a:fillRect/>
          </a:stretch>
        </p:blipFill>
        <p:spPr>
          <a:xfrm>
            <a:off x="973794" y="4193665"/>
            <a:ext cx="9270390" cy="2451305"/>
          </a:xfrm>
          <a:prstGeom prst="rect">
            <a:avLst/>
          </a:prstGeom>
        </p:spPr>
      </p:pic>
    </p:spTree>
    <p:extLst>
      <p:ext uri="{BB962C8B-B14F-4D97-AF65-F5344CB8AC3E}">
        <p14:creationId xmlns:p14="http://schemas.microsoft.com/office/powerpoint/2010/main" val="383499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0" y="1018992"/>
            <a:ext cx="11276867" cy="6955750"/>
          </a:xfrm>
          <a:prstGeom prst="rect">
            <a:avLst/>
          </a:prstGeom>
          <a:noFill/>
        </p:spPr>
        <p:txBody>
          <a:bodyPr wrap="square">
            <a:spAutoFit/>
          </a:bodyPr>
          <a:lstStyle/>
          <a:p>
            <a:r>
              <a:rPr lang="tr-TR" b="1" dirty="0"/>
              <a:t>Soru: </a:t>
            </a:r>
            <a:r>
              <a:rPr lang="tr-TR" dirty="0"/>
              <a:t>4 durumlu basit bir ızgara ortamı düşünelim. Ajan bu ızgarada hareket ederek ödüller kazanmaktadır. Tüm V değerleri için denklem sistemini </a:t>
            </a:r>
            <a:r>
              <a:rPr lang="tr-TR" dirty="0" err="1"/>
              <a:t>yazınır</a:t>
            </a:r>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sz="1600" dirty="0"/>
          </a:p>
          <a:p>
            <a:r>
              <a:rPr lang="tr-TR" sz="1600" dirty="0"/>
              <a:t>S1: </a:t>
            </a:r>
            <a:r>
              <a:rPr lang="tr-TR" sz="1600" dirty="0" err="1"/>
              <a:t>Baslangıc</a:t>
            </a:r>
            <a:r>
              <a:rPr lang="tr-TR" sz="1600" dirty="0"/>
              <a:t> durumdur.</a:t>
            </a:r>
          </a:p>
          <a:p>
            <a:r>
              <a:rPr lang="tr-TR" sz="1600" dirty="0"/>
              <a:t>S3: Hedef durumdur ve bu durumda +10 ödül alınır.</a:t>
            </a:r>
          </a:p>
          <a:p>
            <a:r>
              <a:rPr lang="tr-TR" sz="1600" dirty="0"/>
              <a:t>S4: Ajan için riskli bir durumdur ve burada -1 ödül alınır.</a:t>
            </a:r>
          </a:p>
          <a:p>
            <a:r>
              <a:rPr lang="tr-TR" sz="1600" dirty="0"/>
              <a:t>Diğer durumlar herhangi bir ödül sunmaz (ödül = 0).</a:t>
            </a:r>
          </a:p>
          <a:p>
            <a:endParaRPr lang="tr-TR" sz="1600" dirty="0"/>
          </a:p>
          <a:p>
            <a:r>
              <a:rPr lang="tr-TR" sz="1600" b="1" dirty="0"/>
              <a:t>Varsayımlar</a:t>
            </a:r>
          </a:p>
          <a:p>
            <a:pPr>
              <a:buFont typeface="Arial" panose="020B0604020202020204" pitchFamily="34" charset="0"/>
              <a:buChar char="•"/>
            </a:pPr>
            <a:r>
              <a:rPr lang="tr-TR" sz="1600" dirty="0"/>
              <a:t>İndirim Katsayısı (</a:t>
            </a:r>
            <a:r>
              <a:rPr lang="el-GR" sz="1600" dirty="0"/>
              <a:t>γ): 0.9</a:t>
            </a:r>
          </a:p>
          <a:p>
            <a:pPr>
              <a:buFont typeface="Arial" panose="020B0604020202020204" pitchFamily="34" charset="0"/>
              <a:buChar char="•"/>
            </a:pPr>
            <a:r>
              <a:rPr lang="tr-TR" sz="1600" dirty="0"/>
              <a:t>Politika olasılıkları:</a:t>
            </a:r>
          </a:p>
          <a:p>
            <a:pPr marL="742950" lvl="1" indent="-285750">
              <a:buFont typeface="Arial" panose="020B0604020202020204" pitchFamily="34" charset="0"/>
              <a:buChar char="•"/>
            </a:pPr>
            <a:r>
              <a:rPr lang="tr-TR" sz="1600" dirty="0"/>
              <a:t>S2 durumundan S3’e geçme olasılığı: %50</a:t>
            </a:r>
          </a:p>
          <a:p>
            <a:pPr marL="742950" lvl="1" indent="-285750">
              <a:buFont typeface="Arial" panose="020B0604020202020204" pitchFamily="34" charset="0"/>
              <a:buChar char="•"/>
            </a:pPr>
            <a:r>
              <a:rPr lang="tr-TR" sz="1600" dirty="0"/>
              <a:t>S2 durumundan S1 veya S4’e geçme olasılığı: %25</a:t>
            </a:r>
          </a:p>
          <a:p>
            <a:endParaRPr lang="tr-TR" dirty="0"/>
          </a:p>
          <a:p>
            <a:endParaRPr lang="tr-TR" dirty="0"/>
          </a:p>
          <a:p>
            <a:endParaRPr lang="tr-TR" dirty="0"/>
          </a:p>
        </p:txBody>
      </p:sp>
      <p:pic>
        <p:nvPicPr>
          <p:cNvPr id="5" name="Picture 4">
            <a:extLst>
              <a:ext uri="{FF2B5EF4-FFF2-40B4-BE49-F238E27FC236}">
                <a16:creationId xmlns:a16="http://schemas.microsoft.com/office/drawing/2014/main" id="{C0FE6D76-6305-CD6E-F82D-BB5A281116C0}"/>
              </a:ext>
            </a:extLst>
          </p:cNvPr>
          <p:cNvPicPr>
            <a:picLocks noChangeAspect="1"/>
          </p:cNvPicPr>
          <p:nvPr/>
        </p:nvPicPr>
        <p:blipFill>
          <a:blip r:embed="rId2"/>
          <a:stretch>
            <a:fillRect/>
          </a:stretch>
        </p:blipFill>
        <p:spPr>
          <a:xfrm>
            <a:off x="220739" y="1723583"/>
            <a:ext cx="10477500" cy="2581275"/>
          </a:xfrm>
          <a:prstGeom prst="rect">
            <a:avLst/>
          </a:prstGeom>
        </p:spPr>
      </p:pic>
    </p:spTree>
    <p:extLst>
      <p:ext uri="{BB962C8B-B14F-4D97-AF65-F5344CB8AC3E}">
        <p14:creationId xmlns:p14="http://schemas.microsoft.com/office/powerpoint/2010/main" val="420141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8" y="1469234"/>
            <a:ext cx="11276867" cy="5632311"/>
          </a:xfrm>
          <a:prstGeom prst="rect">
            <a:avLst/>
          </a:prstGeom>
          <a:noFill/>
        </p:spPr>
        <p:txBody>
          <a:bodyPr wrap="square">
            <a:spAutoFit/>
          </a:bodyPr>
          <a:lstStyle/>
          <a:p>
            <a:r>
              <a:rPr lang="tr-TR" dirty="0"/>
              <a:t>Ajan aşağıdaki basit politikayı izler: S1</a:t>
            </a:r>
            <a:r>
              <a:rPr lang="tr-TR" dirty="0">
                <a:sym typeface="Wingdings" panose="05000000000000000000" pitchFamily="2" charset="2"/>
              </a:rPr>
              <a:t>S2S1 </a:t>
            </a:r>
            <a:r>
              <a:rPr lang="tr-TR" dirty="0" err="1">
                <a:sym typeface="Wingdings" panose="05000000000000000000" pitchFamily="2" charset="2"/>
              </a:rPr>
              <a:t>or</a:t>
            </a:r>
            <a:r>
              <a:rPr lang="tr-TR" dirty="0">
                <a:sym typeface="Wingdings" panose="05000000000000000000" pitchFamily="2" charset="2"/>
              </a:rPr>
              <a:t> S3 </a:t>
            </a:r>
            <a:r>
              <a:rPr lang="tr-TR" dirty="0" err="1">
                <a:sym typeface="Wingdings" panose="05000000000000000000" pitchFamily="2" charset="2"/>
              </a:rPr>
              <a:t>or</a:t>
            </a:r>
            <a:r>
              <a:rPr lang="tr-TR" dirty="0">
                <a:sym typeface="Wingdings" panose="05000000000000000000" pitchFamily="2" charset="2"/>
              </a:rPr>
              <a:t> S4</a:t>
            </a:r>
          </a:p>
          <a:p>
            <a:r>
              <a:rPr lang="tr-TR" dirty="0">
                <a:sym typeface="Wingdings" panose="05000000000000000000" pitchFamily="2" charset="2"/>
              </a:rPr>
              <a:t>                                                                         S1-&gt;S2</a:t>
            </a:r>
          </a:p>
          <a:p>
            <a:r>
              <a:rPr lang="tr-TR" dirty="0">
                <a:sym typeface="Wingdings" panose="05000000000000000000" pitchFamily="2" charset="2"/>
              </a:rPr>
              <a:t>                                                                          S3 (</a:t>
            </a:r>
            <a:r>
              <a:rPr lang="tr-TR" dirty="0" err="1">
                <a:sym typeface="Wingdings" panose="05000000000000000000" pitchFamily="2" charset="2"/>
              </a:rPr>
              <a:t>Completed</a:t>
            </a:r>
            <a:r>
              <a:rPr lang="tr-TR" dirty="0">
                <a:sym typeface="Wingdings" panose="05000000000000000000" pitchFamily="2" charset="2"/>
              </a:rPr>
              <a:t>)</a:t>
            </a:r>
          </a:p>
          <a:p>
            <a:r>
              <a:rPr lang="tr-TR" dirty="0">
                <a:sym typeface="Wingdings" panose="05000000000000000000" pitchFamily="2" charset="2"/>
              </a:rPr>
              <a:t>                                                                          S4S2</a:t>
            </a:r>
            <a:endParaRPr lang="tr-TR" dirty="0"/>
          </a:p>
          <a:p>
            <a:pPr>
              <a:buFont typeface="Arial" panose="020B0604020202020204" pitchFamily="34" charset="0"/>
              <a:buChar char="•"/>
            </a:pPr>
            <a:r>
              <a:rPr lang="tr-TR" dirty="0"/>
              <a:t>S1 durumunda S2’ye geçmeye çalışır.</a:t>
            </a:r>
          </a:p>
          <a:p>
            <a:pPr>
              <a:buFont typeface="Arial" panose="020B0604020202020204" pitchFamily="34" charset="0"/>
              <a:buChar char="•"/>
            </a:pPr>
            <a:r>
              <a:rPr lang="tr-TR" dirty="0"/>
              <a:t>S2 durumunda rastgele olarak S1, S3 veya S4 durumlarından birine geçmeye çalışır.</a:t>
            </a:r>
          </a:p>
          <a:p>
            <a:pPr>
              <a:buFont typeface="Arial" panose="020B0604020202020204" pitchFamily="34" charset="0"/>
              <a:buChar char="•"/>
            </a:pPr>
            <a:r>
              <a:rPr lang="tr-TR" dirty="0"/>
              <a:t>S3 veya S4 durumlarında S2ye geri döner.</a:t>
            </a:r>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marL="742950" lvl="1" indent="-285750">
              <a:buFont typeface="Arial" panose="020B0604020202020204" pitchFamily="34" charset="0"/>
              <a:buChar char="•"/>
            </a:pPr>
            <a:r>
              <a:rPr lang="tr-TR" sz="1800" dirty="0"/>
              <a:t>S2 durumunda S3’e geçme olasılığı: %50</a:t>
            </a:r>
          </a:p>
          <a:p>
            <a:pPr marL="742950" lvl="1" indent="-285750">
              <a:buFont typeface="Arial" panose="020B0604020202020204" pitchFamily="34" charset="0"/>
              <a:buChar char="•"/>
            </a:pPr>
            <a:r>
              <a:rPr lang="tr-TR" sz="1800" dirty="0"/>
              <a:t>S2durumunda S1 veya S4’e geçme olasılığı: %25</a:t>
            </a:r>
          </a:p>
          <a:p>
            <a:pPr lvl="1"/>
            <a:endParaRPr lang="tr-TR" sz="1800" dirty="0"/>
          </a:p>
          <a:p>
            <a:pPr marL="742950" lvl="1" indent="-285750">
              <a:buFont typeface="Arial" panose="020B0604020202020204" pitchFamily="34" charset="0"/>
              <a:buChar char="•"/>
            </a:pPr>
            <a:endParaRPr lang="tr-TR" dirty="0"/>
          </a:p>
          <a:p>
            <a:pPr lvl="1"/>
            <a:endParaRPr lang="tr-TR" sz="1800" dirty="0"/>
          </a:p>
          <a:p>
            <a:pPr>
              <a:buFont typeface="Arial" panose="020B0604020202020204" pitchFamily="34" charset="0"/>
              <a:buChar char="•"/>
            </a:pPr>
            <a:endParaRPr lang="tr-TR" dirty="0"/>
          </a:p>
          <a:p>
            <a:endParaRPr lang="tr-TR" dirty="0"/>
          </a:p>
        </p:txBody>
      </p:sp>
      <p:pic>
        <p:nvPicPr>
          <p:cNvPr id="5" name="Picture 4">
            <a:extLst>
              <a:ext uri="{FF2B5EF4-FFF2-40B4-BE49-F238E27FC236}">
                <a16:creationId xmlns:a16="http://schemas.microsoft.com/office/drawing/2014/main" id="{BF452D08-B5AB-0373-B3AA-67262FEFFD6E}"/>
              </a:ext>
            </a:extLst>
          </p:cNvPr>
          <p:cNvPicPr>
            <a:picLocks noChangeAspect="1"/>
          </p:cNvPicPr>
          <p:nvPr/>
        </p:nvPicPr>
        <p:blipFill>
          <a:blip r:embed="rId2"/>
          <a:stretch>
            <a:fillRect/>
          </a:stretch>
        </p:blipFill>
        <p:spPr>
          <a:xfrm>
            <a:off x="402248" y="3490546"/>
            <a:ext cx="5811940" cy="1434379"/>
          </a:xfrm>
          <a:prstGeom prst="rect">
            <a:avLst/>
          </a:prstGeom>
        </p:spPr>
      </p:pic>
    </p:spTree>
    <p:extLst>
      <p:ext uri="{BB962C8B-B14F-4D97-AF65-F5344CB8AC3E}">
        <p14:creationId xmlns:p14="http://schemas.microsoft.com/office/powerpoint/2010/main" val="4140302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75453" y="2482157"/>
            <a:ext cx="10444065" cy="46220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800" dirty="0"/>
          </a:p>
          <a:p>
            <a:endParaRPr lang="tr-TR" sz="1400" dirty="0"/>
          </a:p>
          <a:p>
            <a:endParaRPr lang="tr-TR" sz="1400" dirty="0"/>
          </a:p>
          <a:p>
            <a:endParaRPr lang="tr-TR" sz="1400" dirty="0"/>
          </a:p>
          <a:p>
            <a:endParaRPr lang="tr-TR" sz="1400" dirty="0"/>
          </a:p>
          <a:p>
            <a:r>
              <a:rPr lang="tr-TR" sz="1400" dirty="0"/>
              <a:t>V(S3), hedef durum, V(S3)=10</a:t>
            </a:r>
            <a:br>
              <a:rPr lang="tr-TR" sz="1400" dirty="0"/>
            </a:br>
            <a:r>
              <a:rPr lang="tr-TR" sz="1400" dirty="0"/>
              <a:t>V(S4), S4 durumdan daima S2’ye geçiliyor, yani bu durumda kaldığımızda ödül olarak -1 alıyoruz ve bir sonraki durumda (yani S2’de) ne kadar ödül alacağımızı hesaba katıyoruz. </a:t>
            </a:r>
          </a:p>
          <a:p>
            <a:endParaRPr lang="tr-TR" sz="1400" dirty="0"/>
          </a:p>
          <a:p>
            <a:r>
              <a:rPr lang="tr-TR" sz="1400" dirty="0"/>
              <a:t>V(S4)=R(S4-&gt;S2) + &amp; V(S2)</a:t>
            </a:r>
            <a:r>
              <a:rPr lang="tr-TR" sz="1400" dirty="0">
                <a:sym typeface="Wingdings" panose="05000000000000000000" pitchFamily="2" charset="2"/>
              </a:rPr>
              <a:t> V(S4)=-1+0.9V(S2)</a:t>
            </a:r>
          </a:p>
          <a:p>
            <a:endParaRPr lang="tr-TR" sz="1400" dirty="0">
              <a:sym typeface="Wingdings" panose="05000000000000000000" pitchFamily="2" charset="2"/>
            </a:endParaRPr>
          </a:p>
          <a:p>
            <a:r>
              <a:rPr lang="tr-TR" sz="1400" b="1" dirty="0">
                <a:sym typeface="Wingdings" panose="05000000000000000000" pitchFamily="2" charset="2"/>
              </a:rPr>
              <a:t>V(S2)=0.25(R(S2S1)+&amp;V(S1)) + 0.5(R(S2S3)+&amp;V(S3) + 0.25(R(S2-&gt;S4)+&amp;V(S4))</a:t>
            </a:r>
          </a:p>
          <a:p>
            <a:endParaRPr lang="tr-TR" sz="1400" dirty="0"/>
          </a:p>
          <a:p>
            <a:r>
              <a:rPr lang="tr-TR" sz="1400" b="1" dirty="0"/>
              <a:t>İl</a:t>
            </a:r>
            <a:r>
              <a:rPr lang="pt-BR" sz="1400" b="1" dirty="0"/>
              <a:t>k terim (%50 olasılıkla S3’e geçme): </a:t>
            </a:r>
            <a:r>
              <a:rPr lang="tr-TR" sz="1400" b="1" dirty="0">
                <a:sym typeface="Wingdings" panose="05000000000000000000" pitchFamily="2" charset="2"/>
              </a:rPr>
              <a:t>0.5⋅(0+0.9V(S3))</a:t>
            </a:r>
          </a:p>
          <a:p>
            <a:r>
              <a:rPr lang="tr-TR" sz="1400" b="1" dirty="0"/>
              <a:t>İ</a:t>
            </a:r>
            <a:r>
              <a:rPr lang="pt-BR" sz="1400" b="1" dirty="0"/>
              <a:t>kinci terim (%25 olasılıkla S1e geçme): 0.25⋅(0+0.9V(S1))</a:t>
            </a:r>
            <a:endParaRPr lang="tr-TR" sz="1400" b="1" dirty="0"/>
          </a:p>
          <a:p>
            <a:r>
              <a:rPr lang="tr-TR" sz="1400" b="1" dirty="0">
                <a:sym typeface="Wingdings" panose="05000000000000000000" pitchFamily="2" charset="2"/>
              </a:rPr>
              <a:t>Üçüncü terim (%25 olasılıkla 𝑆4S4’e geçme): 0.25⋅(0+0.9V(S4))</a:t>
            </a:r>
          </a:p>
          <a:p>
            <a:endParaRPr lang="tr-TR" sz="1400" dirty="0">
              <a:sym typeface="Wingdings" panose="05000000000000000000" pitchFamily="2" charset="2"/>
            </a:endParaRPr>
          </a:p>
          <a:p>
            <a:r>
              <a:rPr lang="tr-TR" sz="1400" dirty="0">
                <a:sym typeface="Wingdings" panose="05000000000000000000" pitchFamily="2" charset="2"/>
              </a:rPr>
              <a:t>Son olarak,  V(S1)’i hesaplayalım. S1 durumunda her zaman S2’ye geçiliyor ve burada ödül olarak 0 alınıyor. Bu durumda:</a:t>
            </a:r>
          </a:p>
          <a:p>
            <a:r>
              <a:rPr lang="en-GB" sz="1400" dirty="0"/>
              <a:t>V(S1)=0+0.9⋅V(S2)</a:t>
            </a:r>
            <a:endParaRPr lang="tr-TR" sz="1400" dirty="0">
              <a:sym typeface="Wingdings" panose="05000000000000000000" pitchFamily="2" charset="2"/>
            </a:endParaRPr>
          </a:p>
          <a:p>
            <a:endParaRPr lang="tr-TR" sz="1400" dirty="0"/>
          </a:p>
          <a:p>
            <a:endParaRPr lang="tr-TR" sz="1400" dirty="0"/>
          </a:p>
          <a:p>
            <a:endParaRPr lang="tr-TR" sz="3600" dirty="0"/>
          </a:p>
        </p:txBody>
      </p:sp>
      <p:pic>
        <p:nvPicPr>
          <p:cNvPr id="2" name="Picture 1">
            <a:extLst>
              <a:ext uri="{FF2B5EF4-FFF2-40B4-BE49-F238E27FC236}">
                <a16:creationId xmlns:a16="http://schemas.microsoft.com/office/drawing/2014/main" id="{35DE7ACE-B54A-C2D1-5EAB-E9DDE625B1E8}"/>
              </a:ext>
            </a:extLst>
          </p:cNvPr>
          <p:cNvPicPr>
            <a:picLocks noChangeAspect="1"/>
          </p:cNvPicPr>
          <p:nvPr/>
        </p:nvPicPr>
        <p:blipFill>
          <a:blip r:embed="rId2"/>
          <a:stretch>
            <a:fillRect/>
          </a:stretch>
        </p:blipFill>
        <p:spPr>
          <a:xfrm>
            <a:off x="675453" y="1380932"/>
            <a:ext cx="6810946" cy="1679509"/>
          </a:xfrm>
          <a:prstGeom prst="rect">
            <a:avLst/>
          </a:prstGeom>
        </p:spPr>
      </p:pic>
    </p:spTree>
    <p:extLst>
      <p:ext uri="{BB962C8B-B14F-4D97-AF65-F5344CB8AC3E}">
        <p14:creationId xmlns:p14="http://schemas.microsoft.com/office/powerpoint/2010/main" val="96699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64672" y="1911973"/>
            <a:ext cx="10444065" cy="470748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dirty="0"/>
              <a:t>Özet Olarak Denklem Sistemi:</a:t>
            </a:r>
          </a:p>
          <a:p>
            <a:endParaRPr lang="tr-TR" sz="800" dirty="0"/>
          </a:p>
          <a:p>
            <a:endParaRPr lang="tr-TR" sz="800" dirty="0"/>
          </a:p>
          <a:p>
            <a:r>
              <a:rPr lang="tr-TR" sz="1400" dirty="0"/>
              <a:t>𝑉(𝑆3)=10</a:t>
            </a:r>
          </a:p>
          <a:p>
            <a:r>
              <a:rPr lang="tr-TR" sz="1400" dirty="0"/>
              <a:t>𝑉(𝑆4)=−1+0.9⋅𝑉(𝑆2) </a:t>
            </a:r>
          </a:p>
          <a:p>
            <a:r>
              <a:rPr lang="tr-TR" sz="1400" b="1" dirty="0"/>
              <a:t>𝑉(𝑆2)=0.5⋅(0+0.9⋅𝑉(𝑆3))+0.25⋅(0+0.9⋅𝑉(𝑆1))+0.25⋅(0+0.9⋅𝑉(𝑆4))</a:t>
            </a:r>
          </a:p>
          <a:p>
            <a:r>
              <a:rPr lang="tr-TR" sz="1400" dirty="0"/>
              <a:t>𝑉(𝑆1)=0+0.9⋅𝑉(𝑆2)</a:t>
            </a:r>
          </a:p>
          <a:p>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3023023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220739" y="1778350"/>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lvl="1"/>
            <a:endParaRPr lang="tr-TR" sz="1900" dirty="0"/>
          </a:p>
          <a:p>
            <a:pPr lvl="1"/>
            <a:endParaRPr lang="tr-TR" sz="1900" dirty="0"/>
          </a:p>
          <a:p>
            <a:pPr lvl="1"/>
            <a:r>
              <a:rPr lang="tr-TR" sz="1900" b="1" dirty="0"/>
              <a:t>Durum-Eylem Değer Fonksiyonu </a:t>
            </a:r>
            <a:r>
              <a:rPr lang="tr-TR" sz="1900" b="1" dirty="0" err="1"/>
              <a:t>Bellman</a:t>
            </a:r>
            <a:r>
              <a:rPr lang="tr-TR" sz="1900" b="1" dirty="0"/>
              <a:t> Denklemi (Q(s, a)): </a:t>
            </a:r>
            <a:r>
              <a:rPr lang="tr-TR" sz="1900" dirty="0"/>
              <a:t>Belirli bir durumda belirli bir eylemi seçtiğimizde beklenen ödülü hesaplar.</a:t>
            </a:r>
            <a:r>
              <a:rPr lang="tr-TR" sz="1400" b="1" dirty="0"/>
              <a:t> </a:t>
            </a:r>
          </a:p>
          <a:p>
            <a:pPr lvl="1"/>
            <a:endParaRPr lang="tr-TR" sz="1400" b="1" dirty="0"/>
          </a:p>
          <a:p>
            <a:pPr lvl="1"/>
            <a:endParaRPr lang="tr-TR" sz="1400" b="1" dirty="0"/>
          </a:p>
          <a:p>
            <a:pPr lvl="1"/>
            <a:r>
              <a:rPr lang="tr-TR" sz="1400" b="1" dirty="0"/>
              <a:t>  </a:t>
            </a:r>
            <a:endParaRPr lang="tr-TR" sz="1400" dirty="0"/>
          </a:p>
          <a:p>
            <a:endParaRPr lang="tr-TR" sz="1400" b="1" dirty="0"/>
          </a:p>
          <a:p>
            <a:endParaRPr lang="tr-TR" sz="1400" b="1" dirty="0"/>
          </a:p>
          <a:p>
            <a:endParaRPr lang="tr-TR" sz="1400" b="1"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3" name="Picture 2">
            <a:extLst>
              <a:ext uri="{FF2B5EF4-FFF2-40B4-BE49-F238E27FC236}">
                <a16:creationId xmlns:a16="http://schemas.microsoft.com/office/drawing/2014/main" id="{11E49C26-05C6-EC1F-77DA-2D57547F7D51}"/>
              </a:ext>
            </a:extLst>
          </p:cNvPr>
          <p:cNvPicPr>
            <a:picLocks noChangeAspect="1"/>
          </p:cNvPicPr>
          <p:nvPr/>
        </p:nvPicPr>
        <p:blipFill>
          <a:blip r:embed="rId2"/>
          <a:stretch>
            <a:fillRect/>
          </a:stretch>
        </p:blipFill>
        <p:spPr>
          <a:xfrm>
            <a:off x="1691954" y="2438400"/>
            <a:ext cx="7153275" cy="990600"/>
          </a:xfrm>
          <a:prstGeom prst="rect">
            <a:avLst/>
          </a:prstGeom>
        </p:spPr>
      </p:pic>
      <p:pic>
        <p:nvPicPr>
          <p:cNvPr id="7" name="Picture 6">
            <a:extLst>
              <a:ext uri="{FF2B5EF4-FFF2-40B4-BE49-F238E27FC236}">
                <a16:creationId xmlns:a16="http://schemas.microsoft.com/office/drawing/2014/main" id="{6171964E-90F6-BD50-D6C8-BF347345F3BC}"/>
              </a:ext>
            </a:extLst>
          </p:cNvPr>
          <p:cNvPicPr>
            <a:picLocks noChangeAspect="1"/>
          </p:cNvPicPr>
          <p:nvPr/>
        </p:nvPicPr>
        <p:blipFill>
          <a:blip r:embed="rId3"/>
          <a:stretch>
            <a:fillRect/>
          </a:stretch>
        </p:blipFill>
        <p:spPr>
          <a:xfrm>
            <a:off x="1006454" y="3589415"/>
            <a:ext cx="9658350" cy="2886075"/>
          </a:xfrm>
          <a:prstGeom prst="rect">
            <a:avLst/>
          </a:prstGeom>
        </p:spPr>
      </p:pic>
    </p:spTree>
    <p:extLst>
      <p:ext uri="{BB962C8B-B14F-4D97-AF65-F5344CB8AC3E}">
        <p14:creationId xmlns:p14="http://schemas.microsoft.com/office/powerpoint/2010/main" val="755575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124924" y="1159120"/>
            <a:ext cx="11276867" cy="6955750"/>
          </a:xfrm>
          <a:prstGeom prst="rect">
            <a:avLst/>
          </a:prstGeom>
          <a:noFill/>
        </p:spPr>
        <p:txBody>
          <a:bodyPr wrap="square">
            <a:spAutoFit/>
          </a:bodyPr>
          <a:lstStyle/>
          <a:p>
            <a:r>
              <a:rPr lang="tr-TR" b="1" dirty="0"/>
              <a:t>Soru: </a:t>
            </a:r>
            <a:r>
              <a:rPr lang="tr-TR" dirty="0"/>
              <a:t>4 durumlu basit bir ızgara ortamı düşünelim. Ajan bu ızgarada hareket ederek ödüller kazanmaktadır. Tüm Q değerleri için denklem sistemini </a:t>
            </a:r>
            <a:r>
              <a:rPr lang="tr-TR" dirty="0" err="1"/>
              <a:t>yazınır</a:t>
            </a:r>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sz="1600" dirty="0"/>
          </a:p>
          <a:p>
            <a:r>
              <a:rPr lang="tr-TR" sz="1600" dirty="0"/>
              <a:t>S1: </a:t>
            </a:r>
            <a:r>
              <a:rPr lang="tr-TR" sz="1600" dirty="0" err="1"/>
              <a:t>Baslangıc</a:t>
            </a:r>
            <a:r>
              <a:rPr lang="tr-TR" sz="1600" dirty="0"/>
              <a:t> durumdur.</a:t>
            </a:r>
          </a:p>
          <a:p>
            <a:r>
              <a:rPr lang="tr-TR" sz="1600" dirty="0"/>
              <a:t>S3: Hedef durumdur ve bu durumda +10 ödül alınır.</a:t>
            </a:r>
          </a:p>
          <a:p>
            <a:r>
              <a:rPr lang="tr-TR" sz="1600" dirty="0"/>
              <a:t>S4: Ajan için riskli bir durumdur ve burada -1 ödül alınır.</a:t>
            </a:r>
          </a:p>
          <a:p>
            <a:r>
              <a:rPr lang="tr-TR" sz="1600" dirty="0"/>
              <a:t>Diğer durumlar herhangi bir ödül sunmaz (ödül = 0).</a:t>
            </a:r>
          </a:p>
          <a:p>
            <a:endParaRPr lang="tr-TR" sz="1600" dirty="0"/>
          </a:p>
          <a:p>
            <a:r>
              <a:rPr lang="tr-TR" sz="1600" b="1" dirty="0"/>
              <a:t>Varsayımlar</a:t>
            </a:r>
          </a:p>
          <a:p>
            <a:pPr>
              <a:buFont typeface="Arial" panose="020B0604020202020204" pitchFamily="34" charset="0"/>
              <a:buChar char="•"/>
            </a:pPr>
            <a:r>
              <a:rPr lang="tr-TR" sz="1600" dirty="0"/>
              <a:t>İndirim Katsayısı (</a:t>
            </a:r>
            <a:r>
              <a:rPr lang="el-GR" sz="1600" dirty="0"/>
              <a:t>γ): 0.9</a:t>
            </a:r>
          </a:p>
          <a:p>
            <a:pPr>
              <a:buFont typeface="Arial" panose="020B0604020202020204" pitchFamily="34" charset="0"/>
              <a:buChar char="•"/>
            </a:pPr>
            <a:r>
              <a:rPr lang="tr-TR" sz="1600" dirty="0"/>
              <a:t>Politika olasılıkları:</a:t>
            </a:r>
          </a:p>
          <a:p>
            <a:pPr marL="742950" lvl="1" indent="-285750">
              <a:buFont typeface="Arial" panose="020B0604020202020204" pitchFamily="34" charset="0"/>
              <a:buChar char="•"/>
            </a:pPr>
            <a:r>
              <a:rPr lang="tr-TR" sz="1600" dirty="0"/>
              <a:t>S2 durumundan S3’e geçme olasılığı: %50</a:t>
            </a:r>
          </a:p>
          <a:p>
            <a:pPr marL="742950" lvl="1" indent="-285750">
              <a:buFont typeface="Arial" panose="020B0604020202020204" pitchFamily="34" charset="0"/>
              <a:buChar char="•"/>
            </a:pPr>
            <a:r>
              <a:rPr lang="tr-TR" sz="1600" dirty="0"/>
              <a:t>S2 durumundan S1 veya S4’e geçme olasılığı: %25</a:t>
            </a:r>
          </a:p>
          <a:p>
            <a:endParaRPr lang="tr-TR" dirty="0"/>
          </a:p>
          <a:p>
            <a:endParaRPr lang="tr-TR" dirty="0"/>
          </a:p>
          <a:p>
            <a:endParaRPr lang="tr-TR" dirty="0"/>
          </a:p>
        </p:txBody>
      </p:sp>
      <p:pic>
        <p:nvPicPr>
          <p:cNvPr id="5" name="Picture 4">
            <a:extLst>
              <a:ext uri="{FF2B5EF4-FFF2-40B4-BE49-F238E27FC236}">
                <a16:creationId xmlns:a16="http://schemas.microsoft.com/office/drawing/2014/main" id="{C0FE6D76-6305-CD6E-F82D-BB5A281116C0}"/>
              </a:ext>
            </a:extLst>
          </p:cNvPr>
          <p:cNvPicPr>
            <a:picLocks noChangeAspect="1"/>
          </p:cNvPicPr>
          <p:nvPr/>
        </p:nvPicPr>
        <p:blipFill>
          <a:blip r:embed="rId2"/>
          <a:stretch>
            <a:fillRect/>
          </a:stretch>
        </p:blipFill>
        <p:spPr>
          <a:xfrm>
            <a:off x="124924" y="1783624"/>
            <a:ext cx="10477500" cy="2581275"/>
          </a:xfrm>
          <a:prstGeom prst="rect">
            <a:avLst/>
          </a:prstGeom>
        </p:spPr>
      </p:pic>
    </p:spTree>
    <p:extLst>
      <p:ext uri="{BB962C8B-B14F-4D97-AF65-F5344CB8AC3E}">
        <p14:creationId xmlns:p14="http://schemas.microsoft.com/office/powerpoint/2010/main" val="359612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77911" y="3429000"/>
            <a:ext cx="10444065" cy="773952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3300" b="1" dirty="0"/>
          </a:p>
          <a:p>
            <a:r>
              <a:rPr lang="tr-TR" sz="2100" dirty="0"/>
              <a:t>Bu sefer, her bir durum ve eylem çifti (</a:t>
            </a:r>
            <a:r>
              <a:rPr lang="tr-TR" sz="2100" dirty="0" err="1"/>
              <a:t>s,a</a:t>
            </a:r>
            <a:r>
              <a:rPr lang="tr-TR" sz="2100" dirty="0"/>
              <a:t>) için Q(</a:t>
            </a:r>
            <a:r>
              <a:rPr lang="tr-TR" sz="2100" dirty="0" err="1"/>
              <a:t>s,a</a:t>
            </a:r>
            <a:r>
              <a:rPr lang="tr-TR" sz="2100" dirty="0"/>
              <a:t>) değerini hesaplayacağız.</a:t>
            </a:r>
          </a:p>
          <a:p>
            <a:endParaRPr lang="tr-TR" sz="2100" b="1" dirty="0"/>
          </a:p>
          <a:p>
            <a:r>
              <a:rPr lang="tr-TR" sz="2100" b="1" dirty="0"/>
              <a:t>Q(S3-&gt;S2):</a:t>
            </a:r>
          </a:p>
          <a:p>
            <a:r>
              <a:rPr lang="tr-TR" sz="2100" dirty="0"/>
              <a:t>S3 durumunda S2’ye geçme eylemi yapıldığında, elde edilen ödül +10’dur.</a:t>
            </a:r>
          </a:p>
          <a:p>
            <a:r>
              <a:rPr lang="tr-TR" sz="2100" dirty="0"/>
              <a:t>S2’ye geçildiğinde, 𝑆2S2’den yapılabilecek en iyi eylemin getireceği ödül beklenir.</a:t>
            </a:r>
          </a:p>
          <a:p>
            <a:r>
              <a:rPr lang="pt-BR" sz="2100" dirty="0"/>
              <a:t>Q(S3-&gt;S2)= R(S3-&gt;S2)+ &amp;maxQ(S2,a’)</a:t>
            </a:r>
            <a:r>
              <a:rPr lang="tr-TR" sz="2100" dirty="0"/>
              <a:t>=10+0.9maxQ(S2,a’)</a:t>
            </a:r>
          </a:p>
          <a:p>
            <a:r>
              <a:rPr lang="tr-TR" sz="2100" b="1" dirty="0"/>
              <a:t>Q(S4-&gt;S2):</a:t>
            </a:r>
          </a:p>
          <a:p>
            <a:r>
              <a:rPr lang="tr-TR" sz="2100" dirty="0"/>
              <a:t>S4 durumunda her zaman 𝑆2S2’ye geçilir ve bu geçişte ödül -1’dir.</a:t>
            </a:r>
          </a:p>
          <a:p>
            <a:r>
              <a:rPr lang="tr-TR" sz="2100" dirty="0"/>
              <a:t>Q(S4-&gt;S2)=-1+0.9max(S2,a’)</a:t>
            </a:r>
          </a:p>
          <a:p>
            <a:r>
              <a:rPr lang="tr-TR" sz="2100" b="1" dirty="0"/>
              <a:t>Q(S2-&gt;S3), Q(S2-&gt;S1), Q(S2-&gt;S4):</a:t>
            </a:r>
          </a:p>
          <a:p>
            <a:r>
              <a:rPr lang="tr-TR" sz="2100" dirty="0"/>
              <a:t>S2 durumunda farklı eylemlerle farklı durumlara geçebiliriz:</a:t>
            </a:r>
          </a:p>
          <a:p>
            <a:r>
              <a:rPr lang="tr-TR" sz="2100" dirty="0"/>
              <a:t>S3’e geçme (%50 olasılıkla): Ödül 10’dur.</a:t>
            </a:r>
          </a:p>
          <a:p>
            <a:r>
              <a:rPr lang="tr-TR" sz="2100" dirty="0"/>
              <a:t>S1’e geçme (%25 olasılıkla): Ödül 0’dır.</a:t>
            </a:r>
          </a:p>
          <a:p>
            <a:r>
              <a:rPr lang="tr-TR" sz="2100" dirty="0"/>
              <a:t>S4’e geçme (%25 olasılıkla): Ödül -1’dir.</a:t>
            </a:r>
          </a:p>
          <a:p>
            <a:r>
              <a:rPr lang="tr-TR" sz="2100" b="1" dirty="0"/>
              <a:t>Q(S2-&gt;S3)=0+0.9maxQ(S3,a’)</a:t>
            </a:r>
          </a:p>
          <a:p>
            <a:r>
              <a:rPr lang="tr-TR" sz="2100" b="1" dirty="0"/>
              <a:t>Q(S2-&gt;S1)=0+0.9maxQ(S1,a’)</a:t>
            </a:r>
          </a:p>
          <a:p>
            <a:r>
              <a:rPr lang="tr-TR" sz="2100" b="1" dirty="0"/>
              <a:t>Q(S2-&gt;S4)=0+0.9maxQ(S4,a’)</a:t>
            </a:r>
          </a:p>
          <a:p>
            <a:endParaRPr lang="tr-TR" sz="2100" b="1" dirty="0"/>
          </a:p>
          <a:p>
            <a:r>
              <a:rPr lang="tr-TR" sz="2100" b="1" dirty="0"/>
              <a:t>Q(S1-&gt;S2):</a:t>
            </a:r>
          </a:p>
          <a:p>
            <a:r>
              <a:rPr lang="tr-TR" sz="2100" dirty="0"/>
              <a:t>S1 durumunda yalnızca S2’ye geçiş vardır ve ödül 0’dır.</a:t>
            </a:r>
          </a:p>
          <a:p>
            <a:r>
              <a:rPr lang="tr-TR" sz="2100" dirty="0"/>
              <a:t>Q(S1-&gt;S2)=0+0.9maxQ(S2,a’)</a:t>
            </a:r>
          </a:p>
          <a:p>
            <a:endParaRPr lang="tr-TR" sz="1050" b="1" dirty="0"/>
          </a:p>
          <a:p>
            <a:endParaRPr lang="pt-BR" sz="1050" dirty="0"/>
          </a:p>
          <a:p>
            <a:endParaRPr lang="tr-TR" sz="1400" dirty="0"/>
          </a:p>
          <a:p>
            <a:endParaRPr lang="tr-TR" sz="1400" dirty="0"/>
          </a:p>
          <a:p>
            <a:endParaRPr lang="tr-TR" sz="1400" dirty="0"/>
          </a:p>
          <a:p>
            <a:endParaRPr lang="tr-TR" sz="1400" dirty="0"/>
          </a:p>
          <a:p>
            <a:endParaRPr lang="tr-TR" sz="1400" b="1" dirty="0"/>
          </a:p>
          <a:p>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2" name="Picture 1">
            <a:extLst>
              <a:ext uri="{FF2B5EF4-FFF2-40B4-BE49-F238E27FC236}">
                <a16:creationId xmlns:a16="http://schemas.microsoft.com/office/drawing/2014/main" id="{4E77B64C-7B7D-0EBC-2304-EAB006A017AC}"/>
              </a:ext>
            </a:extLst>
          </p:cNvPr>
          <p:cNvPicPr>
            <a:picLocks noChangeAspect="1"/>
          </p:cNvPicPr>
          <p:nvPr/>
        </p:nvPicPr>
        <p:blipFill>
          <a:blip r:embed="rId2"/>
          <a:stretch>
            <a:fillRect/>
          </a:stretch>
        </p:blipFill>
        <p:spPr>
          <a:xfrm>
            <a:off x="5769964" y="-150427"/>
            <a:ext cx="7706356" cy="1896329"/>
          </a:xfrm>
          <a:prstGeom prst="rect">
            <a:avLst/>
          </a:prstGeom>
        </p:spPr>
      </p:pic>
    </p:spTree>
    <p:extLst>
      <p:ext uri="{BB962C8B-B14F-4D97-AF65-F5344CB8AC3E}">
        <p14:creationId xmlns:p14="http://schemas.microsoft.com/office/powerpoint/2010/main" val="3565747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80118" y="2420188"/>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600" b="1" dirty="0"/>
              <a:t>Özet Olarak Q Değerleri İçin Denklem Sistemi</a:t>
            </a:r>
          </a:p>
          <a:p>
            <a:r>
              <a:rPr lang="tr-TR" sz="1600" dirty="0"/>
              <a:t>Toplamda elimizdeki denklemler şu şekildedir:</a:t>
            </a:r>
          </a:p>
          <a:p>
            <a:pPr>
              <a:buFont typeface="+mj-lt"/>
              <a:buAutoNum type="arabicPeriod"/>
            </a:pPr>
            <a:r>
              <a:rPr lang="tr-TR" sz="1600" dirty="0"/>
              <a:t>Q(S3-&gt;S2)=10+0.9⋅max⁡Q(S2,a′) </a:t>
            </a:r>
          </a:p>
          <a:p>
            <a:pPr>
              <a:buFont typeface="+mj-lt"/>
              <a:buAutoNum type="arabicPeriod"/>
            </a:pPr>
            <a:r>
              <a:rPr lang="tr-TR" sz="1600" dirty="0"/>
              <a:t>Q(S4-&gt;S2)=−1+0.9⋅max⁡Q(S2,a′)</a:t>
            </a:r>
          </a:p>
          <a:p>
            <a:pPr>
              <a:buFont typeface="+mj-lt"/>
              <a:buAutoNum type="arabicPeriod"/>
            </a:pPr>
            <a:r>
              <a:rPr lang="tr-TR" sz="1600" b="1" dirty="0"/>
              <a:t>Q(S2-&gt;S3)=0+0.9⋅max⁡Q(S3,a′)</a:t>
            </a:r>
          </a:p>
          <a:p>
            <a:pPr>
              <a:buFont typeface="+mj-lt"/>
              <a:buAutoNum type="arabicPeriod"/>
            </a:pPr>
            <a:r>
              <a:rPr lang="tr-TR" sz="1600" b="1" dirty="0"/>
              <a:t>Q(S2-&gt;S1)=0+0.9⋅max⁡Q(S1,a′)</a:t>
            </a:r>
          </a:p>
          <a:p>
            <a:pPr>
              <a:buFont typeface="+mj-lt"/>
              <a:buAutoNum type="arabicPeriod"/>
            </a:pPr>
            <a:r>
              <a:rPr lang="tr-TR" sz="1600" b="1" dirty="0"/>
              <a:t>Q(S2-&gt;S4)=</a:t>
            </a:r>
            <a:r>
              <a:rPr lang="tr-TR" sz="1600" b="1" dirty="0">
                <a:solidFill>
                  <a:schemeClr val="tx1"/>
                </a:solidFill>
              </a:rPr>
              <a:t>0</a:t>
            </a:r>
            <a:r>
              <a:rPr lang="tr-TR" sz="1600" b="1" dirty="0"/>
              <a:t>+0.9⋅maxQ(S4,a′)</a:t>
            </a:r>
          </a:p>
          <a:p>
            <a:pPr>
              <a:buFont typeface="+mj-lt"/>
              <a:buAutoNum type="arabicPeriod"/>
            </a:pPr>
            <a:r>
              <a:rPr lang="tr-TR" sz="1600" dirty="0"/>
              <a:t>Q(S1-&gt;S2)=0+0.9⋅max⁡Q(S2,a′)</a:t>
            </a:r>
          </a:p>
          <a:p>
            <a:r>
              <a:rPr lang="tr-TR" sz="1400" b="1" dirty="0"/>
              <a:t>   </a:t>
            </a:r>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79845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tr-TR" sz="2200" dirty="0" err="1"/>
              <a:t>Softmax</a:t>
            </a:r>
            <a:r>
              <a:rPr lang="tr-TR" dirty="0"/>
              <a:t> </a:t>
            </a:r>
            <a:r>
              <a:rPr lang="tr-TR" sz="2200" dirty="0" err="1"/>
              <a:t>Selection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750457" y="2660410"/>
            <a:ext cx="10444065" cy="118382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dirty="0" err="1"/>
              <a:t>Softmax</a:t>
            </a:r>
            <a:r>
              <a:rPr lang="tr-TR" sz="1400" dirty="0"/>
              <a:t> fonksiyonu, her bir eylem için bir olasılık hesaplar ve bu olasılık, o eylemin ödül beklentisinin (Q değeri) bir fonksiyonu olarak hesaplanır. </a:t>
            </a:r>
            <a:r>
              <a:rPr lang="tr-TR" sz="1400" dirty="0" err="1"/>
              <a:t>Softmax</a:t>
            </a:r>
            <a:r>
              <a:rPr lang="tr-TR" sz="1400" dirty="0"/>
              <a:t> fonksiyonu şu şekilde tanımlanır:</a:t>
            </a:r>
          </a:p>
          <a:p>
            <a:endParaRPr lang="tr-TR" sz="1400" dirty="0"/>
          </a:p>
          <a:p>
            <a:endParaRPr lang="tr-TR" sz="1400"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3" name="Picture 2">
            <a:extLst>
              <a:ext uri="{FF2B5EF4-FFF2-40B4-BE49-F238E27FC236}">
                <a16:creationId xmlns:a16="http://schemas.microsoft.com/office/drawing/2014/main" id="{FECE35F2-6102-8635-8709-88280200CB8E}"/>
              </a:ext>
            </a:extLst>
          </p:cNvPr>
          <p:cNvPicPr>
            <a:picLocks noChangeAspect="1"/>
          </p:cNvPicPr>
          <p:nvPr/>
        </p:nvPicPr>
        <p:blipFill>
          <a:blip r:embed="rId2"/>
          <a:stretch>
            <a:fillRect/>
          </a:stretch>
        </p:blipFill>
        <p:spPr>
          <a:xfrm>
            <a:off x="4071204" y="3252324"/>
            <a:ext cx="2924175" cy="828675"/>
          </a:xfrm>
          <a:prstGeom prst="rect">
            <a:avLst/>
          </a:prstGeom>
        </p:spPr>
      </p:pic>
      <p:sp>
        <p:nvSpPr>
          <p:cNvPr id="5" name="Title 12">
            <a:extLst>
              <a:ext uri="{FF2B5EF4-FFF2-40B4-BE49-F238E27FC236}">
                <a16:creationId xmlns:a16="http://schemas.microsoft.com/office/drawing/2014/main" id="{4BF2D03B-434C-ED3C-5F08-582A9AFD73D9}"/>
              </a:ext>
            </a:extLst>
          </p:cNvPr>
          <p:cNvSpPr txBox="1">
            <a:spLocks/>
          </p:cNvSpPr>
          <p:nvPr/>
        </p:nvSpPr>
        <p:spPr>
          <a:xfrm>
            <a:off x="639088" y="4958134"/>
            <a:ext cx="10444065" cy="118382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dirty="0" err="1"/>
              <a:t>Softmax</a:t>
            </a:r>
            <a:r>
              <a:rPr lang="tr-TR" sz="1400" dirty="0"/>
              <a:t> fonksiyonu, her bir eylem için bir olasılık hesaplar ve bu olasılık, o eylemin ödül beklentisinin (Q değeri) bir fonksiyonu olarak hesaplanır. </a:t>
            </a:r>
            <a:r>
              <a:rPr lang="tr-TR" sz="1400" dirty="0" err="1"/>
              <a:t>Softmax</a:t>
            </a:r>
            <a:r>
              <a:rPr lang="tr-TR" sz="1400" dirty="0"/>
              <a:t> fonksiyonu şu şekilde tanımlanır:</a:t>
            </a:r>
          </a:p>
          <a:p>
            <a:endParaRPr lang="tr-TR" sz="1400" dirty="0"/>
          </a:p>
          <a:p>
            <a:endParaRPr lang="tr-TR" sz="1400" dirty="0"/>
          </a:p>
          <a:p>
            <a:r>
              <a:rPr lang="tr-TR" sz="2200" b="1" dirty="0"/>
              <a:t>P(a): </a:t>
            </a:r>
            <a:r>
              <a:rPr lang="tr-TR" sz="2200" dirty="0"/>
              <a:t>Ajanın, 𝑎a eylemini seçme olasılığıdır.</a:t>
            </a:r>
          </a:p>
          <a:p>
            <a:r>
              <a:rPr lang="tr-TR" sz="2200" b="1" dirty="0"/>
              <a:t>Q(a): </a:t>
            </a:r>
            <a:r>
              <a:rPr lang="tr-TR" sz="2200" dirty="0"/>
              <a:t>Eylem 𝑎a'nın ödül beklentisi (Q değeri).</a:t>
            </a:r>
          </a:p>
          <a:p>
            <a:r>
              <a:rPr lang="tr-TR" sz="2200" b="1" dirty="0"/>
              <a:t>𝜏</a:t>
            </a:r>
            <a:r>
              <a:rPr lang="el-GR" sz="2200" dirty="0"/>
              <a:t>: </a:t>
            </a:r>
            <a:r>
              <a:rPr lang="tr-TR" sz="2200" dirty="0"/>
              <a:t>Sıcaklık (</a:t>
            </a:r>
            <a:r>
              <a:rPr lang="tr-TR" sz="2200" dirty="0" err="1"/>
              <a:t>temperature</a:t>
            </a:r>
            <a:r>
              <a:rPr lang="tr-TR" sz="2200" dirty="0"/>
              <a:t>) parametresi. Yüksek 𝜏</a:t>
            </a:r>
            <a:r>
              <a:rPr lang="el-GR" sz="2200" dirty="0"/>
              <a:t> </a:t>
            </a:r>
            <a:r>
              <a:rPr lang="tr-TR" sz="2200" dirty="0"/>
              <a:t>değeri keşfi teşvik eder (bütün eylemler birbirine yakın olasılıklarla seçilir), düşük 𝜏 değeri ise kullanmayı teşvik eder (en yüksek Q değerine sahip eylem daha sık seçilir).</a:t>
            </a:r>
          </a:p>
          <a:p>
            <a:r>
              <a:rPr lang="tr-TR" sz="2200" b="1" dirty="0"/>
              <a:t>n: </a:t>
            </a:r>
            <a:r>
              <a:rPr lang="tr-TR" sz="2200" dirty="0"/>
              <a:t>Tüm olası eylemlerin sayısıdır.</a:t>
            </a:r>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269420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p:txBody>
          <a:bodyPr>
            <a:normAutofit fontScale="92500" lnSpcReduction="20000"/>
          </a:bodyPr>
          <a:lstStyle/>
          <a:p>
            <a:pPr marL="0" indent="0">
              <a:buNone/>
            </a:pPr>
            <a:r>
              <a:rPr lang="tr-TR" b="1" dirty="0"/>
              <a:t>Durum:</a:t>
            </a:r>
          </a:p>
          <a:p>
            <a:pPr marL="0" indent="0">
              <a:buNone/>
            </a:pPr>
            <a:r>
              <a:rPr lang="tr-TR" dirty="0"/>
              <a:t>Bir ajan, dört farklı eylem arasından seçim yapmaktadır. Her bir eylemin beklenen ödülünü (Q değeri) biliyoruz. </a:t>
            </a:r>
          </a:p>
          <a:p>
            <a:pPr marL="0" indent="0">
              <a:buNone/>
            </a:pPr>
            <a:r>
              <a:rPr lang="tr-TR" b="1" dirty="0"/>
              <a:t>Q değerleri şunlardır:</a:t>
            </a:r>
          </a:p>
          <a:p>
            <a:pPr marL="0" indent="0">
              <a:buNone/>
            </a:pPr>
            <a:r>
              <a:rPr lang="tr-TR" dirty="0"/>
              <a:t>Eylem 1 (A1) için Q1 = 1.0</a:t>
            </a:r>
          </a:p>
          <a:p>
            <a:pPr marL="0" indent="0">
              <a:buNone/>
            </a:pPr>
            <a:r>
              <a:rPr lang="tr-TR" dirty="0"/>
              <a:t>Eylem 2 (A2) için Q2 = 2.0</a:t>
            </a:r>
          </a:p>
          <a:p>
            <a:pPr marL="0" indent="0">
              <a:buNone/>
            </a:pPr>
            <a:r>
              <a:rPr lang="tr-TR" dirty="0"/>
              <a:t>Eylem 3 (A3) için Q3 = 3.0</a:t>
            </a:r>
          </a:p>
          <a:p>
            <a:pPr marL="0" indent="0">
              <a:buNone/>
            </a:pPr>
            <a:r>
              <a:rPr lang="tr-TR" dirty="0"/>
              <a:t>Eylem 4 (A4) için Q4 = 0.5</a:t>
            </a:r>
          </a:p>
          <a:p>
            <a:pPr marL="0" indent="0">
              <a:buNone/>
            </a:pPr>
            <a:r>
              <a:rPr lang="tr-TR" dirty="0"/>
              <a:t>Ayrıca sıcaklık parametresini (</a:t>
            </a:r>
            <a:r>
              <a:rPr lang="el-GR" dirty="0"/>
              <a:t>τ) 1.0 </a:t>
            </a:r>
            <a:r>
              <a:rPr lang="tr-TR" dirty="0"/>
              <a:t>olarak alalım.</a:t>
            </a:r>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tr-TR" sz="2200" dirty="0" err="1"/>
              <a:t>Softmax</a:t>
            </a:r>
            <a:r>
              <a:rPr lang="tr-TR" dirty="0"/>
              <a:t> </a:t>
            </a:r>
            <a:r>
              <a:rPr lang="tr-TR" sz="2200" dirty="0" err="1"/>
              <a:t>Selection</a:t>
            </a:r>
            <a:endParaRPr lang="en-GB" dirty="0"/>
          </a:p>
        </p:txBody>
      </p:sp>
    </p:spTree>
    <p:extLst>
      <p:ext uri="{BB962C8B-B14F-4D97-AF65-F5344CB8AC3E}">
        <p14:creationId xmlns:p14="http://schemas.microsoft.com/office/powerpoint/2010/main" val="2550415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tr-TR" sz="2200" dirty="0" err="1"/>
              <a:t>Softmax</a:t>
            </a:r>
            <a:r>
              <a:rPr lang="tr-TR" dirty="0"/>
              <a:t> </a:t>
            </a:r>
            <a:r>
              <a:rPr lang="tr-TR" sz="2200" dirty="0" err="1"/>
              <a:t>Selection</a:t>
            </a:r>
            <a:endParaRPr lang="en-GB" dirty="0"/>
          </a:p>
        </p:txBody>
      </p:sp>
      <p:pic>
        <p:nvPicPr>
          <p:cNvPr id="5" name="Picture 4">
            <a:extLst>
              <a:ext uri="{FF2B5EF4-FFF2-40B4-BE49-F238E27FC236}">
                <a16:creationId xmlns:a16="http://schemas.microsoft.com/office/drawing/2014/main" id="{E0910118-4C59-A753-695A-4662640DDB47}"/>
              </a:ext>
            </a:extLst>
          </p:cNvPr>
          <p:cNvPicPr>
            <a:picLocks noChangeAspect="1"/>
          </p:cNvPicPr>
          <p:nvPr/>
        </p:nvPicPr>
        <p:blipFill>
          <a:blip r:embed="rId2"/>
          <a:stretch>
            <a:fillRect/>
          </a:stretch>
        </p:blipFill>
        <p:spPr>
          <a:xfrm>
            <a:off x="635977" y="1580198"/>
            <a:ext cx="2924175" cy="828675"/>
          </a:xfrm>
          <a:prstGeom prst="rect">
            <a:avLst/>
          </a:prstGeom>
        </p:spPr>
      </p:pic>
      <p:pic>
        <p:nvPicPr>
          <p:cNvPr id="7" name="Picture 6">
            <a:extLst>
              <a:ext uri="{FF2B5EF4-FFF2-40B4-BE49-F238E27FC236}">
                <a16:creationId xmlns:a16="http://schemas.microsoft.com/office/drawing/2014/main" id="{93C104DC-FAE4-D97A-C41C-A492CE7C6F37}"/>
              </a:ext>
            </a:extLst>
          </p:cNvPr>
          <p:cNvPicPr>
            <a:picLocks noChangeAspect="1"/>
          </p:cNvPicPr>
          <p:nvPr/>
        </p:nvPicPr>
        <p:blipFill>
          <a:blip r:embed="rId3"/>
          <a:stretch>
            <a:fillRect/>
          </a:stretch>
        </p:blipFill>
        <p:spPr>
          <a:xfrm>
            <a:off x="5166947" y="1380932"/>
            <a:ext cx="4267200" cy="2152650"/>
          </a:xfrm>
          <a:prstGeom prst="rect">
            <a:avLst/>
          </a:prstGeom>
        </p:spPr>
      </p:pic>
      <p:sp>
        <p:nvSpPr>
          <p:cNvPr id="8" name="Arrow: Right 7">
            <a:extLst>
              <a:ext uri="{FF2B5EF4-FFF2-40B4-BE49-F238E27FC236}">
                <a16:creationId xmlns:a16="http://schemas.microsoft.com/office/drawing/2014/main" id="{61FB76D7-5B15-BD05-C1A2-F1EC3665D82F}"/>
              </a:ext>
            </a:extLst>
          </p:cNvPr>
          <p:cNvSpPr/>
          <p:nvPr/>
        </p:nvSpPr>
        <p:spPr>
          <a:xfrm>
            <a:off x="3880339" y="1889027"/>
            <a:ext cx="1134208" cy="3442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2" name="Picture 11">
            <a:extLst>
              <a:ext uri="{FF2B5EF4-FFF2-40B4-BE49-F238E27FC236}">
                <a16:creationId xmlns:a16="http://schemas.microsoft.com/office/drawing/2014/main" id="{38F99521-12C1-D0BF-281C-0E0E9B8AC110}"/>
              </a:ext>
            </a:extLst>
          </p:cNvPr>
          <p:cNvPicPr>
            <a:picLocks noChangeAspect="1"/>
          </p:cNvPicPr>
          <p:nvPr/>
        </p:nvPicPr>
        <p:blipFill>
          <a:blip r:embed="rId4"/>
          <a:stretch>
            <a:fillRect/>
          </a:stretch>
        </p:blipFill>
        <p:spPr>
          <a:xfrm>
            <a:off x="5166947" y="4174360"/>
            <a:ext cx="5064734" cy="533400"/>
          </a:xfrm>
          <a:prstGeom prst="rect">
            <a:avLst/>
          </a:prstGeom>
        </p:spPr>
      </p:pic>
      <p:sp>
        <p:nvSpPr>
          <p:cNvPr id="13" name="Arrow: Down 12">
            <a:extLst>
              <a:ext uri="{FF2B5EF4-FFF2-40B4-BE49-F238E27FC236}">
                <a16:creationId xmlns:a16="http://schemas.microsoft.com/office/drawing/2014/main" id="{E04FE4BC-55B2-A750-ECF9-145485DEA4EA}"/>
              </a:ext>
            </a:extLst>
          </p:cNvPr>
          <p:cNvSpPr/>
          <p:nvPr/>
        </p:nvSpPr>
        <p:spPr>
          <a:xfrm>
            <a:off x="7227277" y="3691954"/>
            <a:ext cx="272561" cy="3613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5" name="Picture 14">
            <a:extLst>
              <a:ext uri="{FF2B5EF4-FFF2-40B4-BE49-F238E27FC236}">
                <a16:creationId xmlns:a16="http://schemas.microsoft.com/office/drawing/2014/main" id="{7B69BBB4-A12D-1283-FF7C-335AF41187B2}"/>
              </a:ext>
            </a:extLst>
          </p:cNvPr>
          <p:cNvPicPr>
            <a:picLocks noChangeAspect="1"/>
          </p:cNvPicPr>
          <p:nvPr/>
        </p:nvPicPr>
        <p:blipFill>
          <a:blip r:embed="rId5"/>
          <a:stretch>
            <a:fillRect/>
          </a:stretch>
        </p:blipFill>
        <p:spPr>
          <a:xfrm>
            <a:off x="326049" y="3043966"/>
            <a:ext cx="3322759" cy="2647950"/>
          </a:xfrm>
          <a:prstGeom prst="rect">
            <a:avLst/>
          </a:prstGeom>
        </p:spPr>
      </p:pic>
      <p:sp>
        <p:nvSpPr>
          <p:cNvPr id="16" name="Arrow: Right 15">
            <a:extLst>
              <a:ext uri="{FF2B5EF4-FFF2-40B4-BE49-F238E27FC236}">
                <a16:creationId xmlns:a16="http://schemas.microsoft.com/office/drawing/2014/main" id="{AFD56C31-F4E1-3421-73A1-572510B1F79C}"/>
              </a:ext>
            </a:extLst>
          </p:cNvPr>
          <p:cNvSpPr/>
          <p:nvPr/>
        </p:nvSpPr>
        <p:spPr>
          <a:xfrm rot="10800000">
            <a:off x="3780690" y="4394683"/>
            <a:ext cx="1184033" cy="2300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Content Placeholder 17">
            <a:extLst>
              <a:ext uri="{FF2B5EF4-FFF2-40B4-BE49-F238E27FC236}">
                <a16:creationId xmlns:a16="http://schemas.microsoft.com/office/drawing/2014/main" id="{D85FD9FD-19E3-8A1F-6C4B-F66A9CDDC533}"/>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08664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tr-TR" sz="2200" dirty="0" err="1"/>
              <a:t>Softmax</a:t>
            </a:r>
            <a:r>
              <a:rPr lang="tr-TR" dirty="0"/>
              <a:t> </a:t>
            </a:r>
            <a:r>
              <a:rPr lang="tr-TR" sz="2200" dirty="0" err="1"/>
              <a:t>Selection</a:t>
            </a:r>
            <a:endParaRPr lang="en-GB" dirty="0"/>
          </a:p>
        </p:txBody>
      </p:sp>
      <p:pic>
        <p:nvPicPr>
          <p:cNvPr id="7" name="Content Placeholder 6">
            <a:extLst>
              <a:ext uri="{FF2B5EF4-FFF2-40B4-BE49-F238E27FC236}">
                <a16:creationId xmlns:a16="http://schemas.microsoft.com/office/drawing/2014/main" id="{0C6CA839-9253-52C8-37B4-0651AB7C4154}"/>
              </a:ext>
            </a:extLst>
          </p:cNvPr>
          <p:cNvPicPr>
            <a:picLocks noGrp="1" noChangeAspect="1"/>
          </p:cNvPicPr>
          <p:nvPr>
            <p:ph idx="1"/>
          </p:nvPr>
        </p:nvPicPr>
        <p:blipFill>
          <a:blip r:embed="rId2"/>
          <a:stretch>
            <a:fillRect/>
          </a:stretch>
        </p:blipFill>
        <p:spPr>
          <a:xfrm>
            <a:off x="1094275" y="1808346"/>
            <a:ext cx="8772525" cy="4210050"/>
          </a:xfrm>
        </p:spPr>
      </p:pic>
    </p:spTree>
    <p:extLst>
      <p:ext uri="{BB962C8B-B14F-4D97-AF65-F5344CB8AC3E}">
        <p14:creationId xmlns:p14="http://schemas.microsoft.com/office/powerpoint/2010/main" val="408711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p:txBody>
          <a:bodyPr>
            <a:normAutofit fontScale="70000" lnSpcReduction="20000"/>
          </a:bodyPr>
          <a:lstStyle/>
          <a:p>
            <a:pPr marL="0" indent="0">
              <a:buNone/>
            </a:pPr>
            <a:r>
              <a:rPr lang="tr-TR" b="1" dirty="0"/>
              <a:t>Nasıl Çalışır?: </a:t>
            </a:r>
          </a:p>
          <a:p>
            <a:pPr marL="0" indent="0">
              <a:buNone/>
            </a:pPr>
            <a:r>
              <a:rPr lang="tr-TR" dirty="0"/>
              <a:t>UCB stratejisi, keşfi optimize etmek için eylemler arasındaki belirsizliği dikkate alır. Ajan, hem ödül beklentisini hem de her eylemin daha önce ne sıklıkta denendiğini dikkate alarak eylemleri seçer.</a:t>
            </a:r>
          </a:p>
          <a:p>
            <a:pPr marL="0" indent="0">
              <a:buNone/>
            </a:pPr>
            <a:r>
              <a:rPr lang="tr-TR" b="1" dirty="0"/>
              <a:t>Matematiksel Yaklaşım: </a:t>
            </a:r>
            <a:r>
              <a:rPr lang="tr-TR" dirty="0"/>
              <a:t>UCB stratejisinde, her eylem için şu iki bileşen kullanılır:</a:t>
            </a:r>
          </a:p>
          <a:p>
            <a:pPr marL="0" indent="0">
              <a:buNone/>
            </a:pPr>
            <a:r>
              <a:rPr lang="tr-TR" b="1" dirty="0"/>
              <a:t>Ortalama ödül: </a:t>
            </a:r>
            <a:r>
              <a:rPr lang="tr-TR" dirty="0"/>
              <a:t>Eylemin daha önceki ödülleri.</a:t>
            </a:r>
          </a:p>
          <a:p>
            <a:pPr marL="0" indent="0">
              <a:buNone/>
            </a:pPr>
            <a:r>
              <a:rPr lang="tr-TR" b="1" dirty="0"/>
              <a:t>Keşif terimi: </a:t>
            </a:r>
            <a:r>
              <a:rPr lang="tr-TR" dirty="0"/>
              <a:t>Eylemin ne kadar sıklıkla denendiği (daha az denenen eylemler, daha büyük bir keşif terimi alır).</a:t>
            </a:r>
          </a:p>
          <a:p>
            <a:pPr marL="0" indent="0">
              <a:buNone/>
            </a:pPr>
            <a:r>
              <a:rPr lang="tr-TR" b="1" dirty="0"/>
              <a:t>Avantajı: </a:t>
            </a:r>
            <a:r>
              <a:rPr lang="tr-TR" dirty="0"/>
              <a:t>Hem ödülleri maksimize eder hem de nadiren denenen eylemleri keşfetme olasılığını artırır.</a:t>
            </a:r>
          </a:p>
          <a:p>
            <a:pPr marL="0" indent="0">
              <a:buNone/>
            </a:pPr>
            <a:r>
              <a:rPr lang="tr-TR" b="1" dirty="0"/>
              <a:t>Dezavantajı: </a:t>
            </a:r>
            <a:r>
              <a:rPr lang="tr-TR" dirty="0"/>
              <a:t>Hesaplaması daha karmaşıktır, ancak belirsizlik içeren ortamlar için oldukça etkili bir yöntemdir.</a:t>
            </a:r>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en-GB" sz="2200" dirty="0"/>
              <a:t>Upper Confidence Bound </a:t>
            </a:r>
            <a:r>
              <a:rPr lang="tr-TR" sz="2200" dirty="0"/>
              <a:t>(</a:t>
            </a:r>
            <a:r>
              <a:rPr lang="en-GB" sz="2200" dirty="0"/>
              <a:t>UCB)</a:t>
            </a:r>
            <a:r>
              <a:rPr lang="tr-TR" sz="2200" dirty="0"/>
              <a:t> (Üst Güven Sınırı )</a:t>
            </a:r>
            <a:endParaRPr lang="en-GB" dirty="0"/>
          </a:p>
        </p:txBody>
      </p:sp>
    </p:spTree>
    <p:extLst>
      <p:ext uri="{BB962C8B-B14F-4D97-AF65-F5344CB8AC3E}">
        <p14:creationId xmlns:p14="http://schemas.microsoft.com/office/powerpoint/2010/main" val="189563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a:xfrm>
            <a:off x="5486400" y="1658449"/>
            <a:ext cx="7789252" cy="1553481"/>
          </a:xfrm>
        </p:spPr>
        <p:txBody>
          <a:bodyPr>
            <a:normAutofit fontScale="47500" lnSpcReduction="20000"/>
          </a:bodyPr>
          <a:lstStyle/>
          <a:p>
            <a:pPr marL="0" indent="0">
              <a:buNone/>
            </a:pPr>
            <a:r>
              <a:rPr lang="tr-TR" b="1" dirty="0"/>
              <a:t>Q(a): Ajanın eylem 𝑎a için mevcut ödül tahmini (ortalama ödül).</a:t>
            </a:r>
          </a:p>
          <a:p>
            <a:pPr marL="0" indent="0">
              <a:buNone/>
            </a:pPr>
            <a:r>
              <a:rPr lang="tr-TR" b="1" dirty="0"/>
              <a:t>t: Toplam eylem sayısı (kaç adım yapıldı).</a:t>
            </a:r>
          </a:p>
          <a:p>
            <a:pPr marL="0" indent="0">
              <a:buNone/>
            </a:pPr>
            <a:r>
              <a:rPr lang="tr-TR" b="1" dirty="0"/>
              <a:t>N(a): Eylem 𝑎a'nın kaç kez seçildiği.</a:t>
            </a:r>
          </a:p>
          <a:p>
            <a:pPr marL="0" indent="0">
              <a:buNone/>
            </a:pPr>
            <a:r>
              <a:rPr lang="tr-TR" b="1" dirty="0"/>
              <a:t>c: Keşif parametresi, keşfi ve kullanmayı dengelemede kullanılan bir sabit.</a:t>
            </a:r>
          </a:p>
          <a:p>
            <a:pPr marL="0" indent="0">
              <a:buNone/>
            </a:pPr>
            <a:r>
              <a:rPr lang="tr-TR" b="1" dirty="0" err="1"/>
              <a:t>ln</a:t>
            </a:r>
            <a:r>
              <a:rPr lang="tr-TR" b="1" dirty="0"/>
              <a:t>(t): Zamanla eylemleri keşfetme eğilimi (logaritma).</a:t>
            </a:r>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en-GB" sz="2200" dirty="0"/>
              <a:t>Upper Confidence Bound </a:t>
            </a:r>
            <a:r>
              <a:rPr lang="tr-TR" sz="2200" dirty="0"/>
              <a:t>(</a:t>
            </a:r>
            <a:r>
              <a:rPr lang="en-GB" sz="2200" dirty="0"/>
              <a:t>UCB)</a:t>
            </a:r>
            <a:r>
              <a:rPr lang="tr-TR" sz="2200" dirty="0"/>
              <a:t> (Üst Güven Sınırı)</a:t>
            </a:r>
            <a:endParaRPr lang="en-GB" dirty="0"/>
          </a:p>
        </p:txBody>
      </p:sp>
      <p:pic>
        <p:nvPicPr>
          <p:cNvPr id="5" name="Picture 4">
            <a:extLst>
              <a:ext uri="{FF2B5EF4-FFF2-40B4-BE49-F238E27FC236}">
                <a16:creationId xmlns:a16="http://schemas.microsoft.com/office/drawing/2014/main" id="{5B3BC4F9-50ED-2D11-406C-72E8F4D795D0}"/>
              </a:ext>
            </a:extLst>
          </p:cNvPr>
          <p:cNvPicPr>
            <a:picLocks noChangeAspect="1"/>
          </p:cNvPicPr>
          <p:nvPr/>
        </p:nvPicPr>
        <p:blipFill>
          <a:blip r:embed="rId2"/>
          <a:stretch>
            <a:fillRect/>
          </a:stretch>
        </p:blipFill>
        <p:spPr>
          <a:xfrm>
            <a:off x="702652" y="1658449"/>
            <a:ext cx="4438650" cy="885825"/>
          </a:xfrm>
          <a:prstGeom prst="rect">
            <a:avLst/>
          </a:prstGeom>
        </p:spPr>
      </p:pic>
      <p:pic>
        <p:nvPicPr>
          <p:cNvPr id="8" name="Picture 7">
            <a:extLst>
              <a:ext uri="{FF2B5EF4-FFF2-40B4-BE49-F238E27FC236}">
                <a16:creationId xmlns:a16="http://schemas.microsoft.com/office/drawing/2014/main" id="{9E08D487-A114-7DAA-9066-B89D09DF5147}"/>
              </a:ext>
            </a:extLst>
          </p:cNvPr>
          <p:cNvPicPr>
            <a:picLocks noChangeAspect="1"/>
          </p:cNvPicPr>
          <p:nvPr/>
        </p:nvPicPr>
        <p:blipFill>
          <a:blip r:embed="rId3"/>
          <a:stretch>
            <a:fillRect/>
          </a:stretch>
        </p:blipFill>
        <p:spPr>
          <a:xfrm>
            <a:off x="702652" y="3646071"/>
            <a:ext cx="8172450" cy="1943100"/>
          </a:xfrm>
          <a:prstGeom prst="rect">
            <a:avLst/>
          </a:prstGeom>
        </p:spPr>
      </p:pic>
    </p:spTree>
    <p:extLst>
      <p:ext uri="{BB962C8B-B14F-4D97-AF65-F5344CB8AC3E}">
        <p14:creationId xmlns:p14="http://schemas.microsoft.com/office/powerpoint/2010/main" val="1934984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a:xfrm>
            <a:off x="838200" y="1825624"/>
            <a:ext cx="10515600" cy="4856529"/>
          </a:xfrm>
        </p:spPr>
        <p:txBody>
          <a:bodyPr>
            <a:normAutofit fontScale="62500" lnSpcReduction="20000"/>
          </a:bodyPr>
          <a:lstStyle/>
          <a:p>
            <a:pPr marL="0" indent="0">
              <a:buNone/>
            </a:pPr>
            <a:r>
              <a:rPr lang="tr-TR" b="1" dirty="0"/>
              <a:t>Durum:</a:t>
            </a:r>
          </a:p>
          <a:p>
            <a:pPr marL="0" indent="0">
              <a:buNone/>
            </a:pPr>
            <a:r>
              <a:rPr lang="tr-TR" dirty="0"/>
              <a:t>Bir ajan, üç farklı eylem arasından seçim yapıyor ve her eylemin ortalama ödül tahminleri şu şekilde:</a:t>
            </a:r>
          </a:p>
          <a:p>
            <a:pPr marL="0" indent="0">
              <a:buNone/>
            </a:pPr>
            <a:r>
              <a:rPr lang="tr-TR" b="1" dirty="0"/>
              <a:t>Q değerleri şunlardır:</a:t>
            </a:r>
          </a:p>
          <a:p>
            <a:pPr marL="0" indent="0">
              <a:buNone/>
            </a:pPr>
            <a:r>
              <a:rPr lang="tr-TR" dirty="0"/>
              <a:t>Eylem 1 (A1) için Q1 = 1.5</a:t>
            </a:r>
          </a:p>
          <a:p>
            <a:pPr marL="0" indent="0">
              <a:buNone/>
            </a:pPr>
            <a:r>
              <a:rPr lang="tr-TR" dirty="0"/>
              <a:t>Eylem 2 (A2) için Q2 = 1.8</a:t>
            </a:r>
          </a:p>
          <a:p>
            <a:pPr marL="0" indent="0">
              <a:buNone/>
            </a:pPr>
            <a:r>
              <a:rPr lang="tr-TR" dirty="0"/>
              <a:t>Eylem 3 (A3) için Q3 = 1.2</a:t>
            </a:r>
          </a:p>
          <a:p>
            <a:pPr marL="0" indent="0">
              <a:buNone/>
            </a:pPr>
            <a:r>
              <a:rPr lang="tr-TR" b="1" dirty="0"/>
              <a:t>Eylemlerin şu ana kadar seçilme sayıları ve toplam adım sayısı:</a:t>
            </a:r>
          </a:p>
          <a:p>
            <a:pPr marL="0" indent="0">
              <a:buNone/>
            </a:pPr>
            <a:r>
              <a:rPr lang="tr-TR" dirty="0"/>
              <a:t>N(A1)=10</a:t>
            </a:r>
          </a:p>
          <a:p>
            <a:pPr marL="0" indent="0">
              <a:buNone/>
            </a:pPr>
            <a:r>
              <a:rPr lang="tr-TR" dirty="0"/>
              <a:t>N(A2)=5</a:t>
            </a:r>
          </a:p>
          <a:p>
            <a:pPr marL="0" indent="0">
              <a:buNone/>
            </a:pPr>
            <a:r>
              <a:rPr lang="tr-TR" dirty="0"/>
              <a:t>N(A3)=3</a:t>
            </a:r>
          </a:p>
          <a:p>
            <a:pPr marL="0" indent="0">
              <a:buNone/>
            </a:pPr>
            <a:r>
              <a:rPr lang="tr-TR" dirty="0"/>
              <a:t>Toplam adım sayısı t=18 (yani ajan toplamda 18 kez bir eylem seçmiş)</a:t>
            </a:r>
          </a:p>
          <a:p>
            <a:pPr marL="0" indent="0">
              <a:buNone/>
            </a:pPr>
            <a:r>
              <a:rPr lang="tr-TR" dirty="0"/>
              <a:t>Keşif-kullanma dengesini ayarlayan sabit parametre c=2 olarak ayarlansın.</a:t>
            </a:r>
          </a:p>
          <a:p>
            <a:pPr marL="0" indent="0">
              <a:buNone/>
            </a:pPr>
            <a:endParaRPr lang="tr-TR" dirty="0"/>
          </a:p>
          <a:p>
            <a:pPr marL="0" indent="0">
              <a:buNone/>
            </a:pPr>
            <a:endParaRPr lang="tr-TR" dirty="0"/>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en-GB" sz="2200" dirty="0"/>
              <a:t>Upper Confidence Bound (UCB) (</a:t>
            </a:r>
            <a:r>
              <a:rPr lang="en-GB" sz="2200" dirty="0" err="1"/>
              <a:t>Üst</a:t>
            </a:r>
            <a:r>
              <a:rPr lang="en-GB" sz="2200" dirty="0"/>
              <a:t> </a:t>
            </a:r>
            <a:r>
              <a:rPr lang="en-GB" sz="2200" dirty="0" err="1"/>
              <a:t>Güven</a:t>
            </a:r>
            <a:r>
              <a:rPr lang="en-GB" sz="2200" dirty="0"/>
              <a:t> </a:t>
            </a:r>
            <a:r>
              <a:rPr lang="en-GB" sz="2200" dirty="0" err="1"/>
              <a:t>Sınırı</a:t>
            </a:r>
            <a:r>
              <a:rPr lang="en-GB" sz="2200" dirty="0"/>
              <a:t>)</a:t>
            </a:r>
            <a:endParaRPr lang="en-GB" dirty="0"/>
          </a:p>
        </p:txBody>
      </p:sp>
    </p:spTree>
    <p:extLst>
      <p:ext uri="{BB962C8B-B14F-4D97-AF65-F5344CB8AC3E}">
        <p14:creationId xmlns:p14="http://schemas.microsoft.com/office/powerpoint/2010/main" val="2662817520"/>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2013 - 2022 Theme</Template>
  <TotalTime>3390</TotalTime>
  <Words>2850</Words>
  <Application>Microsoft Office PowerPoint</Application>
  <PresentationFormat>Widescreen</PresentationFormat>
  <Paragraphs>482</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Avenir Next LT Pro</vt:lpstr>
      <vt:lpstr>AvenirNext LT Pro Medium</vt:lpstr>
      <vt:lpstr>Sagona Book</vt:lpstr>
      <vt:lpstr>Times New Roman</vt:lpstr>
      <vt:lpstr>Wingdings</vt:lpstr>
      <vt:lpstr>ExploreVTI</vt:lpstr>
      <vt:lpstr>Introduction to Robotics</vt:lpstr>
      <vt:lpstr>Methods used for balance Softmax Selection</vt:lpstr>
      <vt:lpstr>Methods used for balance Softmax Selection</vt:lpstr>
      <vt:lpstr>Methods used for balance Softmax Selection</vt:lpstr>
      <vt:lpstr>Methods used for balance Softmax Selection</vt:lpstr>
      <vt:lpstr>Methods used for balance Softmax Selection</vt:lpstr>
      <vt:lpstr>Methods used for balance Upper Confidence Bound (UCB) (Üst Güven Sınırı )</vt:lpstr>
      <vt:lpstr>Methods used for balance Upper Confidence Bound (UCB) (Üst Güven Sınırı)</vt:lpstr>
      <vt:lpstr>Methods used for balance Upper Confidence Bound (UCB) (Üst Güven Sınırı)</vt:lpstr>
      <vt:lpstr>Methods used for balance Upper Confidence Bound (UCB) (Üst Güven Sınırı)</vt:lpstr>
      <vt:lpstr>Policy</vt:lpstr>
      <vt:lpstr>Policy</vt:lpstr>
      <vt:lpstr>Policy (Optional)</vt:lpstr>
      <vt:lpstr>Policy (Optional)</vt:lpstr>
      <vt:lpstr>Değer Fonksiyonları (Value Function)</vt:lpstr>
      <vt:lpstr>State-Value Function</vt:lpstr>
      <vt:lpstr>State-Value Function</vt:lpstr>
      <vt:lpstr>State-Action Function</vt:lpstr>
      <vt:lpstr>State-Action Function</vt:lpstr>
      <vt:lpstr>Bellman Denklemi</vt:lpstr>
      <vt:lpstr>Bellman Denklemi</vt:lpstr>
      <vt:lpstr>Bellman Denklemi</vt:lpstr>
      <vt:lpstr>Bellman Denklemi</vt:lpstr>
      <vt:lpstr>Bellman Denklemi</vt:lpstr>
      <vt:lpstr>Bellman Denklemi</vt:lpstr>
      <vt:lpstr>Bellman Denklemi</vt:lpstr>
      <vt:lpstr>Bellman Denklemi</vt:lpstr>
      <vt:lpstr>Bellman Denklemi</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Robotics</dc:title>
  <dc:creator>Yiğit Çağatay Kuyu</dc:creator>
  <cp:lastModifiedBy>Yiğit Çağatay Kuyu</cp:lastModifiedBy>
  <cp:revision>64</cp:revision>
  <dcterms:created xsi:type="dcterms:W3CDTF">2023-10-05T11:39:42Z</dcterms:created>
  <dcterms:modified xsi:type="dcterms:W3CDTF">2024-11-22T13:17:22Z</dcterms:modified>
</cp:coreProperties>
</file>