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321" r:id="rId2"/>
    <p:sldId id="257" r:id="rId3"/>
    <p:sldId id="326" r:id="rId4"/>
    <p:sldId id="327" r:id="rId5"/>
    <p:sldId id="314" r:id="rId6"/>
    <p:sldId id="320" r:id="rId7"/>
    <p:sldId id="315" r:id="rId8"/>
    <p:sldId id="317" r:id="rId9"/>
    <p:sldId id="318" r:id="rId10"/>
    <p:sldId id="316" r:id="rId11"/>
    <p:sldId id="273" r:id="rId12"/>
    <p:sldId id="280" r:id="rId13"/>
    <p:sldId id="325" r:id="rId14"/>
    <p:sldId id="328" r:id="rId15"/>
    <p:sldId id="329" r:id="rId16"/>
    <p:sldId id="330" r:id="rId17"/>
    <p:sldId id="33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64" d="100"/>
          <a:sy n="64" d="100"/>
        </p:scale>
        <p:origin x="7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10/10/2024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85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10/10/2024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05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10/10/2024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22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10/10/2024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4970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10/10/2024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315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10/10/2024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458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10/10/2024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794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10/10/2024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90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10/10/2024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65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10/10/2024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762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10/10/2024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991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10/10/2024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999338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yigitkuyu@uludag.edu.t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74B3794-1C07-88AA-27C9-440B716AFE8D}"/>
              </a:ext>
            </a:extLst>
          </p:cNvPr>
          <p:cNvSpPr>
            <a:spLocks noGrp="1"/>
          </p:cNvSpPr>
          <p:nvPr>
            <p:ph type="ctrTitle"/>
          </p:nvPr>
        </p:nvSpPr>
        <p:spPr>
          <a:xfrm>
            <a:off x="996275" y="4098524"/>
            <a:ext cx="5996628" cy="2226076"/>
          </a:xfrm>
        </p:spPr>
        <p:txBody>
          <a:bodyPr anchor="ctr">
            <a:normAutofit/>
          </a:bodyPr>
          <a:lstStyle/>
          <a:p>
            <a:pPr algn="l"/>
            <a:r>
              <a:rPr lang="tr-TR" sz="5400" dirty="0" err="1"/>
              <a:t>Introduction</a:t>
            </a:r>
            <a:r>
              <a:rPr lang="tr-TR" sz="5400" dirty="0"/>
              <a:t> </a:t>
            </a:r>
            <a:r>
              <a:rPr lang="tr-TR" sz="5400" dirty="0" err="1"/>
              <a:t>to</a:t>
            </a:r>
            <a:r>
              <a:rPr lang="tr-TR" sz="5400" dirty="0"/>
              <a:t> </a:t>
            </a:r>
            <a:r>
              <a:rPr lang="tr-TR" sz="5400" dirty="0" err="1"/>
              <a:t>Robotics</a:t>
            </a:r>
            <a:endParaRPr lang="tr-TR" sz="5400" dirty="0"/>
          </a:p>
        </p:txBody>
      </p:sp>
      <p:grpSp>
        <p:nvGrpSpPr>
          <p:cNvPr id="37"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1"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CCE66814-A6BA-0B26-4B5B-FE5FD193D9EC}"/>
              </a:ext>
            </a:extLst>
          </p:cNvPr>
          <p:cNvSpPr>
            <a:spLocks noGrp="1"/>
          </p:cNvSpPr>
          <p:nvPr>
            <p:ph type="subTitle" idx="1"/>
          </p:nvPr>
        </p:nvSpPr>
        <p:spPr>
          <a:xfrm>
            <a:off x="7185430" y="4085112"/>
            <a:ext cx="3997745" cy="2228758"/>
          </a:xfrm>
        </p:spPr>
        <p:txBody>
          <a:bodyPr anchor="ctr">
            <a:normAutofit/>
          </a:bodyPr>
          <a:lstStyle/>
          <a:p>
            <a:pPr algn="l"/>
            <a:endParaRPr lang="tr-TR" sz="2200"/>
          </a:p>
        </p:txBody>
      </p:sp>
      <p:pic>
        <p:nvPicPr>
          <p:cNvPr id="42" name="Picture 3" descr="Connected sticks shaping polygons background">
            <a:extLst>
              <a:ext uri="{FF2B5EF4-FFF2-40B4-BE49-F238E27FC236}">
                <a16:creationId xmlns:a16="http://schemas.microsoft.com/office/drawing/2014/main" id="{5F6BA7F0-4AED-5CAA-E0A4-18A46EE00966}"/>
              </a:ext>
            </a:extLst>
          </p:cNvPr>
          <p:cNvPicPr>
            <a:picLocks noChangeAspect="1"/>
          </p:cNvPicPr>
          <p:nvPr/>
        </p:nvPicPr>
        <p:blipFill rotWithShape="1">
          <a:blip r:embed="rId2"/>
          <a:srcRect t="26106" r="-2" b="21803"/>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a:extLst>
              <a:ext uri="{FF2B5EF4-FFF2-40B4-BE49-F238E27FC236}">
                <a16:creationId xmlns:a16="http://schemas.microsoft.com/office/drawing/2014/main" id="{5562F197-D4AB-0F8F-DB66-440A7F1BAA88}"/>
              </a:ext>
            </a:extLst>
          </p:cNvPr>
          <p:cNvPicPr>
            <a:picLocks noChangeAspect="1"/>
          </p:cNvPicPr>
          <p:nvPr/>
        </p:nvPicPr>
        <p:blipFill>
          <a:blip r:embed="rId3"/>
          <a:stretch>
            <a:fillRect/>
          </a:stretch>
        </p:blipFill>
        <p:spPr>
          <a:xfrm>
            <a:off x="5918508" y="-13721"/>
            <a:ext cx="6248400" cy="3209925"/>
          </a:xfrm>
          <a:prstGeom prst="rect">
            <a:avLst/>
          </a:prstGeom>
        </p:spPr>
      </p:pic>
      <p:pic>
        <p:nvPicPr>
          <p:cNvPr id="6" name="Picture 5">
            <a:extLst>
              <a:ext uri="{FF2B5EF4-FFF2-40B4-BE49-F238E27FC236}">
                <a16:creationId xmlns:a16="http://schemas.microsoft.com/office/drawing/2014/main" id="{69A592EA-CAD0-DB39-C783-C02441CE15C8}"/>
              </a:ext>
            </a:extLst>
          </p:cNvPr>
          <p:cNvPicPr>
            <a:picLocks noChangeAspect="1"/>
          </p:cNvPicPr>
          <p:nvPr/>
        </p:nvPicPr>
        <p:blipFill>
          <a:blip r:embed="rId4"/>
          <a:stretch>
            <a:fillRect/>
          </a:stretch>
        </p:blipFill>
        <p:spPr>
          <a:xfrm>
            <a:off x="0" y="-13721"/>
            <a:ext cx="3432345" cy="2286198"/>
          </a:xfrm>
          <a:prstGeom prst="rect">
            <a:avLst/>
          </a:prstGeom>
        </p:spPr>
      </p:pic>
      <p:pic>
        <p:nvPicPr>
          <p:cNvPr id="7" name="Picture 14" descr="utah-mit">
            <a:extLst>
              <a:ext uri="{FF2B5EF4-FFF2-40B4-BE49-F238E27FC236}">
                <a16:creationId xmlns:a16="http://schemas.microsoft.com/office/drawing/2014/main" id="{1C0554B4-079E-F036-ED91-AE3BCB671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1379" y="3878696"/>
            <a:ext cx="29813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7C4A72B-7A2E-1D30-8FC8-19AEAEB17C42}"/>
              </a:ext>
            </a:extLst>
          </p:cNvPr>
          <p:cNvPicPr>
            <a:picLocks noChangeAspect="1"/>
          </p:cNvPicPr>
          <p:nvPr/>
        </p:nvPicPr>
        <p:blipFill>
          <a:blip r:embed="rId6"/>
          <a:stretch>
            <a:fillRect/>
          </a:stretch>
        </p:blipFill>
        <p:spPr>
          <a:xfrm>
            <a:off x="6786378" y="3878695"/>
            <a:ext cx="1908213" cy="2594109"/>
          </a:xfrm>
          <a:prstGeom prst="rect">
            <a:avLst/>
          </a:prstGeom>
        </p:spPr>
      </p:pic>
    </p:spTree>
    <p:extLst>
      <p:ext uri="{BB962C8B-B14F-4D97-AF65-F5344CB8AC3E}">
        <p14:creationId xmlns:p14="http://schemas.microsoft.com/office/powerpoint/2010/main" val="134722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p:txBody>
          <a:bodyPr/>
          <a:lstStyle/>
          <a:p>
            <a:r>
              <a:rPr lang="tr-TR" dirty="0"/>
              <a:t>Sunum Formatı</a:t>
            </a:r>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12736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dirty="0"/>
          </a:p>
        </p:txBody>
      </p:sp>
      <p:sp>
        <p:nvSpPr>
          <p:cNvPr id="3" name="Title 5">
            <a:extLst>
              <a:ext uri="{FF2B5EF4-FFF2-40B4-BE49-F238E27FC236}">
                <a16:creationId xmlns:a16="http://schemas.microsoft.com/office/drawing/2014/main" id="{5CB33601-285C-5299-52D9-DA2A0348B956}"/>
              </a:ext>
            </a:extLst>
          </p:cNvPr>
          <p:cNvSpPr txBox="1">
            <a:spLocks/>
          </p:cNvSpPr>
          <p:nvPr/>
        </p:nvSpPr>
        <p:spPr>
          <a:xfrm>
            <a:off x="990600" y="1426064"/>
            <a:ext cx="112014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r>
              <a:rPr lang="tr-TR" sz="3200" b="1" dirty="0"/>
              <a:t>Uygulama: </a:t>
            </a:r>
            <a:r>
              <a:rPr lang="tr-TR" sz="3200" dirty="0"/>
              <a:t>Geliştirdiğin </a:t>
            </a:r>
            <a:r>
              <a:rPr lang="tr-TR" sz="3200" dirty="0" err="1"/>
              <a:t>metodları</a:t>
            </a:r>
            <a:r>
              <a:rPr lang="tr-TR" sz="3200" dirty="0"/>
              <a:t> nasıl uyguladın</a:t>
            </a:r>
            <a:r>
              <a:rPr lang="en-GB" sz="3200" dirty="0"/>
              <a:t> </a:t>
            </a:r>
            <a:r>
              <a:rPr lang="en-GB" sz="3200" dirty="0" err="1"/>
              <a:t>sunumda</a:t>
            </a:r>
            <a:r>
              <a:rPr lang="en-GB" sz="3200" dirty="0"/>
              <a:t> </a:t>
            </a:r>
            <a:r>
              <a:rPr lang="en-GB" sz="3200" dirty="0" err="1"/>
              <a:t>anlatılacak</a:t>
            </a:r>
            <a:r>
              <a:rPr lang="en-GB" sz="3200" dirty="0"/>
              <a:t>, </a:t>
            </a:r>
            <a:r>
              <a:rPr lang="en-GB" sz="3200" dirty="0" err="1"/>
              <a:t>adım</a:t>
            </a:r>
            <a:r>
              <a:rPr lang="en-GB" sz="3200" dirty="0"/>
              <a:t> </a:t>
            </a:r>
            <a:r>
              <a:rPr lang="en-GB" sz="3200" dirty="0" err="1"/>
              <a:t>adım</a:t>
            </a:r>
            <a:r>
              <a:rPr lang="en-GB" sz="3200" dirty="0"/>
              <a:t> program </a:t>
            </a:r>
            <a:r>
              <a:rPr lang="en-GB" sz="3200" dirty="0" err="1"/>
              <a:t>çalıştırılacak</a:t>
            </a:r>
            <a:r>
              <a:rPr lang="tr-TR" sz="3200" dirty="0"/>
              <a:t>tır</a:t>
            </a:r>
            <a:r>
              <a:rPr lang="en-GB" sz="3200" dirty="0"/>
              <a:t>.</a:t>
            </a:r>
            <a:r>
              <a:rPr lang="tr-TR" sz="3200" dirty="0"/>
              <a:t> (</a:t>
            </a:r>
            <a:r>
              <a:rPr lang="tr-TR" sz="3200" b="1" dirty="0">
                <a:solidFill>
                  <a:srgbClr val="FF0000"/>
                </a:solidFill>
              </a:rPr>
              <a:t>Burada kod üzerinden ‘bunun mantığı nedir’ tarzı çokça soruyla karşılaşacaksınız</a:t>
            </a:r>
            <a:r>
              <a:rPr lang="tr-TR" sz="3200" dirty="0"/>
              <a:t>)</a:t>
            </a:r>
          </a:p>
          <a:p>
            <a:endParaRPr lang="tr-TR" sz="3200" dirty="0"/>
          </a:p>
          <a:p>
            <a:endParaRPr lang="tr-TR" sz="3200" dirty="0"/>
          </a:p>
          <a:p>
            <a:r>
              <a:rPr lang="tr-TR" sz="3200" dirty="0"/>
              <a:t>Not: Tüm sunum sadece yazıdan oluşmayıp, görsellerle desteklenecektir.</a:t>
            </a:r>
            <a:r>
              <a:rPr lang="en-GB" sz="3200" dirty="0"/>
              <a:t> </a:t>
            </a:r>
            <a:r>
              <a:rPr lang="en-GB" sz="3200" dirty="0" err="1"/>
              <a:t>Benzer</a:t>
            </a:r>
            <a:r>
              <a:rPr lang="en-GB" sz="3200" dirty="0"/>
              <a:t> </a:t>
            </a:r>
            <a:r>
              <a:rPr lang="en-GB" sz="3200" dirty="0" err="1"/>
              <a:t>sunumlar</a:t>
            </a:r>
            <a:r>
              <a:rPr lang="en-GB" sz="3200" dirty="0"/>
              <a:t> “</a:t>
            </a:r>
            <a:r>
              <a:rPr lang="en-GB" sz="3200" b="1" dirty="0"/>
              <a:t>-10</a:t>
            </a:r>
            <a:r>
              <a:rPr lang="en-GB" sz="3200" dirty="0"/>
              <a:t>” </a:t>
            </a:r>
            <a:r>
              <a:rPr lang="en-GB" sz="3200" dirty="0" err="1"/>
              <a:t>puan</a:t>
            </a:r>
            <a:r>
              <a:rPr lang="en-GB" sz="3200" dirty="0"/>
              <a:t> </a:t>
            </a:r>
            <a:r>
              <a:rPr lang="en-GB" sz="3200" dirty="0" err="1"/>
              <a:t>ile</a:t>
            </a:r>
            <a:r>
              <a:rPr lang="en-GB" sz="3200" dirty="0"/>
              <a:t> </a:t>
            </a:r>
            <a:r>
              <a:rPr lang="en-GB" sz="3200" dirty="0" err="1"/>
              <a:t>ödüllendirilecektir</a:t>
            </a:r>
            <a:r>
              <a:rPr lang="en-GB" sz="3200" dirty="0"/>
              <a:t>.</a:t>
            </a:r>
            <a:endParaRPr lang="tr-TR" sz="3200" dirty="0"/>
          </a:p>
        </p:txBody>
      </p:sp>
    </p:spTree>
    <p:extLst>
      <p:ext uri="{BB962C8B-B14F-4D97-AF65-F5344CB8AC3E}">
        <p14:creationId xmlns:p14="http://schemas.microsoft.com/office/powerpoint/2010/main" val="22725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lstStyle/>
          <a:p>
            <a:r>
              <a:rPr lang="tr-TR" dirty="0" err="1"/>
              <a:t>Decision</a:t>
            </a:r>
            <a:r>
              <a:rPr lang="tr-TR" dirty="0"/>
              <a:t> </a:t>
            </a:r>
            <a:r>
              <a:rPr lang="tr-TR" dirty="0" err="1"/>
              <a:t>making</a:t>
            </a:r>
            <a:r>
              <a:rPr lang="tr-TR" dirty="0"/>
              <a:t> (DM)</a:t>
            </a:r>
          </a:p>
        </p:txBody>
      </p:sp>
      <p:pic>
        <p:nvPicPr>
          <p:cNvPr id="9" name="Picture 8">
            <a:extLst>
              <a:ext uri="{FF2B5EF4-FFF2-40B4-BE49-F238E27FC236}">
                <a16:creationId xmlns:a16="http://schemas.microsoft.com/office/drawing/2014/main" id="{63447B2D-DAE8-811C-3477-5C7047433AF2}"/>
              </a:ext>
            </a:extLst>
          </p:cNvPr>
          <p:cNvPicPr>
            <a:picLocks noChangeAspect="1"/>
          </p:cNvPicPr>
          <p:nvPr/>
        </p:nvPicPr>
        <p:blipFill>
          <a:blip r:embed="rId2"/>
          <a:stretch>
            <a:fillRect/>
          </a:stretch>
        </p:blipFill>
        <p:spPr>
          <a:xfrm>
            <a:off x="1590512" y="3105149"/>
            <a:ext cx="8347563" cy="3983556"/>
          </a:xfrm>
          <a:prstGeom prst="rect">
            <a:avLst/>
          </a:prstGeom>
        </p:spPr>
      </p:pic>
      <p:sp>
        <p:nvSpPr>
          <p:cNvPr id="11" name="Title 12">
            <a:extLst>
              <a:ext uri="{FF2B5EF4-FFF2-40B4-BE49-F238E27FC236}">
                <a16:creationId xmlns:a16="http://schemas.microsoft.com/office/drawing/2014/main" id="{FD259174-7FB8-002B-DA33-126D07003DAD}"/>
              </a:ext>
            </a:extLst>
          </p:cNvPr>
          <p:cNvSpPr txBox="1">
            <a:spLocks/>
          </p:cNvSpPr>
          <p:nvPr/>
        </p:nvSpPr>
        <p:spPr>
          <a:xfrm>
            <a:off x="766665" y="1450587"/>
            <a:ext cx="10515600" cy="101580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1400" dirty="0"/>
              <a:t>A</a:t>
            </a:r>
            <a:r>
              <a:rPr lang="en-GB" sz="1400" dirty="0"/>
              <a:t>t each round t, the agent (doctor) observes the medical history and vital signs of a patient, summarized in a context x t , makes a treatment decision π t , and then observes the outcomes of the treatment in the form of a reward r t , and an auxiliary observation o t about, say, illness progression. With time, we hope that the doctor</a:t>
            </a:r>
            <a:r>
              <a:rPr lang="tr-TR" sz="1400" dirty="0"/>
              <a:t> </a:t>
            </a:r>
            <a:r>
              <a:rPr lang="en-GB" sz="1400" dirty="0"/>
              <a:t>will learn a good mapping from contexts to decisions. How can we develop an automated</a:t>
            </a:r>
            <a:r>
              <a:rPr lang="tr-TR" sz="1400" dirty="0"/>
              <a:t> </a:t>
            </a:r>
            <a:r>
              <a:rPr lang="en-GB" sz="1400" dirty="0"/>
              <a:t>system that can achieve this goal?</a:t>
            </a:r>
            <a:endParaRPr lang="tr-TR" sz="3600" dirty="0"/>
          </a:p>
        </p:txBody>
      </p:sp>
    </p:spTree>
    <p:extLst>
      <p:ext uri="{BB962C8B-B14F-4D97-AF65-F5344CB8AC3E}">
        <p14:creationId xmlns:p14="http://schemas.microsoft.com/office/powerpoint/2010/main" val="2177654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en-GB" dirty="0"/>
              <a:t>A Spectrum of </a:t>
            </a:r>
            <a:r>
              <a:rPr lang="tr-TR" dirty="0"/>
              <a:t>DM </a:t>
            </a:r>
            <a:r>
              <a:rPr lang="en-GB" dirty="0"/>
              <a:t>Problems</a:t>
            </a:r>
          </a:p>
        </p:txBody>
      </p:sp>
      <p:pic>
        <p:nvPicPr>
          <p:cNvPr id="7" name="Picture 6">
            <a:extLst>
              <a:ext uri="{FF2B5EF4-FFF2-40B4-BE49-F238E27FC236}">
                <a16:creationId xmlns:a16="http://schemas.microsoft.com/office/drawing/2014/main" id="{79482796-B2DE-27CB-BA0B-33898E79B79F}"/>
              </a:ext>
            </a:extLst>
          </p:cNvPr>
          <p:cNvPicPr>
            <a:picLocks noChangeAspect="1"/>
          </p:cNvPicPr>
          <p:nvPr/>
        </p:nvPicPr>
        <p:blipFill>
          <a:blip r:embed="rId2"/>
          <a:stretch>
            <a:fillRect/>
          </a:stretch>
        </p:blipFill>
        <p:spPr>
          <a:xfrm>
            <a:off x="1868731" y="1750035"/>
            <a:ext cx="7610475" cy="4219575"/>
          </a:xfrm>
          <a:prstGeom prst="rect">
            <a:avLst/>
          </a:prstGeom>
        </p:spPr>
      </p:pic>
    </p:spTree>
    <p:extLst>
      <p:ext uri="{BB962C8B-B14F-4D97-AF65-F5344CB8AC3E}">
        <p14:creationId xmlns:p14="http://schemas.microsoft.com/office/powerpoint/2010/main" val="405013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en-GB" dirty="0"/>
              <a:t>A Spectrum of </a:t>
            </a:r>
            <a:r>
              <a:rPr lang="tr-TR" dirty="0"/>
              <a:t> DM </a:t>
            </a:r>
            <a:r>
              <a:rPr lang="en-GB" dirty="0"/>
              <a:t>Problems</a:t>
            </a:r>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909735" y="2174926"/>
            <a:ext cx="10444065" cy="352395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GB" sz="1400" b="1" dirty="0"/>
              <a:t>Interactivity</a:t>
            </a:r>
            <a:r>
              <a:rPr lang="tr-TR" sz="1400" b="1" dirty="0"/>
              <a:t>: </a:t>
            </a:r>
            <a:r>
              <a:rPr lang="en-GB" sz="1400" dirty="0"/>
              <a:t>Does the learning agent observe data passively, or do the decisions they make actively influence what data we collect? </a:t>
            </a:r>
            <a:r>
              <a:rPr lang="tr-TR" sz="1400" dirty="0"/>
              <a:t> </a:t>
            </a:r>
            <a:r>
              <a:rPr lang="en-GB" sz="1400" dirty="0"/>
              <a:t>Hence, doctor’s decisions influence the data they can collect, which in turn may significantly alter the ability to estimate the effects of different treatments.</a:t>
            </a:r>
            <a:endParaRPr lang="tr-TR" sz="1400" dirty="0"/>
          </a:p>
          <a:p>
            <a:endParaRPr lang="tr-TR" sz="1400" dirty="0"/>
          </a:p>
          <a:p>
            <a:r>
              <a:rPr lang="tr-TR" sz="1400" b="1" dirty="0" err="1"/>
              <a:t>Function</a:t>
            </a:r>
            <a:r>
              <a:rPr lang="tr-TR" sz="1400" b="1" dirty="0"/>
              <a:t> </a:t>
            </a:r>
            <a:r>
              <a:rPr lang="tr-TR" sz="1400" b="1" dirty="0" err="1"/>
              <a:t>approximation</a:t>
            </a:r>
            <a:r>
              <a:rPr lang="tr-TR" sz="1400" b="1" dirty="0"/>
              <a:t> </a:t>
            </a:r>
            <a:r>
              <a:rPr lang="tr-TR" sz="1400" b="1" dirty="0" err="1"/>
              <a:t>and</a:t>
            </a:r>
            <a:r>
              <a:rPr lang="tr-TR" sz="1400" b="1" dirty="0"/>
              <a:t> </a:t>
            </a:r>
            <a:r>
              <a:rPr lang="tr-TR" sz="1400" b="1" dirty="0" err="1"/>
              <a:t>generalization</a:t>
            </a:r>
            <a:r>
              <a:rPr lang="tr-TR" sz="1400" b="1" dirty="0"/>
              <a:t>: </a:t>
            </a:r>
            <a:r>
              <a:rPr lang="en-GB" sz="1400" dirty="0"/>
              <a:t>For decision making, we can employ function approximation in a similar fashion, either to generalize across a space of contexts, or to generalize across the space of decisions.</a:t>
            </a:r>
            <a:endParaRPr lang="tr-TR" sz="1400" dirty="0"/>
          </a:p>
          <a:p>
            <a:endParaRPr lang="tr-TR" sz="1400" b="1" dirty="0"/>
          </a:p>
          <a:p>
            <a:endParaRPr lang="tr-TR" sz="1400" dirty="0"/>
          </a:p>
          <a:p>
            <a:r>
              <a:rPr lang="en-GB" sz="1400" b="1" dirty="0"/>
              <a:t>Data</a:t>
            </a:r>
            <a:r>
              <a:rPr lang="tr-TR" sz="1400" b="1" dirty="0"/>
              <a:t>:</a:t>
            </a:r>
            <a:r>
              <a:rPr lang="en-GB" sz="1400" b="1" dirty="0"/>
              <a:t> </a:t>
            </a:r>
            <a:r>
              <a:rPr lang="en-GB" sz="1400" dirty="0"/>
              <a:t>Is the data (e.g., rewards or observations) observed by our learning algorithm produced by a fixed data-generating process, or does it evolve arbitrarily, and even </a:t>
            </a:r>
            <a:r>
              <a:rPr lang="en-GB" sz="1400" dirty="0" err="1"/>
              <a:t>adversarially</a:t>
            </a:r>
            <a:r>
              <a:rPr lang="en-GB" sz="1400" dirty="0"/>
              <a:t> in response to our actions?</a:t>
            </a:r>
            <a:endParaRPr lang="tr-TR" sz="1400" dirty="0"/>
          </a:p>
          <a:p>
            <a:endParaRPr lang="tr-TR" sz="1400" dirty="0"/>
          </a:p>
          <a:p>
            <a:endParaRPr lang="tr-TR" sz="1400" dirty="0"/>
          </a:p>
          <a:p>
            <a:endParaRPr lang="tr-TR" sz="1400" dirty="0"/>
          </a:p>
          <a:p>
            <a:endParaRPr lang="tr-TR" sz="1400" dirty="0"/>
          </a:p>
          <a:p>
            <a:endParaRPr lang="tr-TR" sz="3600" dirty="0"/>
          </a:p>
        </p:txBody>
      </p:sp>
    </p:spTree>
    <p:extLst>
      <p:ext uri="{BB962C8B-B14F-4D97-AF65-F5344CB8AC3E}">
        <p14:creationId xmlns:p14="http://schemas.microsoft.com/office/powerpoint/2010/main" val="59822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Introduction</a:t>
            </a:r>
            <a:r>
              <a:rPr lang="tr-TR" dirty="0"/>
              <a:t> </a:t>
            </a:r>
            <a:r>
              <a:rPr lang="tr-TR" dirty="0" err="1"/>
              <a:t>to</a:t>
            </a:r>
            <a:r>
              <a:rPr lang="tr-TR" dirty="0"/>
              <a:t> DM in RL</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738808" y="1667023"/>
            <a:ext cx="10444065" cy="352395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GB" sz="1800" dirty="0" err="1"/>
              <a:t>Pekiştirmeli</a:t>
            </a:r>
            <a:r>
              <a:rPr lang="en-GB" sz="1800" dirty="0"/>
              <a:t> </a:t>
            </a:r>
            <a:r>
              <a:rPr lang="en-GB" sz="1800" dirty="0" err="1"/>
              <a:t>Öğrenme</a:t>
            </a:r>
            <a:r>
              <a:rPr lang="en-GB" sz="1800" dirty="0"/>
              <a:t> (Reinforcement Learning, RL), </a:t>
            </a:r>
            <a:r>
              <a:rPr lang="en-GB" sz="1800" dirty="0" err="1"/>
              <a:t>bir</a:t>
            </a:r>
            <a:r>
              <a:rPr lang="en-GB" sz="1800" dirty="0"/>
              <a:t> </a:t>
            </a:r>
            <a:r>
              <a:rPr lang="en-GB" sz="1800" dirty="0" err="1"/>
              <a:t>ajanın</a:t>
            </a:r>
            <a:r>
              <a:rPr lang="tr-TR" sz="1800" dirty="0"/>
              <a:t> (</a:t>
            </a:r>
            <a:r>
              <a:rPr lang="tr-TR" sz="1800" dirty="0" err="1"/>
              <a:t>agent</a:t>
            </a:r>
            <a:r>
              <a:rPr lang="tr-TR" sz="1800" dirty="0"/>
              <a:t>)</a:t>
            </a:r>
            <a:r>
              <a:rPr lang="en-GB" sz="1800" dirty="0"/>
              <a:t> </a:t>
            </a:r>
            <a:r>
              <a:rPr lang="en-GB" sz="1800" dirty="0" err="1"/>
              <a:t>çevreyle</a:t>
            </a:r>
            <a:r>
              <a:rPr lang="tr-TR" sz="1800" dirty="0"/>
              <a:t> (</a:t>
            </a:r>
            <a:r>
              <a:rPr lang="tr-TR" sz="1800" dirty="0" err="1"/>
              <a:t>environment</a:t>
            </a:r>
            <a:r>
              <a:rPr lang="tr-TR" sz="1800" dirty="0"/>
              <a:t>)</a:t>
            </a:r>
            <a:r>
              <a:rPr lang="en-GB" sz="1800" dirty="0"/>
              <a:t> </a:t>
            </a:r>
            <a:r>
              <a:rPr lang="en-GB" sz="1800" dirty="0" err="1"/>
              <a:t>etkileşime</a:t>
            </a:r>
            <a:r>
              <a:rPr lang="en-GB" sz="1800" dirty="0"/>
              <a:t> </a:t>
            </a:r>
            <a:r>
              <a:rPr lang="en-GB" sz="1800" dirty="0" err="1"/>
              <a:t>girerek</a:t>
            </a:r>
            <a:r>
              <a:rPr lang="en-GB" sz="1800" dirty="0"/>
              <a:t> </a:t>
            </a:r>
            <a:r>
              <a:rPr lang="en-GB" sz="1800" dirty="0" err="1"/>
              <a:t>kararlar</a:t>
            </a:r>
            <a:r>
              <a:rPr lang="en-GB" sz="1800" dirty="0"/>
              <a:t> </a:t>
            </a:r>
            <a:r>
              <a:rPr lang="en-GB" sz="1800" dirty="0" err="1"/>
              <a:t>aldığı</a:t>
            </a:r>
            <a:r>
              <a:rPr lang="en-GB" sz="1800" dirty="0"/>
              <a:t> </a:t>
            </a:r>
            <a:r>
              <a:rPr lang="en-GB" sz="1800" dirty="0" err="1"/>
              <a:t>ve</a:t>
            </a:r>
            <a:r>
              <a:rPr lang="en-GB" sz="1800" dirty="0"/>
              <a:t> </a:t>
            </a:r>
            <a:r>
              <a:rPr lang="en-GB" sz="1800" dirty="0" err="1"/>
              <a:t>bu</a:t>
            </a:r>
            <a:r>
              <a:rPr lang="en-GB" sz="1800" dirty="0"/>
              <a:t> </a:t>
            </a:r>
            <a:r>
              <a:rPr lang="en-GB" sz="1800" dirty="0" err="1"/>
              <a:t>kararların</a:t>
            </a:r>
            <a:r>
              <a:rPr lang="en-GB" sz="1800" dirty="0"/>
              <a:t> </a:t>
            </a:r>
            <a:r>
              <a:rPr lang="en-GB" sz="1800" dirty="0" err="1"/>
              <a:t>sonucunda</a:t>
            </a:r>
            <a:r>
              <a:rPr lang="en-GB" sz="1800" dirty="0"/>
              <a:t> </a:t>
            </a:r>
            <a:r>
              <a:rPr lang="en-GB" sz="1800" dirty="0" err="1"/>
              <a:t>ödüller</a:t>
            </a:r>
            <a:r>
              <a:rPr lang="en-GB" sz="1800" dirty="0"/>
              <a:t> </a:t>
            </a:r>
            <a:r>
              <a:rPr lang="en-GB" sz="1800" dirty="0" err="1"/>
              <a:t>alarak</a:t>
            </a:r>
            <a:r>
              <a:rPr lang="en-GB" sz="1800" dirty="0"/>
              <a:t> </a:t>
            </a:r>
            <a:r>
              <a:rPr lang="en-GB" sz="1800" dirty="0" err="1"/>
              <a:t>zamanla</a:t>
            </a:r>
            <a:r>
              <a:rPr lang="en-GB" sz="1800" dirty="0"/>
              <a:t> </a:t>
            </a:r>
            <a:r>
              <a:rPr lang="en-GB" sz="1800" dirty="0" err="1"/>
              <a:t>öğrenme</a:t>
            </a:r>
            <a:r>
              <a:rPr lang="en-GB" sz="1800" dirty="0"/>
              <a:t> </a:t>
            </a:r>
            <a:r>
              <a:rPr lang="en-GB" sz="1800" dirty="0" err="1"/>
              <a:t>sürecini</a:t>
            </a:r>
            <a:r>
              <a:rPr lang="en-GB" sz="1800" dirty="0"/>
              <a:t> </a:t>
            </a:r>
            <a:r>
              <a:rPr lang="en-GB" sz="1800" dirty="0" err="1"/>
              <a:t>tamamladığı</a:t>
            </a:r>
            <a:r>
              <a:rPr lang="en-GB" sz="1800" dirty="0"/>
              <a:t> </a:t>
            </a:r>
            <a:r>
              <a:rPr lang="en-GB" sz="1800" dirty="0" err="1"/>
              <a:t>bir</a:t>
            </a:r>
            <a:r>
              <a:rPr lang="en-GB" sz="1800" dirty="0"/>
              <a:t> </a:t>
            </a:r>
            <a:r>
              <a:rPr lang="en-GB" sz="1800" dirty="0" err="1"/>
              <a:t>makine</a:t>
            </a:r>
            <a:r>
              <a:rPr lang="en-GB" sz="1800" dirty="0"/>
              <a:t> </a:t>
            </a:r>
            <a:r>
              <a:rPr lang="en-GB" sz="1800" dirty="0" err="1"/>
              <a:t>öğrenmesi</a:t>
            </a:r>
            <a:r>
              <a:rPr lang="en-GB" sz="1800" dirty="0"/>
              <a:t> </a:t>
            </a:r>
            <a:r>
              <a:rPr lang="en-GB" sz="1800" dirty="0" err="1"/>
              <a:t>alanıdır</a:t>
            </a:r>
            <a:r>
              <a:rPr lang="en-GB" sz="1800" dirty="0"/>
              <a:t>. </a:t>
            </a:r>
            <a:r>
              <a:rPr lang="en-GB" sz="1800" dirty="0" err="1"/>
              <a:t>Diğer</a:t>
            </a:r>
            <a:r>
              <a:rPr lang="en-GB" sz="1800" dirty="0"/>
              <a:t> </a:t>
            </a:r>
            <a:r>
              <a:rPr lang="en-GB" sz="1800" dirty="0" err="1"/>
              <a:t>makine</a:t>
            </a:r>
            <a:r>
              <a:rPr lang="en-GB" sz="1800" dirty="0"/>
              <a:t> </a:t>
            </a:r>
            <a:r>
              <a:rPr lang="en-GB" sz="1800" dirty="0" err="1"/>
              <a:t>öğrenmesi</a:t>
            </a:r>
            <a:r>
              <a:rPr lang="en-GB" sz="1800" dirty="0"/>
              <a:t> </a:t>
            </a:r>
            <a:r>
              <a:rPr lang="en-GB" sz="1800" dirty="0" err="1"/>
              <a:t>yöntemlerinden</a:t>
            </a:r>
            <a:r>
              <a:rPr lang="en-GB" sz="1800" dirty="0"/>
              <a:t> </a:t>
            </a:r>
            <a:r>
              <a:rPr lang="en-GB" sz="1800" dirty="0" err="1"/>
              <a:t>farklı</a:t>
            </a:r>
            <a:r>
              <a:rPr lang="en-GB" sz="1800" dirty="0"/>
              <a:t> </a:t>
            </a:r>
            <a:r>
              <a:rPr lang="en-GB" sz="1800" dirty="0" err="1"/>
              <a:t>olarak</a:t>
            </a:r>
            <a:r>
              <a:rPr lang="en-GB" sz="1800" dirty="0"/>
              <a:t>, </a:t>
            </a:r>
            <a:r>
              <a:rPr lang="en-GB" sz="1800" dirty="0" err="1"/>
              <a:t>RL'de</a:t>
            </a:r>
            <a:r>
              <a:rPr lang="en-GB" sz="1800" dirty="0"/>
              <a:t> </a:t>
            </a:r>
            <a:r>
              <a:rPr lang="en-GB" sz="1800" dirty="0" err="1"/>
              <a:t>ajan</a:t>
            </a:r>
            <a:r>
              <a:rPr lang="en-GB" sz="1800" dirty="0"/>
              <a:t>, </a:t>
            </a:r>
            <a:r>
              <a:rPr lang="en-GB" sz="1800" dirty="0" err="1"/>
              <a:t>deneme-yanılma</a:t>
            </a:r>
            <a:r>
              <a:rPr lang="en-GB" sz="1800" dirty="0"/>
              <a:t> </a:t>
            </a:r>
            <a:r>
              <a:rPr lang="en-GB" sz="1800" dirty="0" err="1"/>
              <a:t>yoluyla</a:t>
            </a:r>
            <a:r>
              <a:rPr lang="en-GB" sz="1800" dirty="0"/>
              <a:t> </a:t>
            </a:r>
            <a:r>
              <a:rPr lang="en-GB" sz="1800" dirty="0" err="1"/>
              <a:t>geri</a:t>
            </a:r>
            <a:r>
              <a:rPr lang="en-GB" sz="1800" dirty="0"/>
              <a:t> </a:t>
            </a:r>
            <a:r>
              <a:rPr lang="en-GB" sz="1800" dirty="0" err="1"/>
              <a:t>bildirim</a:t>
            </a:r>
            <a:r>
              <a:rPr lang="en-GB" sz="1800" dirty="0"/>
              <a:t> (</a:t>
            </a:r>
            <a:r>
              <a:rPr lang="en-GB" sz="1800" dirty="0" err="1"/>
              <a:t>ödüller</a:t>
            </a:r>
            <a:r>
              <a:rPr lang="en-GB" sz="1800" dirty="0"/>
              <a:t> </a:t>
            </a:r>
            <a:r>
              <a:rPr lang="en-GB" sz="1800" dirty="0" err="1"/>
              <a:t>veya</a:t>
            </a:r>
            <a:r>
              <a:rPr lang="en-GB" sz="1800" dirty="0"/>
              <a:t> </a:t>
            </a:r>
            <a:r>
              <a:rPr lang="en-GB" sz="1800" dirty="0" err="1"/>
              <a:t>cezalar</a:t>
            </a:r>
            <a:r>
              <a:rPr lang="en-GB" sz="1800" dirty="0"/>
              <a:t>) </a:t>
            </a:r>
            <a:r>
              <a:rPr lang="en-GB" sz="1800" dirty="0" err="1"/>
              <a:t>alır</a:t>
            </a:r>
            <a:r>
              <a:rPr lang="en-GB" sz="1800" dirty="0"/>
              <a:t> </a:t>
            </a:r>
            <a:r>
              <a:rPr lang="en-GB" sz="1800" dirty="0" err="1"/>
              <a:t>ve</a:t>
            </a:r>
            <a:r>
              <a:rPr lang="en-GB" sz="1800" dirty="0"/>
              <a:t> </a:t>
            </a:r>
            <a:r>
              <a:rPr lang="en-GB" sz="1800" dirty="0" err="1"/>
              <a:t>gelecekteki</a:t>
            </a:r>
            <a:r>
              <a:rPr lang="en-GB" sz="1800" dirty="0"/>
              <a:t> </a:t>
            </a:r>
            <a:r>
              <a:rPr lang="en-GB" sz="1800" dirty="0" err="1"/>
              <a:t>davranışlarını</a:t>
            </a:r>
            <a:r>
              <a:rPr lang="en-GB" sz="1800" dirty="0"/>
              <a:t> </a:t>
            </a:r>
            <a:r>
              <a:rPr lang="en-GB" sz="1800" dirty="0" err="1"/>
              <a:t>bu</a:t>
            </a:r>
            <a:r>
              <a:rPr lang="en-GB" sz="1800" dirty="0"/>
              <a:t> </a:t>
            </a:r>
            <a:r>
              <a:rPr lang="en-GB" sz="1800" dirty="0" err="1"/>
              <a:t>geri</a:t>
            </a:r>
            <a:r>
              <a:rPr lang="en-GB" sz="1800" dirty="0"/>
              <a:t> </a:t>
            </a:r>
            <a:r>
              <a:rPr lang="en-GB" sz="1800" dirty="0" err="1"/>
              <a:t>bildirimlere</a:t>
            </a:r>
            <a:r>
              <a:rPr lang="en-GB" sz="1800" dirty="0"/>
              <a:t> </a:t>
            </a:r>
            <a:r>
              <a:rPr lang="en-GB" sz="1800" dirty="0" err="1"/>
              <a:t>göre</a:t>
            </a:r>
            <a:r>
              <a:rPr lang="en-GB" sz="1800" dirty="0"/>
              <a:t> </a:t>
            </a:r>
            <a:r>
              <a:rPr lang="en-GB" sz="1800" dirty="0" err="1"/>
              <a:t>ayarlar</a:t>
            </a:r>
            <a:r>
              <a:rPr lang="en-GB" sz="1800" dirty="0"/>
              <a:t>.</a:t>
            </a:r>
            <a:endParaRPr lang="tr-TR" sz="1800" dirty="0"/>
          </a:p>
          <a:p>
            <a:endParaRPr lang="tr-TR" sz="1800" dirty="0"/>
          </a:p>
          <a:p>
            <a:r>
              <a:rPr lang="tr-TR" sz="1800" dirty="0" err="1"/>
              <a:t>RL’nin</a:t>
            </a:r>
            <a:r>
              <a:rPr lang="tr-TR" sz="1800" dirty="0"/>
              <a:t> temel amacı, ajanın uzun vadede bir politika (</a:t>
            </a:r>
            <a:r>
              <a:rPr lang="tr-TR" sz="1800" dirty="0" err="1"/>
              <a:t>policy</a:t>
            </a:r>
            <a:r>
              <a:rPr lang="tr-TR" sz="1800" dirty="0"/>
              <a:t>) öğrenmesidir. Bu politika, ajanın hangi durumlarda hangi eylemleri seçmesi gerektiğini belirler ve ajanın toplam ödülü maksimize etmesine yardımcı olur.</a:t>
            </a:r>
          </a:p>
          <a:p>
            <a:endParaRPr lang="tr-TR" sz="1800" dirty="0"/>
          </a:p>
          <a:p>
            <a:endParaRPr lang="tr-TR" sz="1800" dirty="0"/>
          </a:p>
          <a:p>
            <a:endParaRPr lang="tr-TR" sz="1400" dirty="0"/>
          </a:p>
          <a:p>
            <a:endParaRPr lang="tr-TR" sz="1400" dirty="0"/>
          </a:p>
          <a:p>
            <a:endParaRPr lang="tr-TR" sz="1400" dirty="0"/>
          </a:p>
          <a:p>
            <a:endParaRPr lang="tr-TR" sz="3600" dirty="0"/>
          </a:p>
        </p:txBody>
      </p:sp>
      <p:pic>
        <p:nvPicPr>
          <p:cNvPr id="3" name="Picture 2">
            <a:extLst>
              <a:ext uri="{FF2B5EF4-FFF2-40B4-BE49-F238E27FC236}">
                <a16:creationId xmlns:a16="http://schemas.microsoft.com/office/drawing/2014/main" id="{0B2027F8-CCA7-C448-3FE5-CA6C84FEB794}"/>
              </a:ext>
            </a:extLst>
          </p:cNvPr>
          <p:cNvPicPr>
            <a:picLocks noChangeAspect="1"/>
          </p:cNvPicPr>
          <p:nvPr/>
        </p:nvPicPr>
        <p:blipFill>
          <a:blip r:embed="rId2"/>
          <a:stretch>
            <a:fillRect/>
          </a:stretch>
        </p:blipFill>
        <p:spPr>
          <a:xfrm>
            <a:off x="2744467" y="4091180"/>
            <a:ext cx="5048250" cy="2771775"/>
          </a:xfrm>
          <a:prstGeom prst="rect">
            <a:avLst/>
          </a:prstGeom>
        </p:spPr>
      </p:pic>
    </p:spTree>
    <p:extLst>
      <p:ext uri="{BB962C8B-B14F-4D97-AF65-F5344CB8AC3E}">
        <p14:creationId xmlns:p14="http://schemas.microsoft.com/office/powerpoint/2010/main" val="278166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Introduction</a:t>
            </a:r>
            <a:r>
              <a:rPr lang="tr-TR" dirty="0"/>
              <a:t> </a:t>
            </a:r>
            <a:r>
              <a:rPr lang="tr-TR" dirty="0" err="1"/>
              <a:t>to</a:t>
            </a:r>
            <a:r>
              <a:rPr lang="tr-TR" dirty="0"/>
              <a:t> DM in RL</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331304" y="1380931"/>
            <a:ext cx="10444065" cy="453285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sz="1800" dirty="0"/>
          </a:p>
          <a:p>
            <a:endParaRPr lang="tr-TR" sz="1800" dirty="0"/>
          </a:p>
          <a:p>
            <a:endParaRPr lang="tr-TR" sz="1400" dirty="0"/>
          </a:p>
          <a:p>
            <a:endParaRPr lang="tr-TR" sz="1400" dirty="0"/>
          </a:p>
          <a:p>
            <a:endParaRPr lang="tr-TR" sz="1400" b="1" dirty="0"/>
          </a:p>
          <a:p>
            <a:r>
              <a:rPr lang="tr-TR" sz="3600" b="1" dirty="0"/>
              <a:t>Ajan (Agent): </a:t>
            </a:r>
            <a:r>
              <a:rPr lang="tr-TR" sz="3600" dirty="0"/>
              <a:t>RL sistemindeki öğrenici veya karar verici. Ajana, robot, sürücüsüz bir araç veya bir video oyununda bir yazılım programı olarak düşünebilirsiniz. Ajan, her an ne yapacağına karar verir ve çevreyle sürekli olarak etkileşim halindedir. Aldığı geri bildirimlerle (ödüller) gelecekteki davranışlarını ayarlar.</a:t>
            </a:r>
          </a:p>
          <a:p>
            <a:endParaRPr lang="tr-TR" sz="3600" dirty="0"/>
          </a:p>
          <a:p>
            <a:r>
              <a:rPr lang="tr-TR" sz="3600" dirty="0"/>
              <a:t>Örnek: Sürücüsüz bir araba bağlamında, ajan arabanın kendisidir. Hangi hızda gitmesi, ne zaman fren yapması veya direksiyon kırması gerektiğine çevreden gelen gözlemlere dayanarak karar verir.</a:t>
            </a:r>
          </a:p>
          <a:p>
            <a:endParaRPr lang="tr-TR" sz="3600" dirty="0"/>
          </a:p>
          <a:p>
            <a:r>
              <a:rPr lang="tr-TR" sz="3600" b="1" dirty="0"/>
              <a:t>Çevre (Environment): </a:t>
            </a:r>
            <a:r>
              <a:rPr lang="tr-TR" sz="3600" dirty="0"/>
              <a:t>Ajana etki eden her şeydir ve ajan çevreyle etkileşimde bulunur. Çevre, ajanın eylemlerine tepki verir ve yeni bir durum ve ödül sağlar. Çevre, ajanın karşılaştığı kuralları, dinamikleri ve zorlukları tanımlar.</a:t>
            </a:r>
          </a:p>
          <a:p>
            <a:endParaRPr lang="tr-TR" sz="3600" dirty="0"/>
          </a:p>
          <a:p>
            <a:r>
              <a:rPr lang="tr-TR" sz="3600" dirty="0"/>
              <a:t>Örnek: Sürücüsüz bir araba için çevre, yol, trafik, yayalar, hava koşulları ve diğer araçları içerir.</a:t>
            </a:r>
          </a:p>
        </p:txBody>
      </p:sp>
    </p:spTree>
    <p:extLst>
      <p:ext uri="{BB962C8B-B14F-4D97-AF65-F5344CB8AC3E}">
        <p14:creationId xmlns:p14="http://schemas.microsoft.com/office/powerpoint/2010/main" val="91910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Introduction</a:t>
            </a:r>
            <a:r>
              <a:rPr lang="tr-TR" dirty="0"/>
              <a:t> </a:t>
            </a:r>
            <a:r>
              <a:rPr lang="tr-TR" dirty="0" err="1"/>
              <a:t>to</a:t>
            </a:r>
            <a:r>
              <a:rPr lang="tr-TR" dirty="0"/>
              <a:t> DM in RL</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758686" y="1625730"/>
            <a:ext cx="10444065" cy="491053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2600" b="1" dirty="0"/>
              <a:t>Durum (</a:t>
            </a:r>
            <a:r>
              <a:rPr lang="tr-TR" sz="2600" b="1" dirty="0" err="1"/>
              <a:t>State</a:t>
            </a:r>
            <a:r>
              <a:rPr lang="tr-TR" sz="2600" b="1" dirty="0"/>
              <a:t>, s):  </a:t>
            </a:r>
            <a:r>
              <a:rPr lang="tr-TR" sz="2600" dirty="0"/>
              <a:t>Durum, ajanın mevcut anda çevresini nasıl gördüğüdür. Ajana, bir sonraki adımda ne yapacağına karar vermesi için gereken tüm bilgileri sağlar. Ajana bağlı olarak, eylemler sonucunda çevrenin durumu değişir.</a:t>
            </a:r>
          </a:p>
          <a:p>
            <a:endParaRPr lang="tr-TR" sz="2600" dirty="0"/>
          </a:p>
          <a:p>
            <a:endParaRPr lang="tr-TR" sz="2600" dirty="0"/>
          </a:p>
          <a:p>
            <a:r>
              <a:rPr lang="tr-TR" sz="2600" dirty="0"/>
              <a:t>Örnek: Satranç oyunu bağlamında, durum tahtadaki tüm taşların mevcut konumlarını temsil eder. Sürücüsüz bir araba örneğinde ise, durum aracın hızı, bir sonraki engel ile mesafesi ve trafik ışıklarının durumu olabilir.</a:t>
            </a:r>
          </a:p>
          <a:p>
            <a:endParaRPr lang="tr-TR" sz="2600" dirty="0"/>
          </a:p>
          <a:p>
            <a:r>
              <a:rPr lang="tr-TR" sz="2600" b="1" dirty="0"/>
              <a:t>Eylem (Action, a):  </a:t>
            </a:r>
            <a:r>
              <a:rPr lang="tr-TR" sz="2600" dirty="0"/>
              <a:t>Eylem, ajanın mevcut duruma verdiği tepki olarak gerçekleştirdiği harekettir. Her eylem, çevrede bir değişikliğe (yeni duruma geçiş) neden olur ve bir ödülle sonuçlanabilir. Eylemler, ayrık (sola dönmek, sağa dönmek gibi) veya sürekli (hızı belirli bir miktarda artırmak gibi) olabilir.</a:t>
            </a:r>
          </a:p>
          <a:p>
            <a:pPr>
              <a:buFont typeface="Arial" panose="020B0604020202020204" pitchFamily="34" charset="0"/>
              <a:buChar char="•"/>
            </a:pPr>
            <a:endParaRPr lang="tr-TR" sz="2600" dirty="0"/>
          </a:p>
          <a:p>
            <a:r>
              <a:rPr lang="tr-TR" sz="2600" dirty="0"/>
              <a:t>Örnek: Satranç oyununda bir taşı hareket ettirmek bir eylemdir. Sürücüsüz bir araba bağlamında ise eylemler hızlanmak, yavaşlamak veya direksiyonu çevirmek olabilir.</a:t>
            </a:r>
          </a:p>
          <a:p>
            <a:endParaRPr lang="tr-TR" sz="3600" dirty="0"/>
          </a:p>
          <a:p>
            <a:endParaRPr lang="tr-TR" sz="3600" dirty="0"/>
          </a:p>
          <a:p>
            <a:endParaRPr lang="tr-TR" sz="3600" dirty="0"/>
          </a:p>
        </p:txBody>
      </p:sp>
    </p:spTree>
    <p:extLst>
      <p:ext uri="{BB962C8B-B14F-4D97-AF65-F5344CB8AC3E}">
        <p14:creationId xmlns:p14="http://schemas.microsoft.com/office/powerpoint/2010/main" val="608863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7BF69C9-3E4E-C3FF-9919-D0CFAB560F65}"/>
              </a:ext>
            </a:extLst>
          </p:cNvPr>
          <p:cNvSpPr txBox="1">
            <a:spLocks/>
          </p:cNvSpPr>
          <p:nvPr/>
        </p:nvSpPr>
        <p:spPr>
          <a:xfrm>
            <a:off x="5268592" y="1159120"/>
            <a:ext cx="6702669" cy="56219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en-GB" dirty="0">
              <a:latin typeface="Times New Roman" panose="02020603050405020304" pitchFamily="18" charset="0"/>
            </a:endParaRPr>
          </a:p>
        </p:txBody>
      </p:sp>
      <p:sp>
        <p:nvSpPr>
          <p:cNvPr id="13" name="Title 12">
            <a:extLst>
              <a:ext uri="{FF2B5EF4-FFF2-40B4-BE49-F238E27FC236}">
                <a16:creationId xmlns:a16="http://schemas.microsoft.com/office/drawing/2014/main" id="{6CC31483-C889-B7CD-B20B-D3268C43735C}"/>
              </a:ext>
            </a:extLst>
          </p:cNvPr>
          <p:cNvSpPr>
            <a:spLocks noGrp="1"/>
          </p:cNvSpPr>
          <p:nvPr>
            <p:ph type="title"/>
          </p:nvPr>
        </p:nvSpPr>
        <p:spPr>
          <a:xfrm>
            <a:off x="838200" y="365126"/>
            <a:ext cx="10515600" cy="1015806"/>
          </a:xfrm>
        </p:spPr>
        <p:txBody>
          <a:bodyPr>
            <a:normAutofit/>
          </a:bodyPr>
          <a:lstStyle/>
          <a:p>
            <a:r>
              <a:rPr lang="tr-TR" dirty="0" err="1"/>
              <a:t>Introduction</a:t>
            </a:r>
            <a:r>
              <a:rPr lang="tr-TR" dirty="0"/>
              <a:t> </a:t>
            </a:r>
            <a:r>
              <a:rPr lang="tr-TR" dirty="0" err="1"/>
              <a:t>to</a:t>
            </a:r>
            <a:r>
              <a:rPr lang="tr-TR" dirty="0"/>
              <a:t> DM in RL</a:t>
            </a:r>
            <a:endParaRPr lang="en-GB" dirty="0"/>
          </a:p>
        </p:txBody>
      </p:sp>
      <p:sp>
        <p:nvSpPr>
          <p:cNvPr id="4" name="Title 12">
            <a:extLst>
              <a:ext uri="{FF2B5EF4-FFF2-40B4-BE49-F238E27FC236}">
                <a16:creationId xmlns:a16="http://schemas.microsoft.com/office/drawing/2014/main" id="{1AD0AB49-4767-6708-B963-C38E0217CDFF}"/>
              </a:ext>
            </a:extLst>
          </p:cNvPr>
          <p:cNvSpPr txBox="1">
            <a:spLocks/>
          </p:cNvSpPr>
          <p:nvPr/>
        </p:nvSpPr>
        <p:spPr>
          <a:xfrm>
            <a:off x="758686" y="1625730"/>
            <a:ext cx="10444065" cy="362213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tr-TR" sz="2000" b="1" dirty="0"/>
              <a:t>Ödül (</a:t>
            </a:r>
            <a:r>
              <a:rPr lang="tr-TR" sz="2000" b="1" dirty="0" err="1"/>
              <a:t>Reward</a:t>
            </a:r>
            <a:r>
              <a:rPr lang="tr-TR" sz="2000" b="1" dirty="0"/>
              <a:t>, r): </a:t>
            </a:r>
            <a:r>
              <a:rPr lang="tr-TR" sz="2000" dirty="0"/>
              <a:t>Ajan, bir eylemi gerçekleştirdikten sonra çevre bir geri bildirim sağlar. Bu geri bildirim bir ödül biçimindedir ve ajana, yaptığı eylemin ne kadar iyi veya kötü olduğunu söyler. Ajanın amacı, zamanla toplam ödülü maksimize etmektir.</a:t>
            </a:r>
          </a:p>
          <a:p>
            <a:endParaRPr lang="tr-TR" sz="2000" dirty="0"/>
          </a:p>
          <a:p>
            <a:endParaRPr lang="tr-TR" sz="2000" dirty="0"/>
          </a:p>
          <a:p>
            <a:r>
              <a:rPr lang="tr-TR" sz="2000" dirty="0"/>
              <a:t>Örnek: Sürücüsüz araba senaryosunda, ödül hedefe güvenli bir şekilde ulaşmak için +10 olabilirken, kaza yapmak için -100 olabilir.  Ödül sistemi, ajanı güvenli ve daha verimli bir sürüşe yönlendirir.</a:t>
            </a:r>
          </a:p>
          <a:p>
            <a:endParaRPr lang="tr-TR" sz="3600" dirty="0"/>
          </a:p>
          <a:p>
            <a:endParaRPr lang="tr-TR" sz="3600" dirty="0"/>
          </a:p>
        </p:txBody>
      </p:sp>
      <p:pic>
        <p:nvPicPr>
          <p:cNvPr id="3" name="Picture 2">
            <a:extLst>
              <a:ext uri="{FF2B5EF4-FFF2-40B4-BE49-F238E27FC236}">
                <a16:creationId xmlns:a16="http://schemas.microsoft.com/office/drawing/2014/main" id="{BB25B9A0-2E21-6BE2-BEEF-49B9547DA49D}"/>
              </a:ext>
            </a:extLst>
          </p:cNvPr>
          <p:cNvPicPr>
            <a:picLocks noChangeAspect="1"/>
          </p:cNvPicPr>
          <p:nvPr/>
        </p:nvPicPr>
        <p:blipFill>
          <a:blip r:embed="rId2"/>
          <a:stretch>
            <a:fillRect/>
          </a:stretch>
        </p:blipFill>
        <p:spPr>
          <a:xfrm>
            <a:off x="3759200" y="4140479"/>
            <a:ext cx="5035550" cy="2382745"/>
          </a:xfrm>
          <a:prstGeom prst="rect">
            <a:avLst/>
          </a:prstGeom>
        </p:spPr>
      </p:pic>
    </p:spTree>
    <p:extLst>
      <p:ext uri="{BB962C8B-B14F-4D97-AF65-F5344CB8AC3E}">
        <p14:creationId xmlns:p14="http://schemas.microsoft.com/office/powerpoint/2010/main" val="20277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0A49-64C0-7523-5794-3A0E25378CB6}"/>
              </a:ext>
            </a:extLst>
          </p:cNvPr>
          <p:cNvSpPr>
            <a:spLocks noGrp="1"/>
          </p:cNvSpPr>
          <p:nvPr>
            <p:ph type="title"/>
          </p:nvPr>
        </p:nvSpPr>
        <p:spPr>
          <a:xfrm>
            <a:off x="838200" y="365125"/>
            <a:ext cx="10515600" cy="505313"/>
          </a:xfrm>
        </p:spPr>
        <p:txBody>
          <a:bodyPr>
            <a:normAutofit/>
          </a:bodyPr>
          <a:lstStyle/>
          <a:p>
            <a:r>
              <a:rPr lang="tr-TR" sz="2400" dirty="0" err="1"/>
              <a:t>Related</a:t>
            </a:r>
            <a:r>
              <a:rPr lang="tr-TR" sz="2400" dirty="0"/>
              <a:t> Repo</a:t>
            </a:r>
          </a:p>
        </p:txBody>
      </p:sp>
      <p:sp>
        <p:nvSpPr>
          <p:cNvPr id="10" name="Content Placeholder 2">
            <a:extLst>
              <a:ext uri="{FF2B5EF4-FFF2-40B4-BE49-F238E27FC236}">
                <a16:creationId xmlns:a16="http://schemas.microsoft.com/office/drawing/2014/main" id="{A2FE058C-AC47-0146-BECE-AF3BC810CE97}"/>
              </a:ext>
            </a:extLst>
          </p:cNvPr>
          <p:cNvSpPr txBox="1">
            <a:spLocks/>
          </p:cNvSpPr>
          <p:nvPr/>
        </p:nvSpPr>
        <p:spPr>
          <a:xfrm>
            <a:off x="7042639" y="2646240"/>
            <a:ext cx="4006362" cy="123116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tr-TR" sz="1000"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p:txBody>
      </p:sp>
      <p:sp>
        <p:nvSpPr>
          <p:cNvPr id="11" name="Content Placeholder 2">
            <a:extLst>
              <a:ext uri="{FF2B5EF4-FFF2-40B4-BE49-F238E27FC236}">
                <a16:creationId xmlns:a16="http://schemas.microsoft.com/office/drawing/2014/main" id="{47BCE267-DB8C-AB4D-1955-92437EDDCA5A}"/>
              </a:ext>
            </a:extLst>
          </p:cNvPr>
          <p:cNvSpPr txBox="1">
            <a:spLocks/>
          </p:cNvSpPr>
          <p:nvPr/>
        </p:nvSpPr>
        <p:spPr>
          <a:xfrm>
            <a:off x="6945921" y="2898950"/>
            <a:ext cx="4914899" cy="99544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tr-TR" sz="1000"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p:txBody>
      </p:sp>
      <p:sp>
        <p:nvSpPr>
          <p:cNvPr id="18" name="Arrow: Down 17">
            <a:extLst>
              <a:ext uri="{FF2B5EF4-FFF2-40B4-BE49-F238E27FC236}">
                <a16:creationId xmlns:a16="http://schemas.microsoft.com/office/drawing/2014/main" id="{E892EBE1-2987-A451-3628-2C0EC4EC2D18}"/>
              </a:ext>
            </a:extLst>
          </p:cNvPr>
          <p:cNvSpPr/>
          <p:nvPr/>
        </p:nvSpPr>
        <p:spPr>
          <a:xfrm rot="14400638">
            <a:off x="3763397" y="5766789"/>
            <a:ext cx="701040" cy="8229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Content Placeholder 7">
            <a:extLst>
              <a:ext uri="{FF2B5EF4-FFF2-40B4-BE49-F238E27FC236}">
                <a16:creationId xmlns:a16="http://schemas.microsoft.com/office/drawing/2014/main" id="{A1387EB5-17B2-1D47-9E57-F76EF7AEE245}"/>
              </a:ext>
            </a:extLst>
          </p:cNvPr>
          <p:cNvPicPr>
            <a:picLocks noGrp="1" noChangeAspect="1"/>
          </p:cNvPicPr>
          <p:nvPr>
            <p:ph idx="1"/>
          </p:nvPr>
        </p:nvPicPr>
        <p:blipFill>
          <a:blip r:embed="rId2"/>
          <a:stretch>
            <a:fillRect/>
          </a:stretch>
        </p:blipFill>
        <p:spPr>
          <a:xfrm>
            <a:off x="838200" y="1510747"/>
            <a:ext cx="10515600" cy="4631635"/>
          </a:xfrm>
        </p:spPr>
      </p:pic>
    </p:spTree>
    <p:extLst>
      <p:ext uri="{BB962C8B-B14F-4D97-AF65-F5344CB8AC3E}">
        <p14:creationId xmlns:p14="http://schemas.microsoft.com/office/powerpoint/2010/main" val="346651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0A49-64C0-7523-5794-3A0E25378CB6}"/>
              </a:ext>
            </a:extLst>
          </p:cNvPr>
          <p:cNvSpPr>
            <a:spLocks noGrp="1"/>
          </p:cNvSpPr>
          <p:nvPr>
            <p:ph type="title"/>
          </p:nvPr>
        </p:nvSpPr>
        <p:spPr>
          <a:xfrm>
            <a:off x="838200" y="365125"/>
            <a:ext cx="10515600" cy="505313"/>
          </a:xfrm>
        </p:spPr>
        <p:txBody>
          <a:bodyPr>
            <a:normAutofit/>
          </a:bodyPr>
          <a:lstStyle/>
          <a:p>
            <a:r>
              <a:rPr lang="tr-TR" sz="2400" dirty="0" err="1"/>
              <a:t>Related</a:t>
            </a:r>
            <a:r>
              <a:rPr lang="tr-TR" sz="2400" dirty="0"/>
              <a:t> Repo</a:t>
            </a:r>
          </a:p>
        </p:txBody>
      </p:sp>
      <p:sp>
        <p:nvSpPr>
          <p:cNvPr id="10" name="Content Placeholder 2">
            <a:extLst>
              <a:ext uri="{FF2B5EF4-FFF2-40B4-BE49-F238E27FC236}">
                <a16:creationId xmlns:a16="http://schemas.microsoft.com/office/drawing/2014/main" id="{A2FE058C-AC47-0146-BECE-AF3BC810CE97}"/>
              </a:ext>
            </a:extLst>
          </p:cNvPr>
          <p:cNvSpPr txBox="1">
            <a:spLocks/>
          </p:cNvSpPr>
          <p:nvPr/>
        </p:nvSpPr>
        <p:spPr>
          <a:xfrm>
            <a:off x="7042639" y="2646240"/>
            <a:ext cx="4006362" cy="123116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tr-TR" sz="1000"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p:txBody>
      </p:sp>
      <p:sp>
        <p:nvSpPr>
          <p:cNvPr id="11" name="Content Placeholder 2">
            <a:extLst>
              <a:ext uri="{FF2B5EF4-FFF2-40B4-BE49-F238E27FC236}">
                <a16:creationId xmlns:a16="http://schemas.microsoft.com/office/drawing/2014/main" id="{47BCE267-DB8C-AB4D-1955-92437EDDCA5A}"/>
              </a:ext>
            </a:extLst>
          </p:cNvPr>
          <p:cNvSpPr txBox="1">
            <a:spLocks/>
          </p:cNvSpPr>
          <p:nvPr/>
        </p:nvSpPr>
        <p:spPr>
          <a:xfrm>
            <a:off x="6945921" y="2898950"/>
            <a:ext cx="4914899" cy="99544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tr-TR" sz="1000"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p:txBody>
      </p:sp>
      <p:pic>
        <p:nvPicPr>
          <p:cNvPr id="6" name="Content Placeholder 5">
            <a:extLst>
              <a:ext uri="{FF2B5EF4-FFF2-40B4-BE49-F238E27FC236}">
                <a16:creationId xmlns:a16="http://schemas.microsoft.com/office/drawing/2014/main" id="{3DB7D7D6-056C-4E69-73C3-57FA0F705239}"/>
              </a:ext>
            </a:extLst>
          </p:cNvPr>
          <p:cNvPicPr>
            <a:picLocks noGrp="1" noChangeAspect="1"/>
          </p:cNvPicPr>
          <p:nvPr>
            <p:ph idx="1"/>
          </p:nvPr>
        </p:nvPicPr>
        <p:blipFill>
          <a:blip r:embed="rId2"/>
          <a:stretch>
            <a:fillRect/>
          </a:stretch>
        </p:blipFill>
        <p:spPr>
          <a:xfrm>
            <a:off x="838200" y="1645238"/>
            <a:ext cx="10515600" cy="3370526"/>
          </a:xfrm>
        </p:spPr>
      </p:pic>
      <p:sp>
        <p:nvSpPr>
          <p:cNvPr id="18" name="Arrow: Down 17">
            <a:extLst>
              <a:ext uri="{FF2B5EF4-FFF2-40B4-BE49-F238E27FC236}">
                <a16:creationId xmlns:a16="http://schemas.microsoft.com/office/drawing/2014/main" id="{E892EBE1-2987-A451-3628-2C0EC4EC2D18}"/>
              </a:ext>
            </a:extLst>
          </p:cNvPr>
          <p:cNvSpPr/>
          <p:nvPr/>
        </p:nvSpPr>
        <p:spPr>
          <a:xfrm rot="14400638">
            <a:off x="2858936" y="3992178"/>
            <a:ext cx="701040" cy="8229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2484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0A49-64C0-7523-5794-3A0E25378CB6}"/>
              </a:ext>
            </a:extLst>
          </p:cNvPr>
          <p:cNvSpPr>
            <a:spLocks noGrp="1"/>
          </p:cNvSpPr>
          <p:nvPr>
            <p:ph type="title"/>
          </p:nvPr>
        </p:nvSpPr>
        <p:spPr>
          <a:xfrm>
            <a:off x="838200" y="365125"/>
            <a:ext cx="10515600" cy="505313"/>
          </a:xfrm>
        </p:spPr>
        <p:txBody>
          <a:bodyPr>
            <a:normAutofit/>
          </a:bodyPr>
          <a:lstStyle/>
          <a:p>
            <a:r>
              <a:rPr lang="tr-TR" sz="2400" dirty="0"/>
              <a:t>Proje Konuları</a:t>
            </a:r>
          </a:p>
        </p:txBody>
      </p:sp>
      <p:sp>
        <p:nvSpPr>
          <p:cNvPr id="10" name="Content Placeholder 2">
            <a:extLst>
              <a:ext uri="{FF2B5EF4-FFF2-40B4-BE49-F238E27FC236}">
                <a16:creationId xmlns:a16="http://schemas.microsoft.com/office/drawing/2014/main" id="{A2FE058C-AC47-0146-BECE-AF3BC810CE97}"/>
              </a:ext>
            </a:extLst>
          </p:cNvPr>
          <p:cNvSpPr txBox="1">
            <a:spLocks/>
          </p:cNvSpPr>
          <p:nvPr/>
        </p:nvSpPr>
        <p:spPr>
          <a:xfrm>
            <a:off x="7042639" y="2646240"/>
            <a:ext cx="4006362" cy="123116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tr-TR" sz="1000"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p:txBody>
      </p:sp>
      <p:sp>
        <p:nvSpPr>
          <p:cNvPr id="11" name="Content Placeholder 2">
            <a:extLst>
              <a:ext uri="{FF2B5EF4-FFF2-40B4-BE49-F238E27FC236}">
                <a16:creationId xmlns:a16="http://schemas.microsoft.com/office/drawing/2014/main" id="{47BCE267-DB8C-AB4D-1955-92437EDDCA5A}"/>
              </a:ext>
            </a:extLst>
          </p:cNvPr>
          <p:cNvSpPr txBox="1">
            <a:spLocks/>
          </p:cNvSpPr>
          <p:nvPr/>
        </p:nvSpPr>
        <p:spPr>
          <a:xfrm>
            <a:off x="6945921" y="2898950"/>
            <a:ext cx="4914899" cy="99544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venir Next LT Pro" panose="020B0504020202020204" pitchFamily="34" charset="0"/>
              <a:buNone/>
            </a:pPr>
            <a:endParaRPr lang="tr-TR" sz="1000"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a:p>
            <a:pPr marL="0" indent="0">
              <a:buFont typeface="Avenir Next LT Pro" panose="020B0504020202020204" pitchFamily="34" charset="0"/>
              <a:buNone/>
            </a:pPr>
            <a:endParaRPr lang="tr-TR" sz="1000" b="1" dirty="0"/>
          </a:p>
        </p:txBody>
      </p:sp>
      <p:sp>
        <p:nvSpPr>
          <p:cNvPr id="4" name="Content Placeholder 3">
            <a:extLst>
              <a:ext uri="{FF2B5EF4-FFF2-40B4-BE49-F238E27FC236}">
                <a16:creationId xmlns:a16="http://schemas.microsoft.com/office/drawing/2014/main" id="{D8CD2CB9-8AEC-DB20-5613-DB8F93CD6C8A}"/>
              </a:ext>
            </a:extLst>
          </p:cNvPr>
          <p:cNvSpPr>
            <a:spLocks noGrp="1"/>
          </p:cNvSpPr>
          <p:nvPr>
            <p:ph idx="1"/>
          </p:nvPr>
        </p:nvSpPr>
        <p:spPr>
          <a:xfrm>
            <a:off x="838200" y="1527451"/>
            <a:ext cx="2779643" cy="4351338"/>
          </a:xfrm>
        </p:spPr>
        <p:txBody>
          <a:bodyPr/>
          <a:lstStyle/>
          <a:p>
            <a:r>
              <a:rPr lang="tr-TR" b="1" dirty="0">
                <a:solidFill>
                  <a:srgbClr val="FF0000"/>
                </a:solidFill>
              </a:rPr>
              <a:t>Online RL</a:t>
            </a:r>
          </a:p>
          <a:p>
            <a:pPr marL="0" indent="0">
              <a:buNone/>
            </a:pPr>
            <a:r>
              <a:rPr lang="tr-TR" dirty="0"/>
              <a:t>-PPO</a:t>
            </a:r>
          </a:p>
          <a:p>
            <a:pPr marL="0" indent="0">
              <a:buNone/>
            </a:pPr>
            <a:r>
              <a:rPr lang="tr-TR" dirty="0"/>
              <a:t>-A2C</a:t>
            </a:r>
          </a:p>
          <a:p>
            <a:pPr marL="0" indent="0">
              <a:buNone/>
            </a:pPr>
            <a:r>
              <a:rPr lang="tr-TR" dirty="0"/>
              <a:t>-SAC</a:t>
            </a:r>
          </a:p>
          <a:p>
            <a:pPr marL="0" indent="0">
              <a:buNone/>
            </a:pPr>
            <a:r>
              <a:rPr lang="tr-TR" dirty="0"/>
              <a:t>-DDPG</a:t>
            </a:r>
          </a:p>
          <a:p>
            <a:pPr marL="0" indent="0">
              <a:buNone/>
            </a:pPr>
            <a:r>
              <a:rPr lang="tr-TR" dirty="0"/>
              <a:t>-DQL/DDQL</a:t>
            </a:r>
          </a:p>
        </p:txBody>
      </p:sp>
      <p:sp>
        <p:nvSpPr>
          <p:cNvPr id="5" name="Content Placeholder 3">
            <a:extLst>
              <a:ext uri="{FF2B5EF4-FFF2-40B4-BE49-F238E27FC236}">
                <a16:creationId xmlns:a16="http://schemas.microsoft.com/office/drawing/2014/main" id="{A9352E7B-409F-C4B4-4B52-C4CCBD7D7DE6}"/>
              </a:ext>
            </a:extLst>
          </p:cNvPr>
          <p:cNvSpPr txBox="1">
            <a:spLocks/>
          </p:cNvSpPr>
          <p:nvPr/>
        </p:nvSpPr>
        <p:spPr>
          <a:xfrm>
            <a:off x="5353878" y="1527450"/>
            <a:ext cx="2779643" cy="48037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b="1" dirty="0">
                <a:solidFill>
                  <a:srgbClr val="FF0000"/>
                </a:solidFill>
              </a:rPr>
              <a:t>Environment</a:t>
            </a:r>
          </a:p>
          <a:p>
            <a:pPr marL="0" indent="0">
              <a:buNone/>
            </a:pPr>
            <a:r>
              <a:rPr lang="tr-TR" dirty="0"/>
              <a:t>-</a:t>
            </a:r>
            <a:r>
              <a:rPr lang="tr-TR" dirty="0" err="1"/>
              <a:t>Acrobot</a:t>
            </a:r>
            <a:endParaRPr lang="tr-TR" dirty="0"/>
          </a:p>
          <a:p>
            <a:pPr marL="0" indent="0">
              <a:buNone/>
            </a:pPr>
            <a:r>
              <a:rPr lang="tr-TR" dirty="0"/>
              <a:t>-</a:t>
            </a:r>
            <a:r>
              <a:rPr lang="tr-TR" dirty="0" err="1"/>
              <a:t>Mountain</a:t>
            </a:r>
            <a:r>
              <a:rPr lang="tr-TR" dirty="0"/>
              <a:t> Car </a:t>
            </a:r>
            <a:r>
              <a:rPr lang="tr-TR" dirty="0" err="1"/>
              <a:t>Continuous</a:t>
            </a:r>
            <a:endParaRPr lang="tr-TR" dirty="0"/>
          </a:p>
          <a:p>
            <a:pPr marL="0" indent="0">
              <a:buNone/>
            </a:pPr>
            <a:r>
              <a:rPr lang="tr-TR" dirty="0"/>
              <a:t>-</a:t>
            </a:r>
            <a:r>
              <a:rPr lang="tr-TR" dirty="0" err="1"/>
              <a:t>Mountain</a:t>
            </a:r>
            <a:r>
              <a:rPr lang="tr-TR" dirty="0"/>
              <a:t> Car</a:t>
            </a:r>
          </a:p>
          <a:p>
            <a:pPr marL="0" indent="0">
              <a:buNone/>
            </a:pPr>
            <a:r>
              <a:rPr lang="tr-TR" dirty="0"/>
              <a:t>-Car Racing</a:t>
            </a:r>
          </a:p>
          <a:p>
            <a:pPr marL="0" indent="0">
              <a:buNone/>
            </a:pPr>
            <a:r>
              <a:rPr lang="tr-TR" dirty="0"/>
              <a:t>-</a:t>
            </a:r>
            <a:r>
              <a:rPr lang="tr-TR" dirty="0" err="1"/>
              <a:t>Blackjack</a:t>
            </a:r>
            <a:endParaRPr lang="tr-TR" dirty="0"/>
          </a:p>
          <a:p>
            <a:pPr marL="0" indent="0">
              <a:buNone/>
            </a:pPr>
            <a:r>
              <a:rPr lang="tr-TR" dirty="0"/>
              <a:t>-</a:t>
            </a:r>
            <a:r>
              <a:rPr lang="tr-TR" dirty="0" err="1"/>
              <a:t>Half</a:t>
            </a:r>
            <a:r>
              <a:rPr lang="tr-TR" dirty="0"/>
              <a:t> </a:t>
            </a:r>
            <a:r>
              <a:rPr lang="tr-TR" dirty="0" err="1"/>
              <a:t>Cheetah</a:t>
            </a:r>
            <a:endParaRPr lang="tr-TR" dirty="0"/>
          </a:p>
        </p:txBody>
      </p:sp>
      <p:sp>
        <p:nvSpPr>
          <p:cNvPr id="7" name="Content Placeholder 3">
            <a:extLst>
              <a:ext uri="{FF2B5EF4-FFF2-40B4-BE49-F238E27FC236}">
                <a16:creationId xmlns:a16="http://schemas.microsoft.com/office/drawing/2014/main" id="{157D0496-BD74-D6AA-9115-F242263CBD0D}"/>
              </a:ext>
            </a:extLst>
          </p:cNvPr>
          <p:cNvSpPr txBox="1">
            <a:spLocks/>
          </p:cNvSpPr>
          <p:nvPr/>
        </p:nvSpPr>
        <p:spPr>
          <a:xfrm>
            <a:off x="8574157" y="1527449"/>
            <a:ext cx="2779643" cy="48037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b="1" dirty="0">
                <a:solidFill>
                  <a:srgbClr val="FF0000"/>
                </a:solidFill>
              </a:rPr>
              <a:t>Environment</a:t>
            </a:r>
          </a:p>
          <a:p>
            <a:pPr marL="0" indent="0">
              <a:buNone/>
            </a:pPr>
            <a:r>
              <a:rPr lang="tr-TR" dirty="0"/>
              <a:t>-</a:t>
            </a:r>
            <a:r>
              <a:rPr lang="tr-TR" dirty="0" err="1"/>
              <a:t>Humanoid</a:t>
            </a:r>
            <a:endParaRPr lang="tr-TR" dirty="0"/>
          </a:p>
          <a:p>
            <a:pPr marL="0" indent="0">
              <a:buNone/>
            </a:pPr>
            <a:r>
              <a:rPr lang="tr-TR" dirty="0"/>
              <a:t>-</a:t>
            </a:r>
            <a:r>
              <a:rPr lang="tr-TR" dirty="0" err="1"/>
              <a:t>Pusher</a:t>
            </a:r>
            <a:endParaRPr lang="tr-TR" dirty="0"/>
          </a:p>
          <a:p>
            <a:pPr marL="0" indent="0">
              <a:buNone/>
            </a:pPr>
            <a:endParaRPr lang="tr-TR" dirty="0"/>
          </a:p>
        </p:txBody>
      </p:sp>
    </p:spTree>
    <p:extLst>
      <p:ext uri="{BB962C8B-B14F-4D97-AF65-F5344CB8AC3E}">
        <p14:creationId xmlns:p14="http://schemas.microsoft.com/office/powerpoint/2010/main" val="272595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a:xfrm>
            <a:off x="838200" y="126586"/>
            <a:ext cx="10515600" cy="1325563"/>
          </a:xfrm>
        </p:spPr>
        <p:txBody>
          <a:bodyPr/>
          <a:lstStyle/>
          <a:p>
            <a:r>
              <a:rPr lang="tr-TR" dirty="0"/>
              <a:t>Proje</a:t>
            </a:r>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924339"/>
            <a:ext cx="10515600" cy="593366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r>
              <a:rPr lang="tr-TR" sz="2800" dirty="0"/>
              <a:t>2</a:t>
            </a:r>
            <a:r>
              <a:rPr lang="en-GB" sz="2800" dirty="0"/>
              <a:t>-</a:t>
            </a:r>
            <a:r>
              <a:rPr lang="tr-TR" sz="2800" dirty="0"/>
              <a:t>5 kişilik gruplar, grup bulamayan projede yer almayacak</a:t>
            </a:r>
            <a:r>
              <a:rPr lang="en-GB" sz="2800" dirty="0"/>
              <a:t>.</a:t>
            </a:r>
            <a:endParaRPr lang="tr-TR" sz="2800" dirty="0"/>
          </a:p>
          <a:p>
            <a:pPr marL="457200" indent="-457200">
              <a:buFont typeface="Arial" panose="020B0604020202020204" pitchFamily="34" charset="0"/>
              <a:buChar char="•"/>
            </a:pPr>
            <a:r>
              <a:rPr lang="tr-TR" sz="2800" dirty="0"/>
              <a:t>Proje konusu</a:t>
            </a:r>
            <a:r>
              <a:rPr lang="en-GB" sz="2800" dirty="0" err="1"/>
              <a:t>nda</a:t>
            </a:r>
            <a:r>
              <a:rPr lang="en-GB" sz="2800" dirty="0"/>
              <a:t> </a:t>
            </a:r>
            <a:r>
              <a:rPr lang="en-GB" sz="2800" dirty="0" err="1"/>
              <a:t>ele</a:t>
            </a:r>
            <a:r>
              <a:rPr lang="en-GB" sz="2800" dirty="0"/>
              <a:t> </a:t>
            </a:r>
            <a:r>
              <a:rPr lang="en-GB" sz="2800" dirty="0" err="1"/>
              <a:t>alınacak</a:t>
            </a:r>
            <a:r>
              <a:rPr lang="en-GB" sz="2800" dirty="0"/>
              <a:t> problem, </a:t>
            </a:r>
            <a:r>
              <a:rPr lang="en-GB" sz="2800" dirty="0" err="1"/>
              <a:t>bu</a:t>
            </a:r>
            <a:r>
              <a:rPr lang="tr-TR" sz="2800" dirty="0"/>
              <a:t> </a:t>
            </a:r>
            <a:r>
              <a:rPr lang="en-GB" sz="2800" dirty="0" err="1"/>
              <a:t>sunumda</a:t>
            </a:r>
            <a:r>
              <a:rPr lang="en-GB" sz="2800" dirty="0"/>
              <a:t> </a:t>
            </a:r>
            <a:r>
              <a:rPr lang="en-GB" sz="2800" dirty="0" err="1"/>
              <a:t>verilen</a:t>
            </a:r>
            <a:r>
              <a:rPr lang="en-GB" sz="2800" dirty="0"/>
              <a:t> </a:t>
            </a:r>
            <a:r>
              <a:rPr lang="tr-TR" sz="2800" dirty="0">
                <a:solidFill>
                  <a:srgbClr val="FF0000"/>
                </a:solidFill>
              </a:rPr>
              <a:t>8</a:t>
            </a:r>
            <a:r>
              <a:rPr lang="en-GB" sz="2800" dirty="0">
                <a:solidFill>
                  <a:srgbClr val="FF0000"/>
                </a:solidFill>
              </a:rPr>
              <a:t> </a:t>
            </a:r>
            <a:r>
              <a:rPr lang="tr-TR" sz="2800" dirty="0" err="1">
                <a:solidFill>
                  <a:srgbClr val="FF0000"/>
                </a:solidFill>
              </a:rPr>
              <a:t>environmenttan</a:t>
            </a:r>
            <a:r>
              <a:rPr lang="en-GB" sz="2800" dirty="0">
                <a:solidFill>
                  <a:srgbClr val="FF0000"/>
                </a:solidFill>
              </a:rPr>
              <a:t> </a:t>
            </a:r>
            <a:r>
              <a:rPr lang="tr-TR" sz="2800" dirty="0">
                <a:solidFill>
                  <a:srgbClr val="FF0000"/>
                </a:solidFill>
              </a:rPr>
              <a:t>ikisi</a:t>
            </a:r>
            <a:r>
              <a:rPr lang="en-GB" sz="2800" dirty="0">
                <a:solidFill>
                  <a:srgbClr val="FF0000"/>
                </a:solidFill>
              </a:rPr>
              <a:t> </a:t>
            </a:r>
            <a:r>
              <a:rPr lang="en-GB" sz="2800" dirty="0" err="1">
                <a:solidFill>
                  <a:srgbClr val="FF0000"/>
                </a:solidFill>
              </a:rPr>
              <a:t>olmalı</a:t>
            </a:r>
            <a:r>
              <a:rPr lang="en-GB" sz="2800" dirty="0"/>
              <a:t>, </a:t>
            </a:r>
            <a:r>
              <a:rPr lang="en-GB" sz="2800" dirty="0" err="1"/>
              <a:t>verilen</a:t>
            </a:r>
            <a:r>
              <a:rPr lang="en-GB" sz="2800" dirty="0"/>
              <a:t> </a:t>
            </a:r>
            <a:r>
              <a:rPr lang="tr-TR" sz="2800" dirty="0">
                <a:solidFill>
                  <a:srgbClr val="FF0000"/>
                </a:solidFill>
              </a:rPr>
              <a:t>5</a:t>
            </a:r>
            <a:r>
              <a:rPr lang="en-GB" sz="2800" dirty="0">
                <a:solidFill>
                  <a:srgbClr val="FF0000"/>
                </a:solidFill>
              </a:rPr>
              <a:t> </a:t>
            </a:r>
            <a:r>
              <a:rPr lang="en-GB" sz="2800" dirty="0" err="1">
                <a:solidFill>
                  <a:srgbClr val="FF0000"/>
                </a:solidFill>
              </a:rPr>
              <a:t>algoritmadan</a:t>
            </a:r>
            <a:r>
              <a:rPr lang="en-GB" sz="2800" dirty="0">
                <a:solidFill>
                  <a:srgbClr val="FF0000"/>
                </a:solidFill>
              </a:rPr>
              <a:t> </a:t>
            </a:r>
            <a:r>
              <a:rPr lang="tr-TR" sz="2800" dirty="0">
                <a:solidFill>
                  <a:srgbClr val="FF0000"/>
                </a:solidFill>
              </a:rPr>
              <a:t>3 </a:t>
            </a:r>
            <a:r>
              <a:rPr lang="en-GB" sz="2800" dirty="0" err="1">
                <a:solidFill>
                  <a:srgbClr val="FF0000"/>
                </a:solidFill>
              </a:rPr>
              <a:t>tanesi</a:t>
            </a:r>
            <a:r>
              <a:rPr lang="en-GB" sz="2800" dirty="0">
                <a:solidFill>
                  <a:srgbClr val="FF0000"/>
                </a:solidFill>
              </a:rPr>
              <a:t> </a:t>
            </a:r>
            <a:r>
              <a:rPr lang="tr-TR" sz="2800" dirty="0"/>
              <a:t>olmalıdır (Son tarih: </a:t>
            </a:r>
            <a:r>
              <a:rPr lang="tr-TR" sz="2800" dirty="0">
                <a:solidFill>
                  <a:srgbClr val="0070C0"/>
                </a:solidFill>
              </a:rPr>
              <a:t>25</a:t>
            </a:r>
            <a:r>
              <a:rPr lang="en-GB" sz="2800" dirty="0">
                <a:solidFill>
                  <a:srgbClr val="0070C0"/>
                </a:solidFill>
              </a:rPr>
              <a:t> </a:t>
            </a:r>
            <a:r>
              <a:rPr lang="tr-TR" sz="2800" dirty="0">
                <a:solidFill>
                  <a:srgbClr val="0070C0"/>
                </a:solidFill>
              </a:rPr>
              <a:t>Ekim Cuma</a:t>
            </a:r>
            <a:r>
              <a:rPr lang="tr-TR" sz="2800" dirty="0"/>
              <a:t>)</a:t>
            </a:r>
          </a:p>
          <a:p>
            <a:pPr marL="457200" indent="-457200">
              <a:buFont typeface="Arial" panose="020B0604020202020204" pitchFamily="34" charset="0"/>
              <a:buChar char="•"/>
            </a:pPr>
            <a:r>
              <a:rPr lang="tr-TR" sz="2800" dirty="0"/>
              <a:t>Vize: %40, Final: %60 + Proje Sunumu (0-20P, </a:t>
            </a:r>
            <a:r>
              <a:rPr lang="tr-TR" sz="2800" dirty="0" err="1"/>
              <a:t>Bütünleme’dede</a:t>
            </a:r>
            <a:r>
              <a:rPr lang="tr-TR" sz="2800" dirty="0"/>
              <a:t> geçerli)</a:t>
            </a:r>
          </a:p>
        </p:txBody>
      </p:sp>
    </p:spTree>
    <p:extLst>
      <p:ext uri="{BB962C8B-B14F-4D97-AF65-F5344CB8AC3E}">
        <p14:creationId xmlns:p14="http://schemas.microsoft.com/office/powerpoint/2010/main" val="185866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a:xfrm>
            <a:off x="838200" y="126586"/>
            <a:ext cx="10515600" cy="1325563"/>
          </a:xfrm>
        </p:spPr>
        <p:txBody>
          <a:bodyPr/>
          <a:lstStyle/>
          <a:p>
            <a:r>
              <a:rPr lang="tr-TR" dirty="0"/>
              <a:t>Proje</a:t>
            </a:r>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924339"/>
            <a:ext cx="10515600" cy="593366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r>
              <a:rPr lang="tr-TR" sz="2800" dirty="0"/>
              <a:t>Proje sunum ve kodlar son gönderim tarihi: </a:t>
            </a:r>
            <a:r>
              <a:rPr lang="tr-TR" sz="2800" dirty="0">
                <a:solidFill>
                  <a:srgbClr val="0070C0"/>
                </a:solidFill>
              </a:rPr>
              <a:t>8 Kasım </a:t>
            </a:r>
            <a:r>
              <a:rPr lang="en-GB" sz="2800" dirty="0" err="1">
                <a:solidFill>
                  <a:srgbClr val="0070C0"/>
                </a:solidFill>
              </a:rPr>
              <a:t>Cuma</a:t>
            </a:r>
            <a:endParaRPr lang="tr-TR" sz="2800" dirty="0">
              <a:solidFill>
                <a:srgbClr val="0070C0"/>
              </a:solidFill>
            </a:endParaRPr>
          </a:p>
          <a:p>
            <a:pPr marL="457200" indent="-457200">
              <a:buFont typeface="Arial" panose="020B0604020202020204" pitchFamily="34" charset="0"/>
              <a:buChar char="•"/>
            </a:pPr>
            <a:r>
              <a:rPr lang="tr-TR" sz="2800" dirty="0"/>
              <a:t>Proje Sunumu (20 dakika+ Kod gösterimi + 10 dakika soru)</a:t>
            </a:r>
          </a:p>
          <a:p>
            <a:pPr marL="571500" indent="-571500">
              <a:buFont typeface="Arial" panose="020B0604020202020204" pitchFamily="34" charset="0"/>
              <a:buChar char="•"/>
            </a:pPr>
            <a:r>
              <a:rPr lang="en-GB" sz="2800" dirty="0"/>
              <a:t>S</a:t>
            </a:r>
            <a:r>
              <a:rPr lang="tr-TR" sz="2800" dirty="0"/>
              <a:t>unumlar Başlama </a:t>
            </a:r>
            <a:r>
              <a:rPr lang="en-GB" sz="2800" dirty="0"/>
              <a:t>T</a:t>
            </a:r>
            <a:r>
              <a:rPr lang="tr-TR" sz="2800" dirty="0" err="1"/>
              <a:t>arihi</a:t>
            </a:r>
            <a:r>
              <a:rPr lang="tr-TR" sz="2800" dirty="0"/>
              <a:t>: </a:t>
            </a:r>
            <a:r>
              <a:rPr lang="en-GB" sz="2800" dirty="0">
                <a:solidFill>
                  <a:srgbClr val="0070C0"/>
                </a:solidFill>
              </a:rPr>
              <a:t>1</a:t>
            </a:r>
            <a:r>
              <a:rPr lang="tr-TR" sz="2800" dirty="0">
                <a:solidFill>
                  <a:srgbClr val="0070C0"/>
                </a:solidFill>
              </a:rPr>
              <a:t>5 </a:t>
            </a:r>
            <a:r>
              <a:rPr lang="en-GB" sz="2800" dirty="0">
                <a:solidFill>
                  <a:srgbClr val="0070C0"/>
                </a:solidFill>
              </a:rPr>
              <a:t> </a:t>
            </a:r>
            <a:r>
              <a:rPr lang="tr-TR" sz="2800" dirty="0">
                <a:solidFill>
                  <a:srgbClr val="0070C0"/>
                </a:solidFill>
              </a:rPr>
              <a:t>Kasım</a:t>
            </a:r>
            <a:r>
              <a:rPr lang="en-GB" sz="2800" dirty="0">
                <a:solidFill>
                  <a:srgbClr val="0070C0"/>
                </a:solidFill>
              </a:rPr>
              <a:t> </a:t>
            </a:r>
            <a:r>
              <a:rPr lang="tr-TR" sz="2800" dirty="0">
                <a:solidFill>
                  <a:srgbClr val="0070C0"/>
                </a:solidFill>
              </a:rPr>
              <a:t>Cuma</a:t>
            </a:r>
            <a:r>
              <a:rPr lang="en-GB" sz="2800" dirty="0">
                <a:solidFill>
                  <a:srgbClr val="0070C0"/>
                </a:solidFill>
              </a:rPr>
              <a:t> </a:t>
            </a:r>
            <a:r>
              <a:rPr lang="en-GB" sz="2800" dirty="0"/>
              <a:t>(</a:t>
            </a:r>
            <a:r>
              <a:rPr lang="en-GB" sz="2800" dirty="0" err="1"/>
              <a:t>Github’da</a:t>
            </a:r>
            <a:r>
              <a:rPr lang="en-GB" sz="2800" dirty="0"/>
              <a:t> </a:t>
            </a:r>
            <a:r>
              <a:rPr lang="en-GB" sz="2800" dirty="0" err="1"/>
              <a:t>sunum</a:t>
            </a:r>
            <a:r>
              <a:rPr lang="en-GB" sz="2800" dirty="0"/>
              <a:t> </a:t>
            </a:r>
            <a:r>
              <a:rPr lang="en-GB" sz="2800" dirty="0" err="1"/>
              <a:t>sırası</a:t>
            </a:r>
            <a:r>
              <a:rPr lang="en-GB" sz="2800" dirty="0"/>
              <a:t> </a:t>
            </a:r>
            <a:r>
              <a:rPr lang="en-GB" sz="2800" dirty="0" err="1"/>
              <a:t>yayınlanacak</a:t>
            </a:r>
            <a:r>
              <a:rPr lang="en-GB" sz="2800" dirty="0"/>
              <a:t>)</a:t>
            </a:r>
            <a:endParaRPr lang="tr-TR" sz="2800" dirty="0"/>
          </a:p>
          <a:p>
            <a:pPr marL="571500" indent="-571500">
              <a:buFont typeface="Arial" panose="020B0604020202020204" pitchFamily="34" charset="0"/>
              <a:buChar char="•"/>
            </a:pPr>
            <a:r>
              <a:rPr lang="tr-TR" sz="2800" dirty="0">
                <a:hlinkClick r:id="rId2"/>
              </a:rPr>
              <a:t>yigitkuyu@uludag.edu.tr</a:t>
            </a:r>
            <a:r>
              <a:rPr lang="tr-TR" sz="2800" dirty="0"/>
              <a:t> (Okul </a:t>
            </a:r>
            <a:r>
              <a:rPr lang="tr-TR" sz="2800" dirty="0" err="1"/>
              <a:t>nosu</a:t>
            </a:r>
            <a:r>
              <a:rPr lang="tr-TR" sz="2800" dirty="0"/>
              <a:t> ve isim/</a:t>
            </a:r>
            <a:r>
              <a:rPr lang="tr-TR" sz="2800" dirty="0" err="1"/>
              <a:t>soyisim</a:t>
            </a:r>
            <a:r>
              <a:rPr lang="tr-TR" sz="2800" dirty="0"/>
              <a:t> ile beraber tüm grup </a:t>
            </a:r>
            <a:r>
              <a:rPr lang="tr-TR" sz="2800" dirty="0" err="1"/>
              <a:t>arkaşlarının</a:t>
            </a:r>
            <a:r>
              <a:rPr lang="tr-TR" sz="2800" dirty="0"/>
              <a:t> isimleri, seçilen </a:t>
            </a:r>
            <a:r>
              <a:rPr lang="tr-TR" sz="2800" dirty="0" err="1"/>
              <a:t>environment</a:t>
            </a:r>
            <a:r>
              <a:rPr lang="tr-TR" sz="2800" dirty="0"/>
              <a:t> ve algoritmaların isimleri, mail başlığı:</a:t>
            </a:r>
            <a:r>
              <a:rPr lang="en-GB" sz="2800" dirty="0"/>
              <a:t> </a:t>
            </a:r>
            <a:r>
              <a:rPr lang="tr-TR" sz="2800" dirty="0"/>
              <a:t>Robotik</a:t>
            </a:r>
            <a:r>
              <a:rPr lang="en-GB" sz="2800" dirty="0"/>
              <a:t> </a:t>
            </a:r>
            <a:r>
              <a:rPr lang="en-GB" sz="2800" dirty="0" err="1"/>
              <a:t>Proje</a:t>
            </a:r>
            <a:r>
              <a:rPr lang="tr-TR" sz="2800" dirty="0"/>
              <a:t>)</a:t>
            </a:r>
            <a:endParaRPr lang="en-GB" sz="2800" dirty="0"/>
          </a:p>
          <a:p>
            <a:pPr marL="571500" indent="-571500">
              <a:buFont typeface="Arial" panose="020B0604020202020204" pitchFamily="34" charset="0"/>
              <a:buChar char="•"/>
            </a:pPr>
            <a:r>
              <a:rPr lang="en-GB" sz="2800" dirty="0" err="1"/>
              <a:t>Programlama</a:t>
            </a:r>
            <a:r>
              <a:rPr lang="en-GB" sz="2800" dirty="0"/>
              <a:t> </a:t>
            </a:r>
            <a:r>
              <a:rPr lang="en-GB" sz="2800" dirty="0" err="1"/>
              <a:t>dili</a:t>
            </a:r>
            <a:r>
              <a:rPr lang="en-GB" sz="2800" dirty="0"/>
              <a:t>: Python</a:t>
            </a:r>
            <a:endParaRPr lang="tr-TR" sz="2800" dirty="0"/>
          </a:p>
          <a:p>
            <a:pPr marL="571500" indent="-571500">
              <a:buFont typeface="Arial" panose="020B0604020202020204" pitchFamily="34" charset="0"/>
              <a:buChar char="•"/>
            </a:pPr>
            <a:r>
              <a:rPr lang="tr-TR" sz="2800" dirty="0"/>
              <a:t>Vizeden önceki hafta ders olacak, sunum olmayacak.</a:t>
            </a:r>
          </a:p>
        </p:txBody>
      </p:sp>
    </p:spTree>
    <p:extLst>
      <p:ext uri="{BB962C8B-B14F-4D97-AF65-F5344CB8AC3E}">
        <p14:creationId xmlns:p14="http://schemas.microsoft.com/office/powerpoint/2010/main" val="287671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p:txBody>
          <a:bodyPr/>
          <a:lstStyle/>
          <a:p>
            <a:r>
              <a:rPr lang="tr-TR" dirty="0"/>
              <a:t>Sunum Formatı</a:t>
            </a:r>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12736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dirty="0"/>
          </a:p>
        </p:txBody>
      </p:sp>
      <p:sp>
        <p:nvSpPr>
          <p:cNvPr id="3" name="Title 5">
            <a:extLst>
              <a:ext uri="{FF2B5EF4-FFF2-40B4-BE49-F238E27FC236}">
                <a16:creationId xmlns:a16="http://schemas.microsoft.com/office/drawing/2014/main" id="{5CB33601-285C-5299-52D9-DA2A0348B956}"/>
              </a:ext>
            </a:extLst>
          </p:cNvPr>
          <p:cNvSpPr txBox="1">
            <a:spLocks/>
          </p:cNvSpPr>
          <p:nvPr/>
        </p:nvSpPr>
        <p:spPr>
          <a:xfrm>
            <a:off x="990600" y="14260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r>
              <a:rPr lang="tr-TR" sz="3200" b="1" dirty="0"/>
              <a:t>Giriş: </a:t>
            </a:r>
            <a:r>
              <a:rPr lang="tr-TR" sz="3200" dirty="0"/>
              <a:t>Genel bir literatür hakkında bilgi</a:t>
            </a:r>
            <a:r>
              <a:rPr lang="en-GB" sz="3200" dirty="0"/>
              <a:t>, </a:t>
            </a:r>
            <a:r>
              <a:rPr lang="en-GB" sz="3200" dirty="0" err="1"/>
              <a:t>bu</a:t>
            </a:r>
            <a:r>
              <a:rPr lang="en-GB" sz="3200" dirty="0"/>
              <a:t> </a:t>
            </a:r>
            <a:r>
              <a:rPr lang="en-GB" sz="3200" dirty="0" err="1"/>
              <a:t>konuda</a:t>
            </a:r>
            <a:r>
              <a:rPr lang="en-GB" sz="3200" dirty="0"/>
              <a:t> </a:t>
            </a:r>
            <a:r>
              <a:rPr lang="en-GB" sz="3200" dirty="0" err="1"/>
              <a:t>seçilen</a:t>
            </a:r>
            <a:r>
              <a:rPr lang="en-GB" sz="3200" dirty="0"/>
              <a:t> </a:t>
            </a:r>
            <a:r>
              <a:rPr lang="en-GB" sz="3200" dirty="0" err="1"/>
              <a:t>algoritma</a:t>
            </a:r>
            <a:r>
              <a:rPr lang="en-GB" sz="3200" dirty="0"/>
              <a:t> </a:t>
            </a:r>
            <a:r>
              <a:rPr lang="en-GB" sz="3200" dirty="0" err="1"/>
              <a:t>ve</a:t>
            </a:r>
            <a:r>
              <a:rPr lang="en-GB" sz="3200" dirty="0"/>
              <a:t> problem </a:t>
            </a:r>
            <a:r>
              <a:rPr lang="tr-TR" sz="3200" dirty="0"/>
              <a:t>hakkında yapılan</a:t>
            </a:r>
            <a:r>
              <a:rPr lang="en-GB" sz="3200" dirty="0"/>
              <a:t> </a:t>
            </a:r>
            <a:r>
              <a:rPr lang="en-GB" sz="3200" dirty="0" err="1"/>
              <a:t>ilgili</a:t>
            </a:r>
            <a:r>
              <a:rPr lang="en-GB" sz="3200" dirty="0"/>
              <a:t> </a:t>
            </a:r>
            <a:r>
              <a:rPr lang="en-GB" sz="3200" dirty="0" err="1"/>
              <a:t>çalışmalar</a:t>
            </a:r>
            <a:endParaRPr lang="tr-TR" sz="3200" dirty="0"/>
          </a:p>
          <a:p>
            <a:endParaRPr lang="tr-TR" sz="3200" dirty="0"/>
          </a:p>
        </p:txBody>
      </p:sp>
    </p:spTree>
    <p:extLst>
      <p:ext uri="{BB962C8B-B14F-4D97-AF65-F5344CB8AC3E}">
        <p14:creationId xmlns:p14="http://schemas.microsoft.com/office/powerpoint/2010/main" val="315985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p:txBody>
          <a:bodyPr/>
          <a:lstStyle/>
          <a:p>
            <a:r>
              <a:rPr lang="tr-TR" dirty="0"/>
              <a:t>Sunum Formatı</a:t>
            </a:r>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12736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dirty="0"/>
          </a:p>
        </p:txBody>
      </p:sp>
      <p:sp>
        <p:nvSpPr>
          <p:cNvPr id="3" name="Title 5">
            <a:extLst>
              <a:ext uri="{FF2B5EF4-FFF2-40B4-BE49-F238E27FC236}">
                <a16:creationId xmlns:a16="http://schemas.microsoft.com/office/drawing/2014/main" id="{5CB33601-285C-5299-52D9-DA2A0348B956}"/>
              </a:ext>
            </a:extLst>
          </p:cNvPr>
          <p:cNvSpPr txBox="1">
            <a:spLocks/>
          </p:cNvSpPr>
          <p:nvPr/>
        </p:nvSpPr>
        <p:spPr>
          <a:xfrm>
            <a:off x="838200" y="1690688"/>
            <a:ext cx="10515600" cy="317389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r>
              <a:rPr lang="tr-TR" sz="3200" b="1" dirty="0" err="1"/>
              <a:t>Method</a:t>
            </a:r>
            <a:r>
              <a:rPr lang="tr-TR" sz="3200" b="1" dirty="0"/>
              <a:t>: </a:t>
            </a:r>
            <a:r>
              <a:rPr lang="en-GB" sz="3200" dirty="0" err="1"/>
              <a:t>Seçilen</a:t>
            </a:r>
            <a:r>
              <a:rPr lang="en-GB" sz="3200" dirty="0"/>
              <a:t> </a:t>
            </a:r>
            <a:r>
              <a:rPr lang="en-GB" sz="3200" dirty="0" err="1"/>
              <a:t>algoritmanın</a:t>
            </a:r>
            <a:r>
              <a:rPr lang="en-GB" sz="3200" dirty="0"/>
              <a:t> </a:t>
            </a:r>
            <a:r>
              <a:rPr lang="en-GB" sz="3200" dirty="0" err="1"/>
              <a:t>adım</a:t>
            </a:r>
            <a:r>
              <a:rPr lang="en-GB" sz="3200" dirty="0"/>
              <a:t> </a:t>
            </a:r>
            <a:r>
              <a:rPr lang="en-GB" sz="3200" dirty="0" err="1"/>
              <a:t>adım</a:t>
            </a:r>
            <a:r>
              <a:rPr lang="en-GB" sz="3200" dirty="0"/>
              <a:t> </a:t>
            </a:r>
            <a:r>
              <a:rPr lang="en-GB" sz="3200" dirty="0" err="1"/>
              <a:t>çalışma</a:t>
            </a:r>
            <a:r>
              <a:rPr lang="en-GB" sz="3200" dirty="0"/>
              <a:t> </a:t>
            </a:r>
            <a:r>
              <a:rPr lang="en-GB" sz="3200" dirty="0" err="1"/>
              <a:t>mantığı</a:t>
            </a:r>
            <a:r>
              <a:rPr lang="en-GB" sz="3200" dirty="0"/>
              <a:t>, </a:t>
            </a:r>
            <a:r>
              <a:rPr lang="en-GB" sz="3200" dirty="0" err="1"/>
              <a:t>akış</a:t>
            </a:r>
            <a:r>
              <a:rPr lang="en-GB" sz="3200" dirty="0"/>
              <a:t> </a:t>
            </a:r>
            <a:r>
              <a:rPr lang="en-GB" sz="3200" dirty="0" err="1"/>
              <a:t>diyagramı</a:t>
            </a:r>
            <a:r>
              <a:rPr lang="en-GB" sz="3200" dirty="0"/>
              <a:t> </a:t>
            </a:r>
            <a:r>
              <a:rPr lang="en-GB" sz="3200" dirty="0" err="1"/>
              <a:t>ve</a:t>
            </a:r>
            <a:r>
              <a:rPr lang="en-GB" sz="3200" dirty="0"/>
              <a:t> </a:t>
            </a:r>
            <a:r>
              <a:rPr lang="en-GB" sz="3200" dirty="0" err="1"/>
              <a:t>sözde</a:t>
            </a:r>
            <a:r>
              <a:rPr lang="en-GB" sz="3200" dirty="0"/>
              <a:t> </a:t>
            </a:r>
            <a:r>
              <a:rPr lang="en-GB" sz="3200" dirty="0" err="1"/>
              <a:t>kodu</a:t>
            </a:r>
            <a:r>
              <a:rPr lang="tr-TR" sz="3200" dirty="0"/>
              <a:t> (</a:t>
            </a:r>
            <a:r>
              <a:rPr lang="tr-TR" sz="3200" dirty="0">
                <a:solidFill>
                  <a:srgbClr val="FF0000"/>
                </a:solidFill>
              </a:rPr>
              <a:t>Kodda açılacağından çok fazla ‘bu nedir’ sorusu alacaksınız bu bölümden</a:t>
            </a:r>
            <a:r>
              <a:rPr lang="tr-TR" sz="3200" dirty="0"/>
              <a:t>)</a:t>
            </a:r>
          </a:p>
        </p:txBody>
      </p:sp>
    </p:spTree>
    <p:extLst>
      <p:ext uri="{BB962C8B-B14F-4D97-AF65-F5344CB8AC3E}">
        <p14:creationId xmlns:p14="http://schemas.microsoft.com/office/powerpoint/2010/main" val="393862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04D2DA-E512-80C3-969A-D8415CFFD0A6}"/>
              </a:ext>
            </a:extLst>
          </p:cNvPr>
          <p:cNvSpPr>
            <a:spLocks noGrp="1"/>
          </p:cNvSpPr>
          <p:nvPr>
            <p:ph type="title"/>
          </p:nvPr>
        </p:nvSpPr>
        <p:spPr/>
        <p:txBody>
          <a:bodyPr/>
          <a:lstStyle/>
          <a:p>
            <a:r>
              <a:rPr lang="tr-TR" dirty="0"/>
              <a:t>Sunum Formatı</a:t>
            </a:r>
          </a:p>
        </p:txBody>
      </p:sp>
      <p:sp>
        <p:nvSpPr>
          <p:cNvPr id="2" name="Title 5">
            <a:extLst>
              <a:ext uri="{FF2B5EF4-FFF2-40B4-BE49-F238E27FC236}">
                <a16:creationId xmlns:a16="http://schemas.microsoft.com/office/drawing/2014/main" id="{2609C20A-F15F-DBF3-3CE0-35852EA75E4C}"/>
              </a:ext>
            </a:extLst>
          </p:cNvPr>
          <p:cNvSpPr txBox="1">
            <a:spLocks/>
          </p:cNvSpPr>
          <p:nvPr/>
        </p:nvSpPr>
        <p:spPr>
          <a:xfrm>
            <a:off x="838200" y="12736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endParaRPr lang="tr-TR" dirty="0"/>
          </a:p>
        </p:txBody>
      </p:sp>
      <p:sp>
        <p:nvSpPr>
          <p:cNvPr id="3" name="Title 5">
            <a:extLst>
              <a:ext uri="{FF2B5EF4-FFF2-40B4-BE49-F238E27FC236}">
                <a16:creationId xmlns:a16="http://schemas.microsoft.com/office/drawing/2014/main" id="{5CB33601-285C-5299-52D9-DA2A0348B956}"/>
              </a:ext>
            </a:extLst>
          </p:cNvPr>
          <p:cNvSpPr txBox="1">
            <a:spLocks/>
          </p:cNvSpPr>
          <p:nvPr/>
        </p:nvSpPr>
        <p:spPr>
          <a:xfrm>
            <a:off x="990600" y="1426064"/>
            <a:ext cx="10515600" cy="558433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marL="457200" indent="-457200">
              <a:buFont typeface="Arial" panose="020B0604020202020204" pitchFamily="34" charset="0"/>
              <a:buChar char="•"/>
            </a:pPr>
            <a:r>
              <a:rPr lang="tr-TR" sz="3200" b="1" dirty="0"/>
              <a:t>Problem: </a:t>
            </a:r>
            <a:r>
              <a:rPr lang="tr-TR" sz="3200" dirty="0"/>
              <a:t>Ele alınan problem</a:t>
            </a:r>
            <a:r>
              <a:rPr lang="en-GB" sz="3200" dirty="0"/>
              <a:t>in </a:t>
            </a:r>
            <a:r>
              <a:rPr lang="en-GB" sz="3200" dirty="0" err="1"/>
              <a:t>mantığı</a:t>
            </a:r>
            <a:r>
              <a:rPr lang="en-GB" sz="3200" dirty="0"/>
              <a:t> </a:t>
            </a:r>
            <a:r>
              <a:rPr lang="en-GB" sz="3200" dirty="0" err="1"/>
              <a:t>nedir</a:t>
            </a:r>
            <a:r>
              <a:rPr lang="en-GB" sz="3200" dirty="0"/>
              <a:t>, </a:t>
            </a:r>
            <a:r>
              <a:rPr lang="tr-TR" sz="3200" dirty="0"/>
              <a:t>problemin sınırları nedir, problem ayrık mı sürekli mi?</a:t>
            </a:r>
          </a:p>
          <a:p>
            <a:endParaRPr lang="tr-TR" sz="3200" dirty="0"/>
          </a:p>
        </p:txBody>
      </p:sp>
    </p:spTree>
    <p:extLst>
      <p:ext uri="{BB962C8B-B14F-4D97-AF65-F5344CB8AC3E}">
        <p14:creationId xmlns:p14="http://schemas.microsoft.com/office/powerpoint/2010/main" val="2626192460"/>
      </p:ext>
    </p:extLst>
  </p:cSld>
  <p:clrMapOvr>
    <a:masterClrMapping/>
  </p:clrMapOvr>
</p:sld>
</file>

<file path=ppt/theme/theme1.xml><?xml version="1.0" encoding="utf-8"?>
<a:theme xmlns:a="http://schemas.openxmlformats.org/drawingml/2006/main" name="Explor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2013 - 2022 Theme</Template>
  <TotalTime>2608</TotalTime>
  <Words>1059</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AvenirNext LT Pro Medium</vt:lpstr>
      <vt:lpstr>Sagona Book</vt:lpstr>
      <vt:lpstr>Times New Roman</vt:lpstr>
      <vt:lpstr>ExploreVTI</vt:lpstr>
      <vt:lpstr>Introduction to Robotics</vt:lpstr>
      <vt:lpstr>Related Repo</vt:lpstr>
      <vt:lpstr>Related Repo</vt:lpstr>
      <vt:lpstr>Proje Konuları</vt:lpstr>
      <vt:lpstr>Proje</vt:lpstr>
      <vt:lpstr>Proje</vt:lpstr>
      <vt:lpstr>Sunum Formatı</vt:lpstr>
      <vt:lpstr>Sunum Formatı</vt:lpstr>
      <vt:lpstr>Sunum Formatı</vt:lpstr>
      <vt:lpstr>Sunum Formatı</vt:lpstr>
      <vt:lpstr>Decision making (DM)</vt:lpstr>
      <vt:lpstr>A Spectrum of DM Problems</vt:lpstr>
      <vt:lpstr>A Spectrum of  DM Problems</vt:lpstr>
      <vt:lpstr>Introduction to DM in RL</vt:lpstr>
      <vt:lpstr>Introduction to DM in RL</vt:lpstr>
      <vt:lpstr>Introduction to DM in RL</vt:lpstr>
      <vt:lpstr>Introduction to DM in RL</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Robotics</dc:title>
  <dc:creator>Yiğit Çağatay Kuyu</dc:creator>
  <cp:lastModifiedBy>Yiğit Çağatay Kuyu</cp:lastModifiedBy>
  <cp:revision>49</cp:revision>
  <dcterms:created xsi:type="dcterms:W3CDTF">2023-10-05T11:39:42Z</dcterms:created>
  <dcterms:modified xsi:type="dcterms:W3CDTF">2024-10-10T10:40:16Z</dcterms:modified>
</cp:coreProperties>
</file>