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321" r:id="rId2"/>
    <p:sldId id="331" r:id="rId3"/>
    <p:sldId id="332" r:id="rId4"/>
    <p:sldId id="333" r:id="rId5"/>
    <p:sldId id="334" r:id="rId6"/>
    <p:sldId id="336" r:id="rId7"/>
    <p:sldId id="335" r:id="rId8"/>
    <p:sldId id="337" r:id="rId9"/>
    <p:sldId id="338" r:id="rId10"/>
    <p:sldId id="339" r:id="rId11"/>
    <p:sldId id="340" r:id="rId12"/>
    <p:sldId id="341" r:id="rId13"/>
    <p:sldId id="342" r:id="rId14"/>
    <p:sldId id="343" r:id="rId15"/>
    <p:sldId id="344" r:id="rId16"/>
    <p:sldId id="345" r:id="rId17"/>
    <p:sldId id="346" r:id="rId18"/>
    <p:sldId id="347" r:id="rId19"/>
    <p:sldId id="34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109" d="100"/>
          <a:sy n="109"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10/17/2024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856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10/17/2024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05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10/17/2024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22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10/17/2024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4970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10/17/2024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15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10/17/2024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458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10/17/2024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794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10/17/2024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0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10/17/2024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665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10/17/2024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622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10/17/2024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914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10/17/2024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9993386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74B3794-1C07-88AA-27C9-440B716AFE8D}"/>
              </a:ext>
            </a:extLst>
          </p:cNvPr>
          <p:cNvSpPr>
            <a:spLocks noGrp="1"/>
          </p:cNvSpPr>
          <p:nvPr>
            <p:ph type="ctrTitle"/>
          </p:nvPr>
        </p:nvSpPr>
        <p:spPr>
          <a:xfrm>
            <a:off x="996275" y="4098524"/>
            <a:ext cx="5996628" cy="2226076"/>
          </a:xfrm>
        </p:spPr>
        <p:txBody>
          <a:bodyPr anchor="ctr">
            <a:normAutofit/>
          </a:bodyPr>
          <a:lstStyle/>
          <a:p>
            <a:pPr algn="l"/>
            <a:r>
              <a:rPr lang="tr-TR" sz="5400" dirty="0" err="1"/>
              <a:t>Introduction</a:t>
            </a:r>
            <a:r>
              <a:rPr lang="tr-TR" sz="5400" dirty="0"/>
              <a:t> </a:t>
            </a:r>
            <a:r>
              <a:rPr lang="tr-TR" sz="5400" dirty="0" err="1"/>
              <a:t>to</a:t>
            </a:r>
            <a:r>
              <a:rPr lang="tr-TR" sz="5400" dirty="0"/>
              <a:t> </a:t>
            </a:r>
            <a:r>
              <a:rPr lang="tr-TR" sz="5400" dirty="0" err="1"/>
              <a:t>Robotics</a:t>
            </a:r>
            <a:endParaRPr lang="tr-TR" sz="5400" dirty="0"/>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1"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CCE66814-A6BA-0B26-4B5B-FE5FD193D9EC}"/>
              </a:ext>
            </a:extLst>
          </p:cNvPr>
          <p:cNvSpPr>
            <a:spLocks noGrp="1"/>
          </p:cNvSpPr>
          <p:nvPr>
            <p:ph type="subTitle" idx="1"/>
          </p:nvPr>
        </p:nvSpPr>
        <p:spPr>
          <a:xfrm>
            <a:off x="7185430" y="4085112"/>
            <a:ext cx="3997745" cy="2228758"/>
          </a:xfrm>
        </p:spPr>
        <p:txBody>
          <a:bodyPr anchor="ctr">
            <a:normAutofit/>
          </a:bodyPr>
          <a:lstStyle/>
          <a:p>
            <a:pPr algn="l"/>
            <a:endParaRPr lang="tr-TR" sz="2200"/>
          </a:p>
        </p:txBody>
      </p:sp>
      <p:pic>
        <p:nvPicPr>
          <p:cNvPr id="42" name="Picture 3" descr="Connected sticks shaping polygons background">
            <a:extLst>
              <a:ext uri="{FF2B5EF4-FFF2-40B4-BE49-F238E27FC236}">
                <a16:creationId xmlns:a16="http://schemas.microsoft.com/office/drawing/2014/main" id="{5F6BA7F0-4AED-5CAA-E0A4-18A46EE00966}"/>
              </a:ext>
            </a:extLst>
          </p:cNvPr>
          <p:cNvPicPr>
            <a:picLocks noChangeAspect="1"/>
          </p:cNvPicPr>
          <p:nvPr/>
        </p:nvPicPr>
        <p:blipFill rotWithShape="1">
          <a:blip r:embed="rId2"/>
          <a:srcRect t="26106" r="-2" b="21803"/>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Picture 4">
            <a:extLst>
              <a:ext uri="{FF2B5EF4-FFF2-40B4-BE49-F238E27FC236}">
                <a16:creationId xmlns:a16="http://schemas.microsoft.com/office/drawing/2014/main" id="{5562F197-D4AB-0F8F-DB66-440A7F1BAA88}"/>
              </a:ext>
            </a:extLst>
          </p:cNvPr>
          <p:cNvPicPr>
            <a:picLocks noChangeAspect="1"/>
          </p:cNvPicPr>
          <p:nvPr/>
        </p:nvPicPr>
        <p:blipFill>
          <a:blip r:embed="rId3"/>
          <a:stretch>
            <a:fillRect/>
          </a:stretch>
        </p:blipFill>
        <p:spPr>
          <a:xfrm>
            <a:off x="5918508" y="-13721"/>
            <a:ext cx="6248400" cy="3209925"/>
          </a:xfrm>
          <a:prstGeom prst="rect">
            <a:avLst/>
          </a:prstGeom>
        </p:spPr>
      </p:pic>
      <p:pic>
        <p:nvPicPr>
          <p:cNvPr id="6" name="Picture 5">
            <a:extLst>
              <a:ext uri="{FF2B5EF4-FFF2-40B4-BE49-F238E27FC236}">
                <a16:creationId xmlns:a16="http://schemas.microsoft.com/office/drawing/2014/main" id="{69A592EA-CAD0-DB39-C783-C02441CE15C8}"/>
              </a:ext>
            </a:extLst>
          </p:cNvPr>
          <p:cNvPicPr>
            <a:picLocks noChangeAspect="1"/>
          </p:cNvPicPr>
          <p:nvPr/>
        </p:nvPicPr>
        <p:blipFill>
          <a:blip r:embed="rId4"/>
          <a:stretch>
            <a:fillRect/>
          </a:stretch>
        </p:blipFill>
        <p:spPr>
          <a:xfrm>
            <a:off x="0" y="-13721"/>
            <a:ext cx="3432345" cy="2286198"/>
          </a:xfrm>
          <a:prstGeom prst="rect">
            <a:avLst/>
          </a:prstGeom>
        </p:spPr>
      </p:pic>
      <p:pic>
        <p:nvPicPr>
          <p:cNvPr id="7" name="Picture 14" descr="utah-mit">
            <a:extLst>
              <a:ext uri="{FF2B5EF4-FFF2-40B4-BE49-F238E27FC236}">
                <a16:creationId xmlns:a16="http://schemas.microsoft.com/office/drawing/2014/main" id="{1C0554B4-079E-F036-ED91-AE3BCB6715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1379" y="3878696"/>
            <a:ext cx="29813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7C4A72B-7A2E-1D30-8FC8-19AEAEB17C42}"/>
              </a:ext>
            </a:extLst>
          </p:cNvPr>
          <p:cNvPicPr>
            <a:picLocks noChangeAspect="1"/>
          </p:cNvPicPr>
          <p:nvPr/>
        </p:nvPicPr>
        <p:blipFill>
          <a:blip r:embed="rId6"/>
          <a:stretch>
            <a:fillRect/>
          </a:stretch>
        </p:blipFill>
        <p:spPr>
          <a:xfrm>
            <a:off x="6786378" y="3878695"/>
            <a:ext cx="1908213" cy="2594109"/>
          </a:xfrm>
          <a:prstGeom prst="rect">
            <a:avLst/>
          </a:prstGeom>
        </p:spPr>
      </p:pic>
    </p:spTree>
    <p:extLst>
      <p:ext uri="{BB962C8B-B14F-4D97-AF65-F5344CB8AC3E}">
        <p14:creationId xmlns:p14="http://schemas.microsoft.com/office/powerpoint/2010/main" val="134722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tr-TR" sz="2200" dirty="0" err="1"/>
              <a:t>Softmax</a:t>
            </a:r>
            <a:r>
              <a:rPr lang="tr-TR" dirty="0"/>
              <a:t> </a:t>
            </a:r>
            <a:r>
              <a:rPr lang="tr-TR" sz="2200" dirty="0" err="1"/>
              <a:t>Selection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750457" y="2660410"/>
            <a:ext cx="10444065" cy="118382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dirty="0" err="1"/>
              <a:t>Softmax</a:t>
            </a:r>
            <a:r>
              <a:rPr lang="tr-TR" sz="1400" dirty="0"/>
              <a:t> fonksiyonu, her bir eylem için bir olasılık hesaplar ve bu olasılık, o eylemin ödül beklentisinin (Q değeri) bir fonksiyonu olarak hesaplanır. </a:t>
            </a:r>
            <a:r>
              <a:rPr lang="tr-TR" sz="1400" dirty="0" err="1"/>
              <a:t>Softmax</a:t>
            </a:r>
            <a:r>
              <a:rPr lang="tr-TR" sz="1400" dirty="0"/>
              <a:t> fonksiyonu şu şekilde tanımlanır:</a:t>
            </a:r>
          </a:p>
          <a:p>
            <a:endParaRPr lang="tr-TR" sz="1400" dirty="0"/>
          </a:p>
          <a:p>
            <a:endParaRPr lang="tr-TR" sz="1400"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pic>
        <p:nvPicPr>
          <p:cNvPr id="3" name="Picture 2">
            <a:extLst>
              <a:ext uri="{FF2B5EF4-FFF2-40B4-BE49-F238E27FC236}">
                <a16:creationId xmlns:a16="http://schemas.microsoft.com/office/drawing/2014/main" id="{FECE35F2-6102-8635-8709-88280200CB8E}"/>
              </a:ext>
            </a:extLst>
          </p:cNvPr>
          <p:cNvPicPr>
            <a:picLocks noChangeAspect="1"/>
          </p:cNvPicPr>
          <p:nvPr/>
        </p:nvPicPr>
        <p:blipFill>
          <a:blip r:embed="rId2"/>
          <a:stretch>
            <a:fillRect/>
          </a:stretch>
        </p:blipFill>
        <p:spPr>
          <a:xfrm>
            <a:off x="4071204" y="3252324"/>
            <a:ext cx="2924175" cy="828675"/>
          </a:xfrm>
          <a:prstGeom prst="rect">
            <a:avLst/>
          </a:prstGeom>
        </p:spPr>
      </p:pic>
      <p:sp>
        <p:nvSpPr>
          <p:cNvPr id="5" name="Title 12">
            <a:extLst>
              <a:ext uri="{FF2B5EF4-FFF2-40B4-BE49-F238E27FC236}">
                <a16:creationId xmlns:a16="http://schemas.microsoft.com/office/drawing/2014/main" id="{4BF2D03B-434C-ED3C-5F08-582A9AFD73D9}"/>
              </a:ext>
            </a:extLst>
          </p:cNvPr>
          <p:cNvSpPr txBox="1">
            <a:spLocks/>
          </p:cNvSpPr>
          <p:nvPr/>
        </p:nvSpPr>
        <p:spPr>
          <a:xfrm>
            <a:off x="639088" y="4958134"/>
            <a:ext cx="10444065" cy="118382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dirty="0" err="1"/>
              <a:t>Softmax</a:t>
            </a:r>
            <a:r>
              <a:rPr lang="tr-TR" sz="1400" dirty="0"/>
              <a:t> fonksiyonu, her bir eylem için bir olasılık hesaplar ve bu olasılık, o eylemin ödül beklentisinin (Q değeri) bir fonksiyonu olarak hesaplanır. </a:t>
            </a:r>
            <a:r>
              <a:rPr lang="tr-TR" sz="1400" dirty="0" err="1"/>
              <a:t>Softmax</a:t>
            </a:r>
            <a:r>
              <a:rPr lang="tr-TR" sz="1400" dirty="0"/>
              <a:t> fonksiyonu şu şekilde tanımlanır:</a:t>
            </a:r>
          </a:p>
          <a:p>
            <a:endParaRPr lang="tr-TR" sz="1400" dirty="0"/>
          </a:p>
          <a:p>
            <a:endParaRPr lang="tr-TR" sz="1400" dirty="0"/>
          </a:p>
          <a:p>
            <a:r>
              <a:rPr lang="tr-TR" sz="2200" b="1" dirty="0"/>
              <a:t>P(a): </a:t>
            </a:r>
            <a:r>
              <a:rPr lang="tr-TR" sz="2200" dirty="0"/>
              <a:t>Ajanın, 𝑎a eylemini seçme olasılığıdır.</a:t>
            </a:r>
          </a:p>
          <a:p>
            <a:r>
              <a:rPr lang="tr-TR" sz="2200" b="1" dirty="0"/>
              <a:t>Q(a): </a:t>
            </a:r>
            <a:r>
              <a:rPr lang="tr-TR" sz="2200" dirty="0"/>
              <a:t>Eylem 𝑎a'nın ödül beklentisi (Q değeri).</a:t>
            </a:r>
          </a:p>
          <a:p>
            <a:r>
              <a:rPr lang="tr-TR" sz="2200" b="1" dirty="0"/>
              <a:t>𝜏</a:t>
            </a:r>
            <a:r>
              <a:rPr lang="el-GR" sz="2200" dirty="0"/>
              <a:t>: </a:t>
            </a:r>
            <a:r>
              <a:rPr lang="tr-TR" sz="2200" dirty="0"/>
              <a:t>Sıcaklık (</a:t>
            </a:r>
            <a:r>
              <a:rPr lang="tr-TR" sz="2200" dirty="0" err="1"/>
              <a:t>temperature</a:t>
            </a:r>
            <a:r>
              <a:rPr lang="tr-TR" sz="2200" dirty="0"/>
              <a:t>) parametresi. Yüksek 𝜏</a:t>
            </a:r>
            <a:r>
              <a:rPr lang="el-GR" sz="2200" dirty="0"/>
              <a:t> </a:t>
            </a:r>
            <a:r>
              <a:rPr lang="tr-TR" sz="2200" dirty="0"/>
              <a:t>değeri keşfi teşvik eder (bütün eylemler birbirine yakın olasılıklarla seçilir), düşük 𝜏 değeri ise kullanmayı teşvik eder (en yüksek Q değerine sahip eylem daha sık seçilir).</a:t>
            </a:r>
          </a:p>
          <a:p>
            <a:r>
              <a:rPr lang="tr-TR" sz="2200" b="1" dirty="0"/>
              <a:t>n: </a:t>
            </a:r>
            <a:r>
              <a:rPr lang="tr-TR" sz="2200" dirty="0"/>
              <a:t>Tüm olası eylemlerin sayısıdır.</a:t>
            </a:r>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26942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3740-1F19-3C3C-EBF7-766D15F46BF0}"/>
              </a:ext>
            </a:extLst>
          </p:cNvPr>
          <p:cNvSpPr>
            <a:spLocks noGrp="1"/>
          </p:cNvSpPr>
          <p:nvPr>
            <p:ph idx="1"/>
          </p:nvPr>
        </p:nvSpPr>
        <p:spPr/>
        <p:txBody>
          <a:bodyPr>
            <a:normAutofit fontScale="92500" lnSpcReduction="20000"/>
          </a:bodyPr>
          <a:lstStyle/>
          <a:p>
            <a:pPr marL="0" indent="0">
              <a:buNone/>
            </a:pPr>
            <a:r>
              <a:rPr lang="tr-TR" b="1" dirty="0"/>
              <a:t>Durum:</a:t>
            </a:r>
          </a:p>
          <a:p>
            <a:pPr marL="0" indent="0">
              <a:buNone/>
            </a:pPr>
            <a:r>
              <a:rPr lang="tr-TR" dirty="0"/>
              <a:t>Bir ajan, dört farklı eylem arasından seçim yapmaktadır. Her bir eylemin beklenen ödülünü (Q değeri) biliyoruz. </a:t>
            </a:r>
          </a:p>
          <a:p>
            <a:pPr marL="0" indent="0">
              <a:buNone/>
            </a:pPr>
            <a:r>
              <a:rPr lang="tr-TR" b="1" dirty="0"/>
              <a:t>Q değerleri şunlardır:</a:t>
            </a:r>
          </a:p>
          <a:p>
            <a:pPr marL="0" indent="0">
              <a:buNone/>
            </a:pPr>
            <a:r>
              <a:rPr lang="tr-TR" dirty="0"/>
              <a:t>Eylem 1 (A1) için Q1 = 1.0</a:t>
            </a:r>
          </a:p>
          <a:p>
            <a:pPr marL="0" indent="0">
              <a:buNone/>
            </a:pPr>
            <a:r>
              <a:rPr lang="tr-TR" dirty="0"/>
              <a:t>Eylem 2 (A2) için Q2 = 2.0</a:t>
            </a:r>
          </a:p>
          <a:p>
            <a:pPr marL="0" indent="0">
              <a:buNone/>
            </a:pPr>
            <a:r>
              <a:rPr lang="tr-TR" dirty="0"/>
              <a:t>Eylem 3 (A3) için Q3 = 3.0</a:t>
            </a:r>
          </a:p>
          <a:p>
            <a:pPr marL="0" indent="0">
              <a:buNone/>
            </a:pPr>
            <a:r>
              <a:rPr lang="tr-TR" dirty="0"/>
              <a:t>Eylem 4 (A4) için Q4 = 0.5</a:t>
            </a:r>
          </a:p>
          <a:p>
            <a:pPr marL="0" indent="0">
              <a:buNone/>
            </a:pPr>
            <a:r>
              <a:rPr lang="tr-TR" dirty="0"/>
              <a:t>Ayrıca sıcaklık parametresini (</a:t>
            </a:r>
            <a:r>
              <a:rPr lang="el-GR" dirty="0"/>
              <a:t>τ) 1.0 </a:t>
            </a:r>
            <a:r>
              <a:rPr lang="tr-TR" dirty="0"/>
              <a:t>olarak alalım.</a:t>
            </a:r>
          </a:p>
        </p:txBody>
      </p:sp>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tr-TR" sz="2200" dirty="0" err="1"/>
              <a:t>Softmax</a:t>
            </a:r>
            <a:r>
              <a:rPr lang="tr-TR" dirty="0"/>
              <a:t> </a:t>
            </a:r>
            <a:r>
              <a:rPr lang="tr-TR" sz="2200" dirty="0" err="1"/>
              <a:t>Selection</a:t>
            </a:r>
            <a:endParaRPr lang="en-GB" dirty="0"/>
          </a:p>
        </p:txBody>
      </p:sp>
    </p:spTree>
    <p:extLst>
      <p:ext uri="{BB962C8B-B14F-4D97-AF65-F5344CB8AC3E}">
        <p14:creationId xmlns:p14="http://schemas.microsoft.com/office/powerpoint/2010/main" val="255041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tr-TR" sz="2200" dirty="0" err="1"/>
              <a:t>Softmax</a:t>
            </a:r>
            <a:r>
              <a:rPr lang="tr-TR" dirty="0"/>
              <a:t> </a:t>
            </a:r>
            <a:r>
              <a:rPr lang="tr-TR" sz="2200" dirty="0" err="1"/>
              <a:t>Selection</a:t>
            </a:r>
            <a:endParaRPr lang="en-GB" dirty="0"/>
          </a:p>
        </p:txBody>
      </p:sp>
      <p:pic>
        <p:nvPicPr>
          <p:cNvPr id="5" name="Picture 4">
            <a:extLst>
              <a:ext uri="{FF2B5EF4-FFF2-40B4-BE49-F238E27FC236}">
                <a16:creationId xmlns:a16="http://schemas.microsoft.com/office/drawing/2014/main" id="{E0910118-4C59-A753-695A-4662640DDB47}"/>
              </a:ext>
            </a:extLst>
          </p:cNvPr>
          <p:cNvPicPr>
            <a:picLocks noChangeAspect="1"/>
          </p:cNvPicPr>
          <p:nvPr/>
        </p:nvPicPr>
        <p:blipFill>
          <a:blip r:embed="rId2"/>
          <a:stretch>
            <a:fillRect/>
          </a:stretch>
        </p:blipFill>
        <p:spPr>
          <a:xfrm>
            <a:off x="635977" y="1580198"/>
            <a:ext cx="2924175" cy="828675"/>
          </a:xfrm>
          <a:prstGeom prst="rect">
            <a:avLst/>
          </a:prstGeom>
        </p:spPr>
      </p:pic>
      <p:pic>
        <p:nvPicPr>
          <p:cNvPr id="7" name="Picture 6">
            <a:extLst>
              <a:ext uri="{FF2B5EF4-FFF2-40B4-BE49-F238E27FC236}">
                <a16:creationId xmlns:a16="http://schemas.microsoft.com/office/drawing/2014/main" id="{93C104DC-FAE4-D97A-C41C-A492CE7C6F37}"/>
              </a:ext>
            </a:extLst>
          </p:cNvPr>
          <p:cNvPicPr>
            <a:picLocks noChangeAspect="1"/>
          </p:cNvPicPr>
          <p:nvPr/>
        </p:nvPicPr>
        <p:blipFill>
          <a:blip r:embed="rId3"/>
          <a:stretch>
            <a:fillRect/>
          </a:stretch>
        </p:blipFill>
        <p:spPr>
          <a:xfrm>
            <a:off x="5166947" y="1380932"/>
            <a:ext cx="4267200" cy="2152650"/>
          </a:xfrm>
          <a:prstGeom prst="rect">
            <a:avLst/>
          </a:prstGeom>
        </p:spPr>
      </p:pic>
      <p:sp>
        <p:nvSpPr>
          <p:cNvPr id="8" name="Arrow: Right 7">
            <a:extLst>
              <a:ext uri="{FF2B5EF4-FFF2-40B4-BE49-F238E27FC236}">
                <a16:creationId xmlns:a16="http://schemas.microsoft.com/office/drawing/2014/main" id="{61FB76D7-5B15-BD05-C1A2-F1EC3665D82F}"/>
              </a:ext>
            </a:extLst>
          </p:cNvPr>
          <p:cNvSpPr/>
          <p:nvPr/>
        </p:nvSpPr>
        <p:spPr>
          <a:xfrm>
            <a:off x="3880339" y="1889027"/>
            <a:ext cx="1134208" cy="3442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2" name="Picture 11">
            <a:extLst>
              <a:ext uri="{FF2B5EF4-FFF2-40B4-BE49-F238E27FC236}">
                <a16:creationId xmlns:a16="http://schemas.microsoft.com/office/drawing/2014/main" id="{38F99521-12C1-D0BF-281C-0E0E9B8AC110}"/>
              </a:ext>
            </a:extLst>
          </p:cNvPr>
          <p:cNvPicPr>
            <a:picLocks noChangeAspect="1"/>
          </p:cNvPicPr>
          <p:nvPr/>
        </p:nvPicPr>
        <p:blipFill>
          <a:blip r:embed="rId4"/>
          <a:stretch>
            <a:fillRect/>
          </a:stretch>
        </p:blipFill>
        <p:spPr>
          <a:xfrm>
            <a:off x="5166947" y="4174360"/>
            <a:ext cx="5064734" cy="533400"/>
          </a:xfrm>
          <a:prstGeom prst="rect">
            <a:avLst/>
          </a:prstGeom>
        </p:spPr>
      </p:pic>
      <p:sp>
        <p:nvSpPr>
          <p:cNvPr id="13" name="Arrow: Down 12">
            <a:extLst>
              <a:ext uri="{FF2B5EF4-FFF2-40B4-BE49-F238E27FC236}">
                <a16:creationId xmlns:a16="http://schemas.microsoft.com/office/drawing/2014/main" id="{E04FE4BC-55B2-A750-ECF9-145485DEA4EA}"/>
              </a:ext>
            </a:extLst>
          </p:cNvPr>
          <p:cNvSpPr/>
          <p:nvPr/>
        </p:nvSpPr>
        <p:spPr>
          <a:xfrm>
            <a:off x="7227277" y="3691954"/>
            <a:ext cx="272561" cy="3613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5" name="Picture 14">
            <a:extLst>
              <a:ext uri="{FF2B5EF4-FFF2-40B4-BE49-F238E27FC236}">
                <a16:creationId xmlns:a16="http://schemas.microsoft.com/office/drawing/2014/main" id="{7B69BBB4-A12D-1283-FF7C-335AF41187B2}"/>
              </a:ext>
            </a:extLst>
          </p:cNvPr>
          <p:cNvPicPr>
            <a:picLocks noChangeAspect="1"/>
          </p:cNvPicPr>
          <p:nvPr/>
        </p:nvPicPr>
        <p:blipFill>
          <a:blip r:embed="rId5"/>
          <a:stretch>
            <a:fillRect/>
          </a:stretch>
        </p:blipFill>
        <p:spPr>
          <a:xfrm>
            <a:off x="326049" y="3043966"/>
            <a:ext cx="3322759" cy="2647950"/>
          </a:xfrm>
          <a:prstGeom prst="rect">
            <a:avLst/>
          </a:prstGeom>
        </p:spPr>
      </p:pic>
      <p:sp>
        <p:nvSpPr>
          <p:cNvPr id="16" name="Arrow: Right 15">
            <a:extLst>
              <a:ext uri="{FF2B5EF4-FFF2-40B4-BE49-F238E27FC236}">
                <a16:creationId xmlns:a16="http://schemas.microsoft.com/office/drawing/2014/main" id="{AFD56C31-F4E1-3421-73A1-572510B1F79C}"/>
              </a:ext>
            </a:extLst>
          </p:cNvPr>
          <p:cNvSpPr/>
          <p:nvPr/>
        </p:nvSpPr>
        <p:spPr>
          <a:xfrm rot="10800000">
            <a:off x="3780690" y="4394683"/>
            <a:ext cx="1184033" cy="2300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Content Placeholder 17">
            <a:extLst>
              <a:ext uri="{FF2B5EF4-FFF2-40B4-BE49-F238E27FC236}">
                <a16:creationId xmlns:a16="http://schemas.microsoft.com/office/drawing/2014/main" id="{D85FD9FD-19E3-8A1F-6C4B-F66A9CDDC533}"/>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086647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tr-TR" sz="2200" dirty="0" err="1"/>
              <a:t>Softmax</a:t>
            </a:r>
            <a:r>
              <a:rPr lang="tr-TR" dirty="0"/>
              <a:t> </a:t>
            </a:r>
            <a:r>
              <a:rPr lang="tr-TR" sz="2200" dirty="0" err="1"/>
              <a:t>Selection</a:t>
            </a:r>
            <a:endParaRPr lang="en-GB" dirty="0"/>
          </a:p>
        </p:txBody>
      </p:sp>
      <p:pic>
        <p:nvPicPr>
          <p:cNvPr id="7" name="Content Placeholder 6">
            <a:extLst>
              <a:ext uri="{FF2B5EF4-FFF2-40B4-BE49-F238E27FC236}">
                <a16:creationId xmlns:a16="http://schemas.microsoft.com/office/drawing/2014/main" id="{0C6CA839-9253-52C8-37B4-0651AB7C4154}"/>
              </a:ext>
            </a:extLst>
          </p:cNvPr>
          <p:cNvPicPr>
            <a:picLocks noGrp="1" noChangeAspect="1"/>
          </p:cNvPicPr>
          <p:nvPr>
            <p:ph idx="1"/>
          </p:nvPr>
        </p:nvPicPr>
        <p:blipFill>
          <a:blip r:embed="rId2"/>
          <a:stretch>
            <a:fillRect/>
          </a:stretch>
        </p:blipFill>
        <p:spPr>
          <a:xfrm>
            <a:off x="1094275" y="1808346"/>
            <a:ext cx="8772525" cy="4210050"/>
          </a:xfrm>
        </p:spPr>
      </p:pic>
    </p:spTree>
    <p:extLst>
      <p:ext uri="{BB962C8B-B14F-4D97-AF65-F5344CB8AC3E}">
        <p14:creationId xmlns:p14="http://schemas.microsoft.com/office/powerpoint/2010/main" val="4087110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3740-1F19-3C3C-EBF7-766D15F46BF0}"/>
              </a:ext>
            </a:extLst>
          </p:cNvPr>
          <p:cNvSpPr>
            <a:spLocks noGrp="1"/>
          </p:cNvSpPr>
          <p:nvPr>
            <p:ph idx="1"/>
          </p:nvPr>
        </p:nvSpPr>
        <p:spPr/>
        <p:txBody>
          <a:bodyPr>
            <a:normAutofit fontScale="70000" lnSpcReduction="20000"/>
          </a:bodyPr>
          <a:lstStyle/>
          <a:p>
            <a:pPr marL="0" indent="0">
              <a:buNone/>
            </a:pPr>
            <a:r>
              <a:rPr lang="tr-TR" b="1" dirty="0"/>
              <a:t>Nasıl Çalışır?: </a:t>
            </a:r>
          </a:p>
          <a:p>
            <a:pPr marL="0" indent="0">
              <a:buNone/>
            </a:pPr>
            <a:r>
              <a:rPr lang="tr-TR" dirty="0"/>
              <a:t>UCB stratejisi, keşfi optimize etmek için eylemler arasındaki belirsizliği dikkate alır. Ajan, hem ödül beklentisini hem de her eylemin daha önce ne sıklıkta denendiğini dikkate alarak eylemleri seçer.</a:t>
            </a:r>
          </a:p>
          <a:p>
            <a:pPr marL="0" indent="0">
              <a:buNone/>
            </a:pPr>
            <a:r>
              <a:rPr lang="tr-TR" b="1" dirty="0"/>
              <a:t>Matematiksel Yaklaşım: </a:t>
            </a:r>
            <a:r>
              <a:rPr lang="tr-TR" dirty="0"/>
              <a:t>UCB stratejisinde, her eylem için şu iki bileşen kullanılır:</a:t>
            </a:r>
          </a:p>
          <a:p>
            <a:pPr marL="0" indent="0">
              <a:buNone/>
            </a:pPr>
            <a:r>
              <a:rPr lang="tr-TR" b="1" dirty="0"/>
              <a:t>Ortalama ödül: </a:t>
            </a:r>
            <a:r>
              <a:rPr lang="tr-TR" dirty="0"/>
              <a:t>Eylemin daha önceki ödülleri.</a:t>
            </a:r>
          </a:p>
          <a:p>
            <a:pPr marL="0" indent="0">
              <a:buNone/>
            </a:pPr>
            <a:r>
              <a:rPr lang="tr-TR" b="1" dirty="0"/>
              <a:t>Keşif terimi: </a:t>
            </a:r>
            <a:r>
              <a:rPr lang="tr-TR" dirty="0"/>
              <a:t>Eylemin ne kadar sıklıkla denendiği (daha az denenen eylemler, daha büyük bir keşif terimi alır).</a:t>
            </a:r>
          </a:p>
          <a:p>
            <a:pPr marL="0" indent="0">
              <a:buNone/>
            </a:pPr>
            <a:r>
              <a:rPr lang="tr-TR" b="1" dirty="0"/>
              <a:t>Avantajı: </a:t>
            </a:r>
            <a:r>
              <a:rPr lang="tr-TR" dirty="0"/>
              <a:t>Hem ödülleri maksimize eder hem de nadiren denenen eylemleri keşfetme olasılığını artırır.</a:t>
            </a:r>
          </a:p>
          <a:p>
            <a:pPr marL="0" indent="0">
              <a:buNone/>
            </a:pPr>
            <a:r>
              <a:rPr lang="tr-TR" b="1" dirty="0"/>
              <a:t>Dezavantajı: </a:t>
            </a:r>
            <a:r>
              <a:rPr lang="tr-TR" dirty="0"/>
              <a:t>Hesaplaması daha karmaşıktır, ancak belirsizlik içeren ortamlar için oldukça etkili bir yöntemdir.</a:t>
            </a:r>
          </a:p>
        </p:txBody>
      </p:sp>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en-GB" sz="2200" dirty="0"/>
              <a:t>Upper Confidence Bound </a:t>
            </a:r>
            <a:r>
              <a:rPr lang="tr-TR" sz="2200" dirty="0"/>
              <a:t>(</a:t>
            </a:r>
            <a:r>
              <a:rPr lang="en-GB" sz="2200" dirty="0"/>
              <a:t>UCB)</a:t>
            </a:r>
            <a:r>
              <a:rPr lang="tr-TR" sz="2200" dirty="0"/>
              <a:t> (Üst Güven Sınırı )</a:t>
            </a:r>
            <a:endParaRPr lang="en-GB" dirty="0"/>
          </a:p>
        </p:txBody>
      </p:sp>
    </p:spTree>
    <p:extLst>
      <p:ext uri="{BB962C8B-B14F-4D97-AF65-F5344CB8AC3E}">
        <p14:creationId xmlns:p14="http://schemas.microsoft.com/office/powerpoint/2010/main" val="1895637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3740-1F19-3C3C-EBF7-766D15F46BF0}"/>
              </a:ext>
            </a:extLst>
          </p:cNvPr>
          <p:cNvSpPr>
            <a:spLocks noGrp="1"/>
          </p:cNvSpPr>
          <p:nvPr>
            <p:ph idx="1"/>
          </p:nvPr>
        </p:nvSpPr>
        <p:spPr>
          <a:xfrm>
            <a:off x="5486400" y="1658449"/>
            <a:ext cx="7789252" cy="1553481"/>
          </a:xfrm>
        </p:spPr>
        <p:txBody>
          <a:bodyPr>
            <a:normAutofit fontScale="47500" lnSpcReduction="20000"/>
          </a:bodyPr>
          <a:lstStyle/>
          <a:p>
            <a:pPr marL="0" indent="0">
              <a:buNone/>
            </a:pPr>
            <a:r>
              <a:rPr lang="tr-TR" b="1" dirty="0"/>
              <a:t>Q(a): Ajanın eylem 𝑎a için mevcut ödül tahmini (ortalama ödül).</a:t>
            </a:r>
          </a:p>
          <a:p>
            <a:pPr marL="0" indent="0">
              <a:buNone/>
            </a:pPr>
            <a:r>
              <a:rPr lang="tr-TR" b="1" dirty="0"/>
              <a:t>t: Toplam eylem sayısı (kaç adım yapıldı).</a:t>
            </a:r>
          </a:p>
          <a:p>
            <a:pPr marL="0" indent="0">
              <a:buNone/>
            </a:pPr>
            <a:r>
              <a:rPr lang="tr-TR" b="1" dirty="0"/>
              <a:t>N(a): Eylem 𝑎a'nın kaç kez seçildiği.</a:t>
            </a:r>
          </a:p>
          <a:p>
            <a:pPr marL="0" indent="0">
              <a:buNone/>
            </a:pPr>
            <a:r>
              <a:rPr lang="tr-TR" b="1" dirty="0"/>
              <a:t>c: Keşif parametresi, keşfi ve kullanmayı dengelemede kullanılan bir sabit.</a:t>
            </a:r>
          </a:p>
          <a:p>
            <a:pPr marL="0" indent="0">
              <a:buNone/>
            </a:pPr>
            <a:r>
              <a:rPr lang="tr-TR" b="1" dirty="0" err="1"/>
              <a:t>ln</a:t>
            </a:r>
            <a:r>
              <a:rPr lang="tr-TR" b="1" dirty="0"/>
              <a:t>(t): Zamanla eylemleri keşfetme eğilimi (logaritma).</a:t>
            </a:r>
          </a:p>
        </p:txBody>
      </p:sp>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en-GB" sz="2200" dirty="0"/>
              <a:t>Upper Confidence Bound </a:t>
            </a:r>
            <a:r>
              <a:rPr lang="tr-TR" sz="2200" dirty="0"/>
              <a:t>(</a:t>
            </a:r>
            <a:r>
              <a:rPr lang="en-GB" sz="2200" dirty="0"/>
              <a:t>UCB)</a:t>
            </a:r>
            <a:r>
              <a:rPr lang="tr-TR" sz="2200" dirty="0"/>
              <a:t> (Üst Güven Sınırı)</a:t>
            </a:r>
            <a:endParaRPr lang="en-GB" dirty="0"/>
          </a:p>
        </p:txBody>
      </p:sp>
      <p:pic>
        <p:nvPicPr>
          <p:cNvPr id="5" name="Picture 4">
            <a:extLst>
              <a:ext uri="{FF2B5EF4-FFF2-40B4-BE49-F238E27FC236}">
                <a16:creationId xmlns:a16="http://schemas.microsoft.com/office/drawing/2014/main" id="{5B3BC4F9-50ED-2D11-406C-72E8F4D795D0}"/>
              </a:ext>
            </a:extLst>
          </p:cNvPr>
          <p:cNvPicPr>
            <a:picLocks noChangeAspect="1"/>
          </p:cNvPicPr>
          <p:nvPr/>
        </p:nvPicPr>
        <p:blipFill>
          <a:blip r:embed="rId2"/>
          <a:stretch>
            <a:fillRect/>
          </a:stretch>
        </p:blipFill>
        <p:spPr>
          <a:xfrm>
            <a:off x="702652" y="1658449"/>
            <a:ext cx="4438650" cy="885825"/>
          </a:xfrm>
          <a:prstGeom prst="rect">
            <a:avLst/>
          </a:prstGeom>
        </p:spPr>
      </p:pic>
      <p:pic>
        <p:nvPicPr>
          <p:cNvPr id="8" name="Picture 7">
            <a:extLst>
              <a:ext uri="{FF2B5EF4-FFF2-40B4-BE49-F238E27FC236}">
                <a16:creationId xmlns:a16="http://schemas.microsoft.com/office/drawing/2014/main" id="{9E08D487-A114-7DAA-9066-B89D09DF5147}"/>
              </a:ext>
            </a:extLst>
          </p:cNvPr>
          <p:cNvPicPr>
            <a:picLocks noChangeAspect="1"/>
          </p:cNvPicPr>
          <p:nvPr/>
        </p:nvPicPr>
        <p:blipFill>
          <a:blip r:embed="rId3"/>
          <a:stretch>
            <a:fillRect/>
          </a:stretch>
        </p:blipFill>
        <p:spPr>
          <a:xfrm>
            <a:off x="702652" y="3646071"/>
            <a:ext cx="8172450" cy="1943100"/>
          </a:xfrm>
          <a:prstGeom prst="rect">
            <a:avLst/>
          </a:prstGeom>
        </p:spPr>
      </p:pic>
    </p:spTree>
    <p:extLst>
      <p:ext uri="{BB962C8B-B14F-4D97-AF65-F5344CB8AC3E}">
        <p14:creationId xmlns:p14="http://schemas.microsoft.com/office/powerpoint/2010/main" val="1934984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3740-1F19-3C3C-EBF7-766D15F46BF0}"/>
              </a:ext>
            </a:extLst>
          </p:cNvPr>
          <p:cNvSpPr>
            <a:spLocks noGrp="1"/>
          </p:cNvSpPr>
          <p:nvPr>
            <p:ph idx="1"/>
          </p:nvPr>
        </p:nvSpPr>
        <p:spPr>
          <a:xfrm>
            <a:off x="838200" y="1825624"/>
            <a:ext cx="10515600" cy="4856529"/>
          </a:xfrm>
        </p:spPr>
        <p:txBody>
          <a:bodyPr>
            <a:normAutofit fontScale="62500" lnSpcReduction="20000"/>
          </a:bodyPr>
          <a:lstStyle/>
          <a:p>
            <a:pPr marL="0" indent="0">
              <a:buNone/>
            </a:pPr>
            <a:r>
              <a:rPr lang="tr-TR" b="1" dirty="0"/>
              <a:t>Durum:</a:t>
            </a:r>
          </a:p>
          <a:p>
            <a:pPr marL="0" indent="0">
              <a:buNone/>
            </a:pPr>
            <a:r>
              <a:rPr lang="tr-TR" dirty="0"/>
              <a:t>Bir ajan, üç farklı eylem arasından seçim yapıyor ve her eylemin ortalama ödül tahminleri şu şekilde:</a:t>
            </a:r>
          </a:p>
          <a:p>
            <a:pPr marL="0" indent="0">
              <a:buNone/>
            </a:pPr>
            <a:r>
              <a:rPr lang="tr-TR" b="1" dirty="0"/>
              <a:t>Q değerleri şunlardır:</a:t>
            </a:r>
          </a:p>
          <a:p>
            <a:pPr marL="0" indent="0">
              <a:buNone/>
            </a:pPr>
            <a:r>
              <a:rPr lang="tr-TR" dirty="0"/>
              <a:t>Eylem 1 (A1) için Q1 = 1.5</a:t>
            </a:r>
          </a:p>
          <a:p>
            <a:pPr marL="0" indent="0">
              <a:buNone/>
            </a:pPr>
            <a:r>
              <a:rPr lang="tr-TR" dirty="0"/>
              <a:t>Eylem 2 (A2) için Q2 = 1.8</a:t>
            </a:r>
          </a:p>
          <a:p>
            <a:pPr marL="0" indent="0">
              <a:buNone/>
            </a:pPr>
            <a:r>
              <a:rPr lang="tr-TR" dirty="0"/>
              <a:t>Eylem 3 (A3) için Q3 = 1.2</a:t>
            </a:r>
          </a:p>
          <a:p>
            <a:pPr marL="0" indent="0">
              <a:buNone/>
            </a:pPr>
            <a:r>
              <a:rPr lang="tr-TR" b="1" dirty="0"/>
              <a:t>Eylemlerin şu ana kadar seçilme sayıları ve toplam adım sayısı:</a:t>
            </a:r>
          </a:p>
          <a:p>
            <a:pPr marL="0" indent="0">
              <a:buNone/>
            </a:pPr>
            <a:r>
              <a:rPr lang="tr-TR" dirty="0"/>
              <a:t>N(A1)=10</a:t>
            </a:r>
          </a:p>
          <a:p>
            <a:pPr marL="0" indent="0">
              <a:buNone/>
            </a:pPr>
            <a:r>
              <a:rPr lang="tr-TR" dirty="0"/>
              <a:t>N(A2)=5</a:t>
            </a:r>
          </a:p>
          <a:p>
            <a:pPr marL="0" indent="0">
              <a:buNone/>
            </a:pPr>
            <a:r>
              <a:rPr lang="tr-TR" dirty="0"/>
              <a:t>N(A3)=3</a:t>
            </a:r>
          </a:p>
          <a:p>
            <a:pPr marL="0" indent="0">
              <a:buNone/>
            </a:pPr>
            <a:r>
              <a:rPr lang="tr-TR" dirty="0"/>
              <a:t>Toplam adım sayısı t=18 (yani ajan toplamda 18 kez bir eylem seçmiş)</a:t>
            </a:r>
          </a:p>
          <a:p>
            <a:pPr marL="0" indent="0">
              <a:buNone/>
            </a:pPr>
            <a:r>
              <a:rPr lang="tr-TR" dirty="0"/>
              <a:t>Keşif-kullanma dengesini ayarlayan sabit parametre c=2 olarak ayarlansın.</a:t>
            </a:r>
          </a:p>
          <a:p>
            <a:pPr marL="0" indent="0">
              <a:buNone/>
            </a:pPr>
            <a:endParaRPr lang="tr-TR" dirty="0"/>
          </a:p>
          <a:p>
            <a:pPr marL="0" indent="0">
              <a:buNone/>
            </a:pPr>
            <a:endParaRPr lang="tr-TR" dirty="0"/>
          </a:p>
        </p:txBody>
      </p:sp>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en-GB" sz="2200" dirty="0"/>
              <a:t>Upper Confidence Bound (UCB) (</a:t>
            </a:r>
            <a:r>
              <a:rPr lang="en-GB" sz="2200" dirty="0" err="1"/>
              <a:t>Üst</a:t>
            </a:r>
            <a:r>
              <a:rPr lang="en-GB" sz="2200" dirty="0"/>
              <a:t> </a:t>
            </a:r>
            <a:r>
              <a:rPr lang="en-GB" sz="2200" dirty="0" err="1"/>
              <a:t>Güven</a:t>
            </a:r>
            <a:r>
              <a:rPr lang="en-GB" sz="2200" dirty="0"/>
              <a:t> </a:t>
            </a:r>
            <a:r>
              <a:rPr lang="en-GB" sz="2200" dirty="0" err="1"/>
              <a:t>Sınırı</a:t>
            </a:r>
            <a:r>
              <a:rPr lang="en-GB" sz="2200" dirty="0"/>
              <a:t>)</a:t>
            </a:r>
            <a:endParaRPr lang="en-GB" dirty="0"/>
          </a:p>
        </p:txBody>
      </p:sp>
    </p:spTree>
    <p:extLst>
      <p:ext uri="{BB962C8B-B14F-4D97-AF65-F5344CB8AC3E}">
        <p14:creationId xmlns:p14="http://schemas.microsoft.com/office/powerpoint/2010/main" val="2662817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3740-1F19-3C3C-EBF7-766D15F46BF0}"/>
              </a:ext>
            </a:extLst>
          </p:cNvPr>
          <p:cNvSpPr>
            <a:spLocks noGrp="1"/>
          </p:cNvSpPr>
          <p:nvPr>
            <p:ph idx="1"/>
          </p:nvPr>
        </p:nvSpPr>
        <p:spPr>
          <a:xfrm>
            <a:off x="838200" y="1825624"/>
            <a:ext cx="10515600" cy="4856529"/>
          </a:xfrm>
        </p:spPr>
        <p:txBody>
          <a:bodyPr>
            <a:normAutofit/>
          </a:bodyPr>
          <a:lstStyle/>
          <a:p>
            <a:pPr marL="0" indent="0">
              <a:buNone/>
            </a:pPr>
            <a:endParaRPr lang="tr-TR" dirty="0"/>
          </a:p>
          <a:p>
            <a:pPr marL="0" indent="0">
              <a:buNone/>
            </a:pPr>
            <a:endParaRPr lang="tr-TR" dirty="0"/>
          </a:p>
        </p:txBody>
      </p:sp>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en-GB" sz="2200" dirty="0"/>
              <a:t>Upper Confidence Bound (UCB) (</a:t>
            </a:r>
            <a:r>
              <a:rPr lang="en-GB" sz="2200" dirty="0" err="1"/>
              <a:t>Üst</a:t>
            </a:r>
            <a:r>
              <a:rPr lang="en-GB" sz="2200" dirty="0"/>
              <a:t> </a:t>
            </a:r>
            <a:r>
              <a:rPr lang="en-GB" sz="2200" dirty="0" err="1"/>
              <a:t>Güven</a:t>
            </a:r>
            <a:r>
              <a:rPr lang="en-GB" sz="2200" dirty="0"/>
              <a:t> </a:t>
            </a:r>
            <a:r>
              <a:rPr lang="en-GB" sz="2200" dirty="0" err="1"/>
              <a:t>Sınırı</a:t>
            </a:r>
            <a:r>
              <a:rPr lang="en-GB" sz="2200" dirty="0"/>
              <a:t>)</a:t>
            </a:r>
            <a:endParaRPr lang="en-GB" dirty="0"/>
          </a:p>
        </p:txBody>
      </p:sp>
      <p:pic>
        <p:nvPicPr>
          <p:cNvPr id="5" name="Picture 4">
            <a:extLst>
              <a:ext uri="{FF2B5EF4-FFF2-40B4-BE49-F238E27FC236}">
                <a16:creationId xmlns:a16="http://schemas.microsoft.com/office/drawing/2014/main" id="{F6E87F8A-D142-494F-263D-B3A34432D7B8}"/>
              </a:ext>
            </a:extLst>
          </p:cNvPr>
          <p:cNvPicPr>
            <a:picLocks noChangeAspect="1"/>
          </p:cNvPicPr>
          <p:nvPr/>
        </p:nvPicPr>
        <p:blipFill>
          <a:blip r:embed="rId2"/>
          <a:stretch>
            <a:fillRect/>
          </a:stretch>
        </p:blipFill>
        <p:spPr>
          <a:xfrm>
            <a:off x="997602" y="1825624"/>
            <a:ext cx="5077408" cy="3296740"/>
          </a:xfrm>
          <a:prstGeom prst="rect">
            <a:avLst/>
          </a:prstGeom>
        </p:spPr>
      </p:pic>
      <p:pic>
        <p:nvPicPr>
          <p:cNvPr id="7" name="Picture 6">
            <a:extLst>
              <a:ext uri="{FF2B5EF4-FFF2-40B4-BE49-F238E27FC236}">
                <a16:creationId xmlns:a16="http://schemas.microsoft.com/office/drawing/2014/main" id="{1116E193-7011-7D2E-5AA1-079C5D270347}"/>
              </a:ext>
            </a:extLst>
          </p:cNvPr>
          <p:cNvPicPr>
            <a:picLocks noChangeAspect="1"/>
          </p:cNvPicPr>
          <p:nvPr/>
        </p:nvPicPr>
        <p:blipFill>
          <a:blip r:embed="rId3"/>
          <a:stretch>
            <a:fillRect/>
          </a:stretch>
        </p:blipFill>
        <p:spPr>
          <a:xfrm>
            <a:off x="7474897" y="2263163"/>
            <a:ext cx="4178171" cy="1990725"/>
          </a:xfrm>
          <a:prstGeom prst="rect">
            <a:avLst/>
          </a:prstGeom>
        </p:spPr>
      </p:pic>
      <p:sp>
        <p:nvSpPr>
          <p:cNvPr id="8" name="Arrow: Down 7">
            <a:extLst>
              <a:ext uri="{FF2B5EF4-FFF2-40B4-BE49-F238E27FC236}">
                <a16:creationId xmlns:a16="http://schemas.microsoft.com/office/drawing/2014/main" id="{4F3ADFA3-BD1B-6E2C-FD6C-826E51A6A5AA}"/>
              </a:ext>
            </a:extLst>
          </p:cNvPr>
          <p:cNvSpPr/>
          <p:nvPr/>
        </p:nvSpPr>
        <p:spPr>
          <a:xfrm rot="16200000">
            <a:off x="6533763" y="2547250"/>
            <a:ext cx="298580" cy="8133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52123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3740-1F19-3C3C-EBF7-766D15F46BF0}"/>
              </a:ext>
            </a:extLst>
          </p:cNvPr>
          <p:cNvSpPr>
            <a:spLocks noGrp="1"/>
          </p:cNvSpPr>
          <p:nvPr>
            <p:ph idx="1"/>
          </p:nvPr>
        </p:nvSpPr>
        <p:spPr/>
        <p:txBody>
          <a:bodyPr>
            <a:normAutofit fontScale="47500" lnSpcReduction="20000"/>
          </a:bodyPr>
          <a:lstStyle/>
          <a:p>
            <a:pPr marL="0" indent="0">
              <a:buNone/>
            </a:pPr>
            <a:r>
              <a:rPr lang="tr-TR" b="1" dirty="0"/>
              <a:t>Nasıl Çalışır?: </a:t>
            </a:r>
          </a:p>
          <a:p>
            <a:pPr marL="0" indent="0">
              <a:buNone/>
            </a:pPr>
            <a:r>
              <a:rPr lang="tr-TR" b="1" dirty="0"/>
              <a:t>1-Ödüller için Belirsizlik Modeli:</a:t>
            </a:r>
          </a:p>
          <a:p>
            <a:pPr marL="0" indent="0">
              <a:buNone/>
            </a:pPr>
            <a:r>
              <a:rPr lang="tr-TR" dirty="0"/>
              <a:t>Her eylem için bir ödül dağılımı oluşturulur. Bu dağılım, her eylemin getirebileceği ödülün olasılıklarını gösterir. İlk başta bu dağılımlar oldukça belirsizdir çünkü eylemler hakkında fazla bilgi yoktur.</a:t>
            </a:r>
          </a:p>
          <a:p>
            <a:pPr marL="0" indent="0">
              <a:buNone/>
            </a:pPr>
            <a:r>
              <a:rPr lang="tr-TR" dirty="0"/>
              <a:t>Örneğin, bir eylemin ortalama ödülünün Beta dağılımı ile temsil edildiğini varsayalım (Beta dağılımı, başarı/başarısızlık olaylarını modellemede kullanılır).</a:t>
            </a:r>
          </a:p>
          <a:p>
            <a:pPr marL="0" indent="0">
              <a:buNone/>
            </a:pPr>
            <a:r>
              <a:rPr lang="tr-TR" b="1" dirty="0"/>
              <a:t>2- Örnekleme:</a:t>
            </a:r>
          </a:p>
          <a:p>
            <a:pPr marL="0" indent="0">
              <a:buNone/>
            </a:pPr>
            <a:r>
              <a:rPr lang="tr-TR" dirty="0"/>
              <a:t>Ajan, her eylem için bu olasılık dağılımından bir örnek alır. Bu örnek, o eylemin ödül beklentisinin rastgele bir tahmini </a:t>
            </a:r>
            <a:r>
              <a:rPr lang="tr-TR" dirty="0" err="1"/>
              <a:t>olur.Örnekler</a:t>
            </a:r>
            <a:r>
              <a:rPr lang="tr-TR" dirty="0"/>
              <a:t>, mevcut bilgilere dayanarak olasılık dağılımlarından çekildiği için daha az bilinen eylemler daha geniş bir belirsizlikle temsil edilir ve bazen yüksek değerler çekilebilir.</a:t>
            </a:r>
          </a:p>
          <a:p>
            <a:pPr marL="0" indent="0">
              <a:buNone/>
            </a:pPr>
            <a:r>
              <a:rPr lang="tr-TR" b="1" dirty="0"/>
              <a:t>3-Eylem Seçimi:</a:t>
            </a:r>
          </a:p>
          <a:p>
            <a:pPr marL="0" indent="0">
              <a:buNone/>
            </a:pPr>
            <a:r>
              <a:rPr lang="tr-TR" dirty="0"/>
              <a:t>Ajan, her eylem için aldığı örneklerden en yüksek değere sahip olanı seçer. Yani, örnekler arasında en yüksek ödül beklentisi olan eylem o adımda seçilir.</a:t>
            </a:r>
          </a:p>
          <a:p>
            <a:pPr marL="0" indent="0">
              <a:buNone/>
            </a:pPr>
            <a:r>
              <a:rPr lang="tr-TR" b="1" dirty="0"/>
              <a:t>4- Öğrenme:</a:t>
            </a:r>
          </a:p>
          <a:p>
            <a:pPr marL="0" indent="0">
              <a:buNone/>
            </a:pPr>
            <a:r>
              <a:rPr lang="tr-TR" dirty="0"/>
              <a:t>Ajan, her eylemi seçtiğinde gerçekte ne kadar ödül aldığını öğrenir ve bu bilgiyle eylemin ödül dağılımını günceller. Eğer seçilen eylem iyi sonuç veriyorsa, onun ödül beklentisi artar; eğer kötü sonuç veriyorsa, beklentisi </a:t>
            </a:r>
            <a:r>
              <a:rPr lang="tr-TR" dirty="0" err="1"/>
              <a:t>düşer.Bu</a:t>
            </a:r>
            <a:r>
              <a:rPr lang="tr-TR" dirty="0"/>
              <a:t> süreç, eylemler hakkında daha fazla bilgi edinildikçe ödüllerle ilgili belirsizliğin azalmasını sağlar.</a:t>
            </a:r>
          </a:p>
        </p:txBody>
      </p:sp>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en-GB" sz="2200" dirty="0"/>
              <a:t>Thompson Sampling</a:t>
            </a:r>
            <a:r>
              <a:rPr lang="tr-TR" sz="2200" dirty="0"/>
              <a:t>(Thompson Örnekleme)</a:t>
            </a:r>
            <a:endParaRPr lang="en-GB" dirty="0"/>
          </a:p>
        </p:txBody>
      </p:sp>
    </p:spTree>
    <p:extLst>
      <p:ext uri="{BB962C8B-B14F-4D97-AF65-F5344CB8AC3E}">
        <p14:creationId xmlns:p14="http://schemas.microsoft.com/office/powerpoint/2010/main" val="286287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3740-1F19-3C3C-EBF7-766D15F46BF0}"/>
              </a:ext>
            </a:extLst>
          </p:cNvPr>
          <p:cNvSpPr>
            <a:spLocks noGrp="1"/>
          </p:cNvSpPr>
          <p:nvPr>
            <p:ph idx="1"/>
          </p:nvPr>
        </p:nvSpPr>
        <p:spPr/>
        <p:txBody>
          <a:bodyPr>
            <a:normAutofit fontScale="62500" lnSpcReduction="20000"/>
          </a:bodyPr>
          <a:lstStyle/>
          <a:p>
            <a:pPr marL="0" indent="0">
              <a:buNone/>
            </a:pPr>
            <a:r>
              <a:rPr lang="tr-TR" b="1" dirty="0"/>
              <a:t>Örnek Senaryo: </a:t>
            </a:r>
          </a:p>
          <a:p>
            <a:pPr marL="0" indent="0">
              <a:buNone/>
            </a:pPr>
            <a:r>
              <a:rPr lang="tr-TR" dirty="0"/>
              <a:t>Diyelim ki bir ajan bir restoranda sürekli yemek siparişi veriyor ve üç farklı yemeği seçme şansı var. Ajan her yemeğin lezzeti hakkında bir beklentiye sahip ama henüz tüm yemekleri denememiş.</a:t>
            </a:r>
          </a:p>
          <a:p>
            <a:pPr marL="0" indent="0">
              <a:buNone/>
            </a:pPr>
            <a:r>
              <a:rPr lang="tr-TR" b="1" dirty="0"/>
              <a:t>Yemek 1 (Y1) için: </a:t>
            </a:r>
            <a:r>
              <a:rPr lang="tr-TR" dirty="0"/>
              <a:t>Daha önce 10 kez denenmiş, genellikle iyi ödüller vermiş. Bu yüzden bu yemeğin ödül dağılımı daha dar (yani ödül beklentisi güvenilir).</a:t>
            </a:r>
          </a:p>
          <a:p>
            <a:pPr marL="0" indent="0">
              <a:buNone/>
            </a:pPr>
            <a:r>
              <a:rPr lang="tr-TR" b="1" dirty="0"/>
              <a:t>Yemek 2 (Y2) için: </a:t>
            </a:r>
            <a:r>
              <a:rPr lang="tr-TR" dirty="0"/>
              <a:t>5 kez denenmiş, sonuçlar karışık. Dağılım hala geniş, çünkü bu yemeğin lezzeti hakkında tam bir fikre sahip değil.</a:t>
            </a:r>
          </a:p>
          <a:p>
            <a:pPr marL="0" indent="0">
              <a:buNone/>
            </a:pPr>
            <a:r>
              <a:rPr lang="tr-TR" b="1" dirty="0"/>
              <a:t>Yemek 3 (Y3) için: </a:t>
            </a:r>
            <a:r>
              <a:rPr lang="tr-TR" dirty="0"/>
              <a:t>Sadece 1 kez denenmiş, ödülü düşükmüş. Dağılım çok geniş, çünkü yeterince bilgi yok.</a:t>
            </a:r>
          </a:p>
          <a:p>
            <a:pPr marL="0" indent="0">
              <a:buNone/>
            </a:pPr>
            <a:r>
              <a:rPr lang="tr-TR" dirty="0"/>
              <a:t>Thompson Örnekleme ile ajan her yemek için dağılımlardan rastgele örnekler alır. Genellikle Yemek 1 en yüksek ödülü verir gibi görünse de, Yemek 3'ten rastgele alınan örnek bir anda çok yüksek olabilir ve bu durumda ajan keşif yaparak Yemek 3'ü yeniden seçer. Bu, Thompson </a:t>
            </a:r>
            <a:r>
              <a:rPr lang="tr-TR" dirty="0" err="1"/>
              <a:t>Örnekleme'nin</a:t>
            </a:r>
            <a:r>
              <a:rPr lang="tr-TR" dirty="0"/>
              <a:t> keşif stratejisidir: Rastgele örnekleme sayesinde belirsiz eylemler de şans bulur.</a:t>
            </a:r>
          </a:p>
        </p:txBody>
      </p:sp>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en-GB" sz="2200" dirty="0"/>
              <a:t>Thompson Sampling</a:t>
            </a:r>
            <a:r>
              <a:rPr lang="tr-TR" sz="2200" dirty="0"/>
              <a:t>(Thompson Örnekleme)</a:t>
            </a:r>
            <a:endParaRPr lang="en-GB" dirty="0"/>
          </a:p>
        </p:txBody>
      </p:sp>
    </p:spTree>
    <p:extLst>
      <p:ext uri="{BB962C8B-B14F-4D97-AF65-F5344CB8AC3E}">
        <p14:creationId xmlns:p14="http://schemas.microsoft.com/office/powerpoint/2010/main" val="102794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Introduction</a:t>
            </a:r>
            <a:r>
              <a:rPr lang="tr-TR" dirty="0"/>
              <a:t> </a:t>
            </a:r>
            <a:r>
              <a:rPr lang="tr-TR" dirty="0" err="1"/>
              <a:t>to</a:t>
            </a:r>
            <a:r>
              <a:rPr lang="tr-TR" dirty="0"/>
              <a:t> DM in RL</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758686" y="1625730"/>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3600" dirty="0"/>
          </a:p>
          <a:p>
            <a:endParaRPr lang="tr-TR" sz="3600" dirty="0"/>
          </a:p>
        </p:txBody>
      </p:sp>
      <p:pic>
        <p:nvPicPr>
          <p:cNvPr id="3" name="Picture 2">
            <a:extLst>
              <a:ext uri="{FF2B5EF4-FFF2-40B4-BE49-F238E27FC236}">
                <a16:creationId xmlns:a16="http://schemas.microsoft.com/office/drawing/2014/main" id="{BB25B9A0-2E21-6BE2-BEEF-49B9547DA49D}"/>
              </a:ext>
            </a:extLst>
          </p:cNvPr>
          <p:cNvPicPr>
            <a:picLocks noChangeAspect="1"/>
          </p:cNvPicPr>
          <p:nvPr/>
        </p:nvPicPr>
        <p:blipFill>
          <a:blip r:embed="rId2"/>
          <a:stretch>
            <a:fillRect/>
          </a:stretch>
        </p:blipFill>
        <p:spPr>
          <a:xfrm>
            <a:off x="2505808" y="1821346"/>
            <a:ext cx="6370805" cy="3014567"/>
          </a:xfrm>
          <a:prstGeom prst="rect">
            <a:avLst/>
          </a:prstGeom>
        </p:spPr>
      </p:pic>
    </p:spTree>
    <p:extLst>
      <p:ext uri="{BB962C8B-B14F-4D97-AF65-F5344CB8AC3E}">
        <p14:creationId xmlns:p14="http://schemas.microsoft.com/office/powerpoint/2010/main" val="20277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a:t>Exploration vs. </a:t>
            </a:r>
            <a:r>
              <a:rPr lang="tr-TR" dirty="0" err="1"/>
              <a:t>Exploitation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04092" y="1881703"/>
            <a:ext cx="5766079"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dirty="0"/>
              <a:t>Pekiştirmeli öğrenme sürecinde bir ajan, bir ortamda etkileşimde bulunarak öğrenir. Ajana çeşitli durumlarda (</a:t>
            </a:r>
            <a:r>
              <a:rPr lang="tr-TR" sz="1400" dirty="0" err="1"/>
              <a:t>state</a:t>
            </a:r>
            <a:r>
              <a:rPr lang="tr-TR" sz="1400" dirty="0"/>
              <a:t>) farklı eylemler (</a:t>
            </a:r>
            <a:r>
              <a:rPr lang="tr-TR" sz="1400" dirty="0" err="1"/>
              <a:t>action</a:t>
            </a:r>
            <a:r>
              <a:rPr lang="tr-TR" sz="1400" dirty="0"/>
              <a:t>) gerçekleştirme olasılığı sunulur ve ajan bu eylemlerin sonucunda ödüller alır. Ajanın amacı, uzun vadede toplam ödülü en üst düzeye çıkaracak bir politika (</a:t>
            </a:r>
            <a:r>
              <a:rPr lang="tr-TR" sz="1400" dirty="0" err="1"/>
              <a:t>policy</a:t>
            </a:r>
            <a:r>
              <a:rPr lang="tr-TR" sz="1400" dirty="0"/>
              <a:t>) geliştirmektir.</a:t>
            </a:r>
          </a:p>
          <a:p>
            <a:endParaRPr lang="tr-TR" sz="1400" dirty="0"/>
          </a:p>
          <a:p>
            <a:r>
              <a:rPr lang="tr-TR" sz="1400" dirty="0"/>
              <a:t>Bu öğrenme sürecinde iki temel yaklaşım vardır: keşif (</a:t>
            </a:r>
            <a:r>
              <a:rPr lang="tr-TR" sz="1400" dirty="0" err="1"/>
              <a:t>exploration</a:t>
            </a:r>
            <a:r>
              <a:rPr lang="tr-TR" sz="1400" dirty="0"/>
              <a:t>) ve kullanma (</a:t>
            </a:r>
            <a:r>
              <a:rPr lang="tr-TR" sz="1400" dirty="0" err="1"/>
              <a:t>exploitation</a:t>
            </a:r>
            <a:r>
              <a:rPr lang="tr-TR" sz="1400" dirty="0"/>
              <a:t>). Her iki yaklaşımın da avantajları ve dezavantajları vardır, bu yüzden doğru dengeyi kurmak kritik önemdedir.</a:t>
            </a:r>
          </a:p>
          <a:p>
            <a:endParaRPr lang="tr-TR" sz="1400" dirty="0"/>
          </a:p>
          <a:p>
            <a:endParaRPr lang="tr-TR" sz="1400" dirty="0"/>
          </a:p>
          <a:p>
            <a:endParaRPr lang="tr-TR" sz="3600" dirty="0"/>
          </a:p>
        </p:txBody>
      </p:sp>
      <p:pic>
        <p:nvPicPr>
          <p:cNvPr id="5" name="Picture 4">
            <a:extLst>
              <a:ext uri="{FF2B5EF4-FFF2-40B4-BE49-F238E27FC236}">
                <a16:creationId xmlns:a16="http://schemas.microsoft.com/office/drawing/2014/main" id="{E9399CCC-AEF6-E80F-6245-3E55642DE313}"/>
              </a:ext>
            </a:extLst>
          </p:cNvPr>
          <p:cNvPicPr>
            <a:picLocks noChangeAspect="1"/>
          </p:cNvPicPr>
          <p:nvPr/>
        </p:nvPicPr>
        <p:blipFill>
          <a:blip r:embed="rId2"/>
          <a:stretch>
            <a:fillRect/>
          </a:stretch>
        </p:blipFill>
        <p:spPr>
          <a:xfrm>
            <a:off x="6890399" y="1954942"/>
            <a:ext cx="4986303" cy="3548892"/>
          </a:xfrm>
          <a:prstGeom prst="rect">
            <a:avLst/>
          </a:prstGeom>
        </p:spPr>
      </p:pic>
    </p:spTree>
    <p:extLst>
      <p:ext uri="{BB962C8B-B14F-4D97-AF65-F5344CB8AC3E}">
        <p14:creationId xmlns:p14="http://schemas.microsoft.com/office/powerpoint/2010/main" val="183751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a:t>Exploration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92015" y="2269934"/>
            <a:ext cx="10444065" cy="3622131"/>
          </a:xfrm>
          <a:prstGeom prst="rect">
            <a:avLst/>
          </a:prstGeom>
        </p:spPr>
        <p:txBody>
          <a:bodyPr vert="horz" lIns="91440" tIns="45720" rIns="91440" bIns="45720" rtlCol="0" anchor="ctr">
            <a:normAutofit lnSpcReduction="1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dirty="0"/>
              <a:t>Keşif (</a:t>
            </a:r>
            <a:r>
              <a:rPr lang="tr-TR" sz="1400" dirty="0" err="1"/>
              <a:t>exploration</a:t>
            </a:r>
            <a:r>
              <a:rPr lang="tr-TR" sz="1400" dirty="0"/>
              <a:t>), ajanın yeni eylemler deneyerek, daha önce bilmediği veya yeterince test etmediği eylemler hakkında bilgi toplama sürecidir. Ajan, ödüllerin ve sonuçların belirsiz olduğu durumlarda farklı seçenekleri test eder ve bu sayede çevreyi daha iyi </a:t>
            </a:r>
            <a:r>
              <a:rPr lang="tr-TR" sz="1400" dirty="0" err="1"/>
              <a:t>tanır.Keşif</a:t>
            </a:r>
            <a:r>
              <a:rPr lang="tr-TR" sz="1400" dirty="0"/>
              <a:t> sırasında ajan, kısa vadede düşük ödüller alabilir çünkü bilmediği ya da daha az etkili olduğu düşünülen eylemleri dener. Ancak bu, ajanın daha sonra keşfettiği daha iyi stratejilerle uzun vadede büyük kazançlar elde etmesine olanak tanır.</a:t>
            </a:r>
          </a:p>
          <a:p>
            <a:endParaRPr lang="tr-TR" sz="1400" dirty="0"/>
          </a:p>
          <a:p>
            <a:r>
              <a:rPr lang="tr-TR" sz="1400" dirty="0"/>
              <a:t>Örnek: Sürücüsüz bir araba, daha önce kullanmadığı bir rotayı denemek için keşif yapabilir. Bu rotanın daha kısa olup olmadığını henüz bilmese de, uzun vadede bu rotanın daha avantajlı olup olmadığını anlamak için risk alır. Keşif yaparak bu yeni rotayı test eder ve sonuçlarına göre hareket eder.</a:t>
            </a:r>
          </a:p>
          <a:p>
            <a:endParaRPr lang="tr-TR" sz="1400" dirty="0"/>
          </a:p>
          <a:p>
            <a:endParaRPr lang="tr-TR" sz="1400" dirty="0"/>
          </a:p>
          <a:p>
            <a:r>
              <a:rPr lang="tr-TR" sz="1400" b="1" dirty="0"/>
              <a:t>Avantajları</a:t>
            </a:r>
            <a:r>
              <a:rPr lang="tr-TR" sz="1400" dirty="0"/>
              <a:t>:</a:t>
            </a:r>
          </a:p>
          <a:p>
            <a:pPr>
              <a:buFont typeface="Arial" panose="020B0604020202020204" pitchFamily="34" charset="0"/>
              <a:buChar char="•"/>
            </a:pPr>
            <a:r>
              <a:rPr lang="tr-TR" sz="1400" dirty="0"/>
              <a:t>Keşif, ajanın daha önce fark etmediği yeni ödüller keşfetmesini sağlar.</a:t>
            </a:r>
          </a:p>
          <a:p>
            <a:pPr>
              <a:buFont typeface="Arial" panose="020B0604020202020204" pitchFamily="34" charset="0"/>
              <a:buChar char="•"/>
            </a:pPr>
            <a:r>
              <a:rPr lang="tr-TR" sz="1400" dirty="0"/>
              <a:t>Çevrenin tam anlamıyla öğrenilmesi, uzun vadede daha iyi stratejilerin ortaya çıkmasını sağlar.</a:t>
            </a:r>
          </a:p>
          <a:p>
            <a:pPr>
              <a:buFont typeface="Arial" panose="020B0604020202020204" pitchFamily="34" charset="0"/>
              <a:buChar char="•"/>
            </a:pPr>
            <a:endParaRPr lang="tr-TR" sz="1400" dirty="0"/>
          </a:p>
          <a:p>
            <a:r>
              <a:rPr lang="tr-TR" sz="1400" b="1" dirty="0"/>
              <a:t>Dezavantajları:</a:t>
            </a:r>
          </a:p>
          <a:p>
            <a:pPr>
              <a:buFont typeface="Arial" panose="020B0604020202020204" pitchFamily="34" charset="0"/>
              <a:buChar char="•"/>
            </a:pPr>
            <a:r>
              <a:rPr lang="tr-TR" sz="1400" dirty="0"/>
              <a:t>Kısa vadede düşük ödüller alınabilir, çünkü ajan bilinmeyen veya riskli eylemleri denemektedir.</a:t>
            </a:r>
          </a:p>
          <a:p>
            <a:pPr>
              <a:buFont typeface="Arial" panose="020B0604020202020204" pitchFamily="34" charset="0"/>
              <a:buChar char="•"/>
            </a:pPr>
            <a:r>
              <a:rPr lang="tr-TR" sz="1400" dirty="0"/>
              <a:t>Ajan, etkisiz eylemleri denemekle zaman kaybedebilir.</a:t>
            </a:r>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132628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Exploitation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723900" y="2393026"/>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dirty="0"/>
              <a:t>Kullanma (</a:t>
            </a:r>
            <a:r>
              <a:rPr lang="tr-TR" sz="1400" dirty="0" err="1"/>
              <a:t>exploitation</a:t>
            </a:r>
            <a:r>
              <a:rPr lang="tr-TR" sz="1400" dirty="0"/>
              <a:t>), ajanın daha önce öğrendiği bilgileri kullanarak en iyi ödülleri getirecek eylemleri seçme sürecidir. Ajan, çevre hakkında belirli bir bilgi düzeyine ulaştığında, mevcut bilgiye dayanarak bilinen en iyi eylemi gerçekleştirmeyi tercih eder. Kullanma, ajanın en yüksek anlık ödülleri almasına odaklanır.</a:t>
            </a:r>
          </a:p>
          <a:p>
            <a:endParaRPr lang="tr-TR" sz="1400" dirty="0"/>
          </a:p>
          <a:p>
            <a:r>
              <a:rPr lang="tr-TR" sz="1400" dirty="0"/>
              <a:t>Örnek: Sürücüsüz araba bir süre boyunca farklı rotaları denedikten sonra, bir rotanın her zaman en hızlı ve en güvenli yol olduğunu keşfederse, bu rotayı sürekli kullanarak bilinen en iyi ödülü elde eder.</a:t>
            </a:r>
          </a:p>
          <a:p>
            <a:endParaRPr lang="tr-TR" sz="1400" dirty="0"/>
          </a:p>
          <a:p>
            <a:r>
              <a:rPr lang="tr-TR" sz="1400" b="1" dirty="0"/>
              <a:t>Avantajları:</a:t>
            </a:r>
          </a:p>
          <a:p>
            <a:r>
              <a:rPr lang="tr-TR" sz="1400" dirty="0"/>
              <a:t>Kullanma, ajanın anlık olarak en iyi ödülleri almasını sağlar.</a:t>
            </a:r>
          </a:p>
          <a:p>
            <a:r>
              <a:rPr lang="tr-TR" sz="1400" dirty="0"/>
              <a:t>Öğrenilen bilgilere dayanarak daha güvenli ve kestirilebilir sonuçlar elde edilir.</a:t>
            </a:r>
          </a:p>
          <a:p>
            <a:endParaRPr lang="tr-TR" sz="1400" dirty="0"/>
          </a:p>
          <a:p>
            <a:r>
              <a:rPr lang="tr-TR" sz="1400" b="1" dirty="0"/>
              <a:t>Dezavantajları:</a:t>
            </a:r>
          </a:p>
          <a:p>
            <a:r>
              <a:rPr lang="tr-TR" sz="1400" dirty="0"/>
              <a:t>Eğer ajan sürekli aynı eylemi kullanırsa, daha iyi stratejileri öğrenemeyebilir.</a:t>
            </a:r>
          </a:p>
          <a:p>
            <a:r>
              <a:rPr lang="tr-TR" sz="1400" dirty="0"/>
              <a:t>Ajan, keşfetmediği bir bölgedeki daha yüksek ödülleri kaçırabilir. </a:t>
            </a:r>
          </a:p>
          <a:p>
            <a:r>
              <a:rPr lang="tr-TR" sz="1400" dirty="0"/>
              <a:t>Bu, ajanı "yerel optimum" adı verilen, en iyi çözümün altında kalabileceği bir duruma kilitleyebilir.</a:t>
            </a:r>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pic>
        <p:nvPicPr>
          <p:cNvPr id="3" name="Picture 2">
            <a:extLst>
              <a:ext uri="{FF2B5EF4-FFF2-40B4-BE49-F238E27FC236}">
                <a16:creationId xmlns:a16="http://schemas.microsoft.com/office/drawing/2014/main" id="{1BD9654E-AE5B-5C21-3BB2-8DFC912E87EC}"/>
              </a:ext>
            </a:extLst>
          </p:cNvPr>
          <p:cNvPicPr>
            <a:picLocks noChangeAspect="1"/>
          </p:cNvPicPr>
          <p:nvPr/>
        </p:nvPicPr>
        <p:blipFill>
          <a:blip r:embed="rId2"/>
          <a:stretch>
            <a:fillRect/>
          </a:stretch>
        </p:blipFill>
        <p:spPr>
          <a:xfrm>
            <a:off x="7674516" y="2883159"/>
            <a:ext cx="4517484" cy="1939228"/>
          </a:xfrm>
          <a:prstGeom prst="rect">
            <a:avLst/>
          </a:prstGeom>
        </p:spPr>
      </p:pic>
    </p:spTree>
    <p:extLst>
      <p:ext uri="{BB962C8B-B14F-4D97-AF65-F5344CB8AC3E}">
        <p14:creationId xmlns:p14="http://schemas.microsoft.com/office/powerpoint/2010/main" val="122001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Balance</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74611" y="1380932"/>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dirty="0"/>
              <a:t>Doğru keşif ve kullanma dengesinin kurulması, ajanın çevreyi verimli bir şekilde öğrenmesi açısından hayati öneme sahiptir. Çok fazla keşif, kısa vadeli ödül kaybına yol açarken; aşırı kullanma, ajanı daha iyi stratejileri öğrenmekten </a:t>
            </a:r>
            <a:r>
              <a:rPr lang="tr-TR" sz="1400" dirty="0" err="1"/>
              <a:t>alıkoyabilir.Bu</a:t>
            </a:r>
            <a:r>
              <a:rPr lang="tr-TR" sz="1400" dirty="0"/>
              <a:t> dengeyi kurmak, pekiştirmeli öğrenme algoritmalarının başarıya ulaşmasında kilit bir unsurdur. </a:t>
            </a:r>
          </a:p>
          <a:p>
            <a:endParaRPr lang="tr-TR" sz="1400" dirty="0"/>
          </a:p>
          <a:p>
            <a:r>
              <a:rPr lang="tr-TR" sz="1400" dirty="0"/>
              <a:t>Örneğin, sürekli yeni stratejiler denemekle meşgul bir ajan, mevcut en iyi stratejiyi hiç öğrenemeyebilir. Ancak hiç keşif yapmayan bir ajan, yerel maksimuma takılabilir ve genel çözümü kaçırabilir.</a:t>
            </a:r>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pic>
        <p:nvPicPr>
          <p:cNvPr id="3" name="Picture 2">
            <a:extLst>
              <a:ext uri="{FF2B5EF4-FFF2-40B4-BE49-F238E27FC236}">
                <a16:creationId xmlns:a16="http://schemas.microsoft.com/office/drawing/2014/main" id="{9F47AC78-8C63-B273-B427-DA95912102B0}"/>
              </a:ext>
            </a:extLst>
          </p:cNvPr>
          <p:cNvPicPr>
            <a:picLocks noChangeAspect="1"/>
          </p:cNvPicPr>
          <p:nvPr/>
        </p:nvPicPr>
        <p:blipFill>
          <a:blip r:embed="rId2"/>
          <a:stretch>
            <a:fillRect/>
          </a:stretch>
        </p:blipFill>
        <p:spPr>
          <a:xfrm>
            <a:off x="2239542" y="3369249"/>
            <a:ext cx="6686550" cy="3000375"/>
          </a:xfrm>
          <a:prstGeom prst="rect">
            <a:avLst/>
          </a:prstGeom>
        </p:spPr>
      </p:pic>
    </p:spTree>
    <p:extLst>
      <p:ext uri="{BB962C8B-B14F-4D97-AF65-F5344CB8AC3E}">
        <p14:creationId xmlns:p14="http://schemas.microsoft.com/office/powerpoint/2010/main" val="3968604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Balance</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92015" y="2269934"/>
            <a:ext cx="10444065" cy="3622131"/>
          </a:xfrm>
          <a:prstGeom prst="rect">
            <a:avLst/>
          </a:prstGeom>
        </p:spPr>
        <p:txBody>
          <a:bodyPr vert="horz" lIns="91440" tIns="45720" rIns="91440" bIns="45720" rtlCol="0" anchor="ctr">
            <a:normAutofit lnSpcReduction="1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dirty="0"/>
              <a:t>Keşif (</a:t>
            </a:r>
            <a:r>
              <a:rPr lang="tr-TR" sz="1400" dirty="0" err="1"/>
              <a:t>exploration</a:t>
            </a:r>
            <a:r>
              <a:rPr lang="tr-TR" sz="1400" dirty="0"/>
              <a:t>), ajanın yeni eylemler deneyerek, daha önce bilmediği veya yeterince test etmediği eylemler hakkında bilgi toplama sürecidir. Ajan, ödüllerin ve sonuçların belirsiz olduğu durumlarda farklı seçenekleri test eder ve bu sayede çevreyi daha iyi </a:t>
            </a:r>
            <a:r>
              <a:rPr lang="tr-TR" sz="1400" dirty="0" err="1"/>
              <a:t>tanır.Keşif</a:t>
            </a:r>
            <a:r>
              <a:rPr lang="tr-TR" sz="1400" dirty="0"/>
              <a:t> sırasında ajan, kısa vadede düşük ödüller alabilir çünkü bilmediği ya da daha az etkili olduğu düşünülen eylemleri dener. Ancak bu, ajanın daha sonra keşfettiği daha iyi stratejilerle uzun vadede büyük kazançlar elde etmesine olanak tanır.</a:t>
            </a:r>
          </a:p>
          <a:p>
            <a:endParaRPr lang="tr-TR" sz="1400" dirty="0"/>
          </a:p>
          <a:p>
            <a:r>
              <a:rPr lang="tr-TR" sz="1400" dirty="0"/>
              <a:t>Örnek: Sürücüsüz bir araba, daha önce kullanmadığı bir rotayı denemek için keşif yapabilir. Bu rotanın daha kısa olup olmadığını henüz bilmese de, uzun vadede bu rotanın daha avantajlı olup olmadığını anlamak için risk alır. Keşif yaparak bu yeni rotayı test eder ve sonuçlarına göre hareket eder.</a:t>
            </a:r>
          </a:p>
          <a:p>
            <a:endParaRPr lang="tr-TR" sz="1400" dirty="0"/>
          </a:p>
          <a:p>
            <a:endParaRPr lang="tr-TR" sz="1400" dirty="0"/>
          </a:p>
          <a:p>
            <a:r>
              <a:rPr lang="tr-TR" sz="1400" b="1" dirty="0"/>
              <a:t>Avantajları</a:t>
            </a:r>
            <a:r>
              <a:rPr lang="tr-TR" sz="1400" dirty="0"/>
              <a:t>:</a:t>
            </a:r>
          </a:p>
          <a:p>
            <a:pPr>
              <a:buFont typeface="Arial" panose="020B0604020202020204" pitchFamily="34" charset="0"/>
              <a:buChar char="•"/>
            </a:pPr>
            <a:r>
              <a:rPr lang="tr-TR" sz="1400" dirty="0"/>
              <a:t>Keşif, ajanın daha önce fark etmediği yeni ödüller keşfetmesini sağlar.</a:t>
            </a:r>
          </a:p>
          <a:p>
            <a:pPr>
              <a:buFont typeface="Arial" panose="020B0604020202020204" pitchFamily="34" charset="0"/>
              <a:buChar char="•"/>
            </a:pPr>
            <a:r>
              <a:rPr lang="tr-TR" sz="1400" dirty="0"/>
              <a:t>Çevrenin tam anlamıyla öğrenilmesi, uzun vadede daha iyi stratejilerin ortaya çıkmasını sağlar.</a:t>
            </a:r>
          </a:p>
          <a:p>
            <a:pPr>
              <a:buFont typeface="Arial" panose="020B0604020202020204" pitchFamily="34" charset="0"/>
              <a:buChar char="•"/>
            </a:pPr>
            <a:endParaRPr lang="tr-TR" sz="1400" dirty="0"/>
          </a:p>
          <a:p>
            <a:r>
              <a:rPr lang="tr-TR" sz="1400" b="1" dirty="0"/>
              <a:t>Dezavantajları:</a:t>
            </a:r>
          </a:p>
          <a:p>
            <a:pPr>
              <a:buFont typeface="Arial" panose="020B0604020202020204" pitchFamily="34" charset="0"/>
              <a:buChar char="•"/>
            </a:pPr>
            <a:r>
              <a:rPr lang="tr-TR" sz="1400" dirty="0"/>
              <a:t>Kısa vadede düşük ödüller alınabilir, çünkü ajan bilinmeyen veya riskli eylemleri denemektedir.</a:t>
            </a:r>
          </a:p>
          <a:p>
            <a:pPr>
              <a:buFont typeface="Arial" panose="020B0604020202020204" pitchFamily="34" charset="0"/>
              <a:buChar char="•"/>
            </a:pPr>
            <a:r>
              <a:rPr lang="tr-TR" sz="1400" dirty="0"/>
              <a:t>Ajan, etkisiz eylemleri denemekle zaman kaybedebilir.</a:t>
            </a:r>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pic>
        <p:nvPicPr>
          <p:cNvPr id="3" name="Picture 2">
            <a:extLst>
              <a:ext uri="{FF2B5EF4-FFF2-40B4-BE49-F238E27FC236}">
                <a16:creationId xmlns:a16="http://schemas.microsoft.com/office/drawing/2014/main" id="{5341A18B-F471-FC28-657A-47B6B8AC097E}"/>
              </a:ext>
            </a:extLst>
          </p:cNvPr>
          <p:cNvPicPr>
            <a:picLocks noChangeAspect="1"/>
          </p:cNvPicPr>
          <p:nvPr/>
        </p:nvPicPr>
        <p:blipFill>
          <a:blip r:embed="rId2"/>
          <a:stretch>
            <a:fillRect/>
          </a:stretch>
        </p:blipFill>
        <p:spPr>
          <a:xfrm>
            <a:off x="592014" y="1373658"/>
            <a:ext cx="10761785" cy="4314825"/>
          </a:xfrm>
          <a:prstGeom prst="rect">
            <a:avLst/>
          </a:prstGeom>
        </p:spPr>
      </p:pic>
    </p:spTree>
    <p:extLst>
      <p:ext uri="{BB962C8B-B14F-4D97-AF65-F5344CB8AC3E}">
        <p14:creationId xmlns:p14="http://schemas.microsoft.com/office/powerpoint/2010/main" val="396068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tr-TR" sz="2200" dirty="0"/>
              <a:t>Epsilon-</a:t>
            </a:r>
            <a:r>
              <a:rPr lang="tr-TR" sz="2200" dirty="0" err="1"/>
              <a:t>Greedy</a:t>
            </a:r>
            <a:r>
              <a:rPr lang="tr-TR" sz="2200" dirty="0"/>
              <a:t> </a:t>
            </a:r>
            <a:r>
              <a:rPr lang="tr-TR" sz="2200" dirty="0" err="1"/>
              <a:t>Selection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71326" y="2068496"/>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b="1" dirty="0"/>
              <a:t>Nasıl Çalışır?: </a:t>
            </a:r>
            <a:r>
              <a:rPr lang="tr-TR" sz="1400" dirty="0"/>
              <a:t>Epsilon-</a:t>
            </a:r>
            <a:r>
              <a:rPr lang="tr-TR" sz="1400" dirty="0" err="1"/>
              <a:t>greedy</a:t>
            </a:r>
            <a:r>
              <a:rPr lang="tr-TR" sz="1400" dirty="0"/>
              <a:t> stratejisi, keşif ve kullanmayı dengelemek için kullanılan en temel yöntemlerden biridir. Ajan, belirli bir olasılık (</a:t>
            </a:r>
            <a:r>
              <a:rPr lang="el-GR" sz="1400" dirty="0"/>
              <a:t>ε) </a:t>
            </a:r>
            <a:r>
              <a:rPr lang="tr-TR" sz="1400" dirty="0"/>
              <a:t>ile rastgele bir eylem seçer (keşif yapar), geri kalan zamanlarda ise en iyi bilinen eylemi (yani en yüksek ödülü sağlayacak eylemi) gerçekleştirir (kullanma yapar).</a:t>
            </a:r>
          </a:p>
          <a:p>
            <a:endParaRPr lang="tr-TR" sz="1400" dirty="0"/>
          </a:p>
          <a:p>
            <a:r>
              <a:rPr lang="tr-TR" sz="1400" b="1" dirty="0"/>
              <a:t>Özellikleri:</a:t>
            </a:r>
          </a:p>
          <a:p>
            <a:endParaRPr lang="tr-TR" sz="1400" b="1" dirty="0"/>
          </a:p>
          <a:p>
            <a:r>
              <a:rPr lang="tr-TR" sz="1400" dirty="0"/>
              <a:t>Epsilon (</a:t>
            </a:r>
            <a:r>
              <a:rPr lang="el-GR" sz="1400" dirty="0"/>
              <a:t>ε): </a:t>
            </a:r>
            <a:r>
              <a:rPr lang="tr-TR" sz="1400" dirty="0"/>
              <a:t>Bu parametre, keşif ve kullanma arasındaki dengeyi kontrol eder.  Örneğin, </a:t>
            </a:r>
            <a:r>
              <a:rPr lang="el-GR" sz="1400" dirty="0"/>
              <a:t>ε = 0.1 </a:t>
            </a:r>
            <a:r>
              <a:rPr lang="tr-TR" sz="1400" dirty="0"/>
              <a:t>ise ajan %10 olasılıkla keşif yapacak, %90 olasılıkla mevcut en iyi bilinen eylemi seçecektir.</a:t>
            </a:r>
          </a:p>
          <a:p>
            <a:endParaRPr lang="tr-TR" sz="1400" dirty="0"/>
          </a:p>
          <a:p>
            <a:r>
              <a:rPr lang="tr-TR" sz="1400" b="1" dirty="0"/>
              <a:t>Avantajı: </a:t>
            </a:r>
            <a:r>
              <a:rPr lang="tr-TR" sz="1400" dirty="0"/>
              <a:t>Basit ve etkili bir yöntemdir. Keşif yaparken yine de en iyi eylemleri kullanmaya devam edebilir.</a:t>
            </a:r>
          </a:p>
          <a:p>
            <a:endParaRPr lang="tr-TR" sz="1400" dirty="0"/>
          </a:p>
          <a:p>
            <a:r>
              <a:rPr lang="tr-TR" sz="1400" b="1" dirty="0"/>
              <a:t>Dezavantajı: </a:t>
            </a:r>
            <a:r>
              <a:rPr lang="tr-TR" sz="1400" dirty="0"/>
              <a:t>Rastgele seçimler, bazen kötü sonuçlara yol açabilir ve keşif sırasında kötü stratejiler deneyebilir.</a:t>
            </a:r>
          </a:p>
          <a:p>
            <a:endParaRPr lang="tr-TR" sz="1400"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pic>
        <p:nvPicPr>
          <p:cNvPr id="7" name="Picture 6">
            <a:extLst>
              <a:ext uri="{FF2B5EF4-FFF2-40B4-BE49-F238E27FC236}">
                <a16:creationId xmlns:a16="http://schemas.microsoft.com/office/drawing/2014/main" id="{312BC2C3-7C21-12AA-6A7F-50D6D2646418}"/>
              </a:ext>
            </a:extLst>
          </p:cNvPr>
          <p:cNvPicPr>
            <a:picLocks noChangeAspect="1"/>
          </p:cNvPicPr>
          <p:nvPr/>
        </p:nvPicPr>
        <p:blipFill>
          <a:blip r:embed="rId2"/>
          <a:stretch>
            <a:fillRect/>
          </a:stretch>
        </p:blipFill>
        <p:spPr>
          <a:xfrm>
            <a:off x="3457208" y="4344498"/>
            <a:ext cx="4486275" cy="1685925"/>
          </a:xfrm>
          <a:prstGeom prst="rect">
            <a:avLst/>
          </a:prstGeom>
        </p:spPr>
      </p:pic>
    </p:spTree>
    <p:extLst>
      <p:ext uri="{BB962C8B-B14F-4D97-AF65-F5344CB8AC3E}">
        <p14:creationId xmlns:p14="http://schemas.microsoft.com/office/powerpoint/2010/main" val="100900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tr-TR" sz="2200" dirty="0" err="1"/>
              <a:t>Softmax</a:t>
            </a:r>
            <a:r>
              <a:rPr lang="tr-TR" dirty="0"/>
              <a:t> </a:t>
            </a:r>
            <a:r>
              <a:rPr lang="tr-TR" sz="2200" dirty="0" err="1"/>
              <a:t>Selection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71326" y="2068496"/>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b="1" dirty="0"/>
              <a:t>Nasıl Çalışır?: </a:t>
            </a:r>
            <a:r>
              <a:rPr lang="tr-TR" sz="1400" dirty="0" err="1"/>
              <a:t>Softmax</a:t>
            </a:r>
            <a:r>
              <a:rPr lang="tr-TR" sz="1400" dirty="0"/>
              <a:t> stratejisi, eylemleri rastgele değil, olasılığa dayalı bir şekilde seçer. Her eylem için ödül beklentisine dayalı bir olasılık hesaplanır ve ajan, bu olasılıklar üzerinden keşif yapar.</a:t>
            </a:r>
          </a:p>
          <a:p>
            <a:endParaRPr lang="tr-TR" sz="1400" b="1" dirty="0"/>
          </a:p>
          <a:p>
            <a:r>
              <a:rPr lang="tr-TR" sz="1400" b="1" dirty="0"/>
              <a:t>Olasılıklar Nasıl Hesaplanır?: </a:t>
            </a:r>
            <a:r>
              <a:rPr lang="tr-TR" sz="1400" dirty="0"/>
              <a:t>Her eylem için ödül beklentisi (Q değerleri) kullanılarak bir olasılık hesaplanır. Bu olasılıklar, </a:t>
            </a:r>
            <a:r>
              <a:rPr lang="tr-TR" sz="1400" dirty="0" err="1"/>
              <a:t>softmax</a:t>
            </a:r>
            <a:r>
              <a:rPr lang="tr-TR" sz="1400" dirty="0"/>
              <a:t> fonksiyonu ile normalize edilir, böylece daha yüksek ödül beklentisi olan eylemler daha sık seçilir.</a:t>
            </a:r>
          </a:p>
          <a:p>
            <a:endParaRPr lang="tr-TR" sz="1400" b="1" dirty="0"/>
          </a:p>
          <a:p>
            <a:r>
              <a:rPr lang="tr-TR" sz="1400" b="1" dirty="0"/>
              <a:t>Özellikleri:</a:t>
            </a:r>
          </a:p>
          <a:p>
            <a:endParaRPr lang="tr-TR" sz="1400" b="1" dirty="0"/>
          </a:p>
          <a:p>
            <a:r>
              <a:rPr lang="tr-TR" sz="1400" dirty="0"/>
              <a:t>Ajan, daha yüksek ödül beklentisine sahip eylemleri daha sık tercih eder ancak yine de rastgele bir şekilde keşif yapar.</a:t>
            </a:r>
          </a:p>
          <a:p>
            <a:endParaRPr lang="tr-TR" sz="1400" b="1" dirty="0"/>
          </a:p>
          <a:p>
            <a:r>
              <a:rPr lang="tr-TR" sz="1400" b="1" dirty="0"/>
              <a:t>Avantajı: </a:t>
            </a:r>
            <a:r>
              <a:rPr lang="tr-TR" sz="1400" dirty="0"/>
              <a:t>Eylemler arasında ince ayarlı bir keşif yapar; epsilon-</a:t>
            </a:r>
            <a:r>
              <a:rPr lang="tr-TR" sz="1400" dirty="0" err="1"/>
              <a:t>greedy</a:t>
            </a:r>
            <a:r>
              <a:rPr lang="tr-TR" sz="1400" dirty="0"/>
              <a:t> stratejisinden daha esnektir.</a:t>
            </a:r>
          </a:p>
          <a:p>
            <a:endParaRPr lang="tr-TR" sz="1400" b="1" dirty="0"/>
          </a:p>
          <a:p>
            <a:r>
              <a:rPr lang="tr-TR" sz="1400" b="1" dirty="0"/>
              <a:t>Dezavantajı: </a:t>
            </a:r>
            <a:r>
              <a:rPr lang="tr-TR" sz="1400" dirty="0"/>
              <a:t>Hesaplama açısından epsilon-</a:t>
            </a:r>
            <a:r>
              <a:rPr lang="tr-TR" sz="1400" dirty="0" err="1"/>
              <a:t>greedy'den</a:t>
            </a:r>
            <a:r>
              <a:rPr lang="tr-TR" sz="1400" dirty="0"/>
              <a:t> daha karmaşıktır.</a:t>
            </a:r>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2620449675"/>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2013 - 2022 Theme</Template>
  <TotalTime>2700</TotalTime>
  <Words>1954</Words>
  <Application>Microsoft Office PowerPoint</Application>
  <PresentationFormat>Widescreen</PresentationFormat>
  <Paragraphs>178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Avenir Next LT Pro</vt:lpstr>
      <vt:lpstr>AvenirNext LT Pro Medium</vt:lpstr>
      <vt:lpstr>Sagona Book</vt:lpstr>
      <vt:lpstr>Times New Roman</vt:lpstr>
      <vt:lpstr>ExploreVTI</vt:lpstr>
      <vt:lpstr>Introduction to Robotics</vt:lpstr>
      <vt:lpstr>Introduction to DM in RL</vt:lpstr>
      <vt:lpstr>Exploration vs. Exploitation</vt:lpstr>
      <vt:lpstr>Exploration</vt:lpstr>
      <vt:lpstr>Exploitation</vt:lpstr>
      <vt:lpstr>Balance</vt:lpstr>
      <vt:lpstr>Balance</vt:lpstr>
      <vt:lpstr>Methods used for balance Epsilon-Greedy Selection</vt:lpstr>
      <vt:lpstr>Methods used for balance Softmax Selection</vt:lpstr>
      <vt:lpstr>Methods used for balance Softmax Selection</vt:lpstr>
      <vt:lpstr>Methods used for balance Softmax Selection</vt:lpstr>
      <vt:lpstr>Methods used for balance Softmax Selection</vt:lpstr>
      <vt:lpstr>Methods used for balance Softmax Selection</vt:lpstr>
      <vt:lpstr>Methods used for balance Upper Confidence Bound (UCB) (Üst Güven Sınırı )</vt:lpstr>
      <vt:lpstr>Methods used for balance Upper Confidence Bound (UCB) (Üst Güven Sınırı)</vt:lpstr>
      <vt:lpstr>Methods used for balance Upper Confidence Bound (UCB) (Üst Güven Sınırı)</vt:lpstr>
      <vt:lpstr>Methods used for balance Upper Confidence Bound (UCB) (Üst Güven Sınırı)</vt:lpstr>
      <vt:lpstr>Methods used for balance Thompson Sampling(Thompson Örnekleme)</vt:lpstr>
      <vt:lpstr>Methods used for balance Thompson Sampling(Thompson Örnekleme)</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Robotics</dc:title>
  <dc:creator>Yiğit Çağatay Kuyu</dc:creator>
  <cp:lastModifiedBy>Yiğit Çağatay Kuyu</cp:lastModifiedBy>
  <cp:revision>60</cp:revision>
  <dcterms:created xsi:type="dcterms:W3CDTF">2023-10-05T11:39:42Z</dcterms:created>
  <dcterms:modified xsi:type="dcterms:W3CDTF">2024-10-17T19:06:13Z</dcterms:modified>
</cp:coreProperties>
</file>