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8" r:id="rId3"/>
    <p:sldId id="364" r:id="rId4"/>
    <p:sldId id="365" r:id="rId5"/>
    <p:sldId id="366" r:id="rId6"/>
    <p:sldId id="367" r:id="rId7"/>
    <p:sldId id="368" r:id="rId8"/>
    <p:sldId id="370" r:id="rId9"/>
    <p:sldId id="3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64" d="100"/>
          <a:sy n="64" d="100"/>
        </p:scale>
        <p:origin x="7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1/3/2025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1/3/2025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1/3/2025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a:t>Temporal </a:t>
            </a:r>
            <a:r>
              <a:rPr lang="tr-TR" dirty="0" err="1"/>
              <a:t>Difference</a:t>
            </a:r>
            <a:r>
              <a:rPr lang="tr-TR" dirty="0"/>
              <a:t> Learning</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err="1"/>
              <a:t>Bootstraping</a:t>
            </a:r>
            <a:r>
              <a:rPr lang="tr-TR" sz="1400" b="1" dirty="0"/>
              <a:t>: </a:t>
            </a:r>
            <a:r>
              <a:rPr lang="en-GB" sz="1400" dirty="0"/>
              <a:t>Bootstrapping refers to the process of updating a value estimate for a state (or state-action pair) using another value estimate instead of waiting for the final outcome of an episode.</a:t>
            </a:r>
            <a:r>
              <a:rPr lang="tr-TR" sz="1400" dirty="0"/>
              <a:t> </a:t>
            </a:r>
          </a:p>
          <a:p>
            <a:endParaRPr lang="tr-TR" sz="1400" dirty="0"/>
          </a:p>
          <a:p>
            <a:r>
              <a:rPr lang="en-GB" sz="1400" u="sng" dirty="0"/>
              <a:t>Example:</a:t>
            </a:r>
            <a:endParaRPr lang="tr-TR" sz="1400" u="sng" dirty="0"/>
          </a:p>
          <a:p>
            <a:r>
              <a:rPr lang="en-GB" sz="1400" dirty="0"/>
              <a:t>Consider a game where a robot moves on a grid to reach a goal with a reward of +10+10 at the goal state.</a:t>
            </a:r>
            <a:endParaRPr lang="tr-TR" sz="1400" dirty="0"/>
          </a:p>
          <a:p>
            <a:endParaRPr lang="tr-TR" sz="1400" dirty="0"/>
          </a:p>
          <a:p>
            <a:r>
              <a:rPr lang="en-GB" sz="1400" dirty="0">
                <a:solidFill>
                  <a:srgbClr val="FF0000"/>
                </a:solidFill>
              </a:rPr>
              <a:t>Without Bootstrapping (Monte Carlo): </a:t>
            </a:r>
            <a:r>
              <a:rPr lang="en-GB" sz="1400" dirty="0"/>
              <a:t>The agent would complete the entire episode (e.g., moving through all states until the goal is reached) and then update the value of each visited state based on the total return from the episode.</a:t>
            </a:r>
            <a:endParaRPr lang="tr-TR" sz="1400" dirty="0"/>
          </a:p>
          <a:p>
            <a:endParaRPr lang="tr-TR" sz="1400" dirty="0"/>
          </a:p>
          <a:p>
            <a:r>
              <a:rPr lang="en-GB" sz="1400" dirty="0">
                <a:solidFill>
                  <a:srgbClr val="FF0000"/>
                </a:solidFill>
              </a:rPr>
              <a:t>With Bootstrapping (TD Learning): </a:t>
            </a:r>
            <a:r>
              <a:rPr lang="en-GB" sz="1400" dirty="0"/>
              <a:t>At each step, the agent updates the value of the current state </a:t>
            </a:r>
            <a:r>
              <a:rPr lang="en-GB" sz="1400" dirty="0" err="1"/>
              <a:t>using:The</a:t>
            </a:r>
            <a:r>
              <a:rPr lang="en-GB" sz="1400" dirty="0"/>
              <a:t> immediate reward for the current step (𝑅).The estimated value of the next state (𝑉(𝑠′)).</a:t>
            </a:r>
            <a:endParaRPr lang="tr-TR" sz="1400" dirty="0"/>
          </a:p>
          <a:p>
            <a:endParaRPr lang="tr-TR" sz="1400" dirty="0"/>
          </a:p>
          <a:p>
            <a:r>
              <a:rPr lang="tr-TR" sz="1400" dirty="0" err="1"/>
              <a:t>For</a:t>
            </a:r>
            <a:r>
              <a:rPr lang="tr-TR" sz="1400" dirty="0"/>
              <a:t> </a:t>
            </a:r>
            <a:r>
              <a:rPr lang="tr-TR" sz="1400" dirty="0" err="1"/>
              <a:t>instance</a:t>
            </a:r>
            <a:r>
              <a:rPr lang="tr-TR" sz="1400" dirty="0"/>
              <a:t>,  </a:t>
            </a:r>
            <a:r>
              <a:rPr lang="tr-TR" sz="1400" dirty="0" err="1"/>
              <a:t>if</a:t>
            </a:r>
            <a:r>
              <a:rPr lang="tr-TR" sz="1400" dirty="0"/>
              <a:t> </a:t>
            </a:r>
            <a:r>
              <a:rPr lang="tr-TR" sz="1400" dirty="0" err="1"/>
              <a:t>the</a:t>
            </a:r>
            <a:r>
              <a:rPr lang="tr-TR" sz="1400" dirty="0"/>
              <a:t> robot is at </a:t>
            </a:r>
            <a:r>
              <a:rPr lang="tr-TR" sz="1400" dirty="0" err="1"/>
              <a:t>state</a:t>
            </a:r>
            <a:r>
              <a:rPr lang="tr-TR" sz="1400" dirty="0"/>
              <a:t> S1, </a:t>
            </a:r>
            <a:r>
              <a:rPr lang="tr-TR" sz="1400" dirty="0" err="1"/>
              <a:t>receives</a:t>
            </a:r>
            <a:r>
              <a:rPr lang="tr-TR" sz="1400" dirty="0"/>
              <a:t> a </a:t>
            </a:r>
            <a:r>
              <a:rPr lang="tr-TR" sz="1400" dirty="0" err="1"/>
              <a:t>reward</a:t>
            </a:r>
            <a:r>
              <a:rPr lang="tr-TR" sz="1400" dirty="0"/>
              <a:t> R=-1, </a:t>
            </a:r>
            <a:r>
              <a:rPr lang="tr-TR" sz="1400" dirty="0" err="1"/>
              <a:t>and</a:t>
            </a:r>
            <a:r>
              <a:rPr lang="tr-TR" sz="1400" dirty="0"/>
              <a:t> </a:t>
            </a:r>
            <a:r>
              <a:rPr lang="tr-TR" sz="1400" dirty="0" err="1"/>
              <a:t>predicts</a:t>
            </a:r>
            <a:r>
              <a:rPr lang="tr-TR" sz="1400" dirty="0"/>
              <a:t> </a:t>
            </a:r>
            <a:r>
              <a:rPr lang="tr-TR" sz="1400" dirty="0" err="1"/>
              <a:t>the</a:t>
            </a:r>
            <a:r>
              <a:rPr lang="tr-TR" sz="1400" dirty="0"/>
              <a:t> </a:t>
            </a:r>
            <a:r>
              <a:rPr lang="tr-TR" sz="1400" dirty="0" err="1"/>
              <a:t>value</a:t>
            </a:r>
            <a:r>
              <a:rPr lang="tr-TR" sz="1400" dirty="0"/>
              <a:t> of </a:t>
            </a:r>
            <a:r>
              <a:rPr lang="tr-TR" sz="1400" dirty="0" err="1"/>
              <a:t>the</a:t>
            </a:r>
            <a:r>
              <a:rPr lang="tr-TR" sz="1400" dirty="0"/>
              <a:t> </a:t>
            </a:r>
            <a:r>
              <a:rPr lang="tr-TR" sz="1400" dirty="0" err="1"/>
              <a:t>next</a:t>
            </a:r>
            <a:r>
              <a:rPr lang="tr-TR" sz="1400" dirty="0"/>
              <a:t> </a:t>
            </a:r>
            <a:r>
              <a:rPr lang="tr-TR" sz="1400" dirty="0" err="1"/>
              <a:t>state</a:t>
            </a:r>
            <a:r>
              <a:rPr lang="tr-TR" sz="1400" dirty="0"/>
              <a:t> S2 as 5, </a:t>
            </a:r>
            <a:r>
              <a:rPr lang="tr-TR" sz="1400" dirty="0" err="1"/>
              <a:t>if</a:t>
            </a:r>
            <a:r>
              <a:rPr lang="tr-TR" sz="1400" dirty="0"/>
              <a:t> </a:t>
            </a:r>
            <a:r>
              <a:rPr lang="tr-TR" sz="1400" dirty="0" err="1"/>
              <a:t>updates</a:t>
            </a:r>
            <a:r>
              <a:rPr lang="tr-TR" sz="1400" dirty="0"/>
              <a:t> V(S1):</a:t>
            </a:r>
          </a:p>
          <a:p>
            <a:endParaRPr lang="tr-TR" sz="1400" dirty="0"/>
          </a:p>
          <a:p>
            <a:pPr algn="ctr"/>
            <a:r>
              <a:rPr lang="pt-BR" sz="2000" dirty="0"/>
              <a:t>V(S1​)←V(S1​)+α[R+γV(S2​)−V(S1​)]</a:t>
            </a:r>
            <a:endParaRPr lang="tr-TR"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2044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a:t>Temporal </a:t>
            </a:r>
            <a:r>
              <a:rPr lang="tr-TR" dirty="0" err="1"/>
              <a:t>Difference</a:t>
            </a:r>
            <a:r>
              <a:rPr lang="tr-TR" dirty="0"/>
              <a:t> Learning</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TD </a:t>
            </a:r>
            <a:r>
              <a:rPr lang="tr-TR" sz="1400" b="1" dirty="0" err="1"/>
              <a:t>Prediction</a:t>
            </a:r>
            <a:r>
              <a:rPr lang="tr-TR" sz="1400" b="1" dirty="0"/>
              <a:t> </a:t>
            </a:r>
            <a:r>
              <a:rPr lang="tr-TR" sz="1400" b="1" dirty="0" err="1"/>
              <a:t>Rule</a:t>
            </a:r>
            <a:r>
              <a:rPr lang="tr-TR" sz="1400" b="1" dirty="0"/>
              <a:t>: </a:t>
            </a:r>
            <a:r>
              <a:rPr lang="en-GB" sz="1400" dirty="0"/>
              <a:t>The TD prediction rule provides a mechanism to update value estimates incrementally using bootstrapping.</a:t>
            </a:r>
            <a:endParaRPr lang="tr-TR" sz="1400" dirty="0"/>
          </a:p>
          <a:p>
            <a:endParaRPr lang="tr-TR" sz="1400" dirty="0"/>
          </a:p>
          <a:p>
            <a:r>
              <a:rPr lang="tr-TR" sz="1400" dirty="0"/>
              <a:t>Update </a:t>
            </a:r>
            <a:r>
              <a:rPr lang="tr-TR" sz="1400" dirty="0" err="1"/>
              <a:t>Rule</a:t>
            </a:r>
            <a:r>
              <a:rPr lang="tr-TR" sz="1400" dirty="0"/>
              <a:t>: </a:t>
            </a:r>
          </a:p>
          <a:p>
            <a:endParaRPr lang="tr-TR" sz="1400" dirty="0"/>
          </a:p>
          <a:p>
            <a:pPr algn="ctr"/>
            <a:r>
              <a:rPr lang="tr-TR" sz="1400" dirty="0"/>
              <a:t>V(s)←V(s)+</a:t>
            </a:r>
            <a:r>
              <a:rPr lang="el-GR" sz="1400" dirty="0"/>
              <a:t>α⋅δ</a:t>
            </a:r>
            <a:endParaRPr lang="tr-TR" sz="1400" dirty="0"/>
          </a:p>
          <a:p>
            <a:endParaRPr lang="tr-TR" sz="1400" dirty="0"/>
          </a:p>
          <a:p>
            <a:r>
              <a:rPr lang="tr-TR" sz="1400" dirty="0" err="1"/>
              <a:t>Where</a:t>
            </a:r>
            <a:r>
              <a:rPr lang="tr-TR" sz="1400" dirty="0"/>
              <a:t>:</a:t>
            </a:r>
          </a:p>
          <a:p>
            <a:r>
              <a:rPr lang="tr-TR" sz="1400" dirty="0"/>
              <a:t>𝑉(𝑠): </a:t>
            </a:r>
            <a:r>
              <a:rPr lang="tr-TR" sz="1400" dirty="0" err="1"/>
              <a:t>Current</a:t>
            </a:r>
            <a:r>
              <a:rPr lang="tr-TR" sz="1400" dirty="0"/>
              <a:t> </a:t>
            </a:r>
            <a:r>
              <a:rPr lang="tr-TR" sz="1400" dirty="0" err="1"/>
              <a:t>value</a:t>
            </a:r>
            <a:r>
              <a:rPr lang="tr-TR" sz="1400" dirty="0"/>
              <a:t> </a:t>
            </a:r>
            <a:r>
              <a:rPr lang="tr-TR" sz="1400" dirty="0" err="1"/>
              <a:t>estimate</a:t>
            </a:r>
            <a:r>
              <a:rPr lang="tr-TR" sz="1400" dirty="0"/>
              <a:t> of </a:t>
            </a:r>
            <a:r>
              <a:rPr lang="tr-TR" sz="1400" dirty="0" err="1"/>
              <a:t>state</a:t>
            </a:r>
            <a:r>
              <a:rPr lang="tr-TR" sz="1400" dirty="0"/>
              <a:t> 𝑠.</a:t>
            </a:r>
          </a:p>
          <a:p>
            <a:r>
              <a:rPr lang="tr-TR" sz="1400" dirty="0"/>
              <a:t>𝛼</a:t>
            </a:r>
            <a:r>
              <a:rPr lang="el-GR" sz="1400" dirty="0"/>
              <a:t>: </a:t>
            </a:r>
            <a:r>
              <a:rPr lang="tr-TR" sz="1400" dirty="0"/>
              <a:t>Learning rate (</a:t>
            </a:r>
            <a:r>
              <a:rPr lang="tr-TR" sz="1400" dirty="0" err="1"/>
              <a:t>controls</a:t>
            </a:r>
            <a:r>
              <a:rPr lang="tr-TR" sz="1400" dirty="0"/>
              <a:t> </a:t>
            </a:r>
            <a:r>
              <a:rPr lang="tr-TR" sz="1400" dirty="0" err="1"/>
              <a:t>the</a:t>
            </a:r>
            <a:r>
              <a:rPr lang="tr-TR" sz="1400" dirty="0"/>
              <a:t> step size of </a:t>
            </a:r>
            <a:r>
              <a:rPr lang="tr-TR" sz="1400" dirty="0" err="1"/>
              <a:t>updates</a:t>
            </a:r>
            <a:r>
              <a:rPr lang="tr-TR" sz="1400" dirty="0"/>
              <a:t>).</a:t>
            </a:r>
          </a:p>
          <a:p>
            <a:r>
              <a:rPr lang="tr-TR" sz="1400" dirty="0"/>
              <a:t>𝛿</a:t>
            </a:r>
            <a:r>
              <a:rPr lang="el-GR" sz="1400" dirty="0"/>
              <a:t>: </a:t>
            </a:r>
            <a:r>
              <a:rPr lang="tr-TR" sz="1400" dirty="0"/>
              <a:t>Temporal </a:t>
            </a:r>
            <a:r>
              <a:rPr lang="tr-TR" sz="1400" dirty="0" err="1"/>
              <a:t>Difference</a:t>
            </a:r>
            <a:r>
              <a:rPr lang="tr-TR" sz="1400" dirty="0"/>
              <a:t> (TD) </a:t>
            </a:r>
            <a:r>
              <a:rPr lang="tr-TR" sz="1400" dirty="0" err="1"/>
              <a:t>error</a:t>
            </a:r>
            <a:r>
              <a:rPr lang="tr-TR" sz="1400" dirty="0"/>
              <a:t>.</a:t>
            </a:r>
          </a:p>
          <a:p>
            <a:pPr algn="ctr"/>
            <a:r>
              <a:rPr lang="tr-TR" sz="1400" dirty="0"/>
              <a:t>𝛿=𝑅+𝛾𝑉(𝑠′)−𝑉(𝑠)</a:t>
            </a:r>
          </a:p>
          <a:p>
            <a:r>
              <a:rPr lang="tr-TR" sz="1400" dirty="0"/>
              <a:t>R: </a:t>
            </a:r>
            <a:r>
              <a:rPr lang="tr-TR" sz="1400" dirty="0" err="1"/>
              <a:t>Immediate</a:t>
            </a:r>
            <a:r>
              <a:rPr lang="tr-TR" sz="1400" dirty="0"/>
              <a:t> </a:t>
            </a:r>
            <a:r>
              <a:rPr lang="tr-TR" sz="1400" dirty="0" err="1"/>
              <a:t>reward</a:t>
            </a:r>
            <a:r>
              <a:rPr lang="tr-TR" sz="1400" dirty="0"/>
              <a:t> </a:t>
            </a:r>
            <a:r>
              <a:rPr lang="tr-TR" sz="1400" dirty="0" err="1"/>
              <a:t>for</a:t>
            </a:r>
            <a:r>
              <a:rPr lang="tr-TR" sz="1400" dirty="0"/>
              <a:t> </a:t>
            </a:r>
            <a:r>
              <a:rPr lang="tr-TR" sz="1400" dirty="0" err="1"/>
              <a:t>transitioning</a:t>
            </a:r>
            <a:r>
              <a:rPr lang="tr-TR" sz="1400" dirty="0"/>
              <a:t> </a:t>
            </a:r>
            <a:r>
              <a:rPr lang="tr-TR" sz="1400" dirty="0" err="1"/>
              <a:t>from</a:t>
            </a:r>
            <a:r>
              <a:rPr lang="tr-TR" sz="1400" dirty="0"/>
              <a:t> 𝑠 </a:t>
            </a:r>
            <a:r>
              <a:rPr lang="tr-TR" sz="1400" dirty="0" err="1"/>
              <a:t>to</a:t>
            </a:r>
            <a:r>
              <a:rPr lang="tr-TR" sz="1400" dirty="0"/>
              <a:t> 𝑠′ .</a:t>
            </a:r>
          </a:p>
          <a:p>
            <a:r>
              <a:rPr lang="tr-TR" sz="1400" dirty="0"/>
              <a:t>𝑉(𝑠′): </a:t>
            </a:r>
            <a:r>
              <a:rPr lang="tr-TR" sz="1400" dirty="0" err="1"/>
              <a:t>Current</a:t>
            </a:r>
            <a:r>
              <a:rPr lang="tr-TR" sz="1400" dirty="0"/>
              <a:t> </a:t>
            </a:r>
            <a:r>
              <a:rPr lang="tr-TR" sz="1400" dirty="0" err="1"/>
              <a:t>value</a:t>
            </a:r>
            <a:r>
              <a:rPr lang="tr-TR" sz="1400" dirty="0"/>
              <a:t> </a:t>
            </a:r>
            <a:r>
              <a:rPr lang="tr-TR" sz="1400" dirty="0" err="1"/>
              <a:t>estimate</a:t>
            </a:r>
            <a:r>
              <a:rPr lang="tr-TR" sz="1400" dirty="0"/>
              <a:t> of </a:t>
            </a:r>
            <a:r>
              <a:rPr lang="tr-TR" sz="1400" dirty="0" err="1"/>
              <a:t>next</a:t>
            </a:r>
            <a:r>
              <a:rPr lang="tr-TR" sz="1400" dirty="0"/>
              <a:t> </a:t>
            </a:r>
            <a:r>
              <a:rPr lang="tr-TR" sz="1400" dirty="0" err="1"/>
              <a:t>state</a:t>
            </a:r>
            <a:r>
              <a:rPr lang="tr-TR" sz="1400" dirty="0"/>
              <a:t> s’.</a:t>
            </a:r>
          </a:p>
          <a:p>
            <a:r>
              <a:rPr lang="tr-TR" sz="1400" dirty="0"/>
              <a:t>𝛾</a:t>
            </a:r>
            <a:r>
              <a:rPr lang="el-GR" sz="1400" dirty="0"/>
              <a:t>: </a:t>
            </a:r>
            <a:r>
              <a:rPr lang="tr-TR" sz="1400" dirty="0" err="1"/>
              <a:t>Discount</a:t>
            </a:r>
            <a:r>
              <a:rPr lang="tr-TR" sz="1400" dirty="0"/>
              <a:t> </a:t>
            </a:r>
            <a:r>
              <a:rPr lang="tr-TR" sz="1400" dirty="0" err="1"/>
              <a:t>factor</a:t>
            </a:r>
            <a:r>
              <a:rPr lang="tr-TR" sz="1400" dirty="0"/>
              <a:t> </a:t>
            </a:r>
            <a:r>
              <a:rPr lang="tr-TR" sz="1400" dirty="0" err="1"/>
              <a:t>for</a:t>
            </a:r>
            <a:r>
              <a:rPr lang="tr-TR" sz="1400" dirty="0"/>
              <a:t> </a:t>
            </a:r>
            <a:r>
              <a:rPr lang="tr-TR" sz="1400" dirty="0" err="1"/>
              <a:t>future</a:t>
            </a:r>
            <a:r>
              <a:rPr lang="tr-TR" sz="1400" dirty="0"/>
              <a:t> </a:t>
            </a:r>
            <a:r>
              <a:rPr lang="tr-TR" sz="1400" dirty="0" err="1"/>
              <a:t>rewards</a:t>
            </a:r>
            <a:r>
              <a:rPr lang="tr-TR" sz="1400" dirty="0"/>
              <a:t>.</a:t>
            </a:r>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92714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a:t>Temporal </a:t>
            </a:r>
            <a:r>
              <a:rPr lang="tr-TR" dirty="0" err="1"/>
              <a:t>Difference</a:t>
            </a:r>
            <a:r>
              <a:rPr lang="tr-TR" dirty="0"/>
              <a:t> Learning</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408531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TD </a:t>
            </a:r>
            <a:r>
              <a:rPr lang="tr-TR" sz="1400" b="1" dirty="0" err="1"/>
              <a:t>Prediction</a:t>
            </a:r>
            <a:r>
              <a:rPr lang="tr-TR" sz="1400" b="1" dirty="0"/>
              <a:t> </a:t>
            </a:r>
            <a:r>
              <a:rPr lang="tr-TR" sz="1400" b="1" dirty="0" err="1"/>
              <a:t>Rule</a:t>
            </a:r>
            <a:endParaRPr lang="tr-TR" sz="1400" b="1" dirty="0"/>
          </a:p>
          <a:p>
            <a:endParaRPr lang="tr-TR" sz="1400" b="1" dirty="0"/>
          </a:p>
          <a:p>
            <a:r>
              <a:rPr lang="tr-TR" sz="1400" dirty="0" err="1"/>
              <a:t>Example</a:t>
            </a:r>
            <a:r>
              <a:rPr lang="tr-TR" sz="1400" dirty="0"/>
              <a:t>:</a:t>
            </a:r>
          </a:p>
          <a:p>
            <a:endParaRPr lang="tr-TR" sz="1400" dirty="0"/>
          </a:p>
          <a:p>
            <a:r>
              <a:rPr lang="tr-TR" sz="1400" dirty="0" err="1"/>
              <a:t>States</a:t>
            </a:r>
            <a:r>
              <a:rPr lang="tr-TR" sz="1400" dirty="0"/>
              <a:t>: S1,S2,S3</a:t>
            </a:r>
          </a:p>
          <a:p>
            <a:r>
              <a:rPr lang="tr-TR" sz="1400" dirty="0" err="1"/>
              <a:t>Reward</a:t>
            </a:r>
            <a:r>
              <a:rPr lang="tr-TR" sz="1400" dirty="0"/>
              <a:t>:     R(S1-&gt;S2)=-1</a:t>
            </a:r>
          </a:p>
          <a:p>
            <a:r>
              <a:rPr lang="tr-TR" sz="1400" dirty="0"/>
              <a:t>                            R(S2-&gt;S3)=10</a:t>
            </a:r>
          </a:p>
          <a:p>
            <a:endParaRPr lang="tr-TR" sz="1400" dirty="0"/>
          </a:p>
          <a:p>
            <a:r>
              <a:rPr lang="en-GB" sz="1400" dirty="0"/>
              <a:t>Initial Value Estimates:</a:t>
            </a:r>
            <a:r>
              <a:rPr lang="tr-TR" sz="1400" dirty="0"/>
              <a:t>  V</a:t>
            </a:r>
            <a:r>
              <a:rPr lang="en-GB" sz="1400" dirty="0"/>
              <a:t>(𝑆1)=0</a:t>
            </a:r>
            <a:endParaRPr lang="tr-TR" sz="1400" dirty="0"/>
          </a:p>
          <a:p>
            <a:r>
              <a:rPr lang="tr-TR" sz="1400" dirty="0"/>
              <a:t>                                                               V</a:t>
            </a:r>
            <a:r>
              <a:rPr lang="en-GB" sz="1400" dirty="0"/>
              <a:t>(𝑆2)=</a:t>
            </a:r>
            <a:r>
              <a:rPr lang="tr-TR" sz="1400" dirty="0"/>
              <a:t>0</a:t>
            </a:r>
          </a:p>
          <a:p>
            <a:r>
              <a:rPr lang="tr-TR" sz="1400" dirty="0"/>
              <a:t>                                                               V</a:t>
            </a:r>
            <a:r>
              <a:rPr lang="en-GB" sz="1400" dirty="0"/>
              <a:t>(S 3​ )=0</a:t>
            </a:r>
            <a:endParaRPr lang="tr-TR" sz="1400" dirty="0"/>
          </a:p>
          <a:p>
            <a:r>
              <a:rPr lang="en-GB" sz="1400" dirty="0"/>
              <a:t>Discount Factor (γ): 0.9</a:t>
            </a:r>
            <a:endParaRPr lang="tr-TR" sz="1400" dirty="0"/>
          </a:p>
          <a:p>
            <a:r>
              <a:rPr lang="en-GB" sz="1400" dirty="0"/>
              <a:t>Learning Rate (α): 0.1</a:t>
            </a:r>
            <a:endParaRPr lang="tr-TR" sz="1400" dirty="0"/>
          </a:p>
          <a:p>
            <a:endParaRPr lang="tr-TR" sz="1400" dirty="0"/>
          </a:p>
          <a:p>
            <a:endParaRPr lang="tr-TR" sz="1400" dirty="0"/>
          </a:p>
          <a:p>
            <a:endParaRPr lang="tr-TR" sz="1400" dirty="0"/>
          </a:p>
          <a:p>
            <a:endParaRPr lang="tr-TR" sz="1400" dirty="0"/>
          </a:p>
          <a:p>
            <a:endParaRPr lang="tr-TR" sz="3600" dirty="0"/>
          </a:p>
        </p:txBody>
      </p:sp>
      <p:sp>
        <p:nvSpPr>
          <p:cNvPr id="2" name="Title 12">
            <a:extLst>
              <a:ext uri="{FF2B5EF4-FFF2-40B4-BE49-F238E27FC236}">
                <a16:creationId xmlns:a16="http://schemas.microsoft.com/office/drawing/2014/main" id="{8E91E62E-8AEB-4CF0-D77F-22BB213FBDD5}"/>
              </a:ext>
            </a:extLst>
          </p:cNvPr>
          <p:cNvSpPr txBox="1">
            <a:spLocks/>
          </p:cNvSpPr>
          <p:nvPr/>
        </p:nvSpPr>
        <p:spPr>
          <a:xfrm>
            <a:off x="4756639" y="1945404"/>
            <a:ext cx="635875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r>
              <a:rPr lang="tr-TR" sz="1400" b="1" dirty="0"/>
              <a:t>Step 1:</a:t>
            </a:r>
            <a:r>
              <a:rPr lang="tr-TR" sz="1400" dirty="0"/>
              <a:t> Agent </a:t>
            </a:r>
            <a:r>
              <a:rPr lang="tr-TR" sz="1400" dirty="0" err="1"/>
              <a:t>starts</a:t>
            </a:r>
            <a:r>
              <a:rPr lang="tr-TR" sz="1400" dirty="0"/>
              <a:t> at S1​ </a:t>
            </a:r>
            <a:r>
              <a:rPr lang="tr-TR" sz="1400" dirty="0" err="1"/>
              <a:t>and</a:t>
            </a:r>
            <a:r>
              <a:rPr lang="tr-TR" sz="1400" dirty="0"/>
              <a:t> </a:t>
            </a:r>
            <a:r>
              <a:rPr lang="tr-TR" sz="1400" dirty="0" err="1"/>
              <a:t>moves</a:t>
            </a:r>
            <a:r>
              <a:rPr lang="tr-TR" sz="1400" dirty="0"/>
              <a:t> </a:t>
            </a:r>
            <a:r>
              <a:rPr lang="tr-TR" sz="1400" dirty="0" err="1"/>
              <a:t>to</a:t>
            </a:r>
            <a:r>
              <a:rPr lang="tr-TR" sz="1400" dirty="0"/>
              <a:t> S2.</a:t>
            </a:r>
          </a:p>
          <a:p>
            <a:pPr>
              <a:buFont typeface="Arial" panose="020B0604020202020204" pitchFamily="34" charset="0"/>
              <a:buChar char="•"/>
            </a:pPr>
            <a:r>
              <a:rPr lang="tr-TR" sz="1400" dirty="0" err="1"/>
              <a:t>Reward</a:t>
            </a:r>
            <a:r>
              <a:rPr lang="tr-TR" sz="1400" dirty="0"/>
              <a:t> R=−1</a:t>
            </a:r>
          </a:p>
          <a:p>
            <a:pPr>
              <a:buFont typeface="Arial" panose="020B0604020202020204" pitchFamily="34" charset="0"/>
              <a:buChar char="•"/>
            </a:pPr>
            <a:r>
              <a:rPr lang="tr-TR" sz="1400" dirty="0" err="1"/>
              <a:t>Current</a:t>
            </a:r>
            <a:r>
              <a:rPr lang="tr-TR" sz="1400" dirty="0"/>
              <a:t> </a:t>
            </a:r>
            <a:r>
              <a:rPr lang="tr-TR" sz="1400" dirty="0" err="1"/>
              <a:t>estimate</a:t>
            </a:r>
            <a:r>
              <a:rPr lang="tr-TR" sz="1400" dirty="0"/>
              <a:t> V(S2)=0</a:t>
            </a:r>
          </a:p>
          <a:p>
            <a:pPr>
              <a:buFont typeface="Arial" panose="020B0604020202020204" pitchFamily="34" charset="0"/>
              <a:buChar char="•"/>
            </a:pPr>
            <a:r>
              <a:rPr lang="tr-TR" sz="1400" dirty="0" err="1"/>
              <a:t>Compute</a:t>
            </a:r>
            <a:r>
              <a:rPr lang="tr-TR" sz="1400" dirty="0"/>
              <a:t> TD </a:t>
            </a:r>
            <a:r>
              <a:rPr lang="tr-TR" sz="1400" dirty="0" err="1"/>
              <a:t>error</a:t>
            </a:r>
            <a:r>
              <a:rPr lang="tr-TR" sz="1400" dirty="0"/>
              <a:t>: </a:t>
            </a:r>
            <a:r>
              <a:rPr lang="el-GR" sz="1400" dirty="0"/>
              <a:t>δ=</a:t>
            </a:r>
            <a:r>
              <a:rPr lang="tr-TR" sz="1400" dirty="0"/>
              <a:t>R+</a:t>
            </a:r>
            <a:r>
              <a:rPr lang="el-GR" sz="1400" dirty="0"/>
              <a:t>γ</a:t>
            </a:r>
            <a:r>
              <a:rPr lang="tr-TR" sz="1400" dirty="0"/>
              <a:t>V(S2)−V(S1)=−1+0.9⋅0−0=−1</a:t>
            </a:r>
          </a:p>
          <a:p>
            <a:pPr>
              <a:buFont typeface="Arial" panose="020B0604020202020204" pitchFamily="34" charset="0"/>
              <a:buChar char="•"/>
            </a:pPr>
            <a:r>
              <a:rPr lang="tr-TR" sz="1400" dirty="0"/>
              <a:t>Update V(S1):  V(S1)←V(S1)+</a:t>
            </a:r>
            <a:r>
              <a:rPr lang="el-GR" sz="1400" dirty="0"/>
              <a:t>α⋅δ=0+0.1⋅(−1)=−0.1</a:t>
            </a:r>
            <a:endParaRPr lang="tr-TR" sz="1400" dirty="0"/>
          </a:p>
          <a:p>
            <a:pPr>
              <a:buFont typeface="Arial" panose="020B0604020202020204" pitchFamily="34" charset="0"/>
              <a:buChar char="•"/>
            </a:pPr>
            <a:endParaRPr lang="tr-TR" sz="1400" dirty="0"/>
          </a:p>
          <a:p>
            <a:r>
              <a:rPr lang="tr-TR" sz="1400" b="1" dirty="0"/>
              <a:t>Step 2: </a:t>
            </a:r>
            <a:r>
              <a:rPr lang="tr-TR" sz="1400" dirty="0"/>
              <a:t>At S2​, </a:t>
            </a:r>
            <a:r>
              <a:rPr lang="tr-TR" sz="1400" dirty="0" err="1"/>
              <a:t>the</a:t>
            </a:r>
            <a:r>
              <a:rPr lang="tr-TR" sz="1400" dirty="0"/>
              <a:t> </a:t>
            </a:r>
            <a:r>
              <a:rPr lang="tr-TR" sz="1400" dirty="0" err="1"/>
              <a:t>agent</a:t>
            </a:r>
            <a:r>
              <a:rPr lang="tr-TR" sz="1400" dirty="0"/>
              <a:t> </a:t>
            </a:r>
            <a:r>
              <a:rPr lang="tr-TR" sz="1400" dirty="0" err="1"/>
              <a:t>moves</a:t>
            </a:r>
            <a:r>
              <a:rPr lang="tr-TR" sz="1400" dirty="0"/>
              <a:t> </a:t>
            </a:r>
            <a:r>
              <a:rPr lang="tr-TR" sz="1400" dirty="0" err="1"/>
              <a:t>to</a:t>
            </a:r>
            <a:r>
              <a:rPr lang="tr-TR" sz="1400" dirty="0"/>
              <a:t> S3​.</a:t>
            </a:r>
          </a:p>
          <a:p>
            <a:pPr>
              <a:buFont typeface="Arial" panose="020B0604020202020204" pitchFamily="34" charset="0"/>
              <a:buChar char="•"/>
            </a:pPr>
            <a:r>
              <a:rPr lang="tr-TR" sz="1400" dirty="0" err="1"/>
              <a:t>Reward</a:t>
            </a:r>
            <a:r>
              <a:rPr lang="tr-TR" sz="1400" dirty="0"/>
              <a:t> R=10</a:t>
            </a:r>
          </a:p>
          <a:p>
            <a:pPr>
              <a:buFont typeface="Arial" panose="020B0604020202020204" pitchFamily="34" charset="0"/>
              <a:buChar char="•"/>
            </a:pPr>
            <a:r>
              <a:rPr lang="tr-TR" sz="1400" dirty="0" err="1"/>
              <a:t>Current</a:t>
            </a:r>
            <a:r>
              <a:rPr lang="tr-TR" sz="1400" dirty="0"/>
              <a:t> </a:t>
            </a:r>
            <a:r>
              <a:rPr lang="tr-TR" sz="1400" dirty="0" err="1"/>
              <a:t>estimate</a:t>
            </a:r>
            <a:r>
              <a:rPr lang="tr-TR" sz="1400" dirty="0"/>
              <a:t> V(S3)=0</a:t>
            </a:r>
          </a:p>
          <a:p>
            <a:pPr>
              <a:buFont typeface="Arial" panose="020B0604020202020204" pitchFamily="34" charset="0"/>
              <a:buChar char="•"/>
            </a:pPr>
            <a:r>
              <a:rPr lang="tr-TR" sz="1400" dirty="0" err="1"/>
              <a:t>Compute</a:t>
            </a:r>
            <a:r>
              <a:rPr lang="tr-TR" sz="1400" dirty="0"/>
              <a:t> TD </a:t>
            </a:r>
            <a:r>
              <a:rPr lang="tr-TR" sz="1400" dirty="0" err="1"/>
              <a:t>error</a:t>
            </a:r>
            <a:r>
              <a:rPr lang="tr-TR" sz="1400" dirty="0"/>
              <a:t>: </a:t>
            </a:r>
            <a:r>
              <a:rPr lang="el-GR" sz="1400" dirty="0"/>
              <a:t>δ=</a:t>
            </a:r>
            <a:r>
              <a:rPr lang="tr-TR" sz="1400" dirty="0"/>
              <a:t>R+</a:t>
            </a:r>
            <a:r>
              <a:rPr lang="el-GR" sz="1400" dirty="0"/>
              <a:t>γ</a:t>
            </a:r>
            <a:r>
              <a:rPr lang="tr-TR" sz="1400" dirty="0"/>
              <a:t>V(S3)−V(S2)=10+0.9⋅0−0=10</a:t>
            </a:r>
          </a:p>
          <a:p>
            <a:pPr>
              <a:buFont typeface="Arial" panose="020B0604020202020204" pitchFamily="34" charset="0"/>
              <a:buChar char="•"/>
            </a:pPr>
            <a:r>
              <a:rPr lang="tr-TR" sz="1400" dirty="0"/>
              <a:t>Update V(S2): V(S2)←V(S2)+</a:t>
            </a:r>
            <a:r>
              <a:rPr lang="el-GR" sz="1400" dirty="0"/>
              <a:t>α⋅δ=0+0.1⋅10=1</a:t>
            </a:r>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6360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Prioritized</a:t>
            </a:r>
            <a:r>
              <a:rPr lang="tr-TR" dirty="0"/>
              <a:t> </a:t>
            </a:r>
            <a:r>
              <a:rPr lang="tr-TR" dirty="0" err="1"/>
              <a:t>Experience</a:t>
            </a:r>
            <a:r>
              <a:rPr lang="tr-TR" dirty="0"/>
              <a:t> </a:t>
            </a:r>
            <a:r>
              <a:rPr lang="tr-TR" dirty="0" err="1"/>
              <a:t>Replay</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1113674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sz="1400" dirty="0"/>
              <a:t>In RL, experience replay is a mechanism where past experiences (state, action, reward, next state) are stored in a replay buffer and reused during training to improve sample efficiency.</a:t>
            </a:r>
            <a:endParaRPr lang="tr-TR" sz="1400" dirty="0"/>
          </a:p>
          <a:p>
            <a:endParaRPr lang="tr-TR" sz="1400" dirty="0"/>
          </a:p>
          <a:p>
            <a:r>
              <a:rPr lang="en-GB" sz="1600" b="1" dirty="0"/>
              <a:t>Prioritized Experience Replay (PER):</a:t>
            </a:r>
            <a:endParaRPr lang="tr-TR" sz="1600" b="1" dirty="0"/>
          </a:p>
          <a:p>
            <a:endParaRPr lang="en-GB" sz="1600" b="1" dirty="0"/>
          </a:p>
          <a:p>
            <a:pPr>
              <a:buFont typeface="Arial" panose="020B0604020202020204" pitchFamily="34" charset="0"/>
              <a:buChar char="•"/>
            </a:pPr>
            <a:r>
              <a:rPr lang="en-GB" sz="1600" b="1" dirty="0"/>
              <a:t>Concept:</a:t>
            </a:r>
            <a:r>
              <a:rPr lang="en-GB" sz="1600" dirty="0"/>
              <a:t> Instead of sampling experiences uniformly from the replay buffer, prioritize experiences that are more important for learning.</a:t>
            </a:r>
          </a:p>
          <a:p>
            <a:pPr>
              <a:buFont typeface="Arial" panose="020B0604020202020204" pitchFamily="34" charset="0"/>
              <a:buChar char="•"/>
            </a:pPr>
            <a:r>
              <a:rPr lang="en-GB" sz="1600" b="1" dirty="0"/>
              <a:t>Importance Measure:</a:t>
            </a:r>
            <a:r>
              <a:rPr lang="en-GB" sz="1600" dirty="0"/>
              <a:t> Experiences with larger </a:t>
            </a:r>
            <a:r>
              <a:rPr lang="en-GB" sz="1600" b="1" dirty="0"/>
              <a:t>TD error</a:t>
            </a:r>
            <a:r>
              <a:rPr lang="en-GB" sz="1600" dirty="0"/>
              <a:t> are prioritized because they indicate a higher discrepancy between predicted and actual values, </a:t>
            </a:r>
            <a:r>
              <a:rPr lang="en-GB" sz="1600" dirty="0" err="1"/>
              <a:t>signaling</a:t>
            </a:r>
            <a:r>
              <a:rPr lang="en-GB" sz="1600" dirty="0"/>
              <a:t> areas where the agent can learn more.</a:t>
            </a:r>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25533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Prioritized</a:t>
            </a:r>
            <a:r>
              <a:rPr lang="tr-TR" dirty="0"/>
              <a:t> </a:t>
            </a:r>
            <a:r>
              <a:rPr lang="tr-TR" dirty="0" err="1"/>
              <a:t>Experience</a:t>
            </a:r>
            <a:r>
              <a:rPr lang="tr-TR" dirty="0"/>
              <a:t> </a:t>
            </a:r>
            <a:r>
              <a:rPr lang="tr-TR" dirty="0" err="1"/>
              <a:t>Replay</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1113674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0F254A3F-8B43-782E-D8EA-E55E29555910}"/>
              </a:ext>
            </a:extLst>
          </p:cNvPr>
          <p:cNvSpPr txBox="1"/>
          <p:nvPr/>
        </p:nvSpPr>
        <p:spPr>
          <a:xfrm>
            <a:off x="580292" y="1009476"/>
            <a:ext cx="11611708" cy="6463308"/>
          </a:xfrm>
          <a:prstGeom prst="rect">
            <a:avLst/>
          </a:prstGeom>
          <a:noFill/>
        </p:spPr>
        <p:txBody>
          <a:bodyPr wrap="square">
            <a:spAutoFit/>
          </a:bodyPr>
          <a:lstStyle/>
          <a:p>
            <a:r>
              <a:rPr lang="tr-TR" dirty="0"/>
              <a:t>* </a:t>
            </a:r>
            <a:r>
              <a:rPr lang="tr-TR" dirty="0" err="1">
                <a:solidFill>
                  <a:srgbClr val="FF0000"/>
                </a:solidFill>
              </a:rPr>
              <a:t>Key</a:t>
            </a:r>
            <a:r>
              <a:rPr lang="tr-TR" dirty="0">
                <a:solidFill>
                  <a:srgbClr val="FF0000"/>
                </a:solidFill>
              </a:rPr>
              <a:t> Components of PER:</a:t>
            </a:r>
          </a:p>
          <a:p>
            <a:endParaRPr lang="tr-TR" dirty="0"/>
          </a:p>
          <a:p>
            <a:r>
              <a:rPr lang="tr-TR" b="1" dirty="0" err="1"/>
              <a:t>Prioritization</a:t>
            </a:r>
            <a:r>
              <a:rPr lang="tr-TR" b="1" dirty="0"/>
              <a:t> </a:t>
            </a:r>
            <a:r>
              <a:rPr lang="tr-TR" b="1" dirty="0" err="1"/>
              <a:t>Metric</a:t>
            </a:r>
            <a:r>
              <a:rPr lang="tr-TR" b="1" dirty="0"/>
              <a:t>:</a:t>
            </a:r>
          </a:p>
          <a:p>
            <a:r>
              <a:rPr lang="en-GB" dirty="0"/>
              <a:t>Each experience e in the replay buffer is assigned a priority p(e), often proportional to the absolute TD error:</a:t>
            </a:r>
            <a:endParaRPr lang="tr-TR" dirty="0"/>
          </a:p>
          <a:p>
            <a:endParaRPr lang="tr-TR" dirty="0"/>
          </a:p>
          <a:p>
            <a:pPr algn="ctr"/>
            <a:r>
              <a:rPr lang="tr-TR" dirty="0"/>
              <a:t>p(e)=∣</a:t>
            </a:r>
            <a:r>
              <a:rPr lang="el-GR" dirty="0"/>
              <a:t>δ∣+ϵ</a:t>
            </a:r>
            <a:endParaRPr lang="tr-TR" dirty="0"/>
          </a:p>
          <a:p>
            <a:r>
              <a:rPr lang="en-GB" dirty="0"/>
              <a:t>δ: Temporal Difference error.</a:t>
            </a:r>
            <a:endParaRPr lang="tr-TR" dirty="0"/>
          </a:p>
          <a:p>
            <a:r>
              <a:rPr lang="en-GB" dirty="0"/>
              <a:t>ϵ: A small constant to ensure all experiences have non-zero priority</a:t>
            </a:r>
            <a:endParaRPr lang="tr-TR" dirty="0"/>
          </a:p>
          <a:p>
            <a:endParaRPr lang="tr-TR" dirty="0"/>
          </a:p>
          <a:p>
            <a:r>
              <a:rPr lang="tr-TR" b="1" dirty="0" err="1"/>
              <a:t>Sampling</a:t>
            </a:r>
            <a:r>
              <a:rPr lang="tr-TR" b="1" dirty="0"/>
              <a:t> Distribution</a:t>
            </a:r>
            <a:r>
              <a:rPr lang="tr-TR" dirty="0"/>
              <a:t>:</a:t>
            </a:r>
          </a:p>
          <a:p>
            <a:endParaRPr lang="tr-TR" dirty="0"/>
          </a:p>
          <a:p>
            <a:r>
              <a:rPr lang="en-GB" dirty="0"/>
              <a:t>Experiences are sampled according to their priorities. The probability of sampling an experience</a:t>
            </a:r>
            <a:r>
              <a:rPr lang="en-GB" i="1" dirty="0"/>
              <a:t> </a:t>
            </a:r>
            <a:r>
              <a:rPr lang="en-GB" i="1" dirty="0" err="1"/>
              <a:t>i</a:t>
            </a:r>
            <a:r>
              <a:rPr lang="en-GB" i="1" dirty="0"/>
              <a:t> </a:t>
            </a:r>
            <a:r>
              <a:rPr lang="en-GB" dirty="0"/>
              <a:t>is:</a:t>
            </a:r>
            <a:endParaRPr lang="tr-TR" dirty="0"/>
          </a:p>
          <a:p>
            <a:endParaRPr lang="tr-TR" dirty="0"/>
          </a:p>
          <a:p>
            <a:endParaRPr lang="tr-TR" dirty="0"/>
          </a:p>
          <a:p>
            <a:endParaRPr lang="tr-TR" dirty="0"/>
          </a:p>
          <a:p>
            <a:endParaRPr lang="tr-TR" dirty="0"/>
          </a:p>
          <a:p>
            <a:endParaRPr lang="tr-TR" dirty="0"/>
          </a:p>
          <a:p>
            <a:r>
              <a:rPr lang="en-GB" dirty="0"/>
              <a:t>β: Exponent controlling the degree of prioritization (β=0 for uniform sampling, higher values for stronger prioritization).</a:t>
            </a:r>
            <a:endParaRPr lang="tr-TR" dirty="0"/>
          </a:p>
          <a:p>
            <a:endParaRPr lang="tr-TR" dirty="0"/>
          </a:p>
          <a:p>
            <a:endParaRPr lang="tr-TR" dirty="0"/>
          </a:p>
          <a:p>
            <a:endParaRPr lang="tr-TR" dirty="0"/>
          </a:p>
          <a:p>
            <a:endParaRPr lang="tr-TR" dirty="0"/>
          </a:p>
        </p:txBody>
      </p:sp>
      <p:pic>
        <p:nvPicPr>
          <p:cNvPr id="7" name="Picture 6">
            <a:extLst>
              <a:ext uri="{FF2B5EF4-FFF2-40B4-BE49-F238E27FC236}">
                <a16:creationId xmlns:a16="http://schemas.microsoft.com/office/drawing/2014/main" id="{E77DE69E-D406-B073-0EE0-A31FC3DE2C3B}"/>
              </a:ext>
            </a:extLst>
          </p:cNvPr>
          <p:cNvPicPr>
            <a:picLocks noChangeAspect="1"/>
          </p:cNvPicPr>
          <p:nvPr/>
        </p:nvPicPr>
        <p:blipFill>
          <a:blip r:embed="rId2"/>
          <a:stretch>
            <a:fillRect/>
          </a:stretch>
        </p:blipFill>
        <p:spPr>
          <a:xfrm>
            <a:off x="4786312" y="4441580"/>
            <a:ext cx="2619375" cy="1257300"/>
          </a:xfrm>
          <a:prstGeom prst="rect">
            <a:avLst/>
          </a:prstGeom>
        </p:spPr>
      </p:pic>
    </p:spTree>
    <p:extLst>
      <p:ext uri="{BB962C8B-B14F-4D97-AF65-F5344CB8AC3E}">
        <p14:creationId xmlns:p14="http://schemas.microsoft.com/office/powerpoint/2010/main" val="183575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Prioritized</a:t>
            </a:r>
            <a:r>
              <a:rPr lang="tr-TR" dirty="0"/>
              <a:t> </a:t>
            </a:r>
            <a:r>
              <a:rPr lang="tr-TR" dirty="0" err="1"/>
              <a:t>Experience</a:t>
            </a:r>
            <a:r>
              <a:rPr lang="tr-TR" dirty="0"/>
              <a:t> </a:t>
            </a:r>
            <a:r>
              <a:rPr lang="tr-TR" dirty="0" err="1"/>
              <a:t>Replay</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1113674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0F254A3F-8B43-782E-D8EA-E55E29555910}"/>
              </a:ext>
            </a:extLst>
          </p:cNvPr>
          <p:cNvSpPr txBox="1"/>
          <p:nvPr/>
        </p:nvSpPr>
        <p:spPr>
          <a:xfrm>
            <a:off x="580292" y="1009476"/>
            <a:ext cx="11611708" cy="4524315"/>
          </a:xfrm>
          <a:prstGeom prst="rect">
            <a:avLst/>
          </a:prstGeom>
          <a:noFill/>
        </p:spPr>
        <p:txBody>
          <a:bodyPr wrap="square">
            <a:spAutoFit/>
          </a:bodyPr>
          <a:lstStyle/>
          <a:p>
            <a:r>
              <a:rPr lang="tr-TR" dirty="0"/>
              <a:t>* </a:t>
            </a:r>
            <a:r>
              <a:rPr lang="tr-TR" dirty="0" err="1">
                <a:solidFill>
                  <a:srgbClr val="FF0000"/>
                </a:solidFill>
              </a:rPr>
              <a:t>Key</a:t>
            </a:r>
            <a:r>
              <a:rPr lang="tr-TR" dirty="0">
                <a:solidFill>
                  <a:srgbClr val="FF0000"/>
                </a:solidFill>
              </a:rPr>
              <a:t> Components of PER:</a:t>
            </a:r>
          </a:p>
          <a:p>
            <a:endParaRPr lang="tr-TR" dirty="0"/>
          </a:p>
          <a:p>
            <a:r>
              <a:rPr lang="tr-TR" b="1" dirty="0" err="1"/>
              <a:t>Importance</a:t>
            </a:r>
            <a:r>
              <a:rPr lang="tr-TR" b="1" dirty="0"/>
              <a:t> </a:t>
            </a:r>
            <a:r>
              <a:rPr lang="tr-TR" b="1" dirty="0" err="1"/>
              <a:t>Sampling</a:t>
            </a:r>
            <a:r>
              <a:rPr lang="tr-TR" b="1" dirty="0"/>
              <a:t> (IS):</a:t>
            </a:r>
          </a:p>
          <a:p>
            <a:endParaRPr lang="tr-TR" dirty="0"/>
          </a:p>
          <a:p>
            <a:r>
              <a:rPr lang="en-GB" dirty="0"/>
              <a:t>To correct for the bias introduced by non-uniform sampling, each sample is weighted by its importance sampling weight:</a:t>
            </a:r>
            <a:endParaRPr lang="tr-TR" dirty="0"/>
          </a:p>
          <a:p>
            <a:endParaRPr lang="tr-TR" dirty="0"/>
          </a:p>
          <a:p>
            <a:endParaRPr lang="tr-TR" dirty="0"/>
          </a:p>
          <a:p>
            <a:endParaRPr lang="tr-TR" dirty="0"/>
          </a:p>
          <a:p>
            <a:endParaRPr lang="tr-TR" dirty="0"/>
          </a:p>
          <a:p>
            <a:endParaRPr lang="tr-TR" dirty="0"/>
          </a:p>
          <a:p>
            <a:endParaRPr lang="tr-TR" dirty="0"/>
          </a:p>
          <a:p>
            <a:r>
              <a:rPr lang="en-GB" dirty="0"/>
              <a:t>N: Size of the replay buffer.</a:t>
            </a:r>
            <a:endParaRPr lang="tr-TR" dirty="0"/>
          </a:p>
          <a:p>
            <a:r>
              <a:rPr lang="en-GB" dirty="0"/>
              <a:t>α: Controls how much the importance weights affect updates.</a:t>
            </a:r>
            <a:endParaRPr lang="tr-TR" dirty="0"/>
          </a:p>
          <a:p>
            <a:endParaRPr lang="tr-TR" dirty="0"/>
          </a:p>
          <a:p>
            <a:endParaRPr lang="tr-TR" dirty="0"/>
          </a:p>
        </p:txBody>
      </p:sp>
      <p:pic>
        <p:nvPicPr>
          <p:cNvPr id="5" name="Picture 4">
            <a:extLst>
              <a:ext uri="{FF2B5EF4-FFF2-40B4-BE49-F238E27FC236}">
                <a16:creationId xmlns:a16="http://schemas.microsoft.com/office/drawing/2014/main" id="{24714648-E432-E5B3-B556-F8D434F4163D}"/>
              </a:ext>
            </a:extLst>
          </p:cNvPr>
          <p:cNvPicPr>
            <a:picLocks noChangeAspect="1"/>
          </p:cNvPicPr>
          <p:nvPr/>
        </p:nvPicPr>
        <p:blipFill>
          <a:blip r:embed="rId2"/>
          <a:stretch>
            <a:fillRect/>
          </a:stretch>
        </p:blipFill>
        <p:spPr>
          <a:xfrm>
            <a:off x="4305300" y="2776537"/>
            <a:ext cx="3581400" cy="1304925"/>
          </a:xfrm>
          <a:prstGeom prst="rect">
            <a:avLst/>
          </a:prstGeom>
        </p:spPr>
      </p:pic>
    </p:spTree>
    <p:extLst>
      <p:ext uri="{BB962C8B-B14F-4D97-AF65-F5344CB8AC3E}">
        <p14:creationId xmlns:p14="http://schemas.microsoft.com/office/powerpoint/2010/main" val="229654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Prioritized</a:t>
            </a:r>
            <a:r>
              <a:rPr lang="tr-TR" dirty="0"/>
              <a:t> </a:t>
            </a:r>
            <a:r>
              <a:rPr lang="tr-TR" dirty="0" err="1"/>
              <a:t>Experience</a:t>
            </a:r>
            <a:r>
              <a:rPr lang="tr-TR" dirty="0"/>
              <a:t> </a:t>
            </a:r>
            <a:r>
              <a:rPr lang="tr-TR" dirty="0" err="1"/>
              <a:t>Replay</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1113674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0F254A3F-8B43-782E-D8EA-E55E29555910}"/>
              </a:ext>
            </a:extLst>
          </p:cNvPr>
          <p:cNvSpPr txBox="1"/>
          <p:nvPr/>
        </p:nvSpPr>
        <p:spPr>
          <a:xfrm>
            <a:off x="580291" y="1009476"/>
            <a:ext cx="11227778" cy="5909310"/>
          </a:xfrm>
          <a:prstGeom prst="rect">
            <a:avLst/>
          </a:prstGeom>
          <a:noFill/>
        </p:spPr>
        <p:txBody>
          <a:bodyPr wrap="square">
            <a:spAutoFit/>
          </a:bodyPr>
          <a:lstStyle/>
          <a:p>
            <a:r>
              <a:rPr lang="tr-TR" dirty="0" err="1">
                <a:solidFill>
                  <a:srgbClr val="FF0000"/>
                </a:solidFill>
              </a:rPr>
              <a:t>Example</a:t>
            </a:r>
            <a:r>
              <a:rPr lang="tr-TR" dirty="0"/>
              <a:t>:</a:t>
            </a:r>
          </a:p>
          <a:p>
            <a:endParaRPr lang="tr-TR" dirty="0"/>
          </a:p>
          <a:p>
            <a:r>
              <a:rPr lang="en-GB" dirty="0"/>
              <a:t>Replay buffer capacity: 𝑁=5</a:t>
            </a:r>
            <a:endParaRPr lang="tr-TR" dirty="0"/>
          </a:p>
          <a:p>
            <a:r>
              <a:rPr lang="pt-BR" dirty="0"/>
              <a:t>Experiences in the buffer:(𝑠1,𝑎1,𝑟1,𝑠1</a:t>
            </a:r>
            <a:r>
              <a:rPr lang="tr-TR" dirty="0"/>
              <a:t>), </a:t>
            </a:r>
            <a:r>
              <a:rPr lang="pt-BR" dirty="0"/>
              <a:t>(𝑠2,𝑎2,𝑟2,𝑠2′)</a:t>
            </a:r>
            <a:r>
              <a:rPr lang="tr-TR" dirty="0"/>
              <a:t>, </a:t>
            </a:r>
            <a:r>
              <a:rPr lang="pt-BR" dirty="0"/>
              <a:t>(𝑠3,𝑎3,𝑟3,𝑠3′)</a:t>
            </a:r>
            <a:r>
              <a:rPr lang="tr-TR" dirty="0"/>
              <a:t>, </a:t>
            </a:r>
            <a:r>
              <a:rPr lang="pt-BR" dirty="0"/>
              <a:t>(𝑠4,𝑎4,𝑟4,𝑠4′)</a:t>
            </a:r>
            <a:r>
              <a:rPr lang="tr-TR" dirty="0"/>
              <a:t>, </a:t>
            </a:r>
            <a:r>
              <a:rPr lang="pt-BR" dirty="0"/>
              <a:t>(𝑠5,𝑎5,𝑟5,𝑠5′)</a:t>
            </a:r>
            <a:endParaRPr lang="tr-TR" dirty="0"/>
          </a:p>
          <a:p>
            <a:r>
              <a:rPr lang="tr-TR" dirty="0"/>
              <a:t>TD-</a:t>
            </a:r>
            <a:r>
              <a:rPr lang="tr-TR" dirty="0" err="1"/>
              <a:t>errors</a:t>
            </a:r>
            <a:r>
              <a:rPr lang="tr-TR" dirty="0"/>
              <a:t> </a:t>
            </a:r>
            <a:r>
              <a:rPr lang="tr-TR" dirty="0" err="1"/>
              <a:t>for</a:t>
            </a:r>
            <a:r>
              <a:rPr lang="tr-TR" dirty="0"/>
              <a:t> </a:t>
            </a:r>
            <a:r>
              <a:rPr lang="tr-TR" dirty="0" err="1"/>
              <a:t>each</a:t>
            </a:r>
            <a:r>
              <a:rPr lang="tr-TR" dirty="0"/>
              <a:t> </a:t>
            </a:r>
            <a:r>
              <a:rPr lang="tr-TR" dirty="0" err="1"/>
              <a:t>experience</a:t>
            </a:r>
            <a:r>
              <a:rPr lang="tr-TR" dirty="0"/>
              <a:t>:  𝛿1=0.5, 𝛿2=1.0, 𝛿3=2.0, 𝛿4=1.5, 𝛿5=0.1</a:t>
            </a:r>
          </a:p>
          <a:p>
            <a:r>
              <a:rPr lang="en-GB" dirty="0"/>
              <a:t>Parameters:𝛼=0.</a:t>
            </a:r>
            <a:r>
              <a:rPr lang="tr-TR" dirty="0"/>
              <a:t>6</a:t>
            </a:r>
            <a:r>
              <a:rPr lang="en-GB" dirty="0"/>
              <a:t> (degree of prioritization), 𝛽=0.4</a:t>
            </a:r>
            <a:r>
              <a:rPr lang="tr-TR" dirty="0"/>
              <a:t> </a:t>
            </a:r>
            <a:r>
              <a:rPr lang="en-GB" dirty="0"/>
              <a:t>(importance sampling exponent), 𝜖=0.01(small constant).</a:t>
            </a:r>
            <a:endParaRPr lang="tr-TR" dirty="0"/>
          </a:p>
          <a:p>
            <a:endParaRPr lang="tr-TR" dirty="0"/>
          </a:p>
          <a:p>
            <a:r>
              <a:rPr lang="tr-TR" b="1" dirty="0"/>
              <a:t>Step 1: </a:t>
            </a:r>
            <a:r>
              <a:rPr lang="tr-TR" b="1" dirty="0" err="1"/>
              <a:t>Compute</a:t>
            </a:r>
            <a:r>
              <a:rPr lang="tr-TR" b="1" dirty="0"/>
              <a:t> </a:t>
            </a:r>
            <a:r>
              <a:rPr lang="tr-TR" b="1" dirty="0" err="1"/>
              <a:t>Priorities</a:t>
            </a:r>
            <a:endParaRPr lang="tr-TR" b="1" dirty="0"/>
          </a:p>
          <a:p>
            <a:r>
              <a:rPr lang="tr-TR" dirty="0" err="1"/>
              <a:t>The</a:t>
            </a:r>
            <a:r>
              <a:rPr lang="tr-TR" dirty="0"/>
              <a:t> </a:t>
            </a:r>
            <a:r>
              <a:rPr lang="tr-TR" dirty="0" err="1"/>
              <a:t>priority</a:t>
            </a:r>
            <a:r>
              <a:rPr lang="tr-TR" dirty="0"/>
              <a:t> 𝑝𝑖  </a:t>
            </a:r>
            <a:r>
              <a:rPr lang="tr-TR" dirty="0" err="1"/>
              <a:t>for</a:t>
            </a:r>
            <a:r>
              <a:rPr lang="tr-TR" dirty="0"/>
              <a:t> </a:t>
            </a:r>
            <a:r>
              <a:rPr lang="tr-TR" dirty="0" err="1"/>
              <a:t>each</a:t>
            </a:r>
            <a:r>
              <a:rPr lang="tr-TR" dirty="0"/>
              <a:t> </a:t>
            </a:r>
            <a:r>
              <a:rPr lang="tr-TR" dirty="0" err="1"/>
              <a:t>experience</a:t>
            </a:r>
            <a:r>
              <a:rPr lang="tr-TR" dirty="0"/>
              <a:t> is </a:t>
            </a:r>
            <a:r>
              <a:rPr lang="tr-TR" dirty="0" err="1"/>
              <a:t>calculated</a:t>
            </a:r>
            <a:r>
              <a:rPr lang="tr-TR" dirty="0"/>
              <a:t> as:   𝑝𝑖=∣𝛿𝑖∣+𝜖</a:t>
            </a:r>
          </a:p>
          <a:p>
            <a:r>
              <a:rPr lang="el-GR" dirty="0"/>
              <a:t>𝑝1=0.5+0.01=0.51,</a:t>
            </a:r>
            <a:r>
              <a:rPr lang="tr-TR" dirty="0"/>
              <a:t> </a:t>
            </a:r>
            <a:r>
              <a:rPr lang="el-GR" dirty="0"/>
              <a:t>𝑝2=1.0+0.01=1.01,</a:t>
            </a:r>
            <a:r>
              <a:rPr lang="tr-TR" dirty="0"/>
              <a:t> </a:t>
            </a:r>
            <a:r>
              <a:rPr lang="el-GR" dirty="0"/>
              <a:t>𝑝3=2.0+0.01=2.01,</a:t>
            </a:r>
            <a:r>
              <a:rPr lang="tr-TR" dirty="0"/>
              <a:t> </a:t>
            </a:r>
            <a:r>
              <a:rPr lang="el-GR" dirty="0"/>
              <a:t>𝑝4=1.5+0.01=1.51,</a:t>
            </a:r>
            <a:r>
              <a:rPr lang="tr-TR" dirty="0"/>
              <a:t> </a:t>
            </a:r>
            <a:r>
              <a:rPr lang="el-GR" dirty="0"/>
              <a:t>𝑝5=0.1+0.01=0.11</a:t>
            </a:r>
            <a:endParaRPr lang="tr-TR" dirty="0"/>
          </a:p>
          <a:p>
            <a:endParaRPr lang="tr-TR" dirty="0"/>
          </a:p>
          <a:p>
            <a:r>
              <a:rPr lang="en-GB" b="1" dirty="0"/>
              <a:t>Step 2: Compute Sampling Probabilities</a:t>
            </a:r>
            <a:endParaRPr lang="tr-TR" b="1" dirty="0"/>
          </a:p>
          <a:p>
            <a:endParaRPr lang="tr-TR" dirty="0"/>
          </a:p>
          <a:p>
            <a:r>
              <a:rPr lang="tr-TR" dirty="0"/>
              <a:t>p1^</a:t>
            </a:r>
            <a:r>
              <a:rPr lang="el-GR" dirty="0"/>
              <a:t>α​=(0.51)</a:t>
            </a:r>
            <a:r>
              <a:rPr lang="tr-TR" dirty="0"/>
              <a:t>^</a:t>
            </a:r>
            <a:r>
              <a:rPr lang="el-GR" dirty="0"/>
              <a:t>0.6=0.659,</a:t>
            </a:r>
            <a:r>
              <a:rPr lang="tr-TR" dirty="0"/>
              <a:t> p2^</a:t>
            </a:r>
            <a:r>
              <a:rPr lang="el-GR" dirty="0"/>
              <a:t>α​=(1.01)</a:t>
            </a:r>
            <a:r>
              <a:rPr lang="tr-TR" dirty="0"/>
              <a:t>^</a:t>
            </a:r>
            <a:r>
              <a:rPr lang="el-GR" dirty="0"/>
              <a:t>0.6=1.005,</a:t>
            </a:r>
            <a:endParaRPr lang="tr-TR" dirty="0"/>
          </a:p>
          <a:p>
            <a:r>
              <a:rPr lang="tr-TR" dirty="0"/>
              <a:t>p3^</a:t>
            </a:r>
            <a:r>
              <a:rPr lang="el-GR" dirty="0"/>
              <a:t>α​=(2.01)0.6=1.515,</a:t>
            </a:r>
            <a:r>
              <a:rPr lang="tr-TR" dirty="0"/>
              <a:t> p4^</a:t>
            </a:r>
            <a:r>
              <a:rPr lang="el-GR" dirty="0"/>
              <a:t>α​=(1.51)</a:t>
            </a:r>
            <a:r>
              <a:rPr lang="tr-TR" dirty="0"/>
              <a:t>^</a:t>
            </a:r>
            <a:r>
              <a:rPr lang="el-GR" dirty="0"/>
              <a:t>0.6=1.301,</a:t>
            </a:r>
            <a:r>
              <a:rPr lang="tr-TR" dirty="0"/>
              <a:t> p5^</a:t>
            </a:r>
            <a:r>
              <a:rPr lang="el-GR" dirty="0"/>
              <a:t>α​=(0.11)</a:t>
            </a:r>
            <a:r>
              <a:rPr lang="tr-TR" dirty="0"/>
              <a:t>^</a:t>
            </a:r>
            <a:r>
              <a:rPr lang="el-GR" dirty="0"/>
              <a:t>0.6=0.252.</a:t>
            </a:r>
            <a:endParaRPr lang="tr-TR" dirty="0"/>
          </a:p>
          <a:p>
            <a:r>
              <a:rPr lang="tr-TR" dirty="0" err="1"/>
              <a:t>Sum</a:t>
            </a:r>
            <a:r>
              <a:rPr lang="tr-TR" dirty="0"/>
              <a:t>=0.659+1.005+1.515+1.301+0.252=4.732.</a:t>
            </a:r>
          </a:p>
          <a:p>
            <a:r>
              <a:rPr lang="tr-TR" dirty="0"/>
              <a:t>P(1)=0.659/4.732=0.139, P(2)=1.005/4.732=0.212, </a:t>
            </a:r>
            <a:r>
              <a:rPr lang="tr-TR" dirty="0">
                <a:solidFill>
                  <a:srgbClr val="FF0000"/>
                </a:solidFill>
              </a:rPr>
              <a:t>P(3)=1.515/4.732=0.320</a:t>
            </a:r>
            <a:r>
              <a:rPr lang="tr-TR" dirty="0"/>
              <a:t>, </a:t>
            </a:r>
          </a:p>
          <a:p>
            <a:r>
              <a:rPr lang="tr-TR" dirty="0">
                <a:solidFill>
                  <a:srgbClr val="FF0000"/>
                </a:solidFill>
              </a:rPr>
              <a:t>P(4)=1.301/4.732=0.275</a:t>
            </a:r>
            <a:r>
              <a:rPr lang="tr-TR" dirty="0"/>
              <a:t>, P(5)=0.252/4.732=0.05</a:t>
            </a:r>
          </a:p>
          <a:p>
            <a:endParaRPr lang="tr-TR" dirty="0"/>
          </a:p>
          <a:p>
            <a:endParaRPr lang="tr-TR" dirty="0"/>
          </a:p>
          <a:p>
            <a:endParaRPr lang="tr-TR" dirty="0"/>
          </a:p>
        </p:txBody>
      </p:sp>
      <p:pic>
        <p:nvPicPr>
          <p:cNvPr id="7" name="Picture 6">
            <a:extLst>
              <a:ext uri="{FF2B5EF4-FFF2-40B4-BE49-F238E27FC236}">
                <a16:creationId xmlns:a16="http://schemas.microsoft.com/office/drawing/2014/main" id="{34A293C9-95A9-CB1C-E4CE-E1A9BF6CB517}"/>
              </a:ext>
            </a:extLst>
          </p:cNvPr>
          <p:cNvPicPr>
            <a:picLocks noChangeAspect="1"/>
          </p:cNvPicPr>
          <p:nvPr/>
        </p:nvPicPr>
        <p:blipFill>
          <a:blip r:embed="rId2"/>
          <a:stretch>
            <a:fillRect/>
          </a:stretch>
        </p:blipFill>
        <p:spPr>
          <a:xfrm>
            <a:off x="8806048" y="4496185"/>
            <a:ext cx="2714625" cy="1057275"/>
          </a:xfrm>
          <a:prstGeom prst="rect">
            <a:avLst/>
          </a:prstGeom>
        </p:spPr>
      </p:pic>
    </p:spTree>
    <p:extLst>
      <p:ext uri="{BB962C8B-B14F-4D97-AF65-F5344CB8AC3E}">
        <p14:creationId xmlns:p14="http://schemas.microsoft.com/office/powerpoint/2010/main" val="272214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Prioritized</a:t>
            </a:r>
            <a:r>
              <a:rPr lang="tr-TR" dirty="0"/>
              <a:t> </a:t>
            </a:r>
            <a:r>
              <a:rPr lang="tr-TR" dirty="0" err="1"/>
              <a:t>Experience</a:t>
            </a:r>
            <a:r>
              <a:rPr lang="tr-TR" dirty="0"/>
              <a:t> </a:t>
            </a:r>
            <a:r>
              <a:rPr lang="tr-TR" dirty="0" err="1"/>
              <a:t>Replay</a:t>
            </a:r>
            <a:br>
              <a:rPr lang="tr-TR" dirty="0"/>
            </a:b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7" y="2068496"/>
            <a:ext cx="11136742"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0F254A3F-8B43-782E-D8EA-E55E29555910}"/>
              </a:ext>
            </a:extLst>
          </p:cNvPr>
          <p:cNvSpPr txBox="1"/>
          <p:nvPr/>
        </p:nvSpPr>
        <p:spPr>
          <a:xfrm>
            <a:off x="580291" y="1009476"/>
            <a:ext cx="11227778" cy="4247317"/>
          </a:xfrm>
          <a:prstGeom prst="rect">
            <a:avLst/>
          </a:prstGeom>
          <a:noFill/>
        </p:spPr>
        <p:txBody>
          <a:bodyPr wrap="square">
            <a:spAutoFit/>
          </a:bodyPr>
          <a:lstStyle/>
          <a:p>
            <a:r>
              <a:rPr lang="tr-TR" dirty="0" err="1"/>
              <a:t>Example</a:t>
            </a:r>
            <a:r>
              <a:rPr lang="tr-TR" dirty="0"/>
              <a:t>:</a:t>
            </a:r>
          </a:p>
          <a:p>
            <a:endParaRPr lang="tr-TR" dirty="0"/>
          </a:p>
          <a:p>
            <a:endParaRPr lang="tr-TR" dirty="0"/>
          </a:p>
          <a:p>
            <a:r>
              <a:rPr lang="en-GB" b="1" dirty="0"/>
              <a:t>Step </a:t>
            </a:r>
            <a:r>
              <a:rPr lang="tr-TR" b="1" dirty="0"/>
              <a:t>3</a:t>
            </a:r>
            <a:r>
              <a:rPr lang="en-GB" b="1" dirty="0"/>
              <a:t>: Sample a Batch</a:t>
            </a:r>
            <a:endParaRPr lang="tr-TR" b="1" dirty="0"/>
          </a:p>
          <a:p>
            <a:endParaRPr lang="tr-TR" dirty="0"/>
          </a:p>
          <a:p>
            <a:r>
              <a:rPr lang="en-GB" dirty="0"/>
              <a:t>Suppose we sample a batch of B=2 experiences using probabilities P(</a:t>
            </a:r>
            <a:r>
              <a:rPr lang="en-GB" dirty="0" err="1"/>
              <a:t>i</a:t>
            </a:r>
            <a:r>
              <a:rPr lang="en-GB" dirty="0"/>
              <a:t>):</a:t>
            </a:r>
            <a:endParaRPr lang="tr-TR" dirty="0"/>
          </a:p>
          <a:p>
            <a:r>
              <a:rPr lang="en-GB" dirty="0">
                <a:solidFill>
                  <a:srgbClr val="FF0000"/>
                </a:solidFill>
              </a:rPr>
              <a:t>Experience 3</a:t>
            </a:r>
            <a:r>
              <a:rPr lang="en-GB" dirty="0"/>
              <a:t> is sampled (probability 0.320).</a:t>
            </a:r>
            <a:endParaRPr lang="tr-TR" dirty="0"/>
          </a:p>
          <a:p>
            <a:r>
              <a:rPr lang="en-GB" dirty="0">
                <a:solidFill>
                  <a:srgbClr val="FF0000"/>
                </a:solidFill>
              </a:rPr>
              <a:t>Experience 4</a:t>
            </a:r>
            <a:r>
              <a:rPr lang="en-GB" dirty="0"/>
              <a:t> is sampled (probability 0.275).</a:t>
            </a:r>
            <a:endParaRPr lang="tr-TR" dirty="0"/>
          </a:p>
          <a:p>
            <a:endParaRPr lang="tr-TR" dirty="0"/>
          </a:p>
          <a:p>
            <a:r>
              <a:rPr lang="en-GB" b="1" dirty="0"/>
              <a:t>Step 4: Compute Importance Sampling (IS) Weights</a:t>
            </a:r>
            <a:endParaRPr lang="tr-TR" b="1" dirty="0"/>
          </a:p>
          <a:p>
            <a:endParaRPr lang="tr-TR" dirty="0"/>
          </a:p>
          <a:p>
            <a:r>
              <a:rPr lang="tr-TR" dirty="0" err="1"/>
              <a:t>For</a:t>
            </a:r>
            <a:r>
              <a:rPr lang="tr-TR" dirty="0"/>
              <a:t> </a:t>
            </a:r>
            <a:r>
              <a:rPr lang="tr-TR" dirty="0" err="1"/>
              <a:t>Experience</a:t>
            </a:r>
            <a:r>
              <a:rPr lang="tr-TR" dirty="0"/>
              <a:t> 3: w3=(1/5*0.320)^0.4=0.831</a:t>
            </a:r>
          </a:p>
          <a:p>
            <a:r>
              <a:rPr lang="tr-TR" dirty="0" err="1"/>
              <a:t>For</a:t>
            </a:r>
            <a:r>
              <a:rPr lang="tr-TR" dirty="0"/>
              <a:t> </a:t>
            </a:r>
            <a:r>
              <a:rPr lang="tr-TR" dirty="0" err="1"/>
              <a:t>Experience</a:t>
            </a:r>
            <a:r>
              <a:rPr lang="tr-TR" dirty="0"/>
              <a:t> 4: w4=(1/5*0275)^0.4=0.860</a:t>
            </a:r>
          </a:p>
          <a:p>
            <a:endParaRPr lang="tr-TR" dirty="0"/>
          </a:p>
          <a:p>
            <a:endParaRPr lang="tr-TR" dirty="0"/>
          </a:p>
        </p:txBody>
      </p:sp>
      <p:pic>
        <p:nvPicPr>
          <p:cNvPr id="9" name="Picture 8">
            <a:extLst>
              <a:ext uri="{FF2B5EF4-FFF2-40B4-BE49-F238E27FC236}">
                <a16:creationId xmlns:a16="http://schemas.microsoft.com/office/drawing/2014/main" id="{2A84C43F-1D54-23EF-E43A-2A0C654C5FDE}"/>
              </a:ext>
            </a:extLst>
          </p:cNvPr>
          <p:cNvPicPr>
            <a:picLocks noChangeAspect="1"/>
          </p:cNvPicPr>
          <p:nvPr/>
        </p:nvPicPr>
        <p:blipFill>
          <a:blip r:embed="rId2"/>
          <a:stretch>
            <a:fillRect/>
          </a:stretch>
        </p:blipFill>
        <p:spPr>
          <a:xfrm>
            <a:off x="7929930" y="3674085"/>
            <a:ext cx="3067050" cy="1057275"/>
          </a:xfrm>
          <a:prstGeom prst="rect">
            <a:avLst/>
          </a:prstGeom>
        </p:spPr>
      </p:pic>
    </p:spTree>
    <p:extLst>
      <p:ext uri="{BB962C8B-B14F-4D97-AF65-F5344CB8AC3E}">
        <p14:creationId xmlns:p14="http://schemas.microsoft.com/office/powerpoint/2010/main" val="1420139705"/>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3498</TotalTime>
  <Words>1135</Words>
  <Application>Microsoft Office PowerPoint</Application>
  <PresentationFormat>Widescreen</PresentationFormat>
  <Paragraphs>160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Sagona Book</vt:lpstr>
      <vt:lpstr>Times New Roman</vt:lpstr>
      <vt:lpstr>ExploreVTI</vt:lpstr>
      <vt:lpstr>Introduction to Robotics</vt:lpstr>
      <vt:lpstr>Temporal Difference Learning </vt:lpstr>
      <vt:lpstr>Temporal Difference Learning </vt:lpstr>
      <vt:lpstr>Temporal Difference Learning </vt:lpstr>
      <vt:lpstr>Prioritized Experience Replay </vt:lpstr>
      <vt:lpstr>Prioritized Experience Replay </vt:lpstr>
      <vt:lpstr>Prioritized Experience Replay </vt:lpstr>
      <vt:lpstr>Prioritized Experience Replay </vt:lpstr>
      <vt:lpstr>Prioritized Experience Replay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69</cp:revision>
  <dcterms:created xsi:type="dcterms:W3CDTF">2023-10-05T11:39:42Z</dcterms:created>
  <dcterms:modified xsi:type="dcterms:W3CDTF">2025-01-03T07:04:59Z</dcterms:modified>
</cp:coreProperties>
</file>