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74" r:id="rId3"/>
    <p:sldId id="386" r:id="rId4"/>
    <p:sldId id="363" r:id="rId5"/>
    <p:sldId id="365" r:id="rId6"/>
    <p:sldId id="364" r:id="rId7"/>
    <p:sldId id="366" r:id="rId8"/>
    <p:sldId id="367" r:id="rId9"/>
    <p:sldId id="368" r:id="rId10"/>
    <p:sldId id="378" r:id="rId11"/>
    <p:sldId id="370" r:id="rId12"/>
    <p:sldId id="371" r:id="rId13"/>
    <p:sldId id="372" r:id="rId14"/>
    <p:sldId id="379" r:id="rId15"/>
    <p:sldId id="384" r:id="rId16"/>
    <p:sldId id="381" r:id="rId17"/>
    <p:sldId id="376" r:id="rId18"/>
    <p:sldId id="380" r:id="rId19"/>
    <p:sldId id="373" r:id="rId20"/>
    <p:sldId id="383" r:id="rId21"/>
    <p:sldId id="385" r:id="rId22"/>
    <p:sldId id="387" r:id="rId23"/>
    <p:sldId id="388" r:id="rId24"/>
    <p:sldId id="389" r:id="rId25"/>
    <p:sldId id="390" r:id="rId26"/>
    <p:sldId id="3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" y="4098524"/>
            <a:ext cx="697407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Robot Operating </a:t>
            </a:r>
            <a:r>
              <a:rPr lang="tr-TR" sz="5400" dirty="0" err="1"/>
              <a:t>System</a:t>
            </a:r>
            <a:endParaRPr lang="tr-TR" sz="5400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E66814-A6BA-0B26-4B5B-FE5FD193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endParaRPr lang="tr-TR" sz="2200"/>
          </a:p>
        </p:txBody>
      </p: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08" y="-13721"/>
            <a:ext cx="62484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592EA-CAD0-DB39-C783-C02441CE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21"/>
            <a:ext cx="3432345" cy="2286198"/>
          </a:xfrm>
          <a:prstGeom prst="rect">
            <a:avLst/>
          </a:prstGeom>
        </p:spPr>
      </p:pic>
      <p:pic>
        <p:nvPicPr>
          <p:cNvPr id="7" name="Picture 14" descr="utah-mit">
            <a:extLst>
              <a:ext uri="{FF2B5EF4-FFF2-40B4-BE49-F238E27FC236}">
                <a16:creationId xmlns:a16="http://schemas.microsoft.com/office/drawing/2014/main" id="{1C0554B4-079E-F036-ED91-AE3BCB67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79" y="3878696"/>
            <a:ext cx="2981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4A72B-7A2E-1D30-8FC8-19AEAEB1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378" y="3878695"/>
            <a:ext cx="1908213" cy="25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A7D78-2980-4E14-8C6D-65E4E787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0" y="1472027"/>
            <a:ext cx="9363075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F37A1-6270-F7C5-371C-CCA6400B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69" y="4274456"/>
            <a:ext cx="9363075" cy="1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392D1-34E1-3906-AC72-A0DBC1C0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1" y="2961653"/>
            <a:ext cx="10051774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2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3DBEF-6924-69DE-2D40-E5C9572F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407"/>
            <a:ext cx="9496425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3DCF0-5275-222F-1572-3EB75D9A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6593"/>
            <a:ext cx="9734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E1E7C-0B54-745E-8E09-4B4CEDAC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774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E3897-1A08-58CA-B667-3927368F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1564723"/>
            <a:ext cx="12192000" cy="49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/Client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DAB90-A143-395C-5223-05829959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" y="1595295"/>
            <a:ext cx="10724322" cy="43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/</a:t>
            </a:r>
            <a:r>
              <a:rPr lang="tr-TR" dirty="0" err="1"/>
              <a:t>CMake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D6793-4BDF-9816-1036-FC16314B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69371"/>
            <a:ext cx="5413513" cy="435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8A166-5895-2696-BF57-08906A3A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34" y="1769371"/>
            <a:ext cx="5591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0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/Package.xml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A7DE2-0651-B20E-96BE-9D56CCFB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87" y="1590882"/>
            <a:ext cx="7086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/ </a:t>
            </a:r>
            <a:r>
              <a:rPr lang="tr-TR" dirty="0" err="1"/>
              <a:t>Build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6DBA6-2D14-5112-D74E-B4E77EBD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9" y="1986170"/>
            <a:ext cx="9296400" cy="17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1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Services-2/Run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6654CD48-028D-C26D-3BA1-B73B0DAD14EF}"/>
              </a:ext>
            </a:extLst>
          </p:cNvPr>
          <p:cNvSpPr txBox="1">
            <a:spLocks/>
          </p:cNvSpPr>
          <p:nvPr/>
        </p:nvSpPr>
        <p:spPr>
          <a:xfrm>
            <a:off x="615972" y="1690688"/>
            <a:ext cx="10184424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dirty="0"/>
              <a:t>Run </a:t>
            </a:r>
            <a:r>
              <a:rPr lang="tr-TR" sz="1600" dirty="0" err="1"/>
              <a:t>both</a:t>
            </a:r>
            <a:r>
              <a:rPr lang="tr-TR" sz="1600" dirty="0"/>
              <a:t> server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client</a:t>
            </a:r>
            <a:r>
              <a:rPr lang="tr-TR" sz="16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A8E19-5B97-7044-70B2-0951CDB1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270816"/>
            <a:ext cx="9220200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6250C-BD17-06FB-1449-619193C4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13" y="3978998"/>
            <a:ext cx="9495183" cy="9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DD8D5-F4E8-A770-C656-2E01414D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798154"/>
            <a:ext cx="76295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8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/ Run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6654CD48-028D-C26D-3BA1-B73B0DAD14EF}"/>
              </a:ext>
            </a:extLst>
          </p:cNvPr>
          <p:cNvSpPr txBox="1">
            <a:spLocks/>
          </p:cNvSpPr>
          <p:nvPr/>
        </p:nvSpPr>
        <p:spPr>
          <a:xfrm>
            <a:off x="615972" y="1690688"/>
            <a:ext cx="10184424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dirty="0"/>
              <a:t>Run </a:t>
            </a:r>
            <a:r>
              <a:rPr lang="tr-TR" sz="1600" dirty="0" err="1"/>
              <a:t>both</a:t>
            </a:r>
            <a:r>
              <a:rPr lang="tr-TR" sz="1600" dirty="0"/>
              <a:t> server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client</a:t>
            </a:r>
            <a:r>
              <a:rPr lang="tr-TR" sz="16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6FE2E-1BBD-14AF-763B-701CB2B8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4" y="2280846"/>
            <a:ext cx="8179904" cy="1470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89831-36CE-46CB-B2B3-E753E353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84" y="4429124"/>
            <a:ext cx="827929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Services-2 / Run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6654CD48-028D-C26D-3BA1-B73B0DAD14EF}"/>
              </a:ext>
            </a:extLst>
          </p:cNvPr>
          <p:cNvSpPr txBox="1">
            <a:spLocks/>
          </p:cNvSpPr>
          <p:nvPr/>
        </p:nvSpPr>
        <p:spPr>
          <a:xfrm>
            <a:off x="615972" y="1690688"/>
            <a:ext cx="10184424" cy="59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dirty="0"/>
              <a:t>Run </a:t>
            </a:r>
            <a:r>
              <a:rPr lang="tr-TR" sz="1600" dirty="0" err="1"/>
              <a:t>only</a:t>
            </a:r>
            <a:r>
              <a:rPr lang="tr-TR" sz="1600" dirty="0"/>
              <a:t> </a:t>
            </a:r>
            <a:r>
              <a:rPr lang="tr-TR" sz="1600" dirty="0" err="1"/>
              <a:t>client</a:t>
            </a:r>
            <a:r>
              <a:rPr lang="tr-TR" sz="16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DEC16-5559-608B-7858-0FFFB48D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8" y="2349230"/>
            <a:ext cx="8796130" cy="28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8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 err="1"/>
              <a:t>Mid-Term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/</a:t>
            </a:r>
            <a:r>
              <a:rPr lang="tr-TR" dirty="0" err="1"/>
              <a:t>Answers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4F55DE5-51AC-7FEA-D315-20E831A0F1BF}"/>
              </a:ext>
            </a:extLst>
          </p:cNvPr>
          <p:cNvSpPr txBox="1">
            <a:spLocks/>
          </p:cNvSpPr>
          <p:nvPr/>
        </p:nvSpPr>
        <p:spPr>
          <a:xfrm>
            <a:off x="472984" y="2103437"/>
            <a:ext cx="10515600" cy="340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arenR"/>
            </a:pPr>
            <a:r>
              <a:rPr lang="tr-TR" sz="2400" b="1" dirty="0"/>
              <a:t>ROS 1’de paket oluşturmayı, derlemeyi ve oluşturulan paketi çalıştırmayı, komutların genel tanımlarını kullanarak, sırasıyla maddeler halinde açıklayınız. (20P)</a:t>
            </a:r>
          </a:p>
          <a:p>
            <a:pPr marL="342900" indent="-342900">
              <a:buAutoNum type="arabicParenR"/>
            </a:pPr>
            <a:endParaRPr lang="tr-TR" sz="2400" dirty="0"/>
          </a:p>
          <a:p>
            <a:r>
              <a:rPr lang="tr-TR" sz="2400" dirty="0"/>
              <a:t>            ‘</a:t>
            </a:r>
            <a:r>
              <a:rPr lang="tr-TR" sz="2400" dirty="0" err="1"/>
              <a:t>roscore</a:t>
            </a:r>
            <a:r>
              <a:rPr lang="tr-TR" sz="2400" dirty="0"/>
              <a:t>’ ile ROS1’i ayağa kaldırırız</a:t>
            </a:r>
          </a:p>
          <a:p>
            <a:r>
              <a:rPr lang="tr-TR" sz="2400" dirty="0"/>
              <a:t>            Main </a:t>
            </a:r>
            <a:r>
              <a:rPr lang="tr-TR" sz="2400" dirty="0" err="1"/>
              <a:t>folder</a:t>
            </a:r>
            <a:r>
              <a:rPr lang="tr-TR" sz="2400" dirty="0"/>
              <a:t> (WS) </a:t>
            </a:r>
            <a:r>
              <a:rPr lang="tr-TR" sz="2400" dirty="0" err="1"/>
              <a:t>imizin</a:t>
            </a:r>
            <a:r>
              <a:rPr lang="tr-TR" sz="2400" dirty="0"/>
              <a:t> içine bir ‘</a:t>
            </a:r>
            <a:r>
              <a:rPr lang="tr-TR" sz="2400" dirty="0" err="1"/>
              <a:t>src</a:t>
            </a:r>
            <a:r>
              <a:rPr lang="tr-TR" sz="2400" dirty="0"/>
              <a:t>’ isimli klasör açarız</a:t>
            </a:r>
          </a:p>
          <a:p>
            <a:r>
              <a:rPr lang="tr-TR" sz="2400" dirty="0"/>
              <a:t>             ‘</a:t>
            </a:r>
            <a:r>
              <a:rPr lang="tr-TR" sz="2400" dirty="0" err="1"/>
              <a:t>src</a:t>
            </a:r>
            <a:r>
              <a:rPr lang="tr-TR" sz="2400" dirty="0"/>
              <a:t>’ klasörünün içinde </a:t>
            </a:r>
            <a:r>
              <a:rPr lang="tr-TR" sz="2400" dirty="0" err="1"/>
              <a:t>paketemizi</a:t>
            </a:r>
            <a:r>
              <a:rPr lang="tr-TR" sz="2400" dirty="0"/>
              <a:t> oluştururuz.</a:t>
            </a:r>
            <a:br>
              <a:rPr lang="tr-TR" sz="2400" dirty="0"/>
            </a:br>
            <a:r>
              <a:rPr lang="tr-TR" sz="2400" dirty="0"/>
              <a:t>              CMakeLists.txt ve package.xml dosyalarında gerekli modifikasyonları yaparız.</a:t>
            </a:r>
          </a:p>
          <a:p>
            <a:r>
              <a:rPr lang="tr-TR" sz="2400" dirty="0"/>
              <a:t>               WS </a:t>
            </a:r>
            <a:r>
              <a:rPr lang="tr-TR" sz="2400" dirty="0" err="1"/>
              <a:t>folder’ına</a:t>
            </a:r>
            <a:r>
              <a:rPr lang="tr-TR" sz="2400" dirty="0"/>
              <a:t> çıkarız ve bu </a:t>
            </a:r>
            <a:r>
              <a:rPr lang="tr-TR" sz="2400" dirty="0" err="1"/>
              <a:t>folder’da</a:t>
            </a:r>
            <a:r>
              <a:rPr lang="tr-TR" sz="2400" dirty="0"/>
              <a:t> </a:t>
            </a:r>
            <a:r>
              <a:rPr lang="tr-TR" sz="2400" dirty="0" err="1"/>
              <a:t>catkin_make</a:t>
            </a:r>
            <a:r>
              <a:rPr lang="tr-TR" sz="2400" dirty="0"/>
              <a:t> ile </a:t>
            </a:r>
            <a:r>
              <a:rPr lang="tr-TR" sz="2400" dirty="0" err="1"/>
              <a:t>package’ımızı</a:t>
            </a:r>
            <a:r>
              <a:rPr lang="tr-TR" sz="2400" dirty="0"/>
              <a:t> </a:t>
            </a:r>
            <a:r>
              <a:rPr lang="tr-TR" sz="2400" dirty="0" err="1"/>
              <a:t>build</a:t>
            </a:r>
            <a:r>
              <a:rPr lang="tr-TR" sz="2400" dirty="0"/>
              <a:t> ederiz.</a:t>
            </a:r>
          </a:p>
          <a:p>
            <a:r>
              <a:rPr lang="tr-TR" sz="2400" dirty="0"/>
              <a:t>               Daha sonra yine aynı kodda paketimizi ‘</a:t>
            </a:r>
            <a:r>
              <a:rPr lang="tr-TR" sz="2400" dirty="0" err="1"/>
              <a:t>source</a:t>
            </a:r>
            <a:r>
              <a:rPr lang="tr-TR" sz="2400" dirty="0"/>
              <a:t>’ edip ‘</a:t>
            </a:r>
            <a:r>
              <a:rPr lang="tr-TR" sz="2400" dirty="0" err="1"/>
              <a:t>rosrun</a:t>
            </a:r>
            <a:r>
              <a:rPr lang="tr-TR" sz="2400" dirty="0"/>
              <a:t>’ komutu ile çalıştırırız.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1537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 err="1"/>
              <a:t>Mid-Term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/</a:t>
            </a:r>
            <a:r>
              <a:rPr lang="tr-TR" dirty="0" err="1"/>
              <a:t>Answers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4F55DE5-51AC-7FEA-D315-20E831A0F1BF}"/>
              </a:ext>
            </a:extLst>
          </p:cNvPr>
          <p:cNvSpPr txBox="1">
            <a:spLocks/>
          </p:cNvSpPr>
          <p:nvPr/>
        </p:nvSpPr>
        <p:spPr>
          <a:xfrm>
            <a:off x="472984" y="1451113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/>
              <a:t>2.a) “</a:t>
            </a:r>
            <a:r>
              <a:rPr lang="tr-TR" sz="2400" b="1" dirty="0" err="1"/>
              <a:t>Uludag_Universitesi</a:t>
            </a:r>
            <a:r>
              <a:rPr lang="tr-TR" sz="2400" b="1" dirty="0"/>
              <a:t>”  yazısını yayınlayan çalışan bir Publisher (20p</a:t>
            </a:r>
            <a:r>
              <a:rPr lang="tr-TR" sz="2400" dirty="0"/>
              <a:t>)</a:t>
            </a:r>
          </a:p>
          <a:p>
            <a:r>
              <a:rPr lang="tr-TR" sz="2400" dirty="0"/>
              <a:t> </a:t>
            </a:r>
          </a:p>
          <a:p>
            <a:r>
              <a:rPr lang="en-GB" sz="2400" dirty="0"/>
              <a:t>import </a:t>
            </a:r>
            <a:r>
              <a:rPr lang="en-GB" sz="2400" dirty="0" err="1"/>
              <a:t>rospy</a:t>
            </a:r>
            <a:r>
              <a:rPr lang="en-GB" sz="2400" dirty="0"/>
              <a:t> </a:t>
            </a:r>
            <a:endParaRPr lang="tr-TR" sz="2400" dirty="0"/>
          </a:p>
          <a:p>
            <a:r>
              <a:rPr lang="en-GB" sz="2400" dirty="0"/>
              <a:t>from std_msgs.msg import String</a:t>
            </a:r>
          </a:p>
          <a:p>
            <a:r>
              <a:rPr lang="en-GB" sz="2400" dirty="0"/>
              <a:t>   </a:t>
            </a:r>
          </a:p>
          <a:p>
            <a:r>
              <a:rPr lang="en-GB" sz="2400" dirty="0"/>
              <a:t>def talker():</a:t>
            </a:r>
          </a:p>
          <a:p>
            <a:r>
              <a:rPr lang="en-GB" sz="2400" dirty="0"/>
              <a:t>pub = </a:t>
            </a:r>
            <a:r>
              <a:rPr lang="en-GB" sz="2400" dirty="0" err="1"/>
              <a:t>rospy.Publisher</a:t>
            </a:r>
            <a:r>
              <a:rPr lang="en-GB" sz="2400" dirty="0"/>
              <a:t>('chatter', String, </a:t>
            </a:r>
            <a:r>
              <a:rPr lang="en-GB" sz="2400" dirty="0" err="1"/>
              <a:t>queue_size</a:t>
            </a:r>
            <a:r>
              <a:rPr lang="en-GB" sz="2400" dirty="0"/>
              <a:t>=10)</a:t>
            </a:r>
          </a:p>
          <a:p>
            <a:r>
              <a:rPr lang="en-GB" sz="2400" dirty="0" err="1"/>
              <a:t>rospy.init_node</a:t>
            </a:r>
            <a:r>
              <a:rPr lang="en-GB" sz="2400" dirty="0"/>
              <a:t>('talker', anonymous=True)</a:t>
            </a:r>
          </a:p>
          <a:p>
            <a:r>
              <a:rPr lang="en-GB" sz="2400" dirty="0"/>
              <a:t>   rate = </a:t>
            </a:r>
            <a:r>
              <a:rPr lang="en-GB" sz="2400" dirty="0" err="1"/>
              <a:t>rospy.Rate</a:t>
            </a:r>
            <a:r>
              <a:rPr lang="en-GB" sz="2400" dirty="0"/>
              <a:t>(10) </a:t>
            </a:r>
          </a:p>
          <a:p>
            <a:r>
              <a:rPr lang="en-GB" sz="2400" dirty="0"/>
              <a:t>   while not </a:t>
            </a:r>
            <a:r>
              <a:rPr lang="en-GB" sz="2400" dirty="0" err="1"/>
              <a:t>rospy.is_shutdown</a:t>
            </a:r>
            <a:r>
              <a:rPr lang="en-GB" sz="2400" dirty="0"/>
              <a:t>(): </a:t>
            </a:r>
            <a:endParaRPr lang="tr-TR" sz="2400" dirty="0"/>
          </a:p>
          <a:p>
            <a:r>
              <a:rPr lang="tr-TR" sz="2400" dirty="0"/>
              <a:t>          </a:t>
            </a:r>
            <a:r>
              <a:rPr lang="en-GB" sz="2400" dirty="0" err="1"/>
              <a:t>hello_str</a:t>
            </a:r>
            <a:r>
              <a:rPr lang="en-GB" sz="2400" dirty="0"/>
              <a:t> =</a:t>
            </a:r>
            <a:r>
              <a:rPr lang="tr-TR" sz="2400" dirty="0"/>
              <a:t>‘</a:t>
            </a:r>
            <a:r>
              <a:rPr lang="tr-TR" sz="2400" dirty="0" err="1"/>
              <a:t>uludag_universitesi</a:t>
            </a:r>
            <a:r>
              <a:rPr lang="tr-TR" sz="2400" dirty="0"/>
              <a:t>’</a:t>
            </a:r>
            <a:endParaRPr lang="en-GB" sz="2400" dirty="0"/>
          </a:p>
          <a:p>
            <a:r>
              <a:rPr lang="tr-TR" sz="2400" dirty="0"/>
              <a:t>          </a:t>
            </a:r>
            <a:r>
              <a:rPr lang="en-GB" sz="2400" dirty="0" err="1"/>
              <a:t>pub.publish</a:t>
            </a:r>
            <a:r>
              <a:rPr lang="en-GB" sz="2400" dirty="0"/>
              <a:t>(</a:t>
            </a:r>
            <a:r>
              <a:rPr lang="en-GB" sz="2400" dirty="0" err="1"/>
              <a:t>hello_str</a:t>
            </a:r>
            <a:r>
              <a:rPr lang="en-GB" sz="2400" dirty="0"/>
              <a:t>) </a:t>
            </a:r>
            <a:r>
              <a:rPr lang="en-GB" sz="2400" dirty="0" err="1"/>
              <a:t>rate.sleep</a:t>
            </a:r>
            <a:r>
              <a:rPr lang="en-GB" sz="2400" dirty="0"/>
              <a:t>() </a:t>
            </a:r>
          </a:p>
          <a:p>
            <a:r>
              <a:rPr lang="en-GB" sz="2400" dirty="0"/>
              <a:t>if __name__ == '__main__’:</a:t>
            </a:r>
          </a:p>
          <a:p>
            <a:r>
              <a:rPr lang="tr-TR" sz="2400" dirty="0"/>
              <a:t>    </a:t>
            </a:r>
            <a:r>
              <a:rPr lang="en-GB" sz="2400" dirty="0"/>
              <a:t>talker()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66859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 err="1"/>
              <a:t>Mid-Term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/</a:t>
            </a:r>
            <a:r>
              <a:rPr lang="tr-TR" dirty="0" err="1"/>
              <a:t>Answers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4F55DE5-51AC-7FEA-D315-20E831A0F1BF}"/>
              </a:ext>
            </a:extLst>
          </p:cNvPr>
          <p:cNvSpPr txBox="1">
            <a:spLocks/>
          </p:cNvSpPr>
          <p:nvPr/>
        </p:nvSpPr>
        <p:spPr>
          <a:xfrm>
            <a:off x="472984" y="1451113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/>
              <a:t>2.b) a maddesinde yayınlanan değeri alan, çalışan bir </a:t>
            </a:r>
            <a:r>
              <a:rPr lang="tr-TR" sz="2400" b="1" dirty="0" err="1"/>
              <a:t>subscriber</a:t>
            </a:r>
            <a:r>
              <a:rPr lang="tr-TR" sz="2400" b="1" dirty="0"/>
              <a:t>  (20P)</a:t>
            </a:r>
          </a:p>
          <a:p>
            <a:endParaRPr lang="tr-TR" sz="2400" b="1" dirty="0"/>
          </a:p>
          <a:p>
            <a:r>
              <a:rPr lang="en-GB" sz="2400" dirty="0"/>
              <a:t>import </a:t>
            </a:r>
            <a:r>
              <a:rPr lang="en-GB" sz="2400" dirty="0" err="1"/>
              <a:t>rospy</a:t>
            </a:r>
            <a:r>
              <a:rPr lang="en-GB" sz="2400" dirty="0"/>
              <a:t> </a:t>
            </a:r>
            <a:endParaRPr lang="tr-TR" sz="2400" dirty="0"/>
          </a:p>
          <a:p>
            <a:r>
              <a:rPr lang="en-GB" sz="2400" dirty="0"/>
              <a:t>from std_msgs.msg import String</a:t>
            </a:r>
          </a:p>
          <a:p>
            <a:endParaRPr lang="en-GB" sz="2400" dirty="0"/>
          </a:p>
          <a:p>
            <a:r>
              <a:rPr lang="en-GB" sz="2400" dirty="0"/>
              <a:t>def </a:t>
            </a:r>
            <a:r>
              <a:rPr lang="en-GB" sz="2400" dirty="0" err="1"/>
              <a:t>callback_func</a:t>
            </a:r>
            <a:r>
              <a:rPr lang="en-GB" sz="2400" dirty="0"/>
              <a:t>(data): </a:t>
            </a:r>
          </a:p>
          <a:p>
            <a:r>
              <a:rPr lang="tr-TR" sz="2400" dirty="0"/>
              <a:t>          </a:t>
            </a:r>
            <a:r>
              <a:rPr lang="en-GB" sz="2400" dirty="0" err="1"/>
              <a:t>rospy.loginfo</a:t>
            </a:r>
            <a:r>
              <a:rPr lang="en-GB" sz="2400" dirty="0"/>
              <a:t>(</a:t>
            </a:r>
            <a:r>
              <a:rPr lang="en-GB" sz="2400" dirty="0" err="1"/>
              <a:t>rospy.get_caller_id</a:t>
            </a:r>
            <a:r>
              <a:rPr lang="en-GB" sz="2400" dirty="0"/>
              <a:t>() + " Received %s", </a:t>
            </a:r>
            <a:r>
              <a:rPr lang="en-GB" sz="2400" dirty="0" err="1"/>
              <a:t>data.data</a:t>
            </a:r>
            <a:r>
              <a:rPr lang="en-GB" sz="2400" dirty="0"/>
              <a:t>)</a:t>
            </a:r>
          </a:p>
          <a:p>
            <a:r>
              <a:rPr lang="en-GB" sz="2400" dirty="0"/>
              <a:t>               </a:t>
            </a:r>
          </a:p>
          <a:p>
            <a:r>
              <a:rPr lang="en-GB" sz="2400" dirty="0"/>
              <a:t>def listener():</a:t>
            </a:r>
          </a:p>
          <a:p>
            <a:r>
              <a:rPr lang="en-GB" sz="2400" dirty="0"/>
              <a:t>  </a:t>
            </a:r>
          </a:p>
          <a:p>
            <a:r>
              <a:rPr lang="en-GB" sz="2400" dirty="0"/>
              <a:t> </a:t>
            </a:r>
            <a:r>
              <a:rPr lang="tr-TR" sz="2400" dirty="0"/>
              <a:t>      </a:t>
            </a:r>
            <a:r>
              <a:rPr lang="en-GB" sz="2400" dirty="0"/>
              <a:t> </a:t>
            </a:r>
            <a:r>
              <a:rPr lang="tr-TR" sz="2400" dirty="0"/>
              <a:t> </a:t>
            </a:r>
            <a:r>
              <a:rPr lang="en-GB" sz="2400" dirty="0" err="1"/>
              <a:t>rospy.init_node</a:t>
            </a:r>
            <a:r>
              <a:rPr lang="en-GB" sz="2400" dirty="0"/>
              <a:t>('listener’)</a:t>
            </a:r>
          </a:p>
          <a:p>
            <a:r>
              <a:rPr lang="tr-TR" sz="2400" dirty="0"/>
              <a:t>         </a:t>
            </a:r>
            <a:r>
              <a:rPr lang="en-GB" sz="2400" dirty="0" err="1"/>
              <a:t>rospy.Subscriber</a:t>
            </a:r>
            <a:r>
              <a:rPr lang="en-GB" sz="2400" dirty="0"/>
              <a:t>("chatter", String, </a:t>
            </a:r>
            <a:r>
              <a:rPr lang="en-GB" sz="2400" dirty="0" err="1"/>
              <a:t>callback_func</a:t>
            </a:r>
            <a:r>
              <a:rPr lang="en-GB" sz="2400" dirty="0"/>
              <a:t>)</a:t>
            </a:r>
          </a:p>
          <a:p>
            <a:r>
              <a:rPr lang="en-GB" sz="2400" dirty="0"/>
              <a:t>  </a:t>
            </a:r>
            <a:r>
              <a:rPr lang="tr-TR" sz="2400" dirty="0"/>
              <a:t>       </a:t>
            </a:r>
            <a:r>
              <a:rPr lang="en-GB" sz="2400" dirty="0" err="1"/>
              <a:t>rospy.spin</a:t>
            </a:r>
            <a:r>
              <a:rPr lang="en-GB" sz="2400" dirty="0"/>
              <a:t>() </a:t>
            </a:r>
          </a:p>
          <a:p>
            <a:r>
              <a:rPr lang="en-GB" sz="2400" dirty="0"/>
              <a:t>  </a:t>
            </a:r>
          </a:p>
          <a:p>
            <a:r>
              <a:rPr lang="en-GB" sz="2400" dirty="0"/>
              <a:t>if __name__ == '__main__':</a:t>
            </a:r>
          </a:p>
          <a:p>
            <a:r>
              <a:rPr lang="en-GB" sz="2400" dirty="0"/>
              <a:t>   listener()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3573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 err="1"/>
              <a:t>Mid-Term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/</a:t>
            </a:r>
            <a:r>
              <a:rPr lang="tr-TR" dirty="0" err="1"/>
              <a:t>Answers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4F55DE5-51AC-7FEA-D315-20E831A0F1BF}"/>
              </a:ext>
            </a:extLst>
          </p:cNvPr>
          <p:cNvSpPr txBox="1">
            <a:spLocks/>
          </p:cNvSpPr>
          <p:nvPr/>
        </p:nvSpPr>
        <p:spPr>
          <a:xfrm>
            <a:off x="472984" y="1451113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/>
              <a:t>3) Çalışan bir service (server) kodunu Python dilinde yazınız (25P)</a:t>
            </a:r>
          </a:p>
          <a:p>
            <a:endParaRPr lang="tr-TR" sz="2400" b="1" dirty="0"/>
          </a:p>
          <a:p>
            <a:r>
              <a:rPr lang="en-GB" sz="2400" dirty="0"/>
              <a:t>import </a:t>
            </a:r>
            <a:r>
              <a:rPr lang="en-GB" sz="2400" dirty="0" err="1"/>
              <a:t>rospy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second_pack.srv</a:t>
            </a:r>
            <a:r>
              <a:rPr lang="en-GB" sz="2400" dirty="0"/>
              <a:t> import </a:t>
            </a:r>
            <a:r>
              <a:rPr lang="en-GB" sz="2400" dirty="0" err="1"/>
              <a:t>Do_It</a:t>
            </a:r>
            <a:r>
              <a:rPr lang="en-GB" sz="2400" dirty="0"/>
              <a:t>, </a:t>
            </a:r>
            <a:r>
              <a:rPr lang="en-GB" sz="2400" dirty="0" err="1"/>
              <a:t>Do_ItResponse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def </a:t>
            </a:r>
            <a:r>
              <a:rPr lang="en-GB" sz="2400" dirty="0" err="1"/>
              <a:t>handle_add_two_ints</a:t>
            </a:r>
            <a:r>
              <a:rPr lang="en-GB" sz="2400" dirty="0"/>
              <a:t>(</a:t>
            </a:r>
            <a:r>
              <a:rPr lang="en-GB" sz="2400" dirty="0" err="1"/>
              <a:t>req</a:t>
            </a:r>
            <a:r>
              <a:rPr lang="en-GB" sz="2400" dirty="0"/>
              <a:t>):</a:t>
            </a:r>
          </a:p>
          <a:p>
            <a:r>
              <a:rPr lang="en-GB" sz="2400" dirty="0"/>
              <a:t>	return </a:t>
            </a:r>
            <a:r>
              <a:rPr lang="en-GB" sz="2400" dirty="0" err="1"/>
              <a:t>Do_ItResponse</a:t>
            </a:r>
            <a:r>
              <a:rPr lang="en-GB" sz="2400" dirty="0"/>
              <a:t>(</a:t>
            </a:r>
            <a:r>
              <a:rPr lang="en-GB" sz="2400" dirty="0" err="1"/>
              <a:t>req.a</a:t>
            </a:r>
            <a:r>
              <a:rPr lang="en-GB" sz="2400" dirty="0"/>
              <a:t> + </a:t>
            </a:r>
            <a:r>
              <a:rPr lang="en-GB" sz="2400" dirty="0" err="1"/>
              <a:t>req.b</a:t>
            </a:r>
            <a:r>
              <a:rPr lang="en-GB" sz="2400" dirty="0"/>
              <a:t>) 	</a:t>
            </a:r>
          </a:p>
          <a:p>
            <a:endParaRPr lang="en-GB" sz="2400" dirty="0"/>
          </a:p>
          <a:p>
            <a:r>
              <a:rPr lang="en-GB" sz="2400" dirty="0"/>
              <a:t>if __name__ == '__main__':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rospy.init_node</a:t>
            </a:r>
            <a:r>
              <a:rPr lang="en-GB" sz="2400" dirty="0"/>
              <a:t>("</a:t>
            </a:r>
            <a:r>
              <a:rPr lang="en-GB" sz="2400" dirty="0" err="1"/>
              <a:t>add_two_ints_server</a:t>
            </a:r>
            <a:r>
              <a:rPr lang="en-GB" sz="2400" dirty="0"/>
              <a:t>")</a:t>
            </a:r>
          </a:p>
          <a:p>
            <a:r>
              <a:rPr lang="en-GB" sz="2400" dirty="0"/>
              <a:t>	service = </a:t>
            </a:r>
            <a:r>
              <a:rPr lang="en-GB" sz="2400" dirty="0" err="1"/>
              <a:t>rospy.Service</a:t>
            </a:r>
            <a:r>
              <a:rPr lang="en-GB" sz="2400" dirty="0"/>
              <a:t>("/</a:t>
            </a:r>
            <a:r>
              <a:rPr lang="en-GB" sz="2400" dirty="0" err="1"/>
              <a:t>Do_It_go_go_go</a:t>
            </a:r>
            <a:r>
              <a:rPr lang="en-GB" sz="2400" dirty="0"/>
              <a:t>", </a:t>
            </a:r>
            <a:r>
              <a:rPr lang="en-GB" sz="2400" dirty="0" err="1"/>
              <a:t>Do_It</a:t>
            </a:r>
            <a:r>
              <a:rPr lang="en-GB" sz="2400" dirty="0"/>
              <a:t>, </a:t>
            </a:r>
            <a:r>
              <a:rPr lang="en-GB" sz="2400" dirty="0" err="1"/>
              <a:t>handle_add_two_ints</a:t>
            </a:r>
            <a:r>
              <a:rPr lang="en-GB" sz="2400" dirty="0"/>
              <a:t>)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rospy.spin</a:t>
            </a:r>
            <a:r>
              <a:rPr lang="en-GB" sz="2400" dirty="0"/>
              <a:t>()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534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 err="1"/>
              <a:t>Mid-Term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/</a:t>
            </a:r>
            <a:r>
              <a:rPr lang="tr-TR" dirty="0" err="1"/>
              <a:t>Answers</a:t>
            </a:r>
            <a:endParaRPr lang="tr-TR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4F55DE5-51AC-7FEA-D315-20E831A0F1BF}"/>
              </a:ext>
            </a:extLst>
          </p:cNvPr>
          <p:cNvSpPr txBox="1">
            <a:spLocks/>
          </p:cNvSpPr>
          <p:nvPr/>
        </p:nvSpPr>
        <p:spPr>
          <a:xfrm>
            <a:off x="472984" y="1451113"/>
            <a:ext cx="11100258" cy="399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/>
              <a:t>4) </a:t>
            </a:r>
            <a:r>
              <a:rPr lang="tr-TR" sz="2400" b="1" dirty="0" err="1"/>
              <a:t>LiDAR</a:t>
            </a:r>
            <a:r>
              <a:rPr lang="tr-TR" sz="2400" b="1" dirty="0"/>
              <a:t>, kamera, GNSS sensörlerinin, robotikte görevlerini ve kullanımlarını açıklayınız (15P)</a:t>
            </a:r>
          </a:p>
          <a:p>
            <a:endParaRPr lang="tr-TR" sz="2400" b="1" dirty="0"/>
          </a:p>
          <a:p>
            <a:r>
              <a:rPr lang="tr-TR" sz="2400" dirty="0" err="1"/>
              <a:t>Lidar</a:t>
            </a:r>
            <a:r>
              <a:rPr lang="tr-TR" sz="2400" dirty="0"/>
              <a:t>: Harita ve alan eşleştirme ile nesne tespiti, ortam tespiti.</a:t>
            </a:r>
          </a:p>
          <a:p>
            <a:r>
              <a:rPr lang="tr-TR" sz="2400" dirty="0"/>
              <a:t>Derinlik bilgisini kullanır.</a:t>
            </a:r>
          </a:p>
          <a:p>
            <a:endParaRPr lang="tr-TR" sz="2400" dirty="0"/>
          </a:p>
          <a:p>
            <a:r>
              <a:rPr lang="tr-TR" sz="2400" dirty="0"/>
              <a:t>Kamera: Nesne algılama, renk algılama, nesne sınıflandırma, şerit bilgisi tanıma. Derinlik ve renk bilgisi kullanır.</a:t>
            </a:r>
          </a:p>
          <a:p>
            <a:endParaRPr lang="tr-TR" sz="2400" dirty="0"/>
          </a:p>
          <a:p>
            <a:r>
              <a:rPr lang="tr-TR" sz="2400" dirty="0"/>
              <a:t>GNSS:  Konumlama/lokalizasyon amacıyla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6531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58" y="338748"/>
            <a:ext cx="10515600" cy="1325563"/>
          </a:xfrm>
        </p:spPr>
        <p:txBody>
          <a:bodyPr/>
          <a:lstStyle/>
          <a:p>
            <a:r>
              <a:rPr lang="tr-TR" dirty="0"/>
              <a:t>ROS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4D95-BFD6-4540-91F6-4D5186BF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8" y="1801942"/>
            <a:ext cx="9366849" cy="4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 -Client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AA743-43DF-810A-1BA8-29906E5B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9" y="1528859"/>
            <a:ext cx="7372764" cy="53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 Client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C90B02AC-276C-A9ED-19E3-C78926C0C5DA}"/>
              </a:ext>
            </a:extLst>
          </p:cNvPr>
          <p:cNvSpPr txBox="1">
            <a:spLocks/>
          </p:cNvSpPr>
          <p:nvPr/>
        </p:nvSpPr>
        <p:spPr>
          <a:xfrm>
            <a:off x="762000" y="1462088"/>
            <a:ext cx="4287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/>
              <a:t>Main </a:t>
            </a:r>
            <a:r>
              <a:rPr lang="tr-TR" sz="3200" dirty="0" err="1"/>
              <a:t>function</a:t>
            </a:r>
            <a:endParaRPr lang="tr-T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C22A-F4F8-0B3B-B21C-A086C2AF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667000"/>
            <a:ext cx="9243805" cy="24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 Client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C90B02AC-276C-A9ED-19E3-C78926C0C5DA}"/>
              </a:ext>
            </a:extLst>
          </p:cNvPr>
          <p:cNvSpPr txBox="1">
            <a:spLocks/>
          </p:cNvSpPr>
          <p:nvPr/>
        </p:nvSpPr>
        <p:spPr>
          <a:xfrm>
            <a:off x="762000" y="1462088"/>
            <a:ext cx="4287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/>
              <a:t>Loop</a:t>
            </a:r>
            <a:endParaRPr lang="tr-TR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4C30E-159E-E3C8-D1FF-71654D30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9" y="2611507"/>
            <a:ext cx="8686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 Client /</a:t>
            </a:r>
            <a:r>
              <a:rPr lang="tr-TR" dirty="0" err="1"/>
              <a:t>Cmake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BE58-67E3-CF5B-1485-2F8E5D8B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19" y="2034415"/>
            <a:ext cx="6210300" cy="2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 Client /</a:t>
            </a:r>
            <a:r>
              <a:rPr lang="tr-TR" dirty="0" err="1"/>
              <a:t>Built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9CB40-6ED8-5D42-433B-A415EB5F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60" y="2155901"/>
            <a:ext cx="10154479" cy="23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4D2DA-E512-80C3-969A-D8415CF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ROS Services- Client /Run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3F65E-9714-A00D-4F84-950EB6EC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6" y="2887404"/>
            <a:ext cx="10184424" cy="669173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B77C071C-4988-478E-9117-347DF9244DD9}"/>
              </a:ext>
            </a:extLst>
          </p:cNvPr>
          <p:cNvSpPr txBox="1">
            <a:spLocks/>
          </p:cNvSpPr>
          <p:nvPr/>
        </p:nvSpPr>
        <p:spPr>
          <a:xfrm>
            <a:off x="645789" y="1939166"/>
            <a:ext cx="10184424" cy="134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dirty="0"/>
              <a:t>Run </a:t>
            </a:r>
            <a:r>
              <a:rPr lang="tr-TR" sz="1600" dirty="0" err="1"/>
              <a:t>the</a:t>
            </a:r>
            <a:r>
              <a:rPr lang="tr-TR" sz="1600" dirty="0"/>
              <a:t> service server: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93C57-58FE-9BA1-D1E4-A8915161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76" y="4618150"/>
            <a:ext cx="10184424" cy="682954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37C1CA9B-8B4C-EDC9-BFD4-0FA01855312B}"/>
              </a:ext>
            </a:extLst>
          </p:cNvPr>
          <p:cNvSpPr txBox="1">
            <a:spLocks/>
          </p:cNvSpPr>
          <p:nvPr/>
        </p:nvSpPr>
        <p:spPr>
          <a:xfrm>
            <a:off x="645789" y="3673189"/>
            <a:ext cx="10184424" cy="134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dirty="0"/>
              <a:t>Run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client</a:t>
            </a:r>
            <a:r>
              <a:rPr lang="tr-TR" sz="1600" dirty="0"/>
              <a:t> server:</a:t>
            </a:r>
          </a:p>
        </p:txBody>
      </p:sp>
    </p:spTree>
    <p:extLst>
      <p:ext uri="{BB962C8B-B14F-4D97-AF65-F5344CB8AC3E}">
        <p14:creationId xmlns:p14="http://schemas.microsoft.com/office/powerpoint/2010/main" val="332071222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8212</TotalTime>
  <Words>620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AvenirNext LT Pro Medium</vt:lpstr>
      <vt:lpstr>Sagona Book</vt:lpstr>
      <vt:lpstr>ExploreVTI</vt:lpstr>
      <vt:lpstr>Introduction to Robot Operating System</vt:lpstr>
      <vt:lpstr>ROS Services</vt:lpstr>
      <vt:lpstr>ROS Services</vt:lpstr>
      <vt:lpstr>ROS Services -Client</vt:lpstr>
      <vt:lpstr>ROS Services- Client</vt:lpstr>
      <vt:lpstr>ROS Services- Client</vt:lpstr>
      <vt:lpstr>ROS Services- Client /Cmake</vt:lpstr>
      <vt:lpstr>ROS Services- Client /Built</vt:lpstr>
      <vt:lpstr>ROS Services- Client /Run</vt:lpstr>
      <vt:lpstr>ROS Services-2</vt:lpstr>
      <vt:lpstr>ROS Services-2</vt:lpstr>
      <vt:lpstr>ROS Services-2</vt:lpstr>
      <vt:lpstr>ROS Services-2</vt:lpstr>
      <vt:lpstr>ROS Services-2 </vt:lpstr>
      <vt:lpstr>ROS Services-2 /Client</vt:lpstr>
      <vt:lpstr>ROS Services-2 /CMake</vt:lpstr>
      <vt:lpstr>ROS Services-2 /Package.xml</vt:lpstr>
      <vt:lpstr>ROS Services-2 / Build</vt:lpstr>
      <vt:lpstr>ROS Services-2/Run</vt:lpstr>
      <vt:lpstr>ROS Services-2 / Run</vt:lpstr>
      <vt:lpstr>ROS Services-2 / Run</vt:lpstr>
      <vt:lpstr>Mid-Term Exam Questions/Answers</vt:lpstr>
      <vt:lpstr>Mid-Term Exam Questions/Answers</vt:lpstr>
      <vt:lpstr>Mid-Term Exam Questions/Answers</vt:lpstr>
      <vt:lpstr>Mid-Term Exam Questions/Answers</vt:lpstr>
      <vt:lpstr>Mid-Term Exam Questions/Answers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150</cp:revision>
  <dcterms:created xsi:type="dcterms:W3CDTF">2023-10-05T11:39:42Z</dcterms:created>
  <dcterms:modified xsi:type="dcterms:W3CDTF">2023-12-01T07:50:50Z</dcterms:modified>
</cp:coreProperties>
</file>