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314" r:id="rId3"/>
    <p:sldId id="315" r:id="rId4"/>
    <p:sldId id="301" r:id="rId5"/>
    <p:sldId id="302" r:id="rId6"/>
    <p:sldId id="304" r:id="rId7"/>
    <p:sldId id="305" r:id="rId8"/>
    <p:sldId id="306" r:id="rId9"/>
    <p:sldId id="307" r:id="rId10"/>
    <p:sldId id="308" r:id="rId11"/>
    <p:sldId id="309" r:id="rId12"/>
    <p:sldId id="310" r:id="rId13"/>
    <p:sldId id="311" r:id="rId14"/>
    <p:sldId id="312" r:id="rId15"/>
    <p:sldId id="316" r:id="rId16"/>
    <p:sldId id="317" r:id="rId17"/>
    <p:sldId id="318" r:id="rId18"/>
    <p:sldId id="319" r:id="rId19"/>
    <p:sldId id="320" r:id="rId20"/>
    <p:sldId id="321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10/20/2023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569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51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20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707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509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585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948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0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654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223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147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10/20/2023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933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yigitkuyu@uludag.edu.tr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8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3" name="Rectangle 10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4B3794-1C07-88AA-27C9-440B716AFE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825" y="4098524"/>
            <a:ext cx="6974078" cy="2226076"/>
          </a:xfrm>
        </p:spPr>
        <p:txBody>
          <a:bodyPr anchor="ctr">
            <a:normAutofit fontScale="90000"/>
          </a:bodyPr>
          <a:lstStyle/>
          <a:p>
            <a:pPr algn="l"/>
            <a:r>
              <a:rPr lang="tr-TR" sz="5400" dirty="0" err="1"/>
              <a:t>Introduction</a:t>
            </a:r>
            <a:r>
              <a:rPr lang="tr-TR" sz="5400" dirty="0"/>
              <a:t> </a:t>
            </a:r>
            <a:r>
              <a:rPr lang="tr-TR" sz="5400" dirty="0" err="1"/>
              <a:t>to</a:t>
            </a:r>
            <a:r>
              <a:rPr lang="tr-TR" sz="5400" dirty="0"/>
              <a:t> Robot Operating </a:t>
            </a:r>
            <a:r>
              <a:rPr lang="tr-TR" sz="5400" dirty="0" err="1"/>
              <a:t>System</a:t>
            </a:r>
            <a:endParaRPr lang="tr-TR" sz="5400" dirty="0"/>
          </a:p>
        </p:txBody>
      </p:sp>
      <p:grpSp>
        <p:nvGrpSpPr>
          <p:cNvPr id="37" name="Bottom Right">
            <a:extLst>
              <a:ext uri="{FF2B5EF4-FFF2-40B4-BE49-F238E27FC236}">
                <a16:creationId xmlns:a16="http://schemas.microsoft.com/office/drawing/2014/main" id="{FD57FA8A-6F6A-4738-A4C4-A1CA44170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722FA65-4717-473D-935C-1E9703E213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15" name="Graphic 157">
              <a:extLst>
                <a:ext uri="{FF2B5EF4-FFF2-40B4-BE49-F238E27FC236}">
                  <a16:creationId xmlns:a16="http://schemas.microsoft.com/office/drawing/2014/main" id="{0481A62F-BE87-4513-97B2-027784C6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41" name="Freeform: Shape 16">
                <a:extLst>
                  <a:ext uri="{FF2B5EF4-FFF2-40B4-BE49-F238E27FC236}">
                    <a16:creationId xmlns:a16="http://schemas.microsoft.com/office/drawing/2014/main" id="{F00486A8-7935-4814-A88E-8AB9135699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1D5DFA27-8F9C-4DAD-841C-EC15FDFDF9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CBD0BA0A-7296-4EF5-8B4C-9644798AB6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5F1A67E-7F6A-4D1C-9630-CEA191C725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5E1300E6-8909-46D4-80E7-2122D24D35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DE4C708C-5388-41A0-984B-3698E2B9EB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95D7DAE6-94E0-4A1D-92A3-7D751872B7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F513D8C-ECEE-40F4-99D3-6C744A1E94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CCE66814-A6BA-0B26-4B5B-FE5FD193D9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85430" y="4085112"/>
            <a:ext cx="3997745" cy="2228758"/>
          </a:xfrm>
        </p:spPr>
        <p:txBody>
          <a:bodyPr anchor="ctr">
            <a:normAutofit/>
          </a:bodyPr>
          <a:lstStyle/>
          <a:p>
            <a:pPr algn="l"/>
            <a:endParaRPr lang="tr-TR" sz="2200"/>
          </a:p>
        </p:txBody>
      </p:sp>
      <p:pic>
        <p:nvPicPr>
          <p:cNvPr id="42" name="Picture 3" descr="Connected sticks shaping polygons background">
            <a:extLst>
              <a:ext uri="{FF2B5EF4-FFF2-40B4-BE49-F238E27FC236}">
                <a16:creationId xmlns:a16="http://schemas.microsoft.com/office/drawing/2014/main" id="{5F6BA7F0-4AED-5CAA-E0A4-18A46EE009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106" r="-2" b="21803"/>
          <a:stretch/>
        </p:blipFill>
        <p:spPr>
          <a:xfrm>
            <a:off x="619841" y="10"/>
            <a:ext cx="11084189" cy="3854020"/>
          </a:xfrm>
          <a:custGeom>
            <a:avLst/>
            <a:gdLst/>
            <a:ahLst/>
            <a:cxnLst/>
            <a:rect l="l" t="t" r="r" b="b"/>
            <a:pathLst>
              <a:path w="11084189" h="3854030">
                <a:moveTo>
                  <a:pt x="0" y="0"/>
                </a:moveTo>
                <a:lnTo>
                  <a:pt x="11084189" y="0"/>
                </a:lnTo>
                <a:lnTo>
                  <a:pt x="11061525" y="105743"/>
                </a:lnTo>
                <a:cubicBezTo>
                  <a:pt x="10536186" y="2244886"/>
                  <a:pt x="8264668" y="3854030"/>
                  <a:pt x="5542094" y="3854030"/>
                </a:cubicBezTo>
                <a:cubicBezTo>
                  <a:pt x="2819520" y="3854030"/>
                  <a:pt x="548002" y="2244886"/>
                  <a:pt x="22663" y="105743"/>
                </a:cubicBezTo>
                <a:close/>
              </a:path>
            </a:pathLst>
          </a:custGeom>
        </p:spPr>
      </p:pic>
      <p:grpSp>
        <p:nvGrpSpPr>
          <p:cNvPr id="25" name="Top Left">
            <a:extLst>
              <a:ext uri="{FF2B5EF4-FFF2-40B4-BE49-F238E27FC236}">
                <a16:creationId xmlns:a16="http://schemas.microsoft.com/office/drawing/2014/main" id="{FA83938A-824D-4A58-A16F-424E25498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10849" y="15178"/>
            <a:chExt cx="2198951" cy="3331254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B7029D1-A024-479E-8B61-B6C59454B1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5D14A3F6-E603-4A77-BE8B-52A8CC119F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3BABB92-B7C9-439B-A407-C26CAC92F0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3806CE1-04AF-4087-986A-DBEB74501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73482B9-3ACD-4DBF-BF7A-865B7BBD10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BF72E41-C373-4050-A899-B9FDE5113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B521439-93BF-4D49-9EB4-9FA798186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34" name="Cross">
            <a:extLst>
              <a:ext uri="{FF2B5EF4-FFF2-40B4-BE49-F238E27FC236}">
                <a16:creationId xmlns:a16="http://schemas.microsoft.com/office/drawing/2014/main" id="{8593C7C3-23A8-4377-B2A6-0AA4120CF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2000" y="553414"/>
            <a:ext cx="118872" cy="118872"/>
            <a:chOff x="1175347" y="3733800"/>
            <a:chExt cx="118872" cy="118872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DF09466-D21B-48B6-B71E-2E3DC70680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E19A168-D974-4872-8F82-BDB7121D1A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8" name="Cross">
            <a:extLst>
              <a:ext uri="{FF2B5EF4-FFF2-40B4-BE49-F238E27FC236}">
                <a16:creationId xmlns:a16="http://schemas.microsoft.com/office/drawing/2014/main" id="{B531CCBB-545A-412B-89AF-AEB3068A7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4400" y="705814"/>
            <a:ext cx="118872" cy="118872"/>
            <a:chOff x="1175347" y="3733800"/>
            <a:chExt cx="118872" cy="118872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8FD4C8-4A36-4CB1-9391-65AA566FF6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5FC3684-0929-46EE-A97F-3BEE86C8F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5562F197-D4AB-0F8F-DB66-440A7F1BAA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8508" y="-13721"/>
            <a:ext cx="6248400" cy="32099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9A592EA-CAD0-DB39-C783-C02441CE15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13721"/>
            <a:ext cx="3432345" cy="2286198"/>
          </a:xfrm>
          <a:prstGeom prst="rect">
            <a:avLst/>
          </a:prstGeom>
        </p:spPr>
      </p:pic>
      <p:pic>
        <p:nvPicPr>
          <p:cNvPr id="7" name="Picture 14" descr="utah-mit">
            <a:extLst>
              <a:ext uri="{FF2B5EF4-FFF2-40B4-BE49-F238E27FC236}">
                <a16:creationId xmlns:a16="http://schemas.microsoft.com/office/drawing/2014/main" id="{1C0554B4-079E-F036-ED91-AE3BCB6715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1379" y="3878696"/>
            <a:ext cx="2981325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7C4A72B-7A2E-1D30-8FC8-19AEAEB17C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86378" y="3878695"/>
            <a:ext cx="1908213" cy="259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877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15B15-C828-3FBE-77B8-81926C673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4595"/>
            <a:ext cx="10515600" cy="645990"/>
          </a:xfrm>
        </p:spPr>
        <p:txBody>
          <a:bodyPr/>
          <a:lstStyle/>
          <a:p>
            <a:r>
              <a:rPr lang="tr-TR" sz="2400" dirty="0"/>
              <a:t>ROS </a:t>
            </a:r>
            <a:r>
              <a:rPr lang="tr-TR" sz="2400" dirty="0" err="1"/>
              <a:t>Commands</a:t>
            </a:r>
            <a:r>
              <a:rPr lang="tr-TR" sz="2400" dirty="0"/>
              <a:t> /ROS Param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664B96-3753-0076-3EBE-052EA166D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6984" y="1322510"/>
            <a:ext cx="4240823" cy="1692428"/>
          </a:xfrm>
        </p:spPr>
        <p:txBody>
          <a:bodyPr>
            <a:normAutofit/>
          </a:bodyPr>
          <a:lstStyle/>
          <a:p>
            <a:r>
              <a:rPr lang="tr-TR" dirty="0"/>
              <a:t>L</a:t>
            </a:r>
            <a:r>
              <a:rPr lang="en-GB" dirty="0" err="1"/>
              <a:t>ists</a:t>
            </a:r>
            <a:r>
              <a:rPr lang="en-GB" dirty="0"/>
              <a:t> all of the currently active parameters.</a:t>
            </a:r>
            <a:endParaRPr lang="tr-T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B3A358-5618-5D28-AB8B-013F12B025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22509"/>
            <a:ext cx="5048250" cy="16924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1B7045-1325-FD16-050D-ED25575F96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28999"/>
            <a:ext cx="5048250" cy="1692426"/>
          </a:xfrm>
          <a:prstGeom prst="rect">
            <a:avLst/>
          </a:prstGeom>
        </p:spPr>
      </p:pic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13EC523B-8FF5-6F79-6213-9093F0ECD16A}"/>
              </a:ext>
            </a:extLst>
          </p:cNvPr>
          <p:cNvSpPr txBox="1">
            <a:spLocks/>
          </p:cNvSpPr>
          <p:nvPr/>
        </p:nvSpPr>
        <p:spPr>
          <a:xfrm>
            <a:off x="6575449" y="3428999"/>
            <a:ext cx="4240823" cy="1692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 err="1"/>
              <a:t>Determine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value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parameter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152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15B15-C828-3FBE-77B8-81926C673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4595"/>
            <a:ext cx="10515600" cy="645990"/>
          </a:xfrm>
        </p:spPr>
        <p:txBody>
          <a:bodyPr/>
          <a:lstStyle/>
          <a:p>
            <a:r>
              <a:rPr lang="tr-TR" sz="2400" dirty="0"/>
              <a:t>ROS </a:t>
            </a:r>
            <a:r>
              <a:rPr lang="tr-TR" sz="2400" dirty="0" err="1"/>
              <a:t>Commands</a:t>
            </a:r>
            <a:r>
              <a:rPr lang="tr-TR" sz="2400" dirty="0"/>
              <a:t> /ROS Param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759121-BF84-441A-E372-7C9E92BC6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0851" y="1499792"/>
            <a:ext cx="6650297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763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15B15-C828-3FBE-77B8-81926C673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4595"/>
            <a:ext cx="10515600" cy="645990"/>
          </a:xfrm>
        </p:spPr>
        <p:txBody>
          <a:bodyPr/>
          <a:lstStyle/>
          <a:p>
            <a:r>
              <a:rPr lang="tr-TR" sz="2400" dirty="0"/>
              <a:t>ROS </a:t>
            </a:r>
            <a:r>
              <a:rPr lang="tr-TR" sz="2400" dirty="0" err="1"/>
              <a:t>Commands</a:t>
            </a:r>
            <a:r>
              <a:rPr lang="tr-TR" sz="2400" dirty="0"/>
              <a:t> /ROS Param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E8C8CA-486A-31A0-91B7-13D7AB09F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50" y="1475208"/>
            <a:ext cx="10401300" cy="3479346"/>
          </a:xfrm>
          <a:prstGeom prst="rect">
            <a:avLst/>
          </a:prstGeom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836A986C-BBDC-B885-8FC3-792DB8332600}"/>
              </a:ext>
            </a:extLst>
          </p:cNvPr>
          <p:cNvSpPr txBox="1">
            <a:spLocks/>
          </p:cNvSpPr>
          <p:nvPr/>
        </p:nvSpPr>
        <p:spPr>
          <a:xfrm>
            <a:off x="1359637" y="5269177"/>
            <a:ext cx="8083301" cy="1692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/>
              <a:t>C</a:t>
            </a:r>
            <a:r>
              <a:rPr lang="en-GB" dirty="0" err="1"/>
              <a:t>hange</a:t>
            </a:r>
            <a:r>
              <a:rPr lang="en-GB" dirty="0"/>
              <a:t> a parameter using </a:t>
            </a:r>
            <a:r>
              <a:rPr lang="en-GB" dirty="0" err="1"/>
              <a:t>rosparam</a:t>
            </a:r>
            <a:r>
              <a:rPr lang="en-GB" dirty="0"/>
              <a:t> set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12563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15B15-C828-3FBE-77B8-81926C673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4595"/>
            <a:ext cx="10515600" cy="645990"/>
          </a:xfrm>
        </p:spPr>
        <p:txBody>
          <a:bodyPr/>
          <a:lstStyle/>
          <a:p>
            <a:r>
              <a:rPr lang="tr-TR" sz="2400" dirty="0"/>
              <a:t>ROS </a:t>
            </a:r>
            <a:r>
              <a:rPr lang="tr-TR" sz="2400" dirty="0" err="1"/>
              <a:t>Commands</a:t>
            </a:r>
            <a:r>
              <a:rPr lang="tr-TR" sz="2400" dirty="0"/>
              <a:t> /ROS Param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836A986C-BBDC-B885-8FC3-792DB8332600}"/>
              </a:ext>
            </a:extLst>
          </p:cNvPr>
          <p:cNvSpPr txBox="1">
            <a:spLocks/>
          </p:cNvSpPr>
          <p:nvPr/>
        </p:nvSpPr>
        <p:spPr>
          <a:xfrm>
            <a:off x="1359637" y="5269177"/>
            <a:ext cx="9994163" cy="1692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/>
              <a:t>S</a:t>
            </a:r>
            <a:r>
              <a:rPr lang="en-GB" dirty="0"/>
              <a:t>how us the contents of the entire Parameter Server. </a:t>
            </a:r>
            <a:endParaRPr lang="tr-T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30A72D-46E2-D458-F5BB-F61716DA66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637" y="1390262"/>
            <a:ext cx="8679132" cy="3313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546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15B15-C828-3FBE-77B8-81926C673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4595"/>
            <a:ext cx="10515600" cy="645990"/>
          </a:xfrm>
        </p:spPr>
        <p:txBody>
          <a:bodyPr/>
          <a:lstStyle/>
          <a:p>
            <a:r>
              <a:rPr lang="tr-TR" sz="2400" dirty="0"/>
              <a:t>ROS Publisher-1 in Python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9FAF18-D557-29E5-AB5D-0B0D1362C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597" y="1552941"/>
            <a:ext cx="5645215" cy="22726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FA4578E-F448-8B28-1FD9-98E8E6820F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4581" y="1552941"/>
            <a:ext cx="4941822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4210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15B15-C828-3FBE-77B8-81926C673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4595"/>
            <a:ext cx="10515600" cy="645990"/>
          </a:xfrm>
        </p:spPr>
        <p:txBody>
          <a:bodyPr/>
          <a:lstStyle/>
          <a:p>
            <a:r>
              <a:rPr lang="tr-TR" sz="2400" dirty="0"/>
              <a:t>ROS Publisher-1 in Python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9FAF18-D557-29E5-AB5D-0B0D1362C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597" y="1552941"/>
            <a:ext cx="5645215" cy="22726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FA4578E-F448-8B28-1FD9-98E8E6820F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4581" y="1552941"/>
            <a:ext cx="4941822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4976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15B15-C828-3FBE-77B8-81926C673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4595"/>
            <a:ext cx="10515600" cy="645990"/>
          </a:xfrm>
        </p:spPr>
        <p:txBody>
          <a:bodyPr/>
          <a:lstStyle/>
          <a:p>
            <a:r>
              <a:rPr lang="tr-TR" sz="2400" dirty="0"/>
              <a:t>ROS Publisher-1 in Python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A41E27-D2EF-952D-2D00-7903CB2EB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40" y="2022111"/>
            <a:ext cx="8353425" cy="113347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A24A07B-F431-BCA2-45FD-0F57444A5D89}"/>
              </a:ext>
            </a:extLst>
          </p:cNvPr>
          <p:cNvSpPr txBox="1">
            <a:spLocks/>
          </p:cNvSpPr>
          <p:nvPr/>
        </p:nvSpPr>
        <p:spPr>
          <a:xfrm>
            <a:off x="594340" y="1376121"/>
            <a:ext cx="10515600" cy="6459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2400" dirty="0"/>
              <a:t>Kütüphaneler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99E7D2D-7C60-C60B-8AED-C6CD314BCC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40" y="3960201"/>
            <a:ext cx="11001375" cy="1750138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B0DF7587-1B78-03FC-E40C-332272364469}"/>
              </a:ext>
            </a:extLst>
          </p:cNvPr>
          <p:cNvSpPr txBox="1">
            <a:spLocks/>
          </p:cNvSpPr>
          <p:nvPr/>
        </p:nvSpPr>
        <p:spPr>
          <a:xfrm>
            <a:off x="594340" y="3377826"/>
            <a:ext cx="5367921" cy="6459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2400" dirty="0"/>
              <a:t>Publisher</a:t>
            </a:r>
          </a:p>
        </p:txBody>
      </p:sp>
    </p:spTree>
    <p:extLst>
      <p:ext uri="{BB962C8B-B14F-4D97-AF65-F5344CB8AC3E}">
        <p14:creationId xmlns:p14="http://schemas.microsoft.com/office/powerpoint/2010/main" val="12104402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15B15-C828-3FBE-77B8-81926C673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4595"/>
            <a:ext cx="10515600" cy="645990"/>
          </a:xfrm>
        </p:spPr>
        <p:txBody>
          <a:bodyPr/>
          <a:lstStyle/>
          <a:p>
            <a:r>
              <a:rPr lang="tr-TR" sz="2400" dirty="0"/>
              <a:t>ROS Publisher-1 in Python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A24A07B-F431-BCA2-45FD-0F57444A5D89}"/>
              </a:ext>
            </a:extLst>
          </p:cNvPr>
          <p:cNvSpPr txBox="1">
            <a:spLocks/>
          </p:cNvSpPr>
          <p:nvPr/>
        </p:nvSpPr>
        <p:spPr>
          <a:xfrm>
            <a:off x="594340" y="1376121"/>
            <a:ext cx="10515600" cy="6459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2400" dirty="0"/>
              <a:t>Döngü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054EDD-7A84-EDE3-C914-5A277C55B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40" y="2022111"/>
            <a:ext cx="10153650" cy="1181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833FCFD-6697-6D28-EA9A-C651FC32E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641" y="4503876"/>
            <a:ext cx="4787121" cy="2167812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2D44E2D1-F75D-EA0C-F851-623B114A6667}"/>
              </a:ext>
            </a:extLst>
          </p:cNvPr>
          <p:cNvSpPr txBox="1">
            <a:spLocks/>
          </p:cNvSpPr>
          <p:nvPr/>
        </p:nvSpPr>
        <p:spPr>
          <a:xfrm>
            <a:off x="514641" y="3857886"/>
            <a:ext cx="10515600" cy="6459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2400" dirty="0"/>
              <a:t>Çıktı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83B38B2-1B78-0248-C333-767E780BD7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3140" y="4506088"/>
            <a:ext cx="487680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115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15B15-C828-3FBE-77B8-81926C673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4595"/>
            <a:ext cx="10515600" cy="645990"/>
          </a:xfrm>
        </p:spPr>
        <p:txBody>
          <a:bodyPr/>
          <a:lstStyle/>
          <a:p>
            <a:r>
              <a:rPr lang="tr-TR" sz="2400" dirty="0"/>
              <a:t>ROS Publisher-2 in Python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4DDEE9-9EF0-689A-8B24-452269531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758" y="1552941"/>
            <a:ext cx="4600575" cy="11715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B4866F-73FB-0424-E4CC-8DE95E3E7B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0131" y="1552941"/>
            <a:ext cx="5169449" cy="455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179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15B15-C828-3FBE-77B8-81926C673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4595"/>
            <a:ext cx="10515600" cy="645990"/>
          </a:xfrm>
        </p:spPr>
        <p:txBody>
          <a:bodyPr/>
          <a:lstStyle/>
          <a:p>
            <a:r>
              <a:rPr lang="tr-TR" sz="2400" dirty="0"/>
              <a:t>ROS Publisher-2 in Python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A24A07B-F431-BCA2-45FD-0F57444A5D89}"/>
              </a:ext>
            </a:extLst>
          </p:cNvPr>
          <p:cNvSpPr txBox="1">
            <a:spLocks/>
          </p:cNvSpPr>
          <p:nvPr/>
        </p:nvSpPr>
        <p:spPr>
          <a:xfrm>
            <a:off x="594340" y="1376121"/>
            <a:ext cx="10515600" cy="6459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2400" dirty="0"/>
              <a:t>Kütüphaneler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0DF7587-1B78-03FC-E40C-332272364469}"/>
              </a:ext>
            </a:extLst>
          </p:cNvPr>
          <p:cNvSpPr txBox="1">
            <a:spLocks/>
          </p:cNvSpPr>
          <p:nvPr/>
        </p:nvSpPr>
        <p:spPr>
          <a:xfrm>
            <a:off x="594340" y="3377826"/>
            <a:ext cx="5367921" cy="6459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2400" dirty="0"/>
              <a:t>Publisher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95C564-B2BC-C47F-0B47-F8593F102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877" y="2091042"/>
            <a:ext cx="10296525" cy="9950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735A661-8883-49BA-ECFA-EA5FA1F85B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877" y="4126164"/>
            <a:ext cx="9191625" cy="135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057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804D2DA-E512-80C3-969A-D8415CFFD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Proje</a:t>
            </a:r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2609C20A-F15F-DBF3-3CE0-35852EA75E4C}"/>
              </a:ext>
            </a:extLst>
          </p:cNvPr>
          <p:cNvSpPr txBox="1">
            <a:spLocks/>
          </p:cNvSpPr>
          <p:nvPr/>
        </p:nvSpPr>
        <p:spPr>
          <a:xfrm>
            <a:off x="838200" y="1273664"/>
            <a:ext cx="10515600" cy="5584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tr-TR" sz="2800" dirty="0"/>
              <a:t>3-4 kişilik gruplar, grup bulamayana ben proje vereceğim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r-TR" sz="2800" dirty="0"/>
              <a:t>Proje konusu siz belirleyeceksiniz, mutlaka ROS1 (</a:t>
            </a:r>
            <a:r>
              <a:rPr lang="tr-TR" sz="2800"/>
              <a:t>Publisher veya </a:t>
            </a:r>
            <a:r>
              <a:rPr lang="tr-TR" sz="2800" dirty="0" err="1"/>
              <a:t>Subscriber</a:t>
            </a:r>
            <a:r>
              <a:rPr lang="tr-TR" sz="2800" dirty="0"/>
              <a:t>) içerecek (Son tarih: 3 Kasım 2023)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r-TR" sz="2800" dirty="0"/>
              <a:t>Vize: %40, Final: %60 + Proje Sunumu (0-20P, </a:t>
            </a:r>
            <a:r>
              <a:rPr lang="tr-TR" sz="2800" dirty="0" err="1"/>
              <a:t>Bütünleme’dede</a:t>
            </a:r>
            <a:r>
              <a:rPr lang="tr-TR" sz="2800" dirty="0"/>
              <a:t> geçerli)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r-TR" sz="2800" dirty="0"/>
              <a:t>Proje sunum ve kodlar son gönderim tarihi: 4 Aralık Pzt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r-TR" sz="2800" dirty="0"/>
              <a:t>Proje Sunumu + Çıktı Video (20 dakika+ 10 dakika soru)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tr-TR" sz="2800" dirty="0"/>
              <a:t>Son 3-4 hafta sunumlar (Başlama tarihi: 15 Aralık Cuma)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tr-TR" sz="2800" dirty="0">
                <a:hlinkClick r:id="rId2"/>
              </a:rPr>
              <a:t>yigitkuyu@uludag.edu.tr</a:t>
            </a:r>
            <a:r>
              <a:rPr lang="tr-TR" sz="2800" dirty="0"/>
              <a:t> (Okul </a:t>
            </a:r>
            <a:r>
              <a:rPr lang="tr-TR" sz="2800" dirty="0" err="1"/>
              <a:t>nosu</a:t>
            </a:r>
            <a:r>
              <a:rPr lang="tr-TR" sz="2800" dirty="0"/>
              <a:t> ve isim/</a:t>
            </a:r>
            <a:r>
              <a:rPr lang="tr-TR" sz="2800" dirty="0" err="1"/>
              <a:t>soyisim</a:t>
            </a:r>
            <a:r>
              <a:rPr lang="tr-TR" sz="2800" dirty="0"/>
              <a:t> ile beraber grup ve proje konusu, mail başlığı: Robotik Proje)</a:t>
            </a:r>
          </a:p>
        </p:txBody>
      </p:sp>
    </p:spTree>
    <p:extLst>
      <p:ext uri="{BB962C8B-B14F-4D97-AF65-F5344CB8AC3E}">
        <p14:creationId xmlns:p14="http://schemas.microsoft.com/office/powerpoint/2010/main" val="35768417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15B15-C828-3FBE-77B8-81926C673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4595"/>
            <a:ext cx="10515600" cy="645990"/>
          </a:xfrm>
        </p:spPr>
        <p:txBody>
          <a:bodyPr/>
          <a:lstStyle/>
          <a:p>
            <a:r>
              <a:rPr lang="tr-TR" sz="2400" dirty="0"/>
              <a:t>ROS Publisher-2 in Python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A24A07B-F431-BCA2-45FD-0F57444A5D89}"/>
              </a:ext>
            </a:extLst>
          </p:cNvPr>
          <p:cNvSpPr txBox="1">
            <a:spLocks/>
          </p:cNvSpPr>
          <p:nvPr/>
        </p:nvSpPr>
        <p:spPr>
          <a:xfrm>
            <a:off x="594340" y="1376121"/>
            <a:ext cx="10515600" cy="6459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2400" dirty="0"/>
              <a:t>Döngü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D44E2D1-F75D-EA0C-F851-623B114A6667}"/>
              </a:ext>
            </a:extLst>
          </p:cNvPr>
          <p:cNvSpPr txBox="1">
            <a:spLocks/>
          </p:cNvSpPr>
          <p:nvPr/>
        </p:nvSpPr>
        <p:spPr>
          <a:xfrm>
            <a:off x="514641" y="3857886"/>
            <a:ext cx="10515600" cy="6459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2400" dirty="0"/>
              <a:t>Çıktı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FD7F13-F5D0-48BB-E1F5-DF15CA2FF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75" y="1947729"/>
            <a:ext cx="10839450" cy="15871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66F80AD-C5C7-D136-4C3A-550E63D11A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641" y="4480727"/>
            <a:ext cx="5867400" cy="200230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47D85FA-1DC0-0C0B-F081-EDEC5CDFB9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0493" y="4503876"/>
            <a:ext cx="4410075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256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804D2DA-E512-80C3-969A-D8415CFFD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Sunum Formatı</a:t>
            </a:r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2609C20A-F15F-DBF3-3CE0-35852EA75E4C}"/>
              </a:ext>
            </a:extLst>
          </p:cNvPr>
          <p:cNvSpPr txBox="1">
            <a:spLocks/>
          </p:cNvSpPr>
          <p:nvPr/>
        </p:nvSpPr>
        <p:spPr>
          <a:xfrm>
            <a:off x="838200" y="1273664"/>
            <a:ext cx="10515600" cy="5584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tr-TR" dirty="0"/>
          </a:p>
        </p:txBody>
      </p:sp>
      <p:sp>
        <p:nvSpPr>
          <p:cNvPr id="3" name="Title 5">
            <a:extLst>
              <a:ext uri="{FF2B5EF4-FFF2-40B4-BE49-F238E27FC236}">
                <a16:creationId xmlns:a16="http://schemas.microsoft.com/office/drawing/2014/main" id="{5CB33601-285C-5299-52D9-DA2A0348B956}"/>
              </a:ext>
            </a:extLst>
          </p:cNvPr>
          <p:cNvSpPr txBox="1">
            <a:spLocks/>
          </p:cNvSpPr>
          <p:nvPr/>
        </p:nvSpPr>
        <p:spPr>
          <a:xfrm>
            <a:off x="990600" y="1426064"/>
            <a:ext cx="10515600" cy="5584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tr-TR" sz="3200" b="1" dirty="0"/>
              <a:t>Giriş: </a:t>
            </a:r>
            <a:r>
              <a:rPr lang="tr-TR" sz="3200" dirty="0"/>
              <a:t>Genel bir literatür hakkında bilgi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r-TR" sz="3200" b="1" dirty="0" err="1"/>
              <a:t>Method</a:t>
            </a:r>
            <a:r>
              <a:rPr lang="tr-TR" sz="3200" b="1" dirty="0"/>
              <a:t>: </a:t>
            </a:r>
            <a:r>
              <a:rPr lang="tr-TR" sz="3200" dirty="0"/>
              <a:t>Uygulanan </a:t>
            </a:r>
            <a:r>
              <a:rPr lang="tr-TR" sz="3200" dirty="0" err="1"/>
              <a:t>method</a:t>
            </a:r>
            <a:r>
              <a:rPr lang="tr-TR" sz="3200" dirty="0"/>
              <a:t>/</a:t>
            </a:r>
            <a:r>
              <a:rPr lang="tr-TR" sz="3200" dirty="0" err="1"/>
              <a:t>methodlar</a:t>
            </a:r>
            <a:r>
              <a:rPr lang="tr-TR" sz="3200" dirty="0"/>
              <a:t> hakkında bilgi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r-TR" sz="3200" b="1" dirty="0"/>
              <a:t>Problem: </a:t>
            </a:r>
            <a:r>
              <a:rPr lang="tr-TR" sz="3200" dirty="0"/>
              <a:t>Ele alınan problem hakkında bilgi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r-TR" sz="3200" b="1" dirty="0"/>
              <a:t>Uygulama: </a:t>
            </a:r>
            <a:r>
              <a:rPr lang="tr-TR" sz="3200" dirty="0"/>
              <a:t>Geliştirdiğin metodu nasıl uyguladın</a:t>
            </a:r>
          </a:p>
          <a:p>
            <a:endParaRPr lang="tr-TR" sz="3200" dirty="0"/>
          </a:p>
          <a:p>
            <a:endParaRPr lang="tr-TR" sz="3200" dirty="0"/>
          </a:p>
          <a:p>
            <a:r>
              <a:rPr lang="tr-TR" sz="3200" dirty="0"/>
              <a:t>Not: Tüm sunum sadece yazıdan oluşmayıp, görsellerle desteklenecektir.</a:t>
            </a:r>
          </a:p>
        </p:txBody>
      </p:sp>
    </p:spTree>
    <p:extLst>
      <p:ext uri="{BB962C8B-B14F-4D97-AF65-F5344CB8AC3E}">
        <p14:creationId xmlns:p14="http://schemas.microsoft.com/office/powerpoint/2010/main" val="2662883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15B15-C828-3FBE-77B8-81926C673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4595"/>
            <a:ext cx="10515600" cy="645990"/>
          </a:xfrm>
        </p:spPr>
        <p:txBody>
          <a:bodyPr/>
          <a:lstStyle/>
          <a:p>
            <a:r>
              <a:rPr lang="tr-TR" sz="2400" dirty="0"/>
              <a:t>ROS </a:t>
            </a:r>
            <a:r>
              <a:rPr lang="tr-TR" sz="2400" dirty="0" err="1"/>
              <a:t>Commands</a:t>
            </a:r>
            <a:r>
              <a:rPr lang="tr-TR" sz="2400" dirty="0"/>
              <a:t> /Services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E93E495-EE0F-B604-3FCA-A9A70EF7C2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066" y="157305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tr-TR" dirty="0"/>
              <a:t>-</a:t>
            </a:r>
            <a:r>
              <a:rPr lang="en-GB" dirty="0"/>
              <a:t>A ROS service is a client/server system</a:t>
            </a:r>
            <a:r>
              <a:rPr lang="tr-TR" dirty="0"/>
              <a:t>. (ROS Server / ROS Client)</a:t>
            </a:r>
          </a:p>
          <a:p>
            <a:pPr marL="0" indent="0">
              <a:buNone/>
            </a:pPr>
            <a:r>
              <a:rPr lang="tr-TR" dirty="0"/>
              <a:t>-</a:t>
            </a:r>
            <a:r>
              <a:rPr lang="en-GB" dirty="0"/>
              <a:t>It is synchronous. The client sends a requests, and blocks until it receives a response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server</a:t>
            </a:r>
            <a:r>
              <a:rPr lang="en-GB" dirty="0"/>
              <a:t>.</a:t>
            </a:r>
            <a:r>
              <a:rPr lang="tr-TR" dirty="0"/>
              <a:t> F</a:t>
            </a:r>
            <a:r>
              <a:rPr lang="en-GB" dirty="0"/>
              <a:t>or example if you want to enable or disable an actuator, or any immediate action.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- Not </a:t>
            </a:r>
            <a:r>
              <a:rPr lang="tr-TR" dirty="0" err="1"/>
              <a:t>like</a:t>
            </a:r>
            <a:r>
              <a:rPr lang="tr-TR" dirty="0"/>
              <a:t> a </a:t>
            </a:r>
            <a:r>
              <a:rPr lang="tr-TR" dirty="0" err="1"/>
              <a:t>topic</a:t>
            </a:r>
            <a:r>
              <a:rPr lang="tr-TR" dirty="0"/>
              <a:t>, service is </a:t>
            </a:r>
            <a:r>
              <a:rPr lang="tr-TR" dirty="0" err="1"/>
              <a:t>one</a:t>
            </a:r>
            <a:r>
              <a:rPr lang="tr-TR" dirty="0"/>
              <a:t>-time </a:t>
            </a:r>
            <a:r>
              <a:rPr lang="tr-TR" dirty="0" err="1"/>
              <a:t>communication</a:t>
            </a:r>
            <a:endParaRPr lang="tr-TR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79389D2-5264-10C2-876B-BB569B9CF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7256" y="4923392"/>
            <a:ext cx="59436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646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15B15-C828-3FBE-77B8-81926C673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4595"/>
            <a:ext cx="10515600" cy="645990"/>
          </a:xfrm>
        </p:spPr>
        <p:txBody>
          <a:bodyPr/>
          <a:lstStyle/>
          <a:p>
            <a:r>
              <a:rPr lang="tr-TR" sz="2400" dirty="0"/>
              <a:t>ROS </a:t>
            </a:r>
            <a:r>
              <a:rPr lang="tr-TR" sz="2400" dirty="0" err="1"/>
              <a:t>Commands</a:t>
            </a:r>
            <a:r>
              <a:rPr lang="tr-TR" sz="2400" dirty="0"/>
              <a:t> /Services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F84B0CC-F788-7FB2-6396-6593FFEDC2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11601"/>
            <a:ext cx="8210107" cy="428625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D064689-BAA8-DCBB-90BC-C6B4F4DD24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0213" y="1411601"/>
            <a:ext cx="483870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57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15B15-C828-3FBE-77B8-81926C673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4595"/>
            <a:ext cx="10515600" cy="645990"/>
          </a:xfrm>
        </p:spPr>
        <p:txBody>
          <a:bodyPr/>
          <a:lstStyle/>
          <a:p>
            <a:r>
              <a:rPr lang="tr-TR" sz="2400" dirty="0"/>
              <a:t>ROS </a:t>
            </a:r>
            <a:r>
              <a:rPr lang="tr-TR" sz="2400" dirty="0" err="1"/>
              <a:t>Commands</a:t>
            </a:r>
            <a:r>
              <a:rPr lang="tr-TR" sz="2400" dirty="0"/>
              <a:t> /Services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A141734-A777-7FBB-C350-AFCFBF054B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52441"/>
            <a:ext cx="9894373" cy="2300582"/>
          </a:xfrm>
        </p:spPr>
      </p:pic>
    </p:spTree>
    <p:extLst>
      <p:ext uri="{BB962C8B-B14F-4D97-AF65-F5344CB8AC3E}">
        <p14:creationId xmlns:p14="http://schemas.microsoft.com/office/powerpoint/2010/main" val="1934399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15B15-C828-3FBE-77B8-81926C673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4595"/>
            <a:ext cx="10515600" cy="645990"/>
          </a:xfrm>
        </p:spPr>
        <p:txBody>
          <a:bodyPr/>
          <a:lstStyle/>
          <a:p>
            <a:r>
              <a:rPr lang="tr-TR" sz="2400" dirty="0"/>
              <a:t>ROS </a:t>
            </a:r>
            <a:r>
              <a:rPr lang="tr-TR" sz="2400" dirty="0" err="1"/>
              <a:t>Commands</a:t>
            </a:r>
            <a:r>
              <a:rPr lang="tr-TR" sz="2400" dirty="0"/>
              <a:t> /Services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403EB79-6DDD-F674-3BCA-03BD398050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7995" y="1592687"/>
            <a:ext cx="9258300" cy="4200525"/>
          </a:xfrm>
        </p:spPr>
      </p:pic>
    </p:spTree>
    <p:extLst>
      <p:ext uri="{BB962C8B-B14F-4D97-AF65-F5344CB8AC3E}">
        <p14:creationId xmlns:p14="http://schemas.microsoft.com/office/powerpoint/2010/main" val="3220238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15B15-C828-3FBE-77B8-81926C673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4595"/>
            <a:ext cx="10515600" cy="645990"/>
          </a:xfrm>
        </p:spPr>
        <p:txBody>
          <a:bodyPr/>
          <a:lstStyle/>
          <a:p>
            <a:r>
              <a:rPr lang="tr-TR" sz="2400" dirty="0"/>
              <a:t>ROS </a:t>
            </a:r>
            <a:r>
              <a:rPr lang="tr-TR" sz="2400" dirty="0" err="1"/>
              <a:t>Commands</a:t>
            </a:r>
            <a:r>
              <a:rPr lang="tr-TR" sz="2400" dirty="0"/>
              <a:t> /Services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A7718E5-9427-DD04-995F-BBEDB8608E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3373" y="1552883"/>
            <a:ext cx="5402628" cy="3355019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9D70498-056F-D322-B2A6-A6D72E96D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7060" y="1552883"/>
            <a:ext cx="4967425" cy="3355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69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15B15-C828-3FBE-77B8-81926C673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4595"/>
            <a:ext cx="10515600" cy="645990"/>
          </a:xfrm>
        </p:spPr>
        <p:txBody>
          <a:bodyPr/>
          <a:lstStyle/>
          <a:p>
            <a:r>
              <a:rPr lang="tr-TR" sz="2400" dirty="0"/>
              <a:t>ROS </a:t>
            </a:r>
            <a:r>
              <a:rPr lang="tr-TR" sz="2400" dirty="0" err="1"/>
              <a:t>Commands</a:t>
            </a:r>
            <a:r>
              <a:rPr lang="tr-TR" sz="2400" dirty="0"/>
              <a:t> /ROS Param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664B96-3753-0076-3EBE-052EA166D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7044"/>
            <a:ext cx="10515600" cy="4948399"/>
          </a:xfrm>
        </p:spPr>
        <p:txBody>
          <a:bodyPr>
            <a:normAutofit fontScale="47500" lnSpcReduction="20000"/>
          </a:bodyPr>
          <a:lstStyle/>
          <a:p>
            <a:r>
              <a:rPr lang="en-GB" b="1" dirty="0" err="1"/>
              <a:t>rosparam</a:t>
            </a:r>
            <a:r>
              <a:rPr lang="en-GB" dirty="0"/>
              <a:t> is a command-line tool in ROS that allows you to interact with the ROS Parameter Server. The ROS Parameter Server is a central repository for managing configuration parameters across different nodes in a ROS system.</a:t>
            </a:r>
          </a:p>
          <a:p>
            <a:endParaRPr lang="en-GB" dirty="0"/>
          </a:p>
          <a:p>
            <a:r>
              <a:rPr lang="en-GB" u="sng" dirty="0"/>
              <a:t>Here are some common uses for </a:t>
            </a:r>
            <a:r>
              <a:rPr lang="en-GB" u="sng" dirty="0" err="1"/>
              <a:t>rosparam</a:t>
            </a:r>
            <a:r>
              <a:rPr lang="en-GB" u="sng" dirty="0"/>
              <a:t>:</a:t>
            </a:r>
          </a:p>
          <a:p>
            <a:endParaRPr lang="en-GB" dirty="0"/>
          </a:p>
          <a:p>
            <a:r>
              <a:rPr lang="en-GB" i="1" dirty="0"/>
              <a:t>Setting and Getting Parameters: </a:t>
            </a:r>
            <a:r>
              <a:rPr lang="en-GB" dirty="0"/>
              <a:t>You can use </a:t>
            </a:r>
            <a:r>
              <a:rPr lang="en-GB" dirty="0" err="1"/>
              <a:t>rosparam</a:t>
            </a:r>
            <a:r>
              <a:rPr lang="en-GB" dirty="0"/>
              <a:t> to set and get parameter values. These parameters can be used to configure the </a:t>
            </a:r>
            <a:r>
              <a:rPr lang="en-GB" dirty="0" err="1"/>
              <a:t>behavior</a:t>
            </a:r>
            <a:r>
              <a:rPr lang="en-GB" dirty="0"/>
              <a:t> of various nodes in a ROS system.</a:t>
            </a:r>
          </a:p>
          <a:p>
            <a:endParaRPr lang="en-GB" dirty="0"/>
          </a:p>
          <a:p>
            <a:r>
              <a:rPr lang="en-GB" i="1" dirty="0"/>
              <a:t>Loading and Saving Parameters: </a:t>
            </a:r>
            <a:r>
              <a:rPr lang="en-GB" i="1" dirty="0" err="1"/>
              <a:t>rosparam</a:t>
            </a:r>
            <a:r>
              <a:rPr lang="en-GB" i="1" dirty="0"/>
              <a:t> </a:t>
            </a:r>
            <a:r>
              <a:rPr lang="en-GB" dirty="0"/>
              <a:t>allows you to load and save parameter values from and to YAML files. This is useful for storing configurations in a structured format.</a:t>
            </a:r>
          </a:p>
          <a:p>
            <a:endParaRPr lang="en-GB" dirty="0"/>
          </a:p>
          <a:p>
            <a:r>
              <a:rPr lang="en-GB" i="1" dirty="0"/>
              <a:t>Namespaces and Parameter Servers: </a:t>
            </a:r>
            <a:r>
              <a:rPr lang="en-GB" dirty="0" err="1"/>
              <a:t>rosparam</a:t>
            </a:r>
            <a:r>
              <a:rPr lang="en-GB" dirty="0"/>
              <a:t> can be used to manage parameters in different namespaces. This enables you to organize parameters hierarchically, making it easier to manage configurations for different parts of your robot.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i="1" dirty="0"/>
              <a:t>Managing Parameter Launch Files</a:t>
            </a:r>
            <a:r>
              <a:rPr lang="en-GB" dirty="0"/>
              <a:t>: In ROS, launch files are used to start and configure nodes. Parameters can be set within these launch files using </a:t>
            </a:r>
            <a:r>
              <a:rPr lang="en-GB" dirty="0" err="1"/>
              <a:t>rosparam</a:t>
            </a:r>
            <a:r>
              <a:rPr lang="en-GB" dirty="0"/>
              <a:t>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62618123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AnalogousFromLightSeedRightStep">
      <a:dk1>
        <a:srgbClr val="000000"/>
      </a:dk1>
      <a:lt1>
        <a:srgbClr val="FFFFFF"/>
      </a:lt1>
      <a:dk2>
        <a:srgbClr val="412524"/>
      </a:dk2>
      <a:lt2>
        <a:srgbClr val="E2E8E8"/>
      </a:lt2>
      <a:accent1>
        <a:srgbClr val="C69896"/>
      </a:accent1>
      <a:accent2>
        <a:srgbClr val="BA997F"/>
      </a:accent2>
      <a:accent3>
        <a:srgbClr val="AAA480"/>
      </a:accent3>
      <a:accent4>
        <a:srgbClr val="9BAA74"/>
      </a:accent4>
      <a:accent5>
        <a:srgbClr val="8FAC82"/>
      </a:accent5>
      <a:accent6>
        <a:srgbClr val="78B07E"/>
      </a:accent6>
      <a:hlink>
        <a:srgbClr val="568D8F"/>
      </a:hlink>
      <a:folHlink>
        <a:srgbClr val="7F7F7F"/>
      </a:folHlink>
    </a:clrScheme>
    <a:fontScheme name="Custom 23">
      <a:majorFont>
        <a:latin typeface="Sagona Boo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2198</TotalTime>
  <Words>515</Words>
  <Application>Microsoft Office PowerPoint</Application>
  <PresentationFormat>Widescreen</PresentationFormat>
  <Paragraphs>60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Avenir Next LT Pro</vt:lpstr>
      <vt:lpstr>AvenirNext LT Pro Medium</vt:lpstr>
      <vt:lpstr>Sagona Book</vt:lpstr>
      <vt:lpstr>ExploreVTI</vt:lpstr>
      <vt:lpstr>Introduction to Robot Operating System</vt:lpstr>
      <vt:lpstr>Proje</vt:lpstr>
      <vt:lpstr>Sunum Formatı</vt:lpstr>
      <vt:lpstr>ROS Commands /Services</vt:lpstr>
      <vt:lpstr>ROS Commands /Services</vt:lpstr>
      <vt:lpstr>ROS Commands /Services</vt:lpstr>
      <vt:lpstr>ROS Commands /Services</vt:lpstr>
      <vt:lpstr>ROS Commands /Services</vt:lpstr>
      <vt:lpstr>ROS Commands /ROS Param</vt:lpstr>
      <vt:lpstr>ROS Commands /ROS Param</vt:lpstr>
      <vt:lpstr>ROS Commands /ROS Param</vt:lpstr>
      <vt:lpstr>ROS Commands /ROS Param</vt:lpstr>
      <vt:lpstr>ROS Commands /ROS Param</vt:lpstr>
      <vt:lpstr>ROS Publisher-1 in Python</vt:lpstr>
      <vt:lpstr>ROS Publisher-1 in Python</vt:lpstr>
      <vt:lpstr>ROS Publisher-1 in Python</vt:lpstr>
      <vt:lpstr>ROS Publisher-1 in Python</vt:lpstr>
      <vt:lpstr>ROS Publisher-2 in Python</vt:lpstr>
      <vt:lpstr>ROS Publisher-2 in Python</vt:lpstr>
      <vt:lpstr>ROS Publisher-2 in Python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Robotics</dc:title>
  <dc:creator>Yiğit Çağatay Kuyu</dc:creator>
  <cp:lastModifiedBy>Yiğit Çağatay Kuyu</cp:lastModifiedBy>
  <cp:revision>73</cp:revision>
  <dcterms:created xsi:type="dcterms:W3CDTF">2023-10-05T11:39:42Z</dcterms:created>
  <dcterms:modified xsi:type="dcterms:W3CDTF">2023-10-20T13:57:58Z</dcterms:modified>
</cp:coreProperties>
</file>