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B4FEA1-BE36-40FC-8C95-35C273C6A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73173C1-24A1-E18C-797C-318DCA509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9026E5-BD6A-95C5-2FD7-B95668B3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2FC8-B6DB-460A-A477-6C29EE5CDA77}" type="datetimeFigureOut">
              <a:rPr lang="tr-TR" smtClean="0"/>
              <a:t>10.06.2024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11492B7-9EF6-1A81-AC85-03BDB826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8DC1530-1ABF-56B9-42B7-ABECBFE2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CF2-719D-4005-B49A-9F841C58570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682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1C448C-B5D4-0400-AD52-5362DECB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683410E-A0ED-BC34-017F-30CD98948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AE7EAE4-550B-30FD-9129-AC239C1AD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2FC8-B6DB-460A-A477-6C29EE5CDA77}" type="datetimeFigureOut">
              <a:rPr lang="tr-TR" smtClean="0"/>
              <a:t>10.06.2024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C0BFC79-EE4B-D469-D4C0-4FE5432E9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00C6227-F806-CB8A-03E2-F2921106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CF2-719D-4005-B49A-9F841C58570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070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6DA18AB-7E62-EDA3-E4D3-6B05FBB7E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C2E15BC-65D4-3731-46FE-C69994F32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9A24D88-7342-F8D5-1954-50374965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2FC8-B6DB-460A-A477-6C29EE5CDA77}" type="datetimeFigureOut">
              <a:rPr lang="tr-TR" smtClean="0"/>
              <a:t>10.06.2024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33AAFCE-3582-8EE7-F003-07E45F5F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75C2FCC-8CC0-3B3B-0619-22A4B78C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CF2-719D-4005-B49A-9F841C58570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299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3A8572-6206-1C2D-37D3-415C7764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F0699A-8E9A-C47C-91AC-FE8BB3F2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FD5C451-1DB2-12E0-9F65-3EB32640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2FC8-B6DB-460A-A477-6C29EE5CDA77}" type="datetimeFigureOut">
              <a:rPr lang="tr-TR" smtClean="0"/>
              <a:t>10.06.2024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89A386E-C636-5113-A0BE-DD4579DA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B388B47-468E-B5A5-27C4-1C9EF562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CF2-719D-4005-B49A-9F841C58570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918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6BDC3F-F4EF-1CF9-044F-CD19EB96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068F622-B77B-6C0C-CD61-F6898B651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BF6AF4F-830F-9B1D-1211-C3E48F13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2FC8-B6DB-460A-A477-6C29EE5CDA77}" type="datetimeFigureOut">
              <a:rPr lang="tr-TR" smtClean="0"/>
              <a:t>10.06.2024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F2E2659-B23A-6544-C38F-57E4283F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CCFA9D6-969B-20AC-47E6-25909DEA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CF2-719D-4005-B49A-9F841C58570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201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6DAA03-2DCA-AE28-CA08-5A0F73936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04E884-743E-3D31-94DE-031B061AF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2A115F2-2E48-CB97-FBCA-641E9B702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949BD3E-C775-2247-D3A7-15778F5B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2FC8-B6DB-460A-A477-6C29EE5CDA77}" type="datetimeFigureOut">
              <a:rPr lang="tr-TR" smtClean="0"/>
              <a:t>10.06.2024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645CF94-37DA-B13D-E23A-BC247057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74AFA49-5734-EE67-421A-F9D05B37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CF2-719D-4005-B49A-9F841C58570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787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EF4122-DFE6-79BD-8F4D-23C599AE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E247099-64D4-57BD-850A-8984B942C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D0D4B97-3076-16EA-D53C-3D922A1B2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619489A-645F-A2ED-87C9-BD2985714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F11F671-8397-E6FA-449C-F25967CEC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B44B3A6-6350-70CF-401F-CDC272A4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2FC8-B6DB-460A-A477-6C29EE5CDA77}" type="datetimeFigureOut">
              <a:rPr lang="tr-TR" smtClean="0"/>
              <a:t>10.06.2024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97DB592-C06D-4009-3B81-30423480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E5229E0-8482-C924-013C-5075FAF1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CF2-719D-4005-B49A-9F841C58570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85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4C21A5-C939-2151-8CC3-08C1F1D5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13E852D-4B69-AC63-2E3D-5FBC9CA89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2FC8-B6DB-460A-A477-6C29EE5CDA77}" type="datetimeFigureOut">
              <a:rPr lang="tr-TR" smtClean="0"/>
              <a:t>10.06.2024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D9416D5-62F8-3681-B156-E6C50646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357B87A-E5CD-DD3B-DE9C-27090F7C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CF2-719D-4005-B49A-9F841C58570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585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9FBB2E7-CFFC-F0AA-A456-8845569B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2FC8-B6DB-460A-A477-6C29EE5CDA77}" type="datetimeFigureOut">
              <a:rPr lang="tr-TR" smtClean="0"/>
              <a:t>10.06.2024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7D421F4-D829-6C2F-0363-2DC328BF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DFF77FE-27C4-CA49-303F-3EAF936E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CF2-719D-4005-B49A-9F841C58570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114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CB3144-F54B-EB6F-376A-013C760E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F1D0D3-639B-CB04-20A7-332ED07F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670CD94-82BE-030E-EDFB-2D36FD5DB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95F701D-7234-688F-35CF-A747C031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2FC8-B6DB-460A-A477-6C29EE5CDA77}" type="datetimeFigureOut">
              <a:rPr lang="tr-TR" smtClean="0"/>
              <a:t>10.06.2024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5F8DF32-C22E-BBB2-EC2B-03571166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E47A87A-F76F-A6E5-4D6C-F67A95BF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CF2-719D-4005-B49A-9F841C58570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45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75FFC0-29E4-CE4B-8A08-7B0479D9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C9EFE9E-F557-A0DE-34EE-0BFD77B50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512F03F-64FA-4D16-E769-B2D3D0EE0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9DF7B15-D00B-AFE6-FE98-FF859A0C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2FC8-B6DB-460A-A477-6C29EE5CDA77}" type="datetimeFigureOut">
              <a:rPr lang="tr-TR" smtClean="0"/>
              <a:t>10.06.2024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0737B7F-32B4-3D31-798F-A7DD8865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E4EC55C-3ED0-B0F7-29BC-2120102B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CF2-719D-4005-B49A-9F841C58570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139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3D2CC01-71E0-0838-AF3F-FE576CB1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7355A63-E6B2-4D02-8C8A-E32401968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2260080-B454-6968-7D28-7975DE83B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CD2FC8-B6DB-460A-A477-6C29EE5CDA77}" type="datetimeFigureOut">
              <a:rPr lang="tr-TR" smtClean="0"/>
              <a:t>10.06.2024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BAB70EE-0B18-FFE5-B68F-EF86F1EB0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44BE035-7FFD-E57C-A216-857084C75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C0DCF2-719D-4005-B49A-9F841C58570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072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igitcanyardimci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3DE33D-14C4-533C-711E-F2A3E6B04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572" y="712380"/>
            <a:ext cx="9144000" cy="2081619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Predictive</a:t>
            </a:r>
            <a:r>
              <a:rPr lang="tr-TR" dirty="0"/>
              <a:t> </a:t>
            </a:r>
            <a:r>
              <a:rPr lang="tr-TR" dirty="0" err="1"/>
              <a:t>Maintenance</a:t>
            </a:r>
            <a:r>
              <a:rPr lang="tr-TR" dirty="0"/>
              <a:t> Using Machine Learning </a:t>
            </a:r>
            <a:r>
              <a:rPr lang="tr-TR" dirty="0" err="1"/>
              <a:t>Models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F77AB5C-6045-2A4A-8CE8-93B5581E5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846" y="3790507"/>
            <a:ext cx="9363740" cy="2822944"/>
          </a:xfrm>
        </p:spPr>
        <p:txBody>
          <a:bodyPr>
            <a:normAutofit/>
          </a:bodyPr>
          <a:lstStyle/>
          <a:p>
            <a:pPr algn="l"/>
            <a:r>
              <a:rPr lang="tr-TR" sz="1600" b="1" i="0" u="none" strike="noStrike" dirty="0" err="1">
                <a:solidFill>
                  <a:srgbClr val="000000"/>
                </a:solidFill>
                <a:effectLst/>
              </a:rPr>
              <a:t>Subtitles</a:t>
            </a:r>
            <a:r>
              <a:rPr lang="tr-TR" sz="1600" b="1" i="0" u="none" strike="noStrike" dirty="0">
                <a:solidFill>
                  <a:srgbClr val="000000"/>
                </a:solidFill>
                <a:effectLst/>
              </a:rPr>
              <a:t>:</a:t>
            </a:r>
            <a:endParaRPr lang="tr-TR" sz="16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Logistic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Regression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Decision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Tree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Random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Forest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Bagging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Models</a:t>
            </a:r>
            <a:endParaRPr lang="tr-TR" sz="16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Class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Imbalance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Handling,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Overfitting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Detection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Model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Performance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Evaluation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tr-TR" sz="16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tr-TR" sz="1600" b="1" i="0" u="none" strike="noStrike" dirty="0" err="1">
                <a:solidFill>
                  <a:srgbClr val="000000"/>
                </a:solidFill>
                <a:effectLst/>
              </a:rPr>
              <a:t>Additional</a:t>
            </a:r>
            <a:r>
              <a:rPr lang="tr-TR" sz="1600" b="1" i="0" u="none" strike="noStrike" dirty="0">
                <a:solidFill>
                  <a:srgbClr val="000000"/>
                </a:solidFill>
                <a:effectLst/>
              </a:rPr>
              <a:t> Information:</a:t>
            </a:r>
            <a:endParaRPr lang="tr-TR" sz="16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Prepared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by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: Yiğitcan Yardımcı, Berke Kaygısız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Date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June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10, 2024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8462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826C1C-630D-C27B-A9B4-CBB1FF3D0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00" y="119650"/>
            <a:ext cx="10515600" cy="1325563"/>
          </a:xfrm>
        </p:spPr>
        <p:txBody>
          <a:bodyPr/>
          <a:lstStyle/>
          <a:p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Evaluation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C3C1B54E-4141-01B2-3C38-45AF22829D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7080" y="1691276"/>
            <a:ext cx="3716424" cy="4498387"/>
          </a:xfrm>
        </p:spPr>
      </p:pic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41925183-76DC-43B2-6829-B8CBF2E95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2213" y="2084681"/>
            <a:ext cx="6145435" cy="362500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tr-TR" sz="1600" b="1" i="0" u="none" strike="noStrike" dirty="0">
                <a:solidFill>
                  <a:srgbClr val="000000"/>
                </a:solidFill>
                <a:effectLst/>
              </a:rPr>
              <a:t>High </a:t>
            </a:r>
            <a:r>
              <a:rPr lang="tr-TR" sz="1600" b="1" i="0" u="none" strike="noStrike" dirty="0" err="1">
                <a:solidFill>
                  <a:srgbClr val="000000"/>
                </a:solidFill>
                <a:effectLst/>
              </a:rPr>
              <a:t>Performance</a:t>
            </a:r>
            <a:r>
              <a:rPr lang="tr-TR" sz="1600" b="1" i="0" u="none" strike="noStrike" dirty="0">
                <a:solidFill>
                  <a:srgbClr val="000000"/>
                </a:solidFill>
                <a:effectLst/>
              </a:rPr>
              <a:t>:</a:t>
            </a:r>
            <a:endParaRPr lang="tr-TR" sz="16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model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shows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high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performance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in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terms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of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both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sensitivity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specificity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tr-TR" sz="16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tr-TR" sz="1600" b="1" i="0" u="none" strike="noStrike" dirty="0" err="1">
                <a:solidFill>
                  <a:srgbClr val="000000"/>
                </a:solidFill>
                <a:effectLst/>
              </a:rPr>
              <a:t>Low</a:t>
            </a:r>
            <a:r>
              <a:rPr lang="tr-TR" sz="16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1" i="0" u="none" strike="noStrike" dirty="0" err="1">
                <a:solidFill>
                  <a:srgbClr val="000000"/>
                </a:solidFill>
                <a:effectLst/>
              </a:rPr>
              <a:t>Error</a:t>
            </a:r>
            <a:r>
              <a:rPr lang="tr-TR" sz="1600" b="1" i="0" u="none" strike="noStrike" dirty="0">
                <a:solidFill>
                  <a:srgbClr val="000000"/>
                </a:solidFill>
                <a:effectLst/>
              </a:rPr>
              <a:t> Rate:</a:t>
            </a:r>
            <a:endParaRPr lang="tr-TR" sz="16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Errors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are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almost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negligible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which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increases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model's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reliability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tr-TR" sz="16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tr-TR" sz="1600" b="1" i="0" u="none" strike="noStrike" dirty="0">
                <a:solidFill>
                  <a:srgbClr val="000000"/>
                </a:solidFill>
                <a:effectLst/>
              </a:rPr>
              <a:t>Kappa Value:</a:t>
            </a:r>
            <a:endParaRPr lang="tr-TR" sz="16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Kappa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value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is 0.9875,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indicating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that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model has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nearly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perfect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classification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performance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482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6B86F2-D474-C4BF-9FBB-5B3374A4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91" y="281873"/>
            <a:ext cx="11653284" cy="823913"/>
          </a:xfrm>
        </p:spPr>
        <p:txBody>
          <a:bodyPr>
            <a:normAutofit/>
          </a:bodyPr>
          <a:lstStyle/>
          <a:p>
            <a:pPr algn="ctr"/>
            <a:r>
              <a:rPr lang="tr-TR" sz="3600" dirty="0" err="1"/>
              <a:t>Comparison</a:t>
            </a:r>
            <a:r>
              <a:rPr lang="tr-TR" sz="3600" dirty="0"/>
              <a:t> of Train </a:t>
            </a:r>
            <a:r>
              <a:rPr lang="tr-TR" sz="3600" dirty="0" err="1"/>
              <a:t>and</a:t>
            </a:r>
            <a:r>
              <a:rPr lang="tr-TR" sz="3600" dirty="0"/>
              <a:t> Test Set </a:t>
            </a:r>
            <a:r>
              <a:rPr lang="tr-TR" sz="3600" dirty="0" err="1"/>
              <a:t>for</a:t>
            </a:r>
            <a:r>
              <a:rPr lang="tr-TR" sz="3600" dirty="0"/>
              <a:t> </a:t>
            </a:r>
            <a:r>
              <a:rPr lang="tr-TR" sz="3600" dirty="0" err="1"/>
              <a:t>Overfitting</a:t>
            </a:r>
            <a:r>
              <a:rPr lang="tr-TR" sz="3600" dirty="0"/>
              <a:t> Control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A92A34EA-57F1-567D-D315-E92287703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311" y="1742381"/>
            <a:ext cx="3253380" cy="3987209"/>
          </a:xfrm>
        </p:spPr>
        <p:txBody>
          <a:bodyPr>
            <a:norm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differences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between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training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test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results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very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small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This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indicates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that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model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does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not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overfit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has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strong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generalization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ability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65A79B5-02F5-D0DF-BC8A-F0B762B63E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25821" b="10017"/>
          <a:stretch/>
        </p:blipFill>
        <p:spPr>
          <a:xfrm>
            <a:off x="279991" y="1898059"/>
            <a:ext cx="3814175" cy="3987208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220D5D9C-41DD-78A1-4000-79673614A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690" y="1898059"/>
            <a:ext cx="3342660" cy="398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50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7FFE43-F2C5-E1D8-AA21-10C8775B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21" y="212105"/>
            <a:ext cx="10515600" cy="1325563"/>
          </a:xfrm>
        </p:spPr>
        <p:txBody>
          <a:bodyPr/>
          <a:lstStyle/>
          <a:p>
            <a:r>
              <a:rPr lang="tr-TR" dirty="0"/>
              <a:t>Cross </a:t>
            </a:r>
            <a:r>
              <a:rPr lang="tr-TR" dirty="0" err="1"/>
              <a:t>Validation</a:t>
            </a:r>
            <a:endParaRPr lang="tr-TR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BF570976-F082-F8FB-BAAA-9E87E598F0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8267" y="1871331"/>
            <a:ext cx="6307468" cy="4114800"/>
          </a:xfrm>
        </p:spPr>
      </p:pic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866C075-18FF-D1ED-18C4-67DF0BF81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70381" y="1871331"/>
            <a:ext cx="4444226" cy="3476845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tr-TR" sz="1600" b="1" i="0" u="none" strike="noStrike" dirty="0">
                <a:solidFill>
                  <a:srgbClr val="000000"/>
                </a:solidFill>
                <a:effectLst/>
              </a:rPr>
              <a:t>Model </a:t>
            </a:r>
            <a:r>
              <a:rPr lang="tr-TR" sz="1600" b="1" i="0" u="none" strike="noStrike" dirty="0" err="1">
                <a:solidFill>
                  <a:srgbClr val="000000"/>
                </a:solidFill>
                <a:effectLst/>
              </a:rPr>
              <a:t>Performance</a:t>
            </a:r>
            <a:r>
              <a:rPr lang="tr-TR" sz="1600" b="1" i="0" u="none" strike="noStrike" dirty="0">
                <a:solidFill>
                  <a:srgbClr val="000000"/>
                </a:solidFill>
                <a:effectLst/>
              </a:rPr>
              <a:t>:</a:t>
            </a:r>
            <a:endParaRPr lang="tr-TR" sz="16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model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shows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very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high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accuracy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Kappa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values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according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cross-validation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results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tr-TR" sz="16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tr-TR" sz="1600" b="1" i="0" u="none" strike="noStrike" dirty="0">
                <a:solidFill>
                  <a:srgbClr val="000000"/>
                </a:solidFill>
                <a:effectLst/>
              </a:rPr>
              <a:t>Optimal </a:t>
            </a:r>
            <a:r>
              <a:rPr lang="tr-TR" sz="1600" b="1" i="0" u="none" strike="noStrike" dirty="0" err="1">
                <a:solidFill>
                  <a:srgbClr val="000000"/>
                </a:solidFill>
                <a:effectLst/>
              </a:rPr>
              <a:t>Hyperparameter</a:t>
            </a:r>
            <a:r>
              <a:rPr lang="tr-TR" sz="1600" b="1" i="0" u="none" strike="noStrike" dirty="0">
                <a:solidFill>
                  <a:srgbClr val="000000"/>
                </a:solidFill>
                <a:effectLst/>
              </a:rPr>
              <a:t>:</a:t>
            </a:r>
            <a:endParaRPr lang="tr-TR" sz="16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optimal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performance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is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achieved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with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mtry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= 7.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tr-TR" sz="16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tr-TR" sz="1600" b="1" i="0" u="none" strike="noStrike" dirty="0" err="1">
                <a:solidFill>
                  <a:srgbClr val="000000"/>
                </a:solidFill>
                <a:effectLst/>
              </a:rPr>
              <a:t>Generalization</a:t>
            </a:r>
            <a:r>
              <a:rPr lang="tr-TR" sz="16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1" i="0" u="none" strike="noStrike" dirty="0" err="1">
                <a:solidFill>
                  <a:srgbClr val="000000"/>
                </a:solidFill>
                <a:effectLst/>
              </a:rPr>
              <a:t>Ability</a:t>
            </a:r>
            <a:r>
              <a:rPr lang="tr-TR" sz="1600" b="1" i="0" u="none" strike="noStrike" dirty="0">
                <a:solidFill>
                  <a:srgbClr val="000000"/>
                </a:solidFill>
                <a:effectLst/>
              </a:rPr>
              <a:t>:</a:t>
            </a:r>
            <a:endParaRPr lang="tr-TR" sz="16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Cross-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validation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results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indicate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that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model has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strong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generalization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ability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3675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7D100A-35D0-0C8D-F626-161D7795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Bagging</a:t>
            </a:r>
            <a:r>
              <a:rPr lang="tr-TR" dirty="0"/>
              <a:t> </a:t>
            </a:r>
            <a:r>
              <a:rPr lang="tr-TR" dirty="0" err="1"/>
              <a:t>Tree</a:t>
            </a:r>
            <a:endParaRPr lang="tr-TR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F7FA8FA-85AA-E807-94DD-1BCA06D4C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16601" y="1991849"/>
            <a:ext cx="5110823" cy="401554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tr-TR" sz="2400" b="1" i="0" u="none" strike="noStrike" dirty="0">
                <a:solidFill>
                  <a:srgbClr val="000000"/>
                </a:solidFill>
                <a:effectLst/>
              </a:rPr>
              <a:t>OOB </a:t>
            </a:r>
            <a:r>
              <a:rPr lang="tr-TR" sz="2400" b="1" i="0" u="none" strike="noStrike" dirty="0" err="1">
                <a:solidFill>
                  <a:srgbClr val="000000"/>
                </a:solidFill>
                <a:effectLst/>
              </a:rPr>
              <a:t>Error</a:t>
            </a:r>
            <a:r>
              <a:rPr lang="tr-TR" sz="2400" b="1" i="0" u="none" strike="noStrike" dirty="0">
                <a:solidFill>
                  <a:srgbClr val="000000"/>
                </a:solidFill>
                <a:effectLst/>
              </a:rPr>
              <a:t> Rate: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model's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OOB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error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rate is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very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low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indicating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high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prediction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accuracy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tr-TR" sz="2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tr-TR" sz="2400" b="1" i="0" u="none" strike="noStrike" dirty="0">
                <a:solidFill>
                  <a:srgbClr val="000000"/>
                </a:solidFill>
                <a:effectLst/>
              </a:rPr>
              <a:t>R² Value:</a:t>
            </a:r>
            <a:endParaRPr lang="tr-TR" sz="2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R²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value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is 95.6%,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showing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that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model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explains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large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portion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of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variance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in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dataset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CC08092-35BD-F224-B6DF-4928E5425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6" b="6765"/>
          <a:stretch/>
        </p:blipFill>
        <p:spPr>
          <a:xfrm>
            <a:off x="470904" y="2190712"/>
            <a:ext cx="5977304" cy="30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8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E2096FE-0AAA-DEA3-567A-D723883AB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156" y="1392865"/>
            <a:ext cx="10218072" cy="3848986"/>
          </a:xfrm>
        </p:spPr>
        <p:txBody>
          <a:bodyPr/>
          <a:lstStyle/>
          <a:p>
            <a:pPr marL="0" indent="0" algn="l">
              <a:buNone/>
            </a:pPr>
            <a:endParaRPr lang="tr-TR" dirty="0">
              <a:solidFill>
                <a:srgbClr val="000000"/>
              </a:solidFill>
            </a:endParaRPr>
          </a:p>
          <a:p>
            <a:pPr algn="l"/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Thank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you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for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your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attention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time.</a:t>
            </a:r>
          </a:p>
          <a:p>
            <a:pPr algn="l"/>
            <a:endParaRPr lang="tr-TR" sz="24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For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more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details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access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code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please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visit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following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GitHub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repository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/>
            <a:r>
              <a:rPr lang="tr-TR" sz="2400" i="0" u="sng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https://github.com/Yigitcanyardimci</a:t>
            </a:r>
            <a:endParaRPr lang="tr-TR" sz="2400" i="0" u="sng" strike="noStrike" dirty="0">
              <a:effectLst/>
            </a:endParaRPr>
          </a:p>
          <a:p>
            <a:pPr algn="l"/>
            <a:r>
              <a:rPr lang="tr-TR" sz="2400" i="0" u="sng" strike="noStrike" dirty="0" err="1">
                <a:solidFill>
                  <a:srgbClr val="000000"/>
                </a:solidFill>
                <a:effectLst/>
              </a:rPr>
              <a:t>https</a:t>
            </a:r>
            <a:r>
              <a:rPr lang="tr-TR" sz="2400" i="0" u="sng" strike="noStrike" dirty="0">
                <a:solidFill>
                  <a:srgbClr val="000000"/>
                </a:solidFill>
                <a:effectLst/>
              </a:rPr>
              <a:t>://</a:t>
            </a:r>
            <a:r>
              <a:rPr lang="tr-TR" sz="2400" i="0" u="sng" strike="noStrike" dirty="0" err="1">
                <a:solidFill>
                  <a:srgbClr val="000000"/>
                </a:solidFill>
                <a:effectLst/>
              </a:rPr>
              <a:t>github.com</a:t>
            </a:r>
            <a:r>
              <a:rPr lang="tr-TR" sz="2400" i="0" u="sng" strike="noStrike" dirty="0">
                <a:solidFill>
                  <a:srgbClr val="000000"/>
                </a:solidFill>
                <a:effectLst/>
              </a:rPr>
              <a:t>/Berke-K</a:t>
            </a:r>
          </a:p>
          <a:p>
            <a:pPr algn="l"/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6084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9DC2C0-C7E7-CDA1-9081-DC3A4A72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715"/>
            <a:ext cx="10515600" cy="1325563"/>
          </a:xfrm>
        </p:spPr>
        <p:txBody>
          <a:bodyPr/>
          <a:lstStyle/>
          <a:p>
            <a:pPr algn="l"/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Problem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Objective</a:t>
            </a:r>
            <a:endParaRPr lang="tr-TR" b="1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647615-0C01-40E6-CC8A-8AF1A7141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242" y="2172604"/>
            <a:ext cx="10515600" cy="3444838"/>
          </a:xfrm>
        </p:spPr>
        <p:txBody>
          <a:bodyPr>
            <a:normAutofit/>
          </a:bodyPr>
          <a:lstStyle/>
          <a:p>
            <a:pPr algn="l"/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Problem: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Proactive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maintenance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strategies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in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steel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production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facilities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crucial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for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ensuring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operational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continuity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extending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lifespan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of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equipment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ensuring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personnel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safety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reducing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operational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costs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 algn="l">
              <a:buNone/>
            </a:pP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Objective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predict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failure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events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in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order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increase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efficiency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reduce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maintenance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costs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76210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8C6A93-ED57-27C3-E76C-74F4522C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Dataset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Description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BA92F1-9A4D-64B0-6883-3D551B98D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334"/>
            <a:ext cx="10515600" cy="4781652"/>
          </a:xfrm>
        </p:spPr>
        <p:txBody>
          <a:bodyPr>
            <a:normAutofit/>
          </a:bodyPr>
          <a:lstStyle/>
          <a:p>
            <a:pPr algn="l"/>
            <a:r>
              <a:rPr lang="tr-TR" sz="2000" b="1" i="0" u="none" strike="noStrike" dirty="0" err="1">
                <a:solidFill>
                  <a:srgbClr val="000000"/>
                </a:solidFill>
                <a:effectLst/>
              </a:rPr>
              <a:t>Variables</a:t>
            </a:r>
            <a:r>
              <a:rPr lang="tr-TR" sz="2000" b="1" i="0" u="none" strike="noStrike" dirty="0">
                <a:solidFill>
                  <a:srgbClr val="000000"/>
                </a:solidFill>
                <a:effectLst/>
              </a:rPr>
              <a:t>:</a:t>
            </a:r>
            <a:endParaRPr lang="tr-TR" sz="20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000" b="1" i="0" u="none" strike="noStrike" dirty="0">
                <a:solidFill>
                  <a:srgbClr val="000000"/>
                </a:solidFill>
                <a:effectLst/>
              </a:rPr>
              <a:t>UDI:</a:t>
            </a:r>
            <a:r>
              <a:rPr lang="tr-TR" sz="20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sz="2000" b="0" i="0" u="none" strike="noStrike" dirty="0" err="1">
                <a:solidFill>
                  <a:srgbClr val="000000"/>
                </a:solidFill>
                <a:effectLst/>
              </a:rPr>
              <a:t>Unique</a:t>
            </a:r>
            <a:r>
              <a:rPr lang="tr-TR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000" b="0" i="0" u="none" strike="noStrike" dirty="0" err="1">
                <a:solidFill>
                  <a:srgbClr val="000000"/>
                </a:solidFill>
                <a:effectLst/>
              </a:rPr>
              <a:t>identifier</a:t>
            </a:r>
            <a:r>
              <a:rPr lang="tr-TR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000" b="0" i="0" u="none" strike="noStrike" dirty="0" err="1">
                <a:solidFill>
                  <a:srgbClr val="000000"/>
                </a:solidFill>
                <a:effectLst/>
              </a:rPr>
              <a:t>number</a:t>
            </a:r>
            <a:endParaRPr lang="tr-TR" sz="20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000" b="1" i="0" u="none" strike="noStrike" dirty="0">
                <a:solidFill>
                  <a:srgbClr val="000000"/>
                </a:solidFill>
                <a:effectLst/>
              </a:rPr>
              <a:t>Product ID:</a:t>
            </a:r>
            <a:r>
              <a:rPr lang="tr-TR" sz="2000" b="0" i="0" u="none" strike="noStrike" dirty="0">
                <a:solidFill>
                  <a:srgbClr val="000000"/>
                </a:solidFill>
                <a:effectLst/>
              </a:rPr>
              <a:t> Product </a:t>
            </a:r>
            <a:r>
              <a:rPr lang="tr-TR" sz="2000" b="0" i="0" u="none" strike="noStrike" dirty="0" err="1">
                <a:solidFill>
                  <a:srgbClr val="000000"/>
                </a:solidFill>
                <a:effectLst/>
              </a:rPr>
              <a:t>identifier</a:t>
            </a:r>
            <a:endParaRPr lang="tr-TR" sz="20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000" b="1" i="0" u="none" strike="noStrike" dirty="0" err="1">
                <a:solidFill>
                  <a:srgbClr val="000000"/>
                </a:solidFill>
                <a:effectLst/>
              </a:rPr>
              <a:t>Type</a:t>
            </a:r>
            <a:r>
              <a:rPr lang="tr-TR" sz="2000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tr-TR" sz="2000" b="0" i="0" u="none" strike="noStrike" dirty="0">
                <a:solidFill>
                  <a:srgbClr val="000000"/>
                </a:solidFill>
                <a:effectLst/>
              </a:rPr>
              <a:t> Product </a:t>
            </a:r>
            <a:r>
              <a:rPr lang="tr-TR" sz="2000" b="0" i="0" u="none" strike="noStrike" dirty="0" err="1">
                <a:solidFill>
                  <a:srgbClr val="000000"/>
                </a:solidFill>
                <a:effectLst/>
              </a:rPr>
              <a:t>type</a:t>
            </a:r>
            <a:endParaRPr lang="tr-TR" sz="20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000" b="1" i="0" u="none" strike="noStrike" dirty="0" err="1">
                <a:solidFill>
                  <a:srgbClr val="000000"/>
                </a:solidFill>
                <a:effectLst/>
              </a:rPr>
              <a:t>Air</a:t>
            </a:r>
            <a:r>
              <a:rPr lang="tr-TR" sz="20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000" b="1" i="0" u="none" strike="noStrike" dirty="0" err="1">
                <a:solidFill>
                  <a:srgbClr val="000000"/>
                </a:solidFill>
                <a:effectLst/>
              </a:rPr>
              <a:t>temperature</a:t>
            </a:r>
            <a:r>
              <a:rPr lang="tr-TR" sz="2000" b="1" i="0" u="none" strike="noStrike" dirty="0">
                <a:solidFill>
                  <a:srgbClr val="000000"/>
                </a:solidFill>
                <a:effectLst/>
              </a:rPr>
              <a:t> [K]:</a:t>
            </a:r>
            <a:r>
              <a:rPr lang="tr-TR" sz="20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sz="2000" b="0" i="0" u="none" strike="noStrike" dirty="0" err="1">
                <a:solidFill>
                  <a:srgbClr val="000000"/>
                </a:solidFill>
                <a:effectLst/>
              </a:rPr>
              <a:t>Air</a:t>
            </a:r>
            <a:r>
              <a:rPr lang="tr-TR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000" b="0" i="0" u="none" strike="noStrike" dirty="0" err="1">
                <a:solidFill>
                  <a:srgbClr val="000000"/>
                </a:solidFill>
                <a:effectLst/>
              </a:rPr>
              <a:t>temperature</a:t>
            </a:r>
            <a:r>
              <a:rPr lang="tr-TR" sz="2000" b="0" i="0" u="none" strike="noStrike" dirty="0">
                <a:solidFill>
                  <a:srgbClr val="000000"/>
                </a:solidFill>
                <a:effectLst/>
              </a:rPr>
              <a:t> (Kelvin)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000" b="1" i="0" u="none" strike="noStrike" dirty="0" err="1">
                <a:solidFill>
                  <a:srgbClr val="000000"/>
                </a:solidFill>
                <a:effectLst/>
              </a:rPr>
              <a:t>Process</a:t>
            </a:r>
            <a:r>
              <a:rPr lang="tr-TR" sz="20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000" b="1" i="0" u="none" strike="noStrike" dirty="0" err="1">
                <a:solidFill>
                  <a:srgbClr val="000000"/>
                </a:solidFill>
                <a:effectLst/>
              </a:rPr>
              <a:t>temperature</a:t>
            </a:r>
            <a:r>
              <a:rPr lang="tr-TR" sz="2000" b="1" i="0" u="none" strike="noStrike" dirty="0">
                <a:solidFill>
                  <a:srgbClr val="000000"/>
                </a:solidFill>
                <a:effectLst/>
              </a:rPr>
              <a:t> [K]:</a:t>
            </a:r>
            <a:r>
              <a:rPr lang="tr-TR" sz="20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sz="2000" b="0" i="0" u="none" strike="noStrike" dirty="0" err="1">
                <a:solidFill>
                  <a:srgbClr val="000000"/>
                </a:solidFill>
                <a:effectLst/>
              </a:rPr>
              <a:t>Process</a:t>
            </a:r>
            <a:r>
              <a:rPr lang="tr-TR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000" b="0" i="0" u="none" strike="noStrike" dirty="0" err="1">
                <a:solidFill>
                  <a:srgbClr val="000000"/>
                </a:solidFill>
                <a:effectLst/>
              </a:rPr>
              <a:t>temperature</a:t>
            </a:r>
            <a:r>
              <a:rPr lang="tr-TR" sz="2000" b="0" i="0" u="none" strike="noStrike" dirty="0">
                <a:solidFill>
                  <a:srgbClr val="000000"/>
                </a:solidFill>
                <a:effectLst/>
              </a:rPr>
              <a:t> (Kelvin)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000" b="1" i="0" u="none" strike="noStrike" dirty="0" err="1">
                <a:solidFill>
                  <a:srgbClr val="000000"/>
                </a:solidFill>
                <a:effectLst/>
              </a:rPr>
              <a:t>Rotational</a:t>
            </a:r>
            <a:r>
              <a:rPr lang="tr-TR" sz="20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000" b="1" i="0" u="none" strike="noStrike" dirty="0" err="1">
                <a:solidFill>
                  <a:srgbClr val="000000"/>
                </a:solidFill>
                <a:effectLst/>
              </a:rPr>
              <a:t>speed</a:t>
            </a:r>
            <a:r>
              <a:rPr lang="tr-TR" sz="2000" b="1" i="0" u="none" strike="noStrike" dirty="0">
                <a:solidFill>
                  <a:srgbClr val="000000"/>
                </a:solidFill>
                <a:effectLst/>
              </a:rPr>
              <a:t> [rpm]:</a:t>
            </a:r>
            <a:r>
              <a:rPr lang="tr-TR" sz="20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sz="2000" b="0" i="0" u="none" strike="noStrike" dirty="0" err="1">
                <a:solidFill>
                  <a:srgbClr val="000000"/>
                </a:solidFill>
                <a:effectLst/>
              </a:rPr>
              <a:t>Rotational</a:t>
            </a:r>
            <a:r>
              <a:rPr lang="tr-TR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000" b="0" i="0" u="none" strike="noStrike" dirty="0" err="1">
                <a:solidFill>
                  <a:srgbClr val="000000"/>
                </a:solidFill>
                <a:effectLst/>
              </a:rPr>
              <a:t>speed</a:t>
            </a:r>
            <a:r>
              <a:rPr lang="tr-TR" sz="2000" b="0" i="0" u="none" strike="noStrike" dirty="0">
                <a:solidFill>
                  <a:srgbClr val="000000"/>
                </a:solidFill>
                <a:effectLst/>
              </a:rPr>
              <a:t> (rpm)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000" b="1" i="0" u="none" strike="noStrike" dirty="0" err="1">
                <a:solidFill>
                  <a:srgbClr val="000000"/>
                </a:solidFill>
                <a:effectLst/>
              </a:rPr>
              <a:t>Torque</a:t>
            </a:r>
            <a:r>
              <a:rPr lang="tr-TR" sz="2000" b="1" i="0" u="none" strike="noStrike" dirty="0">
                <a:solidFill>
                  <a:srgbClr val="000000"/>
                </a:solidFill>
                <a:effectLst/>
              </a:rPr>
              <a:t> [Nm]:</a:t>
            </a:r>
            <a:r>
              <a:rPr lang="tr-TR" sz="20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sz="2000" b="0" i="0" u="none" strike="noStrike" dirty="0" err="1">
                <a:solidFill>
                  <a:srgbClr val="000000"/>
                </a:solidFill>
                <a:effectLst/>
              </a:rPr>
              <a:t>Torque</a:t>
            </a:r>
            <a:r>
              <a:rPr lang="tr-TR" sz="2000" b="0" i="0" u="none" strike="noStrike" dirty="0">
                <a:solidFill>
                  <a:srgbClr val="000000"/>
                </a:solidFill>
                <a:effectLst/>
              </a:rPr>
              <a:t> (Newton </a:t>
            </a:r>
            <a:r>
              <a:rPr lang="tr-TR" sz="2000" b="0" i="0" u="none" strike="noStrike" dirty="0" err="1">
                <a:solidFill>
                  <a:srgbClr val="000000"/>
                </a:solidFill>
                <a:effectLst/>
              </a:rPr>
              <a:t>meter</a:t>
            </a:r>
            <a:r>
              <a:rPr lang="tr-TR" sz="2000" b="0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000" b="1" i="0" u="none" strike="noStrike" dirty="0" err="1">
                <a:solidFill>
                  <a:srgbClr val="000000"/>
                </a:solidFill>
                <a:effectLst/>
              </a:rPr>
              <a:t>Tool</a:t>
            </a:r>
            <a:r>
              <a:rPr lang="tr-TR" sz="20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000" b="1" i="0" u="none" strike="noStrike" dirty="0" err="1">
                <a:solidFill>
                  <a:srgbClr val="000000"/>
                </a:solidFill>
                <a:effectLst/>
              </a:rPr>
              <a:t>wear</a:t>
            </a:r>
            <a:r>
              <a:rPr lang="tr-TR" sz="2000" b="1" i="0" u="none" strike="noStrike" dirty="0">
                <a:solidFill>
                  <a:srgbClr val="000000"/>
                </a:solidFill>
                <a:effectLst/>
              </a:rPr>
              <a:t> [</a:t>
            </a:r>
            <a:r>
              <a:rPr lang="tr-TR" sz="2000" b="1" i="0" u="none" strike="noStrike" dirty="0" err="1">
                <a:solidFill>
                  <a:srgbClr val="000000"/>
                </a:solidFill>
                <a:effectLst/>
              </a:rPr>
              <a:t>min</a:t>
            </a:r>
            <a:r>
              <a:rPr lang="tr-TR" sz="2000" b="1" i="0" u="none" strike="noStrike" dirty="0">
                <a:solidFill>
                  <a:srgbClr val="000000"/>
                </a:solidFill>
                <a:effectLst/>
              </a:rPr>
              <a:t>]:</a:t>
            </a:r>
            <a:r>
              <a:rPr lang="tr-TR" sz="20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sz="2000" b="0" i="0" u="none" strike="noStrike" dirty="0" err="1">
                <a:solidFill>
                  <a:srgbClr val="000000"/>
                </a:solidFill>
                <a:effectLst/>
              </a:rPr>
              <a:t>Tool</a:t>
            </a:r>
            <a:r>
              <a:rPr lang="tr-TR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000" b="0" i="0" u="none" strike="noStrike" dirty="0" err="1">
                <a:solidFill>
                  <a:srgbClr val="000000"/>
                </a:solidFill>
                <a:effectLst/>
              </a:rPr>
              <a:t>wear</a:t>
            </a:r>
            <a:r>
              <a:rPr lang="tr-TR" sz="2000" b="0" i="0" u="none" strike="noStrike" dirty="0">
                <a:solidFill>
                  <a:srgbClr val="000000"/>
                </a:solidFill>
                <a:effectLst/>
              </a:rPr>
              <a:t> time (</a:t>
            </a:r>
            <a:r>
              <a:rPr lang="tr-TR" sz="2000" b="0" i="0" u="none" strike="noStrike" dirty="0" err="1">
                <a:solidFill>
                  <a:srgbClr val="000000"/>
                </a:solidFill>
                <a:effectLst/>
              </a:rPr>
              <a:t>minutes</a:t>
            </a:r>
            <a:r>
              <a:rPr lang="tr-TR" sz="2000" b="0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000" b="1" i="0" u="none" strike="noStrike" dirty="0" err="1">
                <a:solidFill>
                  <a:srgbClr val="000000"/>
                </a:solidFill>
                <a:effectLst/>
              </a:rPr>
              <a:t>Target</a:t>
            </a:r>
            <a:r>
              <a:rPr lang="tr-TR" sz="2000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tr-TR" sz="20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sz="2000" b="0" i="0" u="none" strike="noStrike" dirty="0" err="1">
                <a:solidFill>
                  <a:srgbClr val="000000"/>
                </a:solidFill>
                <a:effectLst/>
              </a:rPr>
              <a:t>Binary</a:t>
            </a:r>
            <a:r>
              <a:rPr lang="tr-TR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000" b="0" i="0" u="none" strike="noStrike" dirty="0" err="1">
                <a:solidFill>
                  <a:srgbClr val="000000"/>
                </a:solidFill>
                <a:effectLst/>
              </a:rPr>
              <a:t>outcome</a:t>
            </a:r>
            <a:r>
              <a:rPr lang="tr-TR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000" b="0" i="0" u="none" strike="noStrike" dirty="0" err="1">
                <a:solidFill>
                  <a:srgbClr val="000000"/>
                </a:solidFill>
                <a:effectLst/>
              </a:rPr>
              <a:t>variable</a:t>
            </a:r>
            <a:r>
              <a:rPr lang="tr-TR" sz="2000" b="0" i="0" u="none" strike="noStrike" dirty="0">
                <a:solidFill>
                  <a:srgbClr val="000000"/>
                </a:solidFill>
                <a:effectLst/>
              </a:rPr>
              <a:t> (0 = No </a:t>
            </a:r>
            <a:r>
              <a:rPr lang="tr-TR" sz="2000" b="0" i="0" u="none" strike="noStrike" dirty="0" err="1">
                <a:solidFill>
                  <a:srgbClr val="000000"/>
                </a:solidFill>
                <a:effectLst/>
              </a:rPr>
              <a:t>Failure</a:t>
            </a:r>
            <a:r>
              <a:rPr lang="tr-TR" sz="2000" b="0" i="0" u="none" strike="noStrike" dirty="0">
                <a:solidFill>
                  <a:srgbClr val="000000"/>
                </a:solidFill>
                <a:effectLst/>
              </a:rPr>
              <a:t>, 1 = </a:t>
            </a:r>
            <a:r>
              <a:rPr lang="tr-TR" sz="2000" b="0" i="0" u="none" strike="noStrike" dirty="0" err="1">
                <a:solidFill>
                  <a:srgbClr val="000000"/>
                </a:solidFill>
                <a:effectLst/>
              </a:rPr>
              <a:t>Failure</a:t>
            </a:r>
            <a:r>
              <a:rPr lang="tr-TR" sz="2000" b="0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000" b="1" i="0" u="none" strike="noStrike" dirty="0" err="1">
                <a:solidFill>
                  <a:srgbClr val="000000"/>
                </a:solidFill>
                <a:effectLst/>
              </a:rPr>
              <a:t>Failure</a:t>
            </a:r>
            <a:r>
              <a:rPr lang="tr-TR" sz="20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000" b="1" i="0" u="none" strike="noStrike" dirty="0" err="1">
                <a:solidFill>
                  <a:srgbClr val="000000"/>
                </a:solidFill>
                <a:effectLst/>
              </a:rPr>
              <a:t>Type</a:t>
            </a:r>
            <a:r>
              <a:rPr lang="tr-TR" sz="2000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tr-TR" sz="20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sz="2000" b="0" i="0" u="none" strike="noStrike" dirty="0" err="1">
                <a:solidFill>
                  <a:srgbClr val="000000"/>
                </a:solidFill>
                <a:effectLst/>
              </a:rPr>
              <a:t>Type</a:t>
            </a:r>
            <a:r>
              <a:rPr lang="tr-TR" sz="2000" b="0" i="0" u="none" strike="noStrike" dirty="0">
                <a:solidFill>
                  <a:srgbClr val="000000"/>
                </a:solidFill>
                <a:effectLst/>
              </a:rPr>
              <a:t> of </a:t>
            </a:r>
            <a:r>
              <a:rPr lang="tr-TR" sz="2000" b="0" i="0" u="none" strike="noStrike" dirty="0" err="1">
                <a:solidFill>
                  <a:srgbClr val="000000"/>
                </a:solidFill>
                <a:effectLst/>
              </a:rPr>
              <a:t>failure</a:t>
            </a:r>
            <a:r>
              <a:rPr lang="tr-TR" sz="2000" b="0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tr-TR" sz="2000" b="0" i="0" u="none" strike="noStrike" dirty="0" err="1">
                <a:solidFill>
                  <a:srgbClr val="000000"/>
                </a:solidFill>
                <a:effectLst/>
              </a:rPr>
              <a:t>if</a:t>
            </a:r>
            <a:r>
              <a:rPr lang="tr-TR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000" b="0" i="0" u="none" strike="noStrike" dirty="0" err="1">
                <a:solidFill>
                  <a:srgbClr val="000000"/>
                </a:solidFill>
                <a:effectLst/>
              </a:rPr>
              <a:t>any</a:t>
            </a:r>
            <a:r>
              <a:rPr lang="tr-TR" sz="2000" b="0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203702-4B40-63DE-7830-E8FA0F3AC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78432"/>
            <a:ext cx="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1FD843F-9CF4-298C-430A-B8DBE183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1E28727-ED49-86DC-1BB4-E376974E3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6159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g sans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19612D1-3191-E930-26DC-8A6765F00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1822F879-3E14-E261-9F2A-EC0E5B746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6159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g sans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5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B13C18-55A8-F84A-DFEE-8BFC2DA8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758"/>
            <a:ext cx="10515600" cy="1325563"/>
          </a:xfrm>
        </p:spPr>
        <p:txBody>
          <a:bodyPr/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Models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be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Used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BA537D-72C6-D9F1-4673-9EBF729B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tr-TR" dirty="0" err="1"/>
              <a:t>Logistic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 Model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 Model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r>
              <a:rPr lang="tr-TR" dirty="0"/>
              <a:t> Model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 err="1"/>
              <a:t>Bagging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63155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D70EB2-4393-603B-D92E-23E29E83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941" y="365125"/>
            <a:ext cx="6388510" cy="1325563"/>
          </a:xfrm>
        </p:spPr>
        <p:txBody>
          <a:bodyPr/>
          <a:lstStyle/>
          <a:p>
            <a:pPr algn="r"/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Logistic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Regression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Model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63E1671-BD12-E254-7FD2-71D24005A9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6472" y="797957"/>
            <a:ext cx="4488818" cy="5262086"/>
          </a:xfrm>
        </p:spPr>
      </p:pic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DF401E6-3631-EB60-D136-DCE5396BA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8853" y="2141537"/>
            <a:ext cx="5788742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tr-TR" sz="2400" b="1" i="0" u="none" strike="noStrike" dirty="0" err="1">
                <a:solidFill>
                  <a:srgbClr val="000000"/>
                </a:solidFill>
                <a:effectLst/>
              </a:rPr>
              <a:t>Performance</a:t>
            </a:r>
            <a:r>
              <a:rPr lang="tr-TR" sz="2400" b="1" i="0" u="none" strike="noStrike" dirty="0">
                <a:solidFill>
                  <a:srgbClr val="000000"/>
                </a:solidFill>
                <a:effectLst/>
              </a:rPr>
              <a:t>:</a:t>
            </a:r>
            <a:endParaRPr lang="tr-TR" sz="2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model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perfectly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predicts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class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0 but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fails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correctly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predict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class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1.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tr-TR" sz="2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tr-TR" sz="2400" b="1" i="0" u="none" strike="noStrike" dirty="0" err="1">
                <a:solidFill>
                  <a:srgbClr val="000000"/>
                </a:solidFill>
                <a:effectLst/>
              </a:rPr>
              <a:t>Conclusion</a:t>
            </a:r>
            <a:r>
              <a:rPr lang="tr-TR" sz="2400" b="1" i="0" u="none" strike="noStrike" dirty="0">
                <a:solidFill>
                  <a:srgbClr val="000000"/>
                </a:solidFill>
                <a:effectLst/>
              </a:rPr>
              <a:t>:</a:t>
            </a:r>
            <a:endParaRPr lang="tr-TR" sz="2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Therefore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, it is not a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good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model.</a:t>
            </a:r>
          </a:p>
        </p:txBody>
      </p:sp>
    </p:spTree>
    <p:extLst>
      <p:ext uri="{BB962C8B-B14F-4D97-AF65-F5344CB8AC3E}">
        <p14:creationId xmlns:p14="http://schemas.microsoft.com/office/powerpoint/2010/main" val="16645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6443E2-77CE-0896-5EAA-5A5EEBB74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665" y="376533"/>
            <a:ext cx="5846135" cy="1325563"/>
          </a:xfrm>
        </p:spPr>
        <p:txBody>
          <a:bodyPr/>
          <a:lstStyle/>
          <a:p>
            <a:pPr algn="r"/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Decision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Tree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Model</a:t>
            </a:r>
            <a:endParaRPr lang="tr-TR" dirty="0"/>
          </a:p>
        </p:txBody>
      </p:sp>
      <p:pic>
        <p:nvPicPr>
          <p:cNvPr id="15" name="İçerik Yer Tutucusu 14" descr="metin, ekran görüntüsü, diyagram, tasarım içeren bir resim&#10;&#10;Açıklama otomatik olarak oluşturuldu">
            <a:extLst>
              <a:ext uri="{FF2B5EF4-FFF2-40B4-BE49-F238E27FC236}">
                <a16:creationId xmlns:a16="http://schemas.microsoft.com/office/drawing/2014/main" id="{22370B54-515D-6D8E-AE41-97D7B8EE3D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1" t="18380" r="15228" b="22111"/>
          <a:stretch/>
        </p:blipFill>
        <p:spPr>
          <a:xfrm>
            <a:off x="90949" y="2018071"/>
            <a:ext cx="5928852" cy="3137833"/>
          </a:xfrm>
        </p:spPr>
      </p:pic>
      <p:sp>
        <p:nvSpPr>
          <p:cNvPr id="16" name="İçerik Yer Tutucusu 15">
            <a:extLst>
              <a:ext uri="{FF2B5EF4-FFF2-40B4-BE49-F238E27FC236}">
                <a16:creationId xmlns:a16="http://schemas.microsoft.com/office/drawing/2014/main" id="{12662618-FEAA-EA44-F056-E5E28958B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5730" y="1702096"/>
            <a:ext cx="5257800" cy="470343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tr-TR" sz="2400" b="1" i="0" u="none" strike="noStrike" dirty="0" err="1">
                <a:solidFill>
                  <a:srgbClr val="000000"/>
                </a:solidFill>
                <a:effectLst/>
              </a:rPr>
              <a:t>Performance</a:t>
            </a:r>
            <a:r>
              <a:rPr lang="tr-TR" sz="2400" b="1" i="0" u="none" strike="noStrike" dirty="0">
                <a:solidFill>
                  <a:srgbClr val="000000"/>
                </a:solidFill>
                <a:effectLst/>
              </a:rPr>
              <a:t>:</a:t>
            </a:r>
            <a:endParaRPr lang="tr-TR" sz="2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"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Yes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"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branch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correctly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predicts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class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0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with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97%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accuracy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tr-TR" sz="2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"No"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branch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correctly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predicts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class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1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with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3%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accuracy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tr-TR" sz="2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model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mainly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predicts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"No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Failure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"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situations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accurately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but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struggles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with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predicting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"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Random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</a:rPr>
              <a:t>Failures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407662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>
            <a:extLst>
              <a:ext uri="{FF2B5EF4-FFF2-40B4-BE49-F238E27FC236}">
                <a16:creationId xmlns:a16="http://schemas.microsoft.com/office/drawing/2014/main" id="{076934DB-DF4E-4A5A-61BA-4BDA4BE4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53" y="284388"/>
            <a:ext cx="11982893" cy="908819"/>
          </a:xfrm>
        </p:spPr>
        <p:txBody>
          <a:bodyPr>
            <a:normAutofit/>
          </a:bodyPr>
          <a:lstStyle/>
          <a:p>
            <a:pPr algn="ctr"/>
            <a:r>
              <a:rPr lang="tr-TR" sz="3600" dirty="0" err="1"/>
              <a:t>Comparison</a:t>
            </a:r>
            <a:r>
              <a:rPr lang="tr-TR" sz="3600" dirty="0"/>
              <a:t> of Training </a:t>
            </a:r>
            <a:r>
              <a:rPr lang="tr-TR" sz="3600" dirty="0" err="1"/>
              <a:t>and</a:t>
            </a:r>
            <a:r>
              <a:rPr lang="tr-TR" sz="3600" dirty="0"/>
              <a:t> Test Set </a:t>
            </a:r>
            <a:r>
              <a:rPr lang="tr-TR" sz="3600" dirty="0" err="1"/>
              <a:t>for</a:t>
            </a:r>
            <a:r>
              <a:rPr lang="tr-TR" sz="3600" dirty="0"/>
              <a:t> </a:t>
            </a:r>
            <a:r>
              <a:rPr lang="tr-TR" sz="3600" dirty="0" err="1"/>
              <a:t>Overfitting</a:t>
            </a:r>
            <a:r>
              <a:rPr lang="tr-TR" sz="3600" dirty="0"/>
              <a:t> Control</a:t>
            </a:r>
          </a:p>
        </p:txBody>
      </p:sp>
      <p:sp>
        <p:nvSpPr>
          <p:cNvPr id="10" name="Metin Yer Tutucusu 9">
            <a:extLst>
              <a:ext uri="{FF2B5EF4-FFF2-40B4-BE49-F238E27FC236}">
                <a16:creationId xmlns:a16="http://schemas.microsoft.com/office/drawing/2014/main" id="{11296CF6-2E03-66D7-E5FB-ED3D2E8A5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8728" y="1394892"/>
            <a:ext cx="3575554" cy="444238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tr-TR" sz="2200" b="1" i="0" u="none" strike="noStrike" dirty="0" err="1">
                <a:solidFill>
                  <a:srgbClr val="000000"/>
                </a:solidFill>
                <a:effectLst/>
              </a:rPr>
              <a:t>Overfitting</a:t>
            </a:r>
            <a:r>
              <a:rPr lang="tr-TR" sz="22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200" b="1" i="0" u="none" strike="noStrike" dirty="0" err="1">
                <a:solidFill>
                  <a:srgbClr val="000000"/>
                </a:solidFill>
                <a:effectLst/>
              </a:rPr>
              <a:t>Check</a:t>
            </a:r>
            <a:endParaRPr lang="tr-TR" sz="2200" b="1" i="0" u="none" strike="noStrike" dirty="0">
              <a:solidFill>
                <a:srgbClr val="000000"/>
              </a:solidFill>
              <a:effectLst/>
            </a:endParaRPr>
          </a:p>
          <a:p>
            <a:pPr algn="ctr"/>
            <a:endParaRPr lang="tr-TR" sz="2200" b="1" i="0" u="none" strike="noStrike" dirty="0">
              <a:solidFill>
                <a:srgbClr val="000000"/>
              </a:solidFill>
              <a:effectLst/>
            </a:endParaRPr>
          </a:p>
          <a:p>
            <a:pPr algn="ctr"/>
            <a:r>
              <a:rPr lang="tr-TR" sz="2200" b="1" i="0" u="none" strike="noStrike" dirty="0" err="1">
                <a:solidFill>
                  <a:srgbClr val="000000"/>
                </a:solidFill>
                <a:effectLst/>
              </a:rPr>
              <a:t>Comparison</a:t>
            </a:r>
            <a:r>
              <a:rPr lang="tr-TR" sz="2200" b="1" i="0" u="none" strike="noStrike" dirty="0">
                <a:solidFill>
                  <a:srgbClr val="000000"/>
                </a:solidFill>
                <a:effectLst/>
              </a:rPr>
              <a:t> of Training </a:t>
            </a:r>
            <a:r>
              <a:rPr lang="tr-TR" sz="2200" b="1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sz="2200" b="1" i="0" u="none" strike="noStrike" dirty="0">
                <a:solidFill>
                  <a:srgbClr val="000000"/>
                </a:solidFill>
                <a:effectLst/>
              </a:rPr>
              <a:t> Test </a:t>
            </a:r>
            <a:r>
              <a:rPr lang="tr-TR" sz="2200" b="1" i="0" u="none" strike="noStrike" dirty="0" err="1">
                <a:solidFill>
                  <a:srgbClr val="000000"/>
                </a:solidFill>
                <a:effectLst/>
              </a:rPr>
              <a:t>Sets</a:t>
            </a:r>
            <a:r>
              <a:rPr lang="tr-TR" sz="2200" b="1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ctr"/>
            <a:endParaRPr lang="tr-TR" sz="2200" b="0" i="0" u="none" strike="noStrike" dirty="0">
              <a:solidFill>
                <a:srgbClr val="000000"/>
              </a:solidFill>
              <a:effectLst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tr-TR" sz="22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2200" b="0" i="0" u="none" strike="noStrike" dirty="0">
                <a:solidFill>
                  <a:srgbClr val="000000"/>
                </a:solidFill>
                <a:effectLst/>
              </a:rPr>
              <a:t> model </a:t>
            </a:r>
            <a:r>
              <a:rPr lang="tr-TR" sz="2200" b="0" i="0" u="none" strike="noStrike" dirty="0" err="1">
                <a:solidFill>
                  <a:srgbClr val="000000"/>
                </a:solidFill>
                <a:effectLst/>
              </a:rPr>
              <a:t>does</a:t>
            </a:r>
            <a:r>
              <a:rPr lang="tr-TR" sz="2200" b="0" i="0" u="none" strike="noStrike" dirty="0">
                <a:solidFill>
                  <a:srgbClr val="000000"/>
                </a:solidFill>
                <a:effectLst/>
              </a:rPr>
              <a:t> not </a:t>
            </a:r>
            <a:r>
              <a:rPr lang="tr-TR" sz="2200" b="0" i="0" u="none" strike="noStrike" dirty="0" err="1">
                <a:solidFill>
                  <a:srgbClr val="000000"/>
                </a:solidFill>
                <a:effectLst/>
              </a:rPr>
              <a:t>overfit</a:t>
            </a:r>
            <a:r>
              <a:rPr lang="tr-TR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200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200" b="0" i="0" u="none" strike="noStrike" dirty="0" err="1">
                <a:solidFill>
                  <a:srgbClr val="000000"/>
                </a:solidFill>
                <a:effectLst/>
              </a:rPr>
              <a:t>shows</a:t>
            </a:r>
            <a:r>
              <a:rPr lang="tr-TR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200" b="0" i="0" u="none" strike="noStrike" dirty="0" err="1">
                <a:solidFill>
                  <a:srgbClr val="000000"/>
                </a:solidFill>
                <a:effectLst/>
              </a:rPr>
              <a:t>consistent</a:t>
            </a:r>
            <a:r>
              <a:rPr lang="tr-TR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200" b="0" i="0" u="none" strike="noStrike" dirty="0" err="1">
                <a:solidFill>
                  <a:srgbClr val="000000"/>
                </a:solidFill>
                <a:effectLst/>
              </a:rPr>
              <a:t>high</a:t>
            </a:r>
            <a:r>
              <a:rPr lang="tr-TR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200" b="0" i="0" u="none" strike="noStrike" dirty="0" err="1">
                <a:solidFill>
                  <a:srgbClr val="000000"/>
                </a:solidFill>
                <a:effectLst/>
              </a:rPr>
              <a:t>performance</a:t>
            </a:r>
            <a:r>
              <a:rPr lang="tr-TR" sz="2200" b="0" i="0" u="none" strike="noStrike" dirty="0">
                <a:solidFill>
                  <a:srgbClr val="000000"/>
                </a:solidFill>
                <a:effectLst/>
              </a:rPr>
              <a:t> in </a:t>
            </a:r>
            <a:r>
              <a:rPr lang="tr-TR" sz="2200" b="0" i="0" u="none" strike="noStrike" dirty="0" err="1">
                <a:solidFill>
                  <a:srgbClr val="000000"/>
                </a:solidFill>
                <a:effectLst/>
              </a:rPr>
              <a:t>both</a:t>
            </a:r>
            <a:r>
              <a:rPr lang="tr-TR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200" b="0" i="0" u="none" strike="noStrike" dirty="0" err="1">
                <a:solidFill>
                  <a:srgbClr val="000000"/>
                </a:solidFill>
                <a:effectLst/>
              </a:rPr>
              <a:t>training</a:t>
            </a:r>
            <a:r>
              <a:rPr lang="tr-TR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200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sz="2200" b="0" i="0" u="none" strike="noStrike" dirty="0">
                <a:solidFill>
                  <a:srgbClr val="000000"/>
                </a:solidFill>
                <a:effectLst/>
              </a:rPr>
              <a:t> test data.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tr-TR" sz="2200" b="0" i="0" u="none" strike="noStrike" dirty="0">
              <a:solidFill>
                <a:srgbClr val="000000"/>
              </a:solidFill>
              <a:effectLst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tr-TR" sz="2200" b="0" i="0" u="none" strike="noStrike" dirty="0" err="1">
                <a:solidFill>
                  <a:srgbClr val="000000"/>
                </a:solidFill>
                <a:effectLst/>
              </a:rPr>
              <a:t>This</a:t>
            </a:r>
            <a:r>
              <a:rPr lang="tr-TR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200" b="0" i="0" u="none" strike="noStrike" dirty="0" err="1">
                <a:solidFill>
                  <a:srgbClr val="000000"/>
                </a:solidFill>
                <a:effectLst/>
              </a:rPr>
              <a:t>indicates</a:t>
            </a:r>
            <a:r>
              <a:rPr lang="tr-TR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200" b="0" i="0" u="none" strike="noStrike" dirty="0" err="1">
                <a:solidFill>
                  <a:srgbClr val="000000"/>
                </a:solidFill>
                <a:effectLst/>
              </a:rPr>
              <a:t>that</a:t>
            </a:r>
            <a:r>
              <a:rPr lang="tr-TR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2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2200" b="0" i="0" u="none" strike="noStrike" dirty="0">
                <a:solidFill>
                  <a:srgbClr val="000000"/>
                </a:solidFill>
                <a:effectLst/>
              </a:rPr>
              <a:t> model has </a:t>
            </a:r>
            <a:r>
              <a:rPr lang="tr-TR" sz="2200" b="0" i="0" u="none" strike="noStrike" dirty="0" err="1">
                <a:solidFill>
                  <a:srgbClr val="000000"/>
                </a:solidFill>
                <a:effectLst/>
              </a:rPr>
              <a:t>strong</a:t>
            </a:r>
            <a:r>
              <a:rPr lang="tr-TR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200" b="0" i="0" u="none" strike="noStrike" dirty="0" err="1">
                <a:solidFill>
                  <a:srgbClr val="000000"/>
                </a:solidFill>
                <a:effectLst/>
              </a:rPr>
              <a:t>generalization</a:t>
            </a:r>
            <a:r>
              <a:rPr lang="tr-TR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200" b="0" i="0" u="none" strike="noStrike" dirty="0" err="1">
                <a:solidFill>
                  <a:srgbClr val="000000"/>
                </a:solidFill>
                <a:effectLst/>
              </a:rPr>
              <a:t>capabilities</a:t>
            </a:r>
            <a:r>
              <a:rPr lang="tr-TR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200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sz="2200" b="0" i="0" u="none" strike="noStrike" dirty="0">
                <a:solidFill>
                  <a:srgbClr val="000000"/>
                </a:solidFill>
                <a:effectLst/>
              </a:rPr>
              <a:t> is </a:t>
            </a:r>
            <a:r>
              <a:rPr lang="tr-TR" sz="2200" b="0" i="0" u="none" strike="noStrike" dirty="0" err="1">
                <a:solidFill>
                  <a:srgbClr val="000000"/>
                </a:solidFill>
                <a:effectLst/>
              </a:rPr>
              <a:t>likely</a:t>
            </a:r>
            <a:r>
              <a:rPr lang="tr-TR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200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tr-TR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200" b="0" i="0" u="none" strike="noStrike" dirty="0" err="1">
                <a:solidFill>
                  <a:srgbClr val="000000"/>
                </a:solidFill>
                <a:effectLst/>
              </a:rPr>
              <a:t>achieve</a:t>
            </a:r>
            <a:r>
              <a:rPr lang="tr-TR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200" b="0" i="0" u="none" strike="noStrike" dirty="0" err="1">
                <a:solidFill>
                  <a:srgbClr val="000000"/>
                </a:solidFill>
                <a:effectLst/>
              </a:rPr>
              <a:t>similar</a:t>
            </a:r>
            <a:r>
              <a:rPr lang="tr-TR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200" b="0" i="0" u="none" strike="noStrike" dirty="0" err="1">
                <a:solidFill>
                  <a:srgbClr val="000000"/>
                </a:solidFill>
                <a:effectLst/>
              </a:rPr>
              <a:t>success</a:t>
            </a:r>
            <a:r>
              <a:rPr lang="tr-TR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200" b="0" i="0" u="none" strike="noStrike" dirty="0" err="1">
                <a:solidFill>
                  <a:srgbClr val="000000"/>
                </a:solidFill>
                <a:effectLst/>
              </a:rPr>
              <a:t>with</a:t>
            </a:r>
            <a:r>
              <a:rPr lang="tr-TR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2200" b="0" i="0" u="none" strike="noStrike" dirty="0" err="1">
                <a:solidFill>
                  <a:srgbClr val="000000"/>
                </a:solidFill>
                <a:effectLst/>
              </a:rPr>
              <a:t>real-world</a:t>
            </a:r>
            <a:r>
              <a:rPr lang="tr-TR" sz="2200" b="0" i="0" u="none" strike="noStrike" dirty="0">
                <a:solidFill>
                  <a:srgbClr val="000000"/>
                </a:solidFill>
                <a:effectLst/>
              </a:rPr>
              <a:t> data.</a:t>
            </a:r>
          </a:p>
          <a:p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FEF7B66-986F-1C0C-33CB-1C6850FABE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2030" y="1394892"/>
            <a:ext cx="4056698" cy="4618666"/>
          </a:xfrm>
        </p:spPr>
      </p:pic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6DAD9A9E-24BC-53E1-F573-E186B42A124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153960" y="1394892"/>
            <a:ext cx="3658069" cy="4343440"/>
          </a:xfrm>
        </p:spPr>
      </p:pic>
    </p:spTree>
    <p:extLst>
      <p:ext uri="{BB962C8B-B14F-4D97-AF65-F5344CB8AC3E}">
        <p14:creationId xmlns:p14="http://schemas.microsoft.com/office/powerpoint/2010/main" val="235850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E4E078DA-4CD6-BA30-5AFF-7B8289F5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343" y="284349"/>
            <a:ext cx="7761767" cy="683214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Imbalance</a:t>
            </a:r>
            <a:r>
              <a:rPr lang="tr-TR" dirty="0"/>
              <a:t> Control </a:t>
            </a:r>
            <a:r>
              <a:rPr lang="tr-TR" dirty="0" err="1"/>
              <a:t>and</a:t>
            </a:r>
            <a:r>
              <a:rPr lang="tr-TR" dirty="0"/>
              <a:t> Solution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A9F9A23E-8A9D-C177-9FE4-FF9495014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5227" y="1832605"/>
            <a:ext cx="5182629" cy="483005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tr-TR" sz="1800" b="1" i="0" u="none" strike="noStrike" dirty="0">
                <a:solidFill>
                  <a:srgbClr val="000000"/>
                </a:solidFill>
                <a:effectLst/>
              </a:rPr>
              <a:t>Class </a:t>
            </a:r>
            <a:r>
              <a:rPr lang="tr-TR" sz="1800" b="1" i="0" u="none" strike="noStrike" dirty="0" err="1">
                <a:solidFill>
                  <a:srgbClr val="000000"/>
                </a:solidFill>
                <a:effectLst/>
              </a:rPr>
              <a:t>Imbalance</a:t>
            </a:r>
            <a:r>
              <a:rPr lang="tr-TR" sz="1800" b="1" i="0" u="none" strike="noStrike" dirty="0">
                <a:solidFill>
                  <a:srgbClr val="000000"/>
                </a:solidFill>
                <a:effectLst/>
              </a:rPr>
              <a:t>:</a:t>
            </a:r>
            <a:endParaRPr lang="tr-TR" sz="18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18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</a:rPr>
              <a:t>training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</a:rPr>
              <a:t> set has an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</a:rPr>
              <a:t>imbalanced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</a:rPr>
              <a:t>class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</a:rPr>
              <a:t>distribution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</a:rPr>
              <a:t>: 7253 "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</a:rPr>
              <a:t>no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</a:rPr>
              <a:t>failure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</a:rPr>
              <a:t>" (0)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</a:rPr>
              <a:t>only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</a:rPr>
              <a:t> 247 "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</a:rPr>
              <a:t>failure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</a:rPr>
              <a:t>" (1)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</a:rPr>
              <a:t>observations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1800" b="0" i="0" u="none" strike="noStrike" dirty="0" err="1">
                <a:solidFill>
                  <a:srgbClr val="000000"/>
                </a:solidFill>
                <a:effectLst/>
              </a:rPr>
              <a:t>This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</a:rPr>
              <a:t>means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</a:rPr>
              <a:t> model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</a:rPr>
              <a:t>might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</a:rPr>
              <a:t>struggle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</a:rPr>
              <a:t>accurately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</a:rPr>
              <a:t>predict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</a:rPr>
              <a:t>failures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 algn="l">
              <a:buNone/>
            </a:pPr>
            <a:endParaRPr lang="tr-TR" sz="18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tr-TR" sz="1800" b="1" i="0" u="none" strike="noStrike" dirty="0">
                <a:solidFill>
                  <a:srgbClr val="000000"/>
                </a:solidFill>
                <a:effectLst/>
              </a:rPr>
              <a:t>Solution: </a:t>
            </a:r>
            <a:r>
              <a:rPr lang="tr-TR" sz="1800" b="1" i="0" u="none" strike="noStrike" dirty="0" err="1">
                <a:solidFill>
                  <a:srgbClr val="000000"/>
                </a:solidFill>
                <a:effectLst/>
              </a:rPr>
              <a:t>Up-sampling</a:t>
            </a:r>
            <a:r>
              <a:rPr lang="tr-TR" sz="1800" b="1" i="0" u="none" strike="noStrike" dirty="0">
                <a:solidFill>
                  <a:srgbClr val="000000"/>
                </a:solidFill>
                <a:effectLst/>
              </a:rPr>
              <a:t>:</a:t>
            </a:r>
            <a:endParaRPr lang="tr-TR" sz="18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18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</a:rPr>
              <a:t>up-sampling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</a:rPr>
              <a:t>process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</a:rPr>
              <a:t>successfully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</a:rPr>
              <a:t>addressed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</a:rPr>
              <a:t>class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</a:rPr>
              <a:t>imbalance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</a:rPr>
              <a:t> in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</a:rPr>
              <a:t>dataset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1800" b="0" i="0" u="none" strike="noStrike" dirty="0">
                <a:solidFill>
                  <a:srgbClr val="000000"/>
                </a:solidFill>
                <a:effectLst/>
              </a:rPr>
              <a:t>As a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</a:rPr>
              <a:t>result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</a:rPr>
              <a:t> model can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</a:rPr>
              <a:t>now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</a:rPr>
              <a:t>better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</a:rPr>
              <a:t>recognize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</a:rPr>
              <a:t>both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</a:rPr>
              <a:t>classes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  <p:pic>
        <p:nvPicPr>
          <p:cNvPr id="11" name="İçerik Yer Tutucusu 10">
            <a:extLst>
              <a:ext uri="{FF2B5EF4-FFF2-40B4-BE49-F238E27FC236}">
                <a16:creationId xmlns:a16="http://schemas.microsoft.com/office/drawing/2014/main" id="{640B0A24-7C75-C680-FC79-3C72384CBC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6171" y="1832605"/>
            <a:ext cx="5769465" cy="1844659"/>
          </a:xfr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F5963820-2BC2-94F6-2D8C-282FEB967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71" y="4178595"/>
            <a:ext cx="2467229" cy="48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8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681364-C759-B994-CAE4-E9792FFA7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72" y="258800"/>
            <a:ext cx="8986283" cy="790507"/>
          </a:xfrm>
        </p:spPr>
        <p:txBody>
          <a:bodyPr/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Random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Forest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Model</a:t>
            </a:r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5895C2B9-3544-421C-4AFD-074F172B66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1351" y="1380872"/>
            <a:ext cx="9338528" cy="2327077"/>
          </a:xfrm>
        </p:spPr>
      </p:pic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BD83063-CD87-9ADD-1995-2739ABA1F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2772" y="4414149"/>
            <a:ext cx="10939130" cy="2125958"/>
          </a:xfrm>
        </p:spPr>
        <p:txBody>
          <a:bodyPr>
            <a:normAutofit/>
          </a:bodyPr>
          <a:lstStyle/>
          <a:p>
            <a:pPr algn="l"/>
            <a:r>
              <a:rPr lang="tr-TR" sz="1600" b="1" i="0" u="none" strike="noStrike" dirty="0">
                <a:solidFill>
                  <a:srgbClr val="000000"/>
                </a:solidFill>
                <a:effectLst/>
              </a:rPr>
              <a:t>High </a:t>
            </a:r>
            <a:r>
              <a:rPr lang="tr-TR" sz="1600" b="1" i="0" u="none" strike="noStrike" dirty="0" err="1">
                <a:solidFill>
                  <a:srgbClr val="000000"/>
                </a:solidFill>
                <a:effectLst/>
              </a:rPr>
              <a:t>Accuracy</a:t>
            </a:r>
            <a:r>
              <a:rPr lang="tr-TR" sz="1600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tr-TR" sz="1600" dirty="0">
                <a:solidFill>
                  <a:srgbClr val="000000"/>
                </a:solidFill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model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classifies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class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0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with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high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accuracy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 algn="l">
              <a:buNone/>
            </a:pPr>
            <a:endParaRPr lang="tr-TR" sz="16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tr-TR" sz="1600" b="1" i="0" u="none" strike="noStrike" dirty="0" err="1">
                <a:solidFill>
                  <a:srgbClr val="000000"/>
                </a:solidFill>
                <a:effectLst/>
              </a:rPr>
              <a:t>Low</a:t>
            </a:r>
            <a:r>
              <a:rPr lang="tr-TR" sz="16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1" i="0" u="none" strike="noStrike" dirty="0" err="1">
                <a:solidFill>
                  <a:srgbClr val="000000"/>
                </a:solidFill>
                <a:effectLst/>
              </a:rPr>
              <a:t>Error</a:t>
            </a:r>
            <a:r>
              <a:rPr lang="tr-TR" sz="16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1" i="0" u="none" strike="noStrike" dirty="0" err="1">
                <a:solidFill>
                  <a:srgbClr val="000000"/>
                </a:solidFill>
                <a:effectLst/>
              </a:rPr>
              <a:t>Rate: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Both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overall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error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rate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class-specific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error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rates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are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very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low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tr-TR" sz="16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tr-TR" sz="1600" b="1" i="0" u="none" strike="noStrike" dirty="0" err="1">
                <a:solidFill>
                  <a:srgbClr val="000000"/>
                </a:solidFill>
                <a:effectLst/>
              </a:rPr>
              <a:t>Balance</a:t>
            </a:r>
            <a:r>
              <a:rPr lang="tr-TR" sz="16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1" i="0" u="none" strike="noStrike" dirty="0" err="1">
                <a:solidFill>
                  <a:srgbClr val="000000"/>
                </a:solidFill>
                <a:effectLst/>
              </a:rPr>
              <a:t>Issue: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error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rate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for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class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1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may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be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slightly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higher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than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for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class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0, but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overall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performance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is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still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very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600" b="0" i="0" u="none" strike="noStrike" dirty="0" err="1">
                <a:solidFill>
                  <a:srgbClr val="000000"/>
                </a:solidFill>
                <a:effectLst/>
              </a:rPr>
              <a:t>high</a:t>
            </a:r>
            <a:r>
              <a:rPr lang="tr-TR" sz="16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143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696</Words>
  <Application>Microsoft Macintosh PowerPoint</Application>
  <PresentationFormat>Geniş ekran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1" baseType="lpstr">
      <vt:lpstr>-webkit-standard</vt:lpstr>
      <vt:lpstr>Aptos</vt:lpstr>
      <vt:lpstr>Aptos Display</vt:lpstr>
      <vt:lpstr>Arial</vt:lpstr>
      <vt:lpstr>gg sans</vt:lpstr>
      <vt:lpstr>inherit</vt:lpstr>
      <vt:lpstr>Office Teması</vt:lpstr>
      <vt:lpstr>Predictive Maintenance Using Machine Learning Models</vt:lpstr>
      <vt:lpstr>Problem and Objective</vt:lpstr>
      <vt:lpstr>Dataset Description</vt:lpstr>
      <vt:lpstr>Models to be Used</vt:lpstr>
      <vt:lpstr>Logistic Regression Model</vt:lpstr>
      <vt:lpstr>Decision Tree Model</vt:lpstr>
      <vt:lpstr>Comparison of Training and Test Set for Overfitting Control</vt:lpstr>
      <vt:lpstr>Imbalance Control and Solution</vt:lpstr>
      <vt:lpstr>Random Forest Model</vt:lpstr>
      <vt:lpstr>Random Forest Performance Evaluation</vt:lpstr>
      <vt:lpstr>Comparison of Train and Test Set for Overfitting Control</vt:lpstr>
      <vt:lpstr>Cross Validation</vt:lpstr>
      <vt:lpstr>Bagging Tree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Berke KAYGISIZ</dc:creator>
  <cp:lastModifiedBy>Yiğitcan YARDIMCI</cp:lastModifiedBy>
  <cp:revision>8</cp:revision>
  <dcterms:created xsi:type="dcterms:W3CDTF">2024-06-09T23:51:09Z</dcterms:created>
  <dcterms:modified xsi:type="dcterms:W3CDTF">2024-06-10T09:03:03Z</dcterms:modified>
</cp:coreProperties>
</file>