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6197"/>
  </p:normalViewPr>
  <p:slideViewPr>
    <p:cSldViewPr snapToGrid="0" snapToObjects="1">
      <p:cViewPr varScale="1">
        <p:scale>
          <a:sx n="101" d="100"/>
          <a:sy n="101" d="100"/>
        </p:scale>
        <p:origin x="23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46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404110"/>
            <a:ext cx="7477601" cy="1666399"/>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Team Collaboration: A Recipe for Success</a:t>
            </a:r>
            <a:endParaRPr lang="en-US" sz="5249" dirty="0"/>
          </a:p>
        </p:txBody>
      </p:sp>
      <p:sp>
        <p:nvSpPr>
          <p:cNvPr id="6" name="Text 3"/>
          <p:cNvSpPr/>
          <p:nvPr/>
        </p:nvSpPr>
        <p:spPr>
          <a:xfrm>
            <a:off x="833199" y="4403765"/>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 today's fast-paced business world, effective team collaboration is crucial for achieving shared goals and driving success. Join us as we explore the key ingredients for successful team collaboration and the strategies to cultivate a culture of cooperation and communication.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649016"/>
            <a:ext cx="597324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Team Structure &amp; Roles</a:t>
            </a:r>
            <a:endParaRPr lang="en-US" sz="4374" dirty="0"/>
          </a:p>
        </p:txBody>
      </p:sp>
      <p:sp>
        <p:nvSpPr>
          <p:cNvPr id="6" name="Shape 3"/>
          <p:cNvSpPr/>
          <p:nvPr/>
        </p:nvSpPr>
        <p:spPr>
          <a:xfrm>
            <a:off x="833199" y="2676644"/>
            <a:ext cx="4542115" cy="2018586"/>
          </a:xfrm>
          <a:prstGeom prst="roundRect">
            <a:avLst>
              <a:gd name="adj" fmla="val 4953"/>
            </a:avLst>
          </a:prstGeom>
          <a:solidFill>
            <a:srgbClr val="DADBF1"/>
          </a:solidFill>
          <a:ln w="13811">
            <a:solidFill>
              <a:srgbClr val="B5B7E3"/>
            </a:solidFill>
            <a:prstDash val="solid"/>
          </a:ln>
        </p:spPr>
      </p:sp>
      <p:sp>
        <p:nvSpPr>
          <p:cNvPr id="7" name="Text 4"/>
          <p:cNvSpPr/>
          <p:nvPr/>
        </p:nvSpPr>
        <p:spPr>
          <a:xfrm>
            <a:off x="1069181" y="2912626"/>
            <a:ext cx="2713077"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Clearly Defined Roles</a:t>
            </a:r>
            <a:endParaRPr lang="en-US" sz="2187" dirty="0"/>
          </a:p>
        </p:txBody>
      </p:sp>
      <p:sp>
        <p:nvSpPr>
          <p:cNvPr id="8" name="Text 5"/>
          <p:cNvSpPr/>
          <p:nvPr/>
        </p:nvSpPr>
        <p:spPr>
          <a:xfrm>
            <a:off x="1069181" y="3393043"/>
            <a:ext cx="407015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Assigning specific roles to team members promotes accountability, efficiency, and a sense of ownership.</a:t>
            </a:r>
            <a:endParaRPr lang="en-US" sz="1750" dirty="0"/>
          </a:p>
        </p:txBody>
      </p:sp>
      <p:sp>
        <p:nvSpPr>
          <p:cNvPr id="9" name="Shape 6"/>
          <p:cNvSpPr/>
          <p:nvPr/>
        </p:nvSpPr>
        <p:spPr>
          <a:xfrm>
            <a:off x="5597485" y="2676644"/>
            <a:ext cx="4542115" cy="2018586"/>
          </a:xfrm>
          <a:prstGeom prst="roundRect">
            <a:avLst>
              <a:gd name="adj" fmla="val 4953"/>
            </a:avLst>
          </a:prstGeom>
          <a:solidFill>
            <a:srgbClr val="DADBF1"/>
          </a:solidFill>
          <a:ln w="13811">
            <a:solidFill>
              <a:srgbClr val="B5B7E3"/>
            </a:solidFill>
            <a:prstDash val="solid"/>
          </a:ln>
        </p:spPr>
      </p:sp>
      <p:sp>
        <p:nvSpPr>
          <p:cNvPr id="10" name="Text 7"/>
          <p:cNvSpPr/>
          <p:nvPr/>
        </p:nvSpPr>
        <p:spPr>
          <a:xfrm>
            <a:off x="5833467" y="2912626"/>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Diverse Skillsets</a:t>
            </a:r>
            <a:endParaRPr lang="en-US" sz="2187" dirty="0"/>
          </a:p>
        </p:txBody>
      </p:sp>
      <p:sp>
        <p:nvSpPr>
          <p:cNvPr id="11" name="Text 8"/>
          <p:cNvSpPr/>
          <p:nvPr/>
        </p:nvSpPr>
        <p:spPr>
          <a:xfrm>
            <a:off x="5833467" y="3393043"/>
            <a:ext cx="407015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Balancing skills and expertise within the team enhances problem-solving capabilities and fosters creativity.</a:t>
            </a:r>
            <a:endParaRPr lang="en-US" sz="1750" dirty="0"/>
          </a:p>
        </p:txBody>
      </p:sp>
      <p:sp>
        <p:nvSpPr>
          <p:cNvPr id="12" name="Shape 9"/>
          <p:cNvSpPr/>
          <p:nvPr/>
        </p:nvSpPr>
        <p:spPr>
          <a:xfrm>
            <a:off x="833199" y="4917400"/>
            <a:ext cx="9306401" cy="1663184"/>
          </a:xfrm>
          <a:prstGeom prst="roundRect">
            <a:avLst>
              <a:gd name="adj" fmla="val 6012"/>
            </a:avLst>
          </a:prstGeom>
          <a:solidFill>
            <a:srgbClr val="DADBF1"/>
          </a:solidFill>
          <a:ln w="13811">
            <a:solidFill>
              <a:srgbClr val="B5B7E3"/>
            </a:solidFill>
            <a:prstDash val="solid"/>
          </a:ln>
        </p:spPr>
      </p:sp>
      <p:sp>
        <p:nvSpPr>
          <p:cNvPr id="13" name="Text 10"/>
          <p:cNvSpPr/>
          <p:nvPr/>
        </p:nvSpPr>
        <p:spPr>
          <a:xfrm>
            <a:off x="1069181" y="5153382"/>
            <a:ext cx="260711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Effective Leadership</a:t>
            </a:r>
            <a:endParaRPr lang="en-US" sz="2187" dirty="0"/>
          </a:p>
        </p:txBody>
      </p:sp>
      <p:sp>
        <p:nvSpPr>
          <p:cNvPr id="14" name="Text 11"/>
          <p:cNvSpPr/>
          <p:nvPr/>
        </p:nvSpPr>
        <p:spPr>
          <a:xfrm>
            <a:off x="1069181" y="5633799"/>
            <a:ext cx="883443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 strong leader guides the team, sets goals, and ensures everyone is aligned towards a common vision.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329220"/>
            <a:ext cx="686954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Communication Strategies</a:t>
            </a:r>
            <a:endParaRPr lang="en-US" sz="4374" dirty="0"/>
          </a:p>
        </p:txBody>
      </p:sp>
      <p:sp>
        <p:nvSpPr>
          <p:cNvPr id="5" name="Text 3"/>
          <p:cNvSpPr/>
          <p:nvPr/>
        </p:nvSpPr>
        <p:spPr>
          <a:xfrm>
            <a:off x="2037993" y="3579019"/>
            <a:ext cx="3156347" cy="832961"/>
          </a:xfrm>
          <a:prstGeom prst="rect">
            <a:avLst/>
          </a:prstGeom>
          <a:noFill/>
          <a:ln/>
        </p:spPr>
        <p:txBody>
          <a:bodyPr wrap="squar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Clear &amp; Concise Messaging</a:t>
            </a:r>
            <a:endParaRPr lang="en-US" sz="2624" dirty="0"/>
          </a:p>
        </p:txBody>
      </p:sp>
      <p:sp>
        <p:nvSpPr>
          <p:cNvPr id="6" name="Text 4"/>
          <p:cNvSpPr/>
          <p:nvPr/>
        </p:nvSpPr>
        <p:spPr>
          <a:xfrm>
            <a:off x="2037993" y="4634151"/>
            <a:ext cx="3156347"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Effective communication is concise, avoiding jargon and ambiguity to ensure clarity.</a:t>
            </a:r>
            <a:endParaRPr lang="en-US" sz="1750" dirty="0"/>
          </a:p>
        </p:txBody>
      </p:sp>
      <p:sp>
        <p:nvSpPr>
          <p:cNvPr id="7" name="Text 5"/>
          <p:cNvSpPr/>
          <p:nvPr/>
        </p:nvSpPr>
        <p:spPr>
          <a:xfrm>
            <a:off x="5743932" y="3579019"/>
            <a:ext cx="2666286"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Active Listening</a:t>
            </a:r>
            <a:endParaRPr lang="en-US" sz="2624" dirty="0"/>
          </a:p>
        </p:txBody>
      </p:sp>
      <p:sp>
        <p:nvSpPr>
          <p:cNvPr id="8" name="Text 6"/>
          <p:cNvSpPr/>
          <p:nvPr/>
        </p:nvSpPr>
        <p:spPr>
          <a:xfrm>
            <a:off x="5743932" y="4217670"/>
            <a:ext cx="3156347"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Listening actively fosters understanding and empathy, improving team dynamics and collaboration.</a:t>
            </a:r>
            <a:endParaRPr lang="en-US" sz="1750" dirty="0"/>
          </a:p>
        </p:txBody>
      </p:sp>
      <p:sp>
        <p:nvSpPr>
          <p:cNvPr id="9" name="Text 7"/>
          <p:cNvSpPr/>
          <p:nvPr/>
        </p:nvSpPr>
        <p:spPr>
          <a:xfrm>
            <a:off x="9449872" y="3579019"/>
            <a:ext cx="2885718"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Regular Check-ins</a:t>
            </a:r>
            <a:endParaRPr lang="en-US" sz="2624" dirty="0"/>
          </a:p>
        </p:txBody>
      </p:sp>
      <p:sp>
        <p:nvSpPr>
          <p:cNvPr id="10" name="Text 8"/>
          <p:cNvSpPr/>
          <p:nvPr/>
        </p:nvSpPr>
        <p:spPr>
          <a:xfrm>
            <a:off x="9449872" y="4217670"/>
            <a:ext cx="3156347"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Scheduled meetings and informal updates keep everyone informed and provide opportunities for feedback.</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703308"/>
            <a:ext cx="499455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Collaboration Tools</a:t>
            </a:r>
            <a:endParaRPr lang="en-US" sz="4374" dirty="0"/>
          </a:p>
        </p:txBody>
      </p:sp>
      <p:sp>
        <p:nvSpPr>
          <p:cNvPr id="5" name="Shape 3"/>
          <p:cNvSpPr/>
          <p:nvPr/>
        </p:nvSpPr>
        <p:spPr>
          <a:xfrm>
            <a:off x="2037993" y="2842022"/>
            <a:ext cx="10554414" cy="3684270"/>
          </a:xfrm>
          <a:prstGeom prst="roundRect">
            <a:avLst>
              <a:gd name="adj" fmla="val 2714"/>
            </a:avLst>
          </a:prstGeom>
          <a:noFill/>
          <a:ln w="13811">
            <a:solidFill>
              <a:srgbClr val="000000">
                <a:alpha val="8000"/>
              </a:srgbClr>
            </a:solidFill>
            <a:prstDash val="solid"/>
          </a:ln>
        </p:spPr>
      </p:sp>
      <p:sp>
        <p:nvSpPr>
          <p:cNvPr id="6" name="Shape 4"/>
          <p:cNvSpPr/>
          <p:nvPr/>
        </p:nvSpPr>
        <p:spPr>
          <a:xfrm>
            <a:off x="2051804" y="2855833"/>
            <a:ext cx="10526792" cy="1828324"/>
          </a:xfrm>
          <a:prstGeom prst="rect">
            <a:avLst/>
          </a:prstGeom>
          <a:solidFill>
            <a:srgbClr val="FFFFFF">
              <a:alpha val="4000"/>
            </a:srgbClr>
          </a:solidFill>
          <a:ln/>
        </p:spPr>
      </p:sp>
      <p:sp>
        <p:nvSpPr>
          <p:cNvPr id="7" name="Text 5"/>
          <p:cNvSpPr/>
          <p:nvPr/>
        </p:nvSpPr>
        <p:spPr>
          <a:xfrm>
            <a:off x="2273975" y="2996684"/>
            <a:ext cx="3851791"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Project Management Software</a:t>
            </a:r>
            <a:endParaRPr lang="en-US" sz="2187" dirty="0"/>
          </a:p>
        </p:txBody>
      </p:sp>
      <p:sp>
        <p:nvSpPr>
          <p:cNvPr id="8" name="Text 6"/>
          <p:cNvSpPr/>
          <p:nvPr/>
        </p:nvSpPr>
        <p:spPr>
          <a:xfrm>
            <a:off x="2273975" y="3477101"/>
            <a:ext cx="48152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Tools like Trello and Asana streamline task management and facilitate collaboration across remote teams.</a:t>
            </a:r>
            <a:endParaRPr lang="en-US" sz="1750" dirty="0"/>
          </a:p>
        </p:txBody>
      </p:sp>
      <p:sp>
        <p:nvSpPr>
          <p:cNvPr id="9" name="Text 7"/>
          <p:cNvSpPr/>
          <p:nvPr/>
        </p:nvSpPr>
        <p:spPr>
          <a:xfrm>
            <a:off x="7541181" y="2996684"/>
            <a:ext cx="3434834"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Real-time Messaging Apps</a:t>
            </a:r>
            <a:endParaRPr lang="en-US" sz="2187" dirty="0"/>
          </a:p>
        </p:txBody>
      </p:sp>
      <p:sp>
        <p:nvSpPr>
          <p:cNvPr id="10" name="Text 8"/>
          <p:cNvSpPr/>
          <p:nvPr/>
        </p:nvSpPr>
        <p:spPr>
          <a:xfrm>
            <a:off x="7541181" y="3477101"/>
            <a:ext cx="48152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Communication platforms such as Slack and Microsoft Teams enable instant messaging and virtual meetings.</a:t>
            </a:r>
            <a:endParaRPr lang="en-US" sz="1750" dirty="0"/>
          </a:p>
        </p:txBody>
      </p:sp>
      <p:sp>
        <p:nvSpPr>
          <p:cNvPr id="11" name="Shape 9"/>
          <p:cNvSpPr/>
          <p:nvPr/>
        </p:nvSpPr>
        <p:spPr>
          <a:xfrm>
            <a:off x="2051804" y="4684157"/>
            <a:ext cx="10526792" cy="1828324"/>
          </a:xfrm>
          <a:prstGeom prst="rect">
            <a:avLst/>
          </a:prstGeom>
          <a:solidFill>
            <a:srgbClr val="000000">
              <a:alpha val="4000"/>
            </a:srgbClr>
          </a:solidFill>
          <a:ln/>
        </p:spPr>
      </p:sp>
      <p:sp>
        <p:nvSpPr>
          <p:cNvPr id="12" name="Text 10"/>
          <p:cNvSpPr/>
          <p:nvPr/>
        </p:nvSpPr>
        <p:spPr>
          <a:xfrm>
            <a:off x="2273975" y="4825008"/>
            <a:ext cx="3054548"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Cloud Storage Solutions</a:t>
            </a:r>
            <a:endParaRPr lang="en-US" sz="2187" dirty="0"/>
          </a:p>
        </p:txBody>
      </p:sp>
      <p:sp>
        <p:nvSpPr>
          <p:cNvPr id="13" name="Text 11"/>
          <p:cNvSpPr/>
          <p:nvPr/>
        </p:nvSpPr>
        <p:spPr>
          <a:xfrm>
            <a:off x="2273975" y="5305425"/>
            <a:ext cx="48152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Google Drive and Dropbox allow team members to access and share files seamlessly, fostering collaboration.</a:t>
            </a:r>
            <a:endParaRPr lang="en-US" sz="1750" dirty="0"/>
          </a:p>
        </p:txBody>
      </p:sp>
      <p:sp>
        <p:nvSpPr>
          <p:cNvPr id="14" name="Text 12"/>
          <p:cNvSpPr/>
          <p:nvPr/>
        </p:nvSpPr>
        <p:spPr>
          <a:xfrm>
            <a:off x="7541181" y="4825008"/>
            <a:ext cx="3760351"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Video Conferencing Software</a:t>
            </a:r>
            <a:endParaRPr lang="en-US" sz="2187" dirty="0"/>
          </a:p>
        </p:txBody>
      </p:sp>
      <p:sp>
        <p:nvSpPr>
          <p:cNvPr id="15" name="Text 13"/>
          <p:cNvSpPr/>
          <p:nvPr/>
        </p:nvSpPr>
        <p:spPr>
          <a:xfrm>
            <a:off x="7541181" y="5305425"/>
            <a:ext cx="48152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Platforms like Zoom and Microsoft Teams enable face-to-face communication, even when working remotely.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48708"/>
            <a:ext cx="861845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Challenges in Team Collaboration</a:t>
            </a:r>
            <a:endParaRPr lang="en-US" sz="4374" dirty="0"/>
          </a:p>
        </p:txBody>
      </p:sp>
      <p:sp>
        <p:nvSpPr>
          <p:cNvPr id="6" name="Shape 3"/>
          <p:cNvSpPr/>
          <p:nvPr/>
        </p:nvSpPr>
        <p:spPr>
          <a:xfrm>
            <a:off x="833199" y="3249930"/>
            <a:ext cx="499943" cy="499943"/>
          </a:xfrm>
          <a:prstGeom prst="roundRect">
            <a:avLst>
              <a:gd name="adj" fmla="val 20000"/>
            </a:avLst>
          </a:prstGeom>
          <a:solidFill>
            <a:srgbClr val="DADBF1"/>
          </a:solidFill>
          <a:ln w="13811">
            <a:solidFill>
              <a:srgbClr val="B5B7E3"/>
            </a:solidFill>
            <a:prstDash val="solid"/>
          </a:ln>
        </p:spPr>
      </p:sp>
      <p:sp>
        <p:nvSpPr>
          <p:cNvPr id="7" name="Text 4"/>
          <p:cNvSpPr/>
          <p:nvPr/>
        </p:nvSpPr>
        <p:spPr>
          <a:xfrm>
            <a:off x="1001554" y="3291602"/>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1555313" y="3326249"/>
            <a:ext cx="368629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Communication Breakdowns</a:t>
            </a:r>
            <a:endParaRPr lang="en-US" sz="2187" dirty="0"/>
          </a:p>
        </p:txBody>
      </p:sp>
      <p:sp>
        <p:nvSpPr>
          <p:cNvPr id="9" name="Text 6"/>
          <p:cNvSpPr/>
          <p:nvPr/>
        </p:nvSpPr>
        <p:spPr>
          <a:xfrm>
            <a:off x="1555313" y="3806666"/>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Poor communication can lead to misunderstandings, delays, and conflicts within the team.</a:t>
            </a:r>
            <a:endParaRPr lang="en-US" sz="1750" dirty="0"/>
          </a:p>
        </p:txBody>
      </p:sp>
      <p:sp>
        <p:nvSpPr>
          <p:cNvPr id="10" name="Shape 7"/>
          <p:cNvSpPr/>
          <p:nvPr/>
        </p:nvSpPr>
        <p:spPr>
          <a:xfrm>
            <a:off x="5597485" y="3249930"/>
            <a:ext cx="499943" cy="499943"/>
          </a:xfrm>
          <a:prstGeom prst="roundRect">
            <a:avLst>
              <a:gd name="adj" fmla="val 20000"/>
            </a:avLst>
          </a:prstGeom>
          <a:solidFill>
            <a:srgbClr val="DADBF1"/>
          </a:solidFill>
          <a:ln w="13811">
            <a:solidFill>
              <a:srgbClr val="B5B7E3"/>
            </a:solidFill>
            <a:prstDash val="solid"/>
          </a:ln>
        </p:spPr>
      </p:sp>
      <p:sp>
        <p:nvSpPr>
          <p:cNvPr id="11" name="Text 8"/>
          <p:cNvSpPr/>
          <p:nvPr/>
        </p:nvSpPr>
        <p:spPr>
          <a:xfrm>
            <a:off x="5746790" y="3291602"/>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6319599" y="3326249"/>
            <a:ext cx="3001208"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Conflicting Work Styles</a:t>
            </a:r>
            <a:endParaRPr lang="en-US" sz="2187" dirty="0"/>
          </a:p>
        </p:txBody>
      </p:sp>
      <p:sp>
        <p:nvSpPr>
          <p:cNvPr id="13" name="Text 10"/>
          <p:cNvSpPr/>
          <p:nvPr/>
        </p:nvSpPr>
        <p:spPr>
          <a:xfrm>
            <a:off x="6319599" y="3806666"/>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Diverse work styles may clash, hindering collaboration and affecting team dynamics.</a:t>
            </a:r>
            <a:endParaRPr lang="en-US" sz="1750" dirty="0"/>
          </a:p>
        </p:txBody>
      </p:sp>
      <p:sp>
        <p:nvSpPr>
          <p:cNvPr id="14" name="Shape 11"/>
          <p:cNvSpPr/>
          <p:nvPr/>
        </p:nvSpPr>
        <p:spPr>
          <a:xfrm>
            <a:off x="833199" y="5268635"/>
            <a:ext cx="499943" cy="499943"/>
          </a:xfrm>
          <a:prstGeom prst="roundRect">
            <a:avLst>
              <a:gd name="adj" fmla="val 20000"/>
            </a:avLst>
          </a:prstGeom>
          <a:solidFill>
            <a:srgbClr val="DADBF1"/>
          </a:solidFill>
          <a:ln w="13811">
            <a:solidFill>
              <a:srgbClr val="B5B7E3"/>
            </a:solidFill>
            <a:prstDash val="solid"/>
          </a:ln>
        </p:spPr>
      </p:sp>
      <p:sp>
        <p:nvSpPr>
          <p:cNvPr id="15" name="Text 12"/>
          <p:cNvSpPr/>
          <p:nvPr/>
        </p:nvSpPr>
        <p:spPr>
          <a:xfrm>
            <a:off x="978694" y="5310307"/>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6" name="Text 13"/>
          <p:cNvSpPr/>
          <p:nvPr/>
        </p:nvSpPr>
        <p:spPr>
          <a:xfrm>
            <a:off x="1555313" y="5344954"/>
            <a:ext cx="282880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Managing Time Zones</a:t>
            </a:r>
            <a:endParaRPr lang="en-US" sz="2187" dirty="0"/>
          </a:p>
        </p:txBody>
      </p:sp>
      <p:sp>
        <p:nvSpPr>
          <p:cNvPr id="17" name="Text 14"/>
          <p:cNvSpPr/>
          <p:nvPr/>
        </p:nvSpPr>
        <p:spPr>
          <a:xfrm>
            <a:off x="1555313" y="5825371"/>
            <a:ext cx="8584287"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Coordinating across different time zones requires efficient scheduling and flexibility.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149548"/>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Best Practices for Successful Collaboration</a:t>
            </a:r>
            <a:endParaRPr lang="en-US" sz="4374" dirty="0"/>
          </a:p>
        </p:txBody>
      </p:sp>
      <p:sp>
        <p:nvSpPr>
          <p:cNvPr id="7" name="Shape 4"/>
          <p:cNvSpPr/>
          <p:nvPr/>
        </p:nvSpPr>
        <p:spPr>
          <a:xfrm>
            <a:off x="7293054" y="2871549"/>
            <a:ext cx="44410" cy="4208383"/>
          </a:xfrm>
          <a:prstGeom prst="roundRect">
            <a:avLst>
              <a:gd name="adj" fmla="val 225151"/>
            </a:avLst>
          </a:prstGeom>
          <a:solidFill>
            <a:srgbClr val="B5B7E3"/>
          </a:solidFill>
          <a:ln/>
        </p:spPr>
      </p:sp>
      <p:sp>
        <p:nvSpPr>
          <p:cNvPr id="8" name="Shape 5"/>
          <p:cNvSpPr/>
          <p:nvPr/>
        </p:nvSpPr>
        <p:spPr>
          <a:xfrm>
            <a:off x="7565172" y="3272850"/>
            <a:ext cx="777597" cy="44410"/>
          </a:xfrm>
          <a:prstGeom prst="roundRect">
            <a:avLst>
              <a:gd name="adj" fmla="val 225151"/>
            </a:avLst>
          </a:prstGeom>
          <a:solidFill>
            <a:srgbClr val="B5B7E3"/>
          </a:solidFill>
          <a:ln/>
        </p:spPr>
      </p:sp>
      <p:sp>
        <p:nvSpPr>
          <p:cNvPr id="9" name="Shape 6"/>
          <p:cNvSpPr/>
          <p:nvPr/>
        </p:nvSpPr>
        <p:spPr>
          <a:xfrm>
            <a:off x="7065228" y="3045143"/>
            <a:ext cx="499943" cy="499943"/>
          </a:xfrm>
          <a:prstGeom prst="roundRect">
            <a:avLst>
              <a:gd name="adj" fmla="val 20000"/>
            </a:avLst>
          </a:prstGeom>
          <a:solidFill>
            <a:srgbClr val="DADBF1"/>
          </a:solidFill>
          <a:ln w="13811">
            <a:solidFill>
              <a:srgbClr val="B5B7E3"/>
            </a:solidFill>
            <a:prstDash val="solid"/>
          </a:ln>
        </p:spPr>
      </p:sp>
      <p:sp>
        <p:nvSpPr>
          <p:cNvPr id="10" name="Text 7"/>
          <p:cNvSpPr/>
          <p:nvPr/>
        </p:nvSpPr>
        <p:spPr>
          <a:xfrm>
            <a:off x="7233583" y="3086814"/>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11" name="Text 8"/>
          <p:cNvSpPr/>
          <p:nvPr/>
        </p:nvSpPr>
        <p:spPr>
          <a:xfrm>
            <a:off x="8537258" y="3093720"/>
            <a:ext cx="2880003"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Set Clear Expectations</a:t>
            </a:r>
            <a:endParaRPr lang="en-US" sz="2187" dirty="0"/>
          </a:p>
        </p:txBody>
      </p:sp>
      <p:sp>
        <p:nvSpPr>
          <p:cNvPr id="12" name="Text 9"/>
          <p:cNvSpPr/>
          <p:nvPr/>
        </p:nvSpPr>
        <p:spPr>
          <a:xfrm>
            <a:off x="8537258" y="3574137"/>
            <a:ext cx="4055150"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Establishing clear goals and guidelines ensures everyone is on the same page.</a:t>
            </a:r>
            <a:endParaRPr lang="en-US" sz="1750" dirty="0"/>
          </a:p>
        </p:txBody>
      </p:sp>
      <p:sp>
        <p:nvSpPr>
          <p:cNvPr id="13" name="Shape 10"/>
          <p:cNvSpPr/>
          <p:nvPr/>
        </p:nvSpPr>
        <p:spPr>
          <a:xfrm>
            <a:off x="6287631" y="4383703"/>
            <a:ext cx="777597" cy="44410"/>
          </a:xfrm>
          <a:prstGeom prst="roundRect">
            <a:avLst>
              <a:gd name="adj" fmla="val 225151"/>
            </a:avLst>
          </a:prstGeom>
          <a:solidFill>
            <a:srgbClr val="B5B7E3"/>
          </a:solidFill>
          <a:ln/>
        </p:spPr>
      </p:sp>
      <p:sp>
        <p:nvSpPr>
          <p:cNvPr id="14" name="Shape 11"/>
          <p:cNvSpPr/>
          <p:nvPr/>
        </p:nvSpPr>
        <p:spPr>
          <a:xfrm>
            <a:off x="7065228" y="4155996"/>
            <a:ext cx="499943" cy="499943"/>
          </a:xfrm>
          <a:prstGeom prst="roundRect">
            <a:avLst>
              <a:gd name="adj" fmla="val 20000"/>
            </a:avLst>
          </a:prstGeom>
          <a:solidFill>
            <a:srgbClr val="DADBF1"/>
          </a:solidFill>
          <a:ln w="13811">
            <a:solidFill>
              <a:srgbClr val="B5B7E3"/>
            </a:solidFill>
            <a:prstDash val="solid"/>
          </a:ln>
        </p:spPr>
      </p:sp>
      <p:sp>
        <p:nvSpPr>
          <p:cNvPr id="15" name="Text 12"/>
          <p:cNvSpPr/>
          <p:nvPr/>
        </p:nvSpPr>
        <p:spPr>
          <a:xfrm>
            <a:off x="7214533" y="4197668"/>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6" name="Text 13"/>
          <p:cNvSpPr/>
          <p:nvPr/>
        </p:nvSpPr>
        <p:spPr>
          <a:xfrm>
            <a:off x="2954774" y="4204573"/>
            <a:ext cx="3138368" cy="347186"/>
          </a:xfrm>
          <a:prstGeom prst="rect">
            <a:avLst/>
          </a:prstGeom>
          <a:noFill/>
          <a:ln/>
        </p:spPr>
        <p:txBody>
          <a:bodyPr wrap="none" rtlCol="0" anchor="t"/>
          <a:lstStyle/>
          <a:p>
            <a:pPr marL="0" indent="0" algn="r">
              <a:lnSpc>
                <a:spcPts val="2734"/>
              </a:lnSpc>
              <a:buNone/>
            </a:pPr>
            <a:r>
              <a:rPr lang="en-US" sz="2187" b="1" kern="0" spc="-66" dirty="0">
                <a:solidFill>
                  <a:srgbClr val="272525"/>
                </a:solidFill>
                <a:latin typeface="Inter" pitchFamily="34" charset="0"/>
                <a:ea typeface="Inter" pitchFamily="34" charset="-122"/>
                <a:cs typeface="Inter" pitchFamily="34" charset="-120"/>
              </a:rPr>
              <a:t>Promote Trust &amp; Respect</a:t>
            </a:r>
            <a:endParaRPr lang="en-US" sz="2187" dirty="0"/>
          </a:p>
        </p:txBody>
      </p:sp>
      <p:sp>
        <p:nvSpPr>
          <p:cNvPr id="17" name="Text 14"/>
          <p:cNvSpPr/>
          <p:nvPr/>
        </p:nvSpPr>
        <p:spPr>
          <a:xfrm>
            <a:off x="2037993" y="4684990"/>
            <a:ext cx="4055150" cy="1066205"/>
          </a:xfrm>
          <a:prstGeom prst="rect">
            <a:avLst/>
          </a:prstGeom>
          <a:noFill/>
          <a:ln/>
        </p:spPr>
        <p:txBody>
          <a:bodyPr wrap="square" rtlCol="0" anchor="t"/>
          <a:lstStyle/>
          <a:p>
            <a:pPr marL="0" indent="0" algn="r">
              <a:lnSpc>
                <a:spcPts val="2799"/>
              </a:lnSpc>
              <a:buNone/>
            </a:pPr>
            <a:r>
              <a:rPr lang="en-US" sz="1750" kern="0" spc="-35" dirty="0">
                <a:solidFill>
                  <a:srgbClr val="272525"/>
                </a:solidFill>
                <a:latin typeface="Inter" pitchFamily="34" charset="0"/>
                <a:ea typeface="Inter" pitchFamily="34" charset="-122"/>
                <a:cs typeface="Inter" pitchFamily="34" charset="-120"/>
              </a:rPr>
              <a:t>Creating a supportive and inclusive environment encourages open communication and collaboration.</a:t>
            </a:r>
            <a:endParaRPr lang="en-US" sz="1750" dirty="0"/>
          </a:p>
        </p:txBody>
      </p:sp>
      <p:sp>
        <p:nvSpPr>
          <p:cNvPr id="18" name="Shape 15"/>
          <p:cNvSpPr/>
          <p:nvPr/>
        </p:nvSpPr>
        <p:spPr>
          <a:xfrm>
            <a:off x="7565172" y="5490270"/>
            <a:ext cx="777597" cy="44410"/>
          </a:xfrm>
          <a:prstGeom prst="roundRect">
            <a:avLst>
              <a:gd name="adj" fmla="val 225151"/>
            </a:avLst>
          </a:prstGeom>
          <a:solidFill>
            <a:srgbClr val="B5B7E3"/>
          </a:solidFill>
          <a:ln/>
        </p:spPr>
      </p:sp>
      <p:sp>
        <p:nvSpPr>
          <p:cNvPr id="19" name="Shape 16"/>
          <p:cNvSpPr/>
          <p:nvPr/>
        </p:nvSpPr>
        <p:spPr>
          <a:xfrm>
            <a:off x="7065228" y="5262563"/>
            <a:ext cx="499943" cy="499943"/>
          </a:xfrm>
          <a:prstGeom prst="roundRect">
            <a:avLst>
              <a:gd name="adj" fmla="val 20000"/>
            </a:avLst>
          </a:prstGeom>
          <a:solidFill>
            <a:srgbClr val="DADBF1"/>
          </a:solidFill>
          <a:ln w="13811">
            <a:solidFill>
              <a:srgbClr val="B5B7E3"/>
            </a:solidFill>
            <a:prstDash val="solid"/>
          </a:ln>
        </p:spPr>
      </p:sp>
      <p:sp>
        <p:nvSpPr>
          <p:cNvPr id="20" name="Text 17"/>
          <p:cNvSpPr/>
          <p:nvPr/>
        </p:nvSpPr>
        <p:spPr>
          <a:xfrm>
            <a:off x="7210723" y="5304234"/>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21" name="Text 18"/>
          <p:cNvSpPr/>
          <p:nvPr/>
        </p:nvSpPr>
        <p:spPr>
          <a:xfrm>
            <a:off x="8537258" y="5311140"/>
            <a:ext cx="3123843"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Celebrate Achievements</a:t>
            </a:r>
            <a:endParaRPr lang="en-US" sz="2187" dirty="0"/>
          </a:p>
        </p:txBody>
      </p:sp>
      <p:sp>
        <p:nvSpPr>
          <p:cNvPr id="22" name="Text 19"/>
          <p:cNvSpPr/>
          <p:nvPr/>
        </p:nvSpPr>
        <p:spPr>
          <a:xfrm>
            <a:off x="8537258" y="5791557"/>
            <a:ext cx="4055150"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Recognize and celebrate team members' accomplishments to reinforce motivation and build camaraderie.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263491"/>
            <a:ext cx="856023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Case Studies of Team Successes</a:t>
            </a:r>
            <a:endParaRPr lang="en-US" sz="4374" dirty="0"/>
          </a:p>
        </p:txBody>
      </p:sp>
      <p:pic>
        <p:nvPicPr>
          <p:cNvPr id="5" name="Image 0" descr="preencoded.png"/>
          <p:cNvPicPr>
            <a:picLocks noChangeAspect="1"/>
          </p:cNvPicPr>
          <p:nvPr/>
        </p:nvPicPr>
        <p:blipFill>
          <a:blip r:embed="rId3"/>
          <a:stretch>
            <a:fillRect/>
          </a:stretch>
        </p:blipFill>
        <p:spPr>
          <a:xfrm>
            <a:off x="2037993" y="2402205"/>
            <a:ext cx="3295888" cy="2036921"/>
          </a:xfrm>
          <a:prstGeom prst="rect">
            <a:avLst/>
          </a:prstGeom>
        </p:spPr>
      </p:pic>
      <p:sp>
        <p:nvSpPr>
          <p:cNvPr id="6" name="Text 3"/>
          <p:cNvSpPr/>
          <p:nvPr/>
        </p:nvSpPr>
        <p:spPr>
          <a:xfrm>
            <a:off x="2037993" y="4716780"/>
            <a:ext cx="3295888"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Innovative Product Launch</a:t>
            </a:r>
            <a:endParaRPr lang="en-US" sz="2187" dirty="0"/>
          </a:p>
        </p:txBody>
      </p:sp>
      <p:sp>
        <p:nvSpPr>
          <p:cNvPr id="7" name="Text 4"/>
          <p:cNvSpPr/>
          <p:nvPr/>
        </p:nvSpPr>
        <p:spPr>
          <a:xfrm>
            <a:off x="2037993" y="5544383"/>
            <a:ext cx="329588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Discover how a cross-functional team's collaboration resulted in a groundbreaking product launch.</a:t>
            </a:r>
            <a:endParaRPr lang="en-US" sz="1750" dirty="0"/>
          </a:p>
        </p:txBody>
      </p:sp>
      <p:pic>
        <p:nvPicPr>
          <p:cNvPr id="8" name="Image 1" descr="preencoded.png"/>
          <p:cNvPicPr>
            <a:picLocks noChangeAspect="1"/>
          </p:cNvPicPr>
          <p:nvPr/>
        </p:nvPicPr>
        <p:blipFill>
          <a:blip r:embed="rId4"/>
          <a:stretch>
            <a:fillRect/>
          </a:stretch>
        </p:blipFill>
        <p:spPr>
          <a:xfrm>
            <a:off x="5667137" y="2402205"/>
            <a:ext cx="3296007" cy="2037040"/>
          </a:xfrm>
          <a:prstGeom prst="rect">
            <a:avLst/>
          </a:prstGeom>
        </p:spPr>
      </p:pic>
      <p:sp>
        <p:nvSpPr>
          <p:cNvPr id="9" name="Text 5"/>
          <p:cNvSpPr/>
          <p:nvPr/>
        </p:nvSpPr>
        <p:spPr>
          <a:xfrm>
            <a:off x="5667137" y="4716899"/>
            <a:ext cx="3296007"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Record-breaking Sales Campaign</a:t>
            </a:r>
            <a:endParaRPr lang="en-US" sz="2187" dirty="0"/>
          </a:p>
        </p:txBody>
      </p:sp>
      <p:sp>
        <p:nvSpPr>
          <p:cNvPr id="10" name="Text 6"/>
          <p:cNvSpPr/>
          <p:nvPr/>
        </p:nvSpPr>
        <p:spPr>
          <a:xfrm>
            <a:off x="5667137" y="5544503"/>
            <a:ext cx="329600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Learn the secrets behind a high-performing team that shattered sales records.</a:t>
            </a:r>
            <a:endParaRPr lang="en-US" sz="1750" dirty="0"/>
          </a:p>
        </p:txBody>
      </p:sp>
      <p:pic>
        <p:nvPicPr>
          <p:cNvPr id="11" name="Image 2" descr="preencoded.png"/>
          <p:cNvPicPr>
            <a:picLocks noChangeAspect="1"/>
          </p:cNvPicPr>
          <p:nvPr/>
        </p:nvPicPr>
        <p:blipFill>
          <a:blip r:embed="rId5"/>
          <a:stretch>
            <a:fillRect/>
          </a:stretch>
        </p:blipFill>
        <p:spPr>
          <a:xfrm>
            <a:off x="9296400" y="2402205"/>
            <a:ext cx="3296007" cy="2037040"/>
          </a:xfrm>
          <a:prstGeom prst="rect">
            <a:avLst/>
          </a:prstGeom>
        </p:spPr>
      </p:pic>
      <p:sp>
        <p:nvSpPr>
          <p:cNvPr id="12" name="Text 7"/>
          <p:cNvSpPr/>
          <p:nvPr/>
        </p:nvSpPr>
        <p:spPr>
          <a:xfrm>
            <a:off x="9296400" y="4716899"/>
            <a:ext cx="3296007"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Overcoming Challenges Together</a:t>
            </a:r>
            <a:endParaRPr lang="en-US" sz="2187" dirty="0"/>
          </a:p>
        </p:txBody>
      </p:sp>
      <p:sp>
        <p:nvSpPr>
          <p:cNvPr id="13" name="Text 8"/>
          <p:cNvSpPr/>
          <p:nvPr/>
        </p:nvSpPr>
        <p:spPr>
          <a:xfrm>
            <a:off x="9296400" y="5544503"/>
            <a:ext cx="329600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Explore how a diverse team collaborated to overcome obstacles and achieve exceptional results.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542937"/>
            <a:ext cx="7477601"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 and Key Takeaways</a:t>
            </a:r>
            <a:endParaRPr lang="en-US" sz="4374" dirty="0"/>
          </a:p>
        </p:txBody>
      </p:sp>
      <p:sp>
        <p:nvSpPr>
          <p:cNvPr id="6" name="Text 3"/>
          <p:cNvSpPr/>
          <p:nvPr/>
        </p:nvSpPr>
        <p:spPr>
          <a:xfrm>
            <a:off x="833199" y="4264938"/>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Team collaboration is the fuel that propels organizations to new heights. By fostering effective communication, leveraging collaboration tools, and addressing challenges, teams can create a culture of collaboration that drives innovation, productivity, and success.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Words>
  <Application>Microsoft Macintosh PowerPoint</Application>
  <PresentationFormat>Özel</PresentationFormat>
  <Paragraphs>62</Paragraphs>
  <Slides>8</Slides>
  <Notes>8</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Inter</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sude bozkır</cp:lastModifiedBy>
  <cp:revision>1</cp:revision>
  <dcterms:created xsi:type="dcterms:W3CDTF">2023-12-21T08:15:48Z</dcterms:created>
  <dcterms:modified xsi:type="dcterms:W3CDTF">2023-12-21T08:16:13Z</dcterms:modified>
</cp:coreProperties>
</file>