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425" r:id="rId2"/>
    <p:sldId id="426" r:id="rId3"/>
    <p:sldId id="439" r:id="rId4"/>
    <p:sldId id="427" r:id="rId5"/>
    <p:sldId id="560" r:id="rId6"/>
    <p:sldId id="440" r:id="rId7"/>
    <p:sldId id="543" r:id="rId8"/>
    <p:sldId id="542" r:id="rId9"/>
    <p:sldId id="441" r:id="rId10"/>
    <p:sldId id="433" r:id="rId11"/>
    <p:sldId id="443" r:id="rId12"/>
    <p:sldId id="521" r:id="rId13"/>
    <p:sldId id="450" r:id="rId14"/>
    <p:sldId id="517" r:id="rId15"/>
    <p:sldId id="518" r:id="rId16"/>
    <p:sldId id="519" r:id="rId17"/>
    <p:sldId id="446" r:id="rId18"/>
    <p:sldId id="452" r:id="rId19"/>
    <p:sldId id="453" r:id="rId20"/>
    <p:sldId id="359" r:id="rId21"/>
    <p:sldId id="447" r:id="rId22"/>
    <p:sldId id="526" r:id="rId23"/>
    <p:sldId id="551" r:id="rId24"/>
    <p:sldId id="549" r:id="rId25"/>
    <p:sldId id="563" r:id="rId26"/>
    <p:sldId id="538" r:id="rId27"/>
  </p:sldIdLst>
  <p:sldSz cx="9902825" cy="6858000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72988" autoAdjust="0"/>
  </p:normalViewPr>
  <p:slideViewPr>
    <p:cSldViewPr>
      <p:cViewPr varScale="1">
        <p:scale>
          <a:sx n="69" d="100"/>
          <a:sy n="69" d="100"/>
        </p:scale>
        <p:origin x="708" y="6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0"/>
    </p:cViewPr>
  </p:sorterViewPr>
  <p:notesViewPr>
    <p:cSldViewPr>
      <p:cViewPr>
        <p:scale>
          <a:sx n="75" d="100"/>
          <a:sy n="75" d="100"/>
        </p:scale>
        <p:origin x="4104" y="3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78"/>
            <a:ext cx="2946400" cy="4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9578"/>
            <a:ext cx="2946400" cy="4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4162"/>
            <a:ext cx="2946400" cy="4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54162"/>
            <a:ext cx="2946400" cy="4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1C8680D5-C759-45E9-9746-B6A4767479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8434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289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ctr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289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0563" y="771525"/>
            <a:ext cx="5343525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2"/>
            <a:ext cx="2971800" cy="53950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2"/>
            <a:ext cx="2971800" cy="53950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EC943F3-4A58-411A-8716-A82D95203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6598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49263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00113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49375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798638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88988-879B-45E5-83A7-0EA2ED4BDB15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055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5307E-2BF8-4CAF-8C5A-B460B5D475BA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1121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24323-1E11-4E4D-9239-FB442625C9AA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223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79EF2-FCCE-4A74-AC72-041103F3128F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3750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78638-6049-415D-836E-1A1F2DFF35EF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17361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59450-B6C9-4399-A8BC-C6DA4229BA97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8858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05294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893C3-5441-4334-BAF9-E8D70B372161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313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F4104-AE53-4B71-B579-92251DDF4093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9559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421C5-7D80-439A-8F7B-9314CE53CC12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1088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95107-0047-4D4A-918B-420ACE3B7503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095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610FB-4250-4695-A0A5-A61BB622808B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151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589AA-34E1-45C1-B4C4-3184D11C87E4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0032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82706-168B-431A-AE8F-34F5B4D994F7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7928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69E68-2E84-41A7-8F4D-DB76DCBA030B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02898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FEE11-C6DF-49E4-96C6-D6C3D70D25AD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72867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C943F3-4A58-411A-8716-A82D95203386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468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FAF22-7A90-4E17-8F60-6F2DC6385364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8296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FAF22-7A90-4E17-8F60-6F2DC6385364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06350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181AC-1413-4D58-8AD9-CE92694D5C6C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078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5181-D0DE-4EBF-B1F6-F06B827C1D27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l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20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40CCA-F447-4F8F-BCEA-F41844F6823C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050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69803-9AF7-4F6D-9B9D-B05A63F207F6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08121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69803-9AF7-4F6D-9B9D-B05A63F207F6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0122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69803-9AF7-4F6D-9B9D-B05A63F207F6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455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69803-9AF7-4F6D-9B9D-B05A63F207F6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8774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FF167-EAE3-44C7-9B74-106D1501C566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90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147"/>
          <p:cNvSpPr>
            <a:spLocks noChangeShapeType="1"/>
          </p:cNvSpPr>
          <p:nvPr/>
        </p:nvSpPr>
        <p:spPr bwMode="auto">
          <a:xfrm>
            <a:off x="0" y="3429000"/>
            <a:ext cx="868997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0772" name="Rectangle 6148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2286000"/>
            <a:ext cx="8416925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</a:t>
            </a:r>
          </a:p>
        </p:txBody>
      </p:sp>
      <p:sp>
        <p:nvSpPr>
          <p:cNvPr id="160773" name="Rectangle 614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5" name="Rectangle 6150"/>
          <p:cNvSpPr>
            <a:spLocks noGrp="1" noChangeArrowheads="1"/>
          </p:cNvSpPr>
          <p:nvPr>
            <p:ph type="dt" sz="quarter" idx="10"/>
          </p:nvPr>
        </p:nvSpPr>
        <p:spPr>
          <a:xfrm>
            <a:off x="412750" y="6248400"/>
            <a:ext cx="206375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1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2963" y="6248400"/>
            <a:ext cx="31369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529308" y="6309320"/>
            <a:ext cx="2065338" cy="457200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FE23-9EA7-428A-847D-06DFF9A84C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8938" y="228600"/>
            <a:ext cx="2119312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05538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093DC-B3BA-470A-A452-05CBF22D7E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16925" cy="11049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895725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62525" y="1676400"/>
            <a:ext cx="3895725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0FAF-6F0B-442F-903A-08ADCE9C9F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676400"/>
            <a:ext cx="7925444" cy="4572000"/>
          </a:xfrm>
        </p:spPr>
        <p:txBody>
          <a:bodyPr/>
          <a:lstStyle>
            <a:lvl1pPr>
              <a:buSzPct val="50000"/>
              <a:defRPr sz="2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7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-1529308" y="6309320"/>
            <a:ext cx="2065338" cy="457200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xfrm>
            <a:off x="965567" y="6362700"/>
            <a:ext cx="3048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-1529308" y="6309320"/>
            <a:ext cx="2065338" cy="457200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8957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62525" y="1676400"/>
            <a:ext cx="38957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AA700-7E50-46C6-98E4-A93E56361D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8B9D0-EF1A-4911-963F-85C75A9E22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E959-E16F-40E8-94F0-BD01E84DA0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65357-658B-4E7A-9DF0-0FB4283FF7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7D1CE-2182-4CDC-9B95-D2668CB07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5D30-6393-460D-967F-75615EF351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Line 3"/>
          <p:cNvSpPr>
            <a:spLocks noChangeShapeType="1"/>
          </p:cNvSpPr>
          <p:nvPr/>
        </p:nvSpPr>
        <p:spPr bwMode="auto">
          <a:xfrm>
            <a:off x="0" y="1371600"/>
            <a:ext cx="88360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416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943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096000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CDF6EF-B18F-4490-A519-711AC9FE03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7616825" y="64008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200"/>
              <a:t>Myoung Ho Kim, KAIST</a:t>
            </a:r>
          </a:p>
        </p:txBody>
      </p:sp>
      <p:sp>
        <p:nvSpPr>
          <p:cNvPr id="1597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0413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6096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owczak.com/oracle/sqlplu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database/enterprise-edition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2286000"/>
            <a:ext cx="8416925" cy="1143000"/>
          </a:xfrm>
          <a:noFill/>
        </p:spPr>
        <p:txBody>
          <a:bodyPr/>
          <a:lstStyle/>
          <a:p>
            <a:pPr eaLnBrk="1" hangingPunct="1"/>
            <a:r>
              <a:rPr lang="en-US" altLang="ko-KR" sz="2800" b="0" dirty="0" smtClean="0"/>
              <a:t>Assignment #2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 Exercise of SQL Using SQL*Plus</a:t>
            </a:r>
            <a:endParaRPr lang="ko-KR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2800" smtClean="0"/>
              <a:t>KAIST</a:t>
            </a:r>
          </a:p>
          <a:p>
            <a:pPr eaLnBrk="1" hangingPunct="1"/>
            <a:r>
              <a:rPr lang="en-US" altLang="ko-KR" sz="2800" smtClean="0"/>
              <a:t>Myoung Ho Kim</a:t>
            </a:r>
          </a:p>
          <a:p>
            <a:pPr eaLnBrk="1" hangingPunct="1"/>
            <a:endParaRPr lang="en-US" altLang="ko-KR" sz="280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Commands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557338"/>
            <a:ext cx="8532812" cy="4992687"/>
          </a:xfrm>
        </p:spPr>
        <p:txBody>
          <a:bodyPr/>
          <a:lstStyle/>
          <a:p>
            <a:pPr eaLnBrk="1" hangingPunct="1"/>
            <a:r>
              <a:rPr lang="en-US" altLang="ko-KR" sz="2000" b="1" dirty="0" smtClean="0"/>
              <a:t>SQL*Plus buffer commands</a:t>
            </a:r>
            <a:endParaRPr lang="ko-KR" altLang="en-US" sz="2000" b="1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LIST</a:t>
            </a:r>
            <a:r>
              <a:rPr lang="en-US" altLang="ko-KR" sz="1800" dirty="0" smtClean="0"/>
              <a:t>          </a:t>
            </a:r>
            <a:r>
              <a:rPr lang="en-US" altLang="ko-KR" sz="1600" dirty="0" err="1" smtClean="0"/>
              <a:t>List</a:t>
            </a:r>
            <a:r>
              <a:rPr lang="en-US" altLang="ko-KR" sz="1600" dirty="0" smtClean="0"/>
              <a:t> one or more lines of the SQL buffer</a:t>
            </a: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CHANGE</a:t>
            </a:r>
            <a:r>
              <a:rPr lang="en-US" altLang="ko-KR" sz="1800" dirty="0" smtClean="0"/>
              <a:t>   </a:t>
            </a:r>
            <a:r>
              <a:rPr lang="en-US" altLang="ko-KR" sz="1600" dirty="0" err="1" smtClean="0"/>
              <a:t>Change</a:t>
            </a:r>
            <a:r>
              <a:rPr lang="en-US" altLang="ko-KR" sz="1600" dirty="0" smtClean="0"/>
              <a:t> text on the current line in the buffer</a:t>
            </a: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DEL</a:t>
            </a:r>
            <a:r>
              <a:rPr lang="en-US" altLang="ko-KR" sz="1800" dirty="0" smtClean="0"/>
              <a:t>          </a:t>
            </a:r>
            <a:r>
              <a:rPr lang="en-US" altLang="ko-KR" sz="1600" dirty="0" smtClean="0"/>
              <a:t>Delete one or more lines of the buffer</a:t>
            </a: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600" b="1" dirty="0" smtClean="0">
                <a:solidFill>
                  <a:srgbClr val="0000CC"/>
                </a:solidFill>
              </a:rPr>
              <a:t>APPEND</a:t>
            </a:r>
            <a:r>
              <a:rPr lang="en-US" altLang="ko-KR" sz="1600" dirty="0" smtClean="0">
                <a:solidFill>
                  <a:srgbClr val="0000CC"/>
                </a:solidFill>
              </a:rPr>
              <a:t>      </a:t>
            </a:r>
            <a:r>
              <a:rPr lang="en-US" altLang="ko-KR" sz="1600" dirty="0" smtClean="0"/>
              <a:t>Add specified text to the end of the current line in the buffer</a:t>
            </a: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RUN</a:t>
            </a:r>
            <a:r>
              <a:rPr lang="en-US" altLang="ko-KR" sz="1800" dirty="0" smtClean="0">
                <a:solidFill>
                  <a:srgbClr val="0000CC"/>
                </a:solidFill>
              </a:rPr>
              <a:t>         </a:t>
            </a:r>
            <a:r>
              <a:rPr lang="en-US" altLang="ko-KR" sz="1800" dirty="0" smtClean="0"/>
              <a:t>Execute the SQL command </a:t>
            </a:r>
            <a:r>
              <a:rPr lang="en-US" altLang="ko-KR" sz="1600" dirty="0" smtClean="0"/>
              <a:t>currently stored in the SQL buffer</a:t>
            </a: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CLEAN BUFFER</a:t>
            </a:r>
            <a:r>
              <a:rPr lang="en-US" altLang="ko-KR" sz="1800" dirty="0" smtClean="0">
                <a:solidFill>
                  <a:srgbClr val="0000CC"/>
                </a:solidFill>
              </a:rPr>
              <a:t>  </a:t>
            </a:r>
            <a:r>
              <a:rPr lang="en-US" altLang="ko-KR" sz="1800" dirty="0" smtClean="0"/>
              <a:t>Erase the SQL command </a:t>
            </a:r>
            <a:r>
              <a:rPr lang="en-US" altLang="ko-KR" sz="1600" dirty="0" smtClean="0"/>
              <a:t>currently stored in the SQL buffer</a:t>
            </a: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endParaRPr lang="ko-KR" altLang="en-US" sz="900" dirty="0" smtClean="0"/>
          </a:p>
          <a:p>
            <a:pPr eaLnBrk="1" hangingPunct="1"/>
            <a:r>
              <a:rPr lang="en-US" altLang="ko-KR" sz="2000" b="1" dirty="0" smtClean="0"/>
              <a:t>SQL*Plus file commands</a:t>
            </a:r>
            <a:endParaRPr lang="ko-KR" altLang="en-US" sz="2000" b="1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SAVE</a:t>
            </a:r>
            <a:r>
              <a:rPr lang="en-US" altLang="ko-KR" sz="1800" dirty="0" smtClean="0"/>
              <a:t>     </a:t>
            </a:r>
            <a:r>
              <a:rPr lang="en-US" altLang="ko-KR" sz="1600" dirty="0" err="1" smtClean="0"/>
              <a:t>Save</a:t>
            </a:r>
            <a:r>
              <a:rPr lang="en-US" altLang="ko-KR" sz="1600" dirty="0" smtClean="0"/>
              <a:t> the contents of the SQL buffer in a host operating system file</a:t>
            </a: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GET</a:t>
            </a:r>
            <a:r>
              <a:rPr lang="en-US" altLang="ko-KR" sz="1800" dirty="0" smtClean="0"/>
              <a:t>       Load a host operating system file into the SQL buffer</a:t>
            </a: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START</a:t>
            </a:r>
            <a:r>
              <a:rPr lang="en-US" altLang="ko-KR" sz="1800" dirty="0" smtClean="0"/>
              <a:t>   Execute the contents of the specified script</a:t>
            </a: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SPOOL</a:t>
            </a:r>
            <a:r>
              <a:rPr lang="en-US" altLang="ko-KR" sz="1800" dirty="0" smtClean="0"/>
              <a:t>  Store query results in an operating system file 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00CC"/>
                </a:solidFill>
              </a:rPr>
              <a:t>.</a:t>
            </a:r>
            <a:r>
              <a:rPr lang="en-US" altLang="ko-KR" sz="1600" dirty="0" err="1" smtClean="0">
                <a:solidFill>
                  <a:srgbClr val="0000CC"/>
                </a:solidFill>
              </a:rPr>
              <a:t>sql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HOST  </a:t>
            </a:r>
            <a:r>
              <a:rPr lang="en-US" altLang="ko-KR" sz="1800" dirty="0" smtClean="0"/>
              <a:t>  </a:t>
            </a:r>
            <a:r>
              <a:rPr lang="en-US" altLang="ko-KR" sz="1600" dirty="0" smtClean="0"/>
              <a:t>Execute a host operating system command without leaving SQL*Plus</a:t>
            </a:r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CC"/>
                </a:solidFill>
              </a:rPr>
              <a:t>EDIT  </a:t>
            </a:r>
            <a:r>
              <a:rPr lang="en-US" altLang="ko-KR" sz="1800" dirty="0" smtClean="0"/>
              <a:t>   </a:t>
            </a:r>
            <a:r>
              <a:rPr lang="en-US" altLang="ko-KR" sz="1600" dirty="0" smtClean="0"/>
              <a:t>Open a text editor like the notepad to edit an text file (</a:t>
            </a:r>
            <a:r>
              <a:rPr lang="en-US" altLang="ko-KR" sz="1600" dirty="0" smtClean="0">
                <a:solidFill>
                  <a:srgbClr val="0000CC"/>
                </a:solidFill>
              </a:rPr>
              <a:t>.</a:t>
            </a:r>
            <a:r>
              <a:rPr lang="en-US" altLang="ko-KR" sz="1600" dirty="0" err="1" smtClean="0">
                <a:solidFill>
                  <a:srgbClr val="0000CC"/>
                </a:solidFill>
              </a:rPr>
              <a:t>sql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00CC"/>
                </a:solidFill>
              </a:rPr>
              <a:t>.</a:t>
            </a:r>
            <a:r>
              <a:rPr lang="en-US" altLang="ko-KR" sz="1600" dirty="0" err="1" smtClean="0">
                <a:solidFill>
                  <a:srgbClr val="0000CC"/>
                </a:solidFill>
              </a:rPr>
              <a:t>lst</a:t>
            </a:r>
            <a:r>
              <a:rPr lang="en-US" altLang="ko-KR" sz="1600" dirty="0" smtClean="0"/>
              <a:t>, etc)</a:t>
            </a:r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endParaRPr lang="ko-KR" altLang="en-US" sz="1600" dirty="0" smtClean="0"/>
          </a:p>
          <a:p>
            <a:pPr marL="800100" lvl="1" indent="-342900" eaLnBrk="1" hangingPunct="1">
              <a:lnSpc>
                <a:spcPct val="110000"/>
              </a:lnSpc>
              <a:spcBef>
                <a:spcPct val="0"/>
              </a:spcBef>
            </a:pP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SQL*Plus Commands (cont’d)</a:t>
            </a:r>
            <a:endParaRPr lang="ko-KR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SQL*Plus buffer commands</a:t>
            </a:r>
            <a:endParaRPr lang="ko-KR" altLang="en-US" b="1" dirty="0" smtClean="0"/>
          </a:p>
          <a:p>
            <a:pPr lvl="2" eaLnBrk="1" hangingPunct="1"/>
            <a:r>
              <a:rPr lang="en-US" altLang="ko-KR" dirty="0" smtClean="0"/>
              <a:t>Besides sending SQL statements to the server, SQL*Plus also saves them into a local buffer and allow users to view and change the statements</a:t>
            </a:r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LIST</a:t>
            </a:r>
          </a:p>
          <a:p>
            <a:pPr lvl="2" eaLnBrk="1" hangingPunct="1"/>
            <a:r>
              <a:rPr lang="en-US" altLang="ko-KR" dirty="0" smtClean="0"/>
              <a:t>Display one or more lines of the SQL buffer 	</a:t>
            </a:r>
            <a:endParaRPr lang="ko-KR" altLang="en-US" b="1" i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CHANGE</a:t>
            </a:r>
          </a:p>
          <a:p>
            <a:pPr lvl="2" eaLnBrk="1" hangingPunct="1"/>
            <a:r>
              <a:rPr lang="en-US" altLang="ko-KR" dirty="0" smtClean="0"/>
              <a:t>Change text on the current line in the buffer </a:t>
            </a:r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RUN(</a:t>
            </a:r>
            <a:r>
              <a:rPr lang="en-US" altLang="ko-KR" dirty="0" smtClean="0"/>
              <a:t>or</a:t>
            </a:r>
            <a:r>
              <a:rPr lang="ko-KR" altLang="en-US" i="1" dirty="0" smtClean="0"/>
              <a:t> </a:t>
            </a:r>
            <a:r>
              <a:rPr lang="en-US" altLang="ko-KR" b="1" i="1" dirty="0" smtClean="0">
                <a:solidFill>
                  <a:srgbClr val="0000CC"/>
                </a:solidFill>
              </a:rPr>
              <a:t>/)</a:t>
            </a:r>
          </a:p>
          <a:p>
            <a:pPr lvl="2" eaLnBrk="1" hangingPunct="1"/>
            <a:r>
              <a:rPr lang="en-US" altLang="ko-KR" dirty="0" smtClean="0"/>
              <a:t>Execute the SQL command currently stored in the SQL buffer</a:t>
            </a:r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Commands (cont’d)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141468" cy="4572000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SQL*Plus buffer commands</a:t>
            </a:r>
            <a:endParaRPr lang="ko-KR" altLang="en-US" b="1" dirty="0" smtClean="0"/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DEL</a:t>
            </a:r>
          </a:p>
          <a:p>
            <a:pPr lvl="2" eaLnBrk="1" hangingPunct="1"/>
            <a:r>
              <a:rPr lang="en-US" altLang="ko-KR" dirty="0" smtClean="0"/>
              <a:t>Delete one or more lines of the buffer </a:t>
            </a:r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APPEND/ INPUT</a:t>
            </a:r>
          </a:p>
          <a:p>
            <a:pPr lvl="2" eaLnBrk="1" hangingPunct="1"/>
            <a:r>
              <a:rPr lang="en-US" altLang="ko-KR" dirty="0" smtClean="0"/>
              <a:t>Add specified text / line(s) to the end of the current line in the buffer </a:t>
            </a:r>
          </a:p>
          <a:p>
            <a:pPr lvl="1" eaLnBrk="1" hangingPunct="1"/>
            <a:r>
              <a:rPr lang="en-US" altLang="ko-KR" b="1" i="1" dirty="0" smtClean="0">
                <a:solidFill>
                  <a:srgbClr val="0000CC"/>
                </a:solidFill>
              </a:rPr>
              <a:t>CLEAR BUFFER</a:t>
            </a:r>
            <a:r>
              <a:rPr lang="en-US" altLang="ko-KR" dirty="0" smtClean="0">
                <a:solidFill>
                  <a:srgbClr val="0000CC"/>
                </a:solidFill>
              </a:rPr>
              <a:t> </a:t>
            </a:r>
          </a:p>
          <a:p>
            <a:pPr lvl="2" eaLnBrk="1" hangingPunct="1"/>
            <a:r>
              <a:rPr lang="en-US" altLang="ko-KR" dirty="0" smtClean="0"/>
              <a:t>Erase the SQL command currently stored in the SQL buffer</a:t>
            </a:r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SQL*Plus Commands (cont’d)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buffer commands</a:t>
            </a:r>
            <a:endParaRPr lang="ko-KR" altLang="en-US" smtClean="0"/>
          </a:p>
          <a:p>
            <a:pPr lvl="1" eaLnBrk="1" hangingPunct="1"/>
            <a:r>
              <a:rPr lang="en-US" altLang="ko-KR" b="1" i="1" smtClean="0">
                <a:solidFill>
                  <a:srgbClr val="0000FF"/>
                </a:solidFill>
              </a:rPr>
              <a:t>LIST, CHANGE</a:t>
            </a:r>
            <a:r>
              <a:rPr lang="en-US" altLang="ko-KR" smtClean="0"/>
              <a:t> </a:t>
            </a:r>
          </a:p>
          <a:p>
            <a:pPr lvl="1" eaLnBrk="1" hangingPunct="1"/>
            <a:endParaRPr lang="en-US" altLang="ko-KR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8800" y="2708275"/>
            <a:ext cx="4105275" cy="3816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select </a:t>
            </a:r>
            <a:r>
              <a:rPr lang="en-US" altLang="ko-KR" sz="1600" b="1" dirty="0" err="1">
                <a:solidFill>
                  <a:srgbClr val="0070C0"/>
                </a:solidFill>
              </a:rPr>
              <a:t>customer_numberr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   2 , email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   3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   4 where state=</a:t>
            </a:r>
            <a:r>
              <a:rPr lang="en-US" altLang="ko-KR" b="1" dirty="0">
                <a:solidFill>
                  <a:srgbClr val="0070C0"/>
                </a:solidFill>
              </a:rPr>
              <a:t>'</a:t>
            </a:r>
            <a:r>
              <a:rPr lang="en-US" altLang="ko-KR" sz="1600" b="1" dirty="0">
                <a:solidFill>
                  <a:srgbClr val="0070C0"/>
                </a:solidFill>
              </a:rPr>
              <a:t>TX</a:t>
            </a:r>
            <a:r>
              <a:rPr lang="en-US" altLang="ko-KR" b="1" dirty="0">
                <a:solidFill>
                  <a:srgbClr val="0070C0"/>
                </a:solidFill>
              </a:rPr>
              <a:t>';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/>
              <a:t>select </a:t>
            </a:r>
            <a:r>
              <a:rPr lang="en-US" altLang="ko-KR" sz="1600" dirty="0" err="1"/>
              <a:t>customer_numberr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       *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ERROR at line 1: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ORA-00904: “</a:t>
            </a:r>
            <a:r>
              <a:rPr lang="en-US" altLang="ko-KR" sz="1600" dirty="0" err="1"/>
              <a:t>customer_numberr</a:t>
            </a:r>
            <a:r>
              <a:rPr lang="en-US" altLang="ko-KR" sz="1600" dirty="0"/>
              <a:t>": invalid identifier</a:t>
            </a:r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email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3 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4</a:t>
            </a:r>
            <a:r>
              <a:rPr lang="en-US" altLang="ko-KR" sz="1600" b="1" dirty="0">
                <a:solidFill>
                  <a:schemeClr val="hlink"/>
                </a:solidFill>
                <a:ea typeface="굴림" charset="-127"/>
              </a:rPr>
              <a:t>*</a:t>
            </a:r>
            <a:r>
              <a:rPr lang="en-US" altLang="ko-KR" sz="1600" dirty="0">
                <a:ea typeface="굴림" charset="-127"/>
              </a:rPr>
              <a:t> where state='TX‘</a:t>
            </a:r>
          </a:p>
          <a:p>
            <a:pPr>
              <a:lnSpc>
                <a:spcPct val="90000"/>
              </a:lnSpc>
            </a:pPr>
            <a:endParaRPr lang="ko-KR" altLang="en-US" sz="1600" dirty="0"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</a:pPr>
            <a:endParaRPr lang="en-US" altLang="ko-KR" sz="1600" dirty="0">
              <a:ea typeface="굴림" charset="-127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11775" y="2708275"/>
            <a:ext cx="4392613" cy="3673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altLang="ko-KR" sz="1600" dirty="0"/>
          </a:p>
          <a:p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 1;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1</a:t>
            </a:r>
            <a:r>
              <a:rPr lang="en-US" altLang="ko-KR" sz="1600" dirty="0">
                <a:solidFill>
                  <a:schemeClr val="hlink"/>
                </a:solidFill>
              </a:rPr>
              <a:t>*</a:t>
            </a:r>
            <a:r>
              <a:rPr lang="en-US" altLang="ko-KR" sz="1600" dirty="0"/>
              <a:t> select </a:t>
            </a:r>
            <a:r>
              <a:rPr lang="en-US" altLang="ko-KR" sz="1600" dirty="0" err="1"/>
              <a:t>customer_numberr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change /</a:t>
            </a:r>
            <a:r>
              <a:rPr lang="en-US" altLang="ko-KR" sz="1600" b="1" dirty="0" err="1">
                <a:solidFill>
                  <a:srgbClr val="0070C0"/>
                </a:solidFill>
              </a:rPr>
              <a:t>numberr</a:t>
            </a:r>
            <a:r>
              <a:rPr lang="en-US" altLang="ko-KR" sz="1600" b="1" dirty="0">
                <a:solidFill>
                  <a:srgbClr val="0070C0"/>
                </a:solidFill>
              </a:rPr>
              <a:t>/number;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1</a:t>
            </a:r>
            <a:r>
              <a:rPr lang="en-US" altLang="ko-KR" sz="1600" dirty="0" smtClean="0">
                <a:solidFill>
                  <a:schemeClr val="hlink"/>
                </a:solidFill>
                <a:ea typeface="굴림" charset="-127"/>
              </a:rPr>
              <a:t>* </a:t>
            </a:r>
            <a:r>
              <a:rPr lang="en-US" altLang="ko-KR" sz="1600" dirty="0" smtClean="0"/>
              <a:t>select </a:t>
            </a:r>
            <a:r>
              <a:rPr lang="en-US" altLang="ko-KR" sz="1600" dirty="0" err="1"/>
              <a:t>customer_</a:t>
            </a:r>
            <a:r>
              <a:rPr lang="en-US" altLang="ko-KR" sz="1600" b="1" dirty="0" err="1"/>
              <a:t>number</a:t>
            </a:r>
            <a:endParaRPr lang="en-US" altLang="ko-KR" sz="1600" b="1" dirty="0"/>
          </a:p>
          <a:p>
            <a:endParaRPr lang="ko-KR" altLang="en-US" sz="1600" b="1" dirty="0">
              <a:solidFill>
                <a:srgbClr val="0000CC"/>
              </a:solidFill>
            </a:endParaRPr>
          </a:p>
          <a:p>
            <a:pPr eaLnBrk="1" latinLnBrk="1" hangingPunct="1"/>
            <a:endParaRPr lang="ko-KR" altLang="en-US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email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3 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</a:t>
            </a:r>
            <a:r>
              <a:rPr lang="en-US" altLang="ko-KR" sz="1600" dirty="0" smtClean="0">
                <a:ea typeface="굴림" charset="-127"/>
              </a:rPr>
              <a:t>4</a:t>
            </a:r>
            <a:r>
              <a:rPr lang="en-US" altLang="ko-KR" sz="1600" dirty="0" smtClean="0">
                <a:solidFill>
                  <a:schemeClr val="hlink"/>
                </a:solidFill>
                <a:ea typeface="굴림" charset="-127"/>
              </a:rPr>
              <a:t>* </a:t>
            </a:r>
            <a:r>
              <a:rPr lang="en-US" altLang="ko-KR" sz="1600" dirty="0" smtClean="0">
                <a:ea typeface="굴림" charset="-127"/>
              </a:rPr>
              <a:t>where </a:t>
            </a:r>
            <a:r>
              <a:rPr lang="en-US" altLang="ko-KR" sz="1600" dirty="0">
                <a:ea typeface="굴림" charset="-127"/>
              </a:rPr>
              <a:t>state='TX‘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4806950" y="4076700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9463" name="직사각형 6"/>
          <p:cNvSpPr>
            <a:spLocks noChangeArrowheads="1"/>
          </p:cNvSpPr>
          <p:nvPr/>
        </p:nvSpPr>
        <p:spPr bwMode="auto">
          <a:xfrm>
            <a:off x="2951163" y="5643563"/>
            <a:ext cx="1643062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19464" name="직사각형 7"/>
          <p:cNvSpPr>
            <a:spLocks noChangeArrowheads="1"/>
          </p:cNvSpPr>
          <p:nvPr/>
        </p:nvSpPr>
        <p:spPr bwMode="auto">
          <a:xfrm>
            <a:off x="8023225" y="2786063"/>
            <a:ext cx="1643063" cy="500062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List the first line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19465" name="직사각형 8"/>
          <p:cNvSpPr>
            <a:spLocks noChangeArrowheads="1"/>
          </p:cNvSpPr>
          <p:nvPr/>
        </p:nvSpPr>
        <p:spPr bwMode="auto">
          <a:xfrm>
            <a:off x="8094663" y="4143375"/>
            <a:ext cx="1571625" cy="571500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Change text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on the current line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19466" name="직사각형 10"/>
          <p:cNvSpPr>
            <a:spLocks noChangeArrowheads="1"/>
          </p:cNvSpPr>
          <p:nvPr/>
        </p:nvSpPr>
        <p:spPr bwMode="auto">
          <a:xfrm>
            <a:off x="8094663" y="5500688"/>
            <a:ext cx="1571625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Commands (cont’d)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buffer commands</a:t>
            </a:r>
            <a:endParaRPr lang="ko-KR" altLang="en-US" smtClean="0"/>
          </a:p>
          <a:p>
            <a:pPr lvl="1" eaLnBrk="1" hangingPunct="1"/>
            <a:r>
              <a:rPr lang="en-US" altLang="ko-KR" b="1" i="1" smtClean="0">
                <a:solidFill>
                  <a:srgbClr val="0000FF"/>
                </a:solidFill>
              </a:rPr>
              <a:t>RUN(</a:t>
            </a:r>
            <a:r>
              <a:rPr lang="en-US" altLang="ko-KR" smtClean="0"/>
              <a:t>or</a:t>
            </a:r>
            <a:r>
              <a:rPr lang="ko-KR" altLang="en-US" i="1" smtClean="0"/>
              <a:t> </a:t>
            </a:r>
            <a:r>
              <a:rPr lang="en-US" altLang="ko-KR" b="1" i="1" smtClean="0">
                <a:solidFill>
                  <a:srgbClr val="0000FF"/>
                </a:solidFill>
              </a:rPr>
              <a:t>/), DEL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58800" y="2708275"/>
            <a:ext cx="4105275" cy="3816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email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3 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</a:t>
            </a:r>
            <a:r>
              <a:rPr lang="en-US" altLang="ko-KR" sz="1600" dirty="0" smtClean="0">
                <a:ea typeface="굴림" charset="-127"/>
              </a:rPr>
              <a:t>4</a:t>
            </a:r>
            <a:r>
              <a:rPr lang="en-US" altLang="ko-KR" sz="1600" dirty="0" smtClean="0">
                <a:solidFill>
                  <a:schemeClr val="hlink"/>
                </a:solidFill>
                <a:ea typeface="굴림" charset="-127"/>
              </a:rPr>
              <a:t>*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>
                <a:ea typeface="굴림" charset="-127"/>
              </a:rPr>
              <a:t>where state='TX‘</a:t>
            </a:r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/</a:t>
            </a:r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CUSTOMER_NUMBER       EMAIL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----------------------------  ---------------------------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321654987                  bfarmer@email.com</a:t>
            </a:r>
          </a:p>
          <a:p>
            <a:pPr>
              <a:lnSpc>
                <a:spcPct val="90000"/>
              </a:lnSpc>
            </a:pPr>
            <a:endParaRPr lang="ko-KR" altLang="en-US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pPr eaLnBrk="1" latinLnBrk="1" hangingPunct="1">
              <a:lnSpc>
                <a:spcPct val="90000"/>
              </a:lnSpc>
            </a:pPr>
            <a:endParaRPr lang="en-US" altLang="ko-KR" sz="1600" dirty="0">
              <a:ea typeface="굴림" charset="-127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11775" y="2708275"/>
            <a:ext cx="4392613" cy="3673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email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3 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solidFill>
                  <a:schemeClr val="hlink"/>
                </a:solidFill>
                <a:ea typeface="굴림" charset="-127"/>
              </a:rPr>
              <a:t>  4</a:t>
            </a:r>
            <a:r>
              <a:rPr lang="en-US" altLang="ko-KR" sz="1600" b="1" dirty="0">
                <a:solidFill>
                  <a:schemeClr val="hlink"/>
                </a:solidFill>
                <a:ea typeface="굴림" charset="-127"/>
              </a:rPr>
              <a:t>*</a:t>
            </a:r>
            <a:r>
              <a:rPr lang="en-US" altLang="ko-KR" sz="1600" dirty="0">
                <a:solidFill>
                  <a:schemeClr val="hlink"/>
                </a:solidFill>
                <a:ea typeface="굴림" charset="-127"/>
              </a:rPr>
              <a:t> where state='TX‘</a:t>
            </a:r>
          </a:p>
          <a:p>
            <a:pPr>
              <a:lnSpc>
                <a:spcPct val="90000"/>
              </a:lnSpc>
            </a:pPr>
            <a:endParaRPr lang="ko-KR" altLang="en-US" sz="1600" dirty="0">
              <a:ea typeface="굴림" charset="-127"/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del 4;</a:t>
            </a:r>
            <a:endParaRPr lang="ko-KR" altLang="en-US" sz="1600" dirty="0">
              <a:solidFill>
                <a:srgbClr val="0070C0"/>
              </a:solidFill>
            </a:endParaRPr>
          </a:p>
          <a:p>
            <a:endParaRPr lang="ko-KR" altLang="en-US" sz="1600" dirty="0"/>
          </a:p>
          <a:p>
            <a:pPr eaLnBrk="1" latinLnBrk="1" hangingPunct="1"/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email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</a:t>
            </a:r>
            <a:r>
              <a:rPr lang="en-US" altLang="ko-KR" sz="1600" dirty="0" smtClean="0">
                <a:ea typeface="굴림" charset="-127"/>
              </a:rPr>
              <a:t>3</a:t>
            </a:r>
            <a:r>
              <a:rPr lang="en-US" altLang="ko-KR" sz="1600" dirty="0" smtClean="0">
                <a:solidFill>
                  <a:schemeClr val="hlink"/>
                </a:solidFill>
                <a:ea typeface="굴림" charset="-127"/>
              </a:rPr>
              <a:t>*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>
                <a:ea typeface="굴림" charset="-127"/>
              </a:rPr>
              <a:t>from customer</a:t>
            </a:r>
          </a:p>
          <a:p>
            <a:pPr>
              <a:lnSpc>
                <a:spcPct val="90000"/>
              </a:lnSpc>
            </a:pP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806950" y="4076700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0487" name="직사각형 6"/>
          <p:cNvSpPr>
            <a:spLocks noChangeArrowheads="1"/>
          </p:cNvSpPr>
          <p:nvPr/>
        </p:nvSpPr>
        <p:spPr bwMode="auto">
          <a:xfrm>
            <a:off x="2808288" y="3286125"/>
            <a:ext cx="1785937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0488" name="직사각형 7"/>
          <p:cNvSpPr>
            <a:spLocks noChangeArrowheads="1"/>
          </p:cNvSpPr>
          <p:nvPr/>
        </p:nvSpPr>
        <p:spPr bwMode="auto">
          <a:xfrm>
            <a:off x="2736850" y="5429250"/>
            <a:ext cx="1857375" cy="857250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 dirty="0">
                <a:solidFill>
                  <a:srgbClr val="0000CC"/>
                </a:solidFill>
              </a:rPr>
              <a:t>Execute the command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currently stored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in the </a:t>
            </a:r>
            <a:r>
              <a:rPr lang="en-US" altLang="ko-KR" sz="1400" dirty="0" err="1">
                <a:solidFill>
                  <a:srgbClr val="0000CC"/>
                </a:solidFill>
              </a:rPr>
              <a:t>sql</a:t>
            </a:r>
            <a:r>
              <a:rPr lang="en-US" altLang="ko-KR" sz="1400" dirty="0">
                <a:solidFill>
                  <a:srgbClr val="0000CC"/>
                </a:solidFill>
              </a:rPr>
              <a:t> buffer  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  <p:sp>
        <p:nvSpPr>
          <p:cNvPr id="20489" name="직사각형 8"/>
          <p:cNvSpPr>
            <a:spLocks noChangeArrowheads="1"/>
          </p:cNvSpPr>
          <p:nvPr/>
        </p:nvSpPr>
        <p:spPr bwMode="auto">
          <a:xfrm>
            <a:off x="7951788" y="3357563"/>
            <a:ext cx="1643062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0490" name="직사각형 10"/>
          <p:cNvSpPr>
            <a:spLocks noChangeArrowheads="1"/>
          </p:cNvSpPr>
          <p:nvPr/>
        </p:nvSpPr>
        <p:spPr bwMode="auto">
          <a:xfrm>
            <a:off x="7951788" y="4357688"/>
            <a:ext cx="1643062" cy="500062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Delete the 4</a:t>
            </a:r>
            <a:r>
              <a:rPr lang="en-US" altLang="ko-KR" sz="1400" baseline="30000">
                <a:solidFill>
                  <a:srgbClr val="0000CC"/>
                </a:solidFill>
              </a:rPr>
              <a:t>th</a:t>
            </a:r>
            <a:r>
              <a:rPr lang="en-US" altLang="ko-KR" sz="1400">
                <a:solidFill>
                  <a:srgbClr val="0000CC"/>
                </a:solidFill>
              </a:rPr>
              <a:t> line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0491" name="직사각형 11"/>
          <p:cNvSpPr>
            <a:spLocks noChangeArrowheads="1"/>
          </p:cNvSpPr>
          <p:nvPr/>
        </p:nvSpPr>
        <p:spPr bwMode="auto">
          <a:xfrm>
            <a:off x="7951788" y="5357813"/>
            <a:ext cx="1643062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Commands (cont’d)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buffer commands</a:t>
            </a:r>
            <a:endParaRPr lang="ko-KR" altLang="en-US" smtClean="0"/>
          </a:p>
          <a:p>
            <a:pPr lvl="1" eaLnBrk="1" hangingPunct="1"/>
            <a:r>
              <a:rPr lang="en-US" altLang="ko-KR" b="1" i="1" smtClean="0">
                <a:solidFill>
                  <a:srgbClr val="0000FF"/>
                </a:solidFill>
              </a:rPr>
              <a:t>APPEND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58800" y="2708275"/>
            <a:ext cx="4105275" cy="3816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email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3 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</a:t>
            </a:r>
            <a:r>
              <a:rPr lang="en-US" altLang="ko-KR" sz="1600" dirty="0" smtClean="0">
                <a:ea typeface="굴림" charset="-127"/>
              </a:rPr>
              <a:t>4</a:t>
            </a:r>
            <a:r>
              <a:rPr lang="en-US" altLang="ko-KR" sz="1600" dirty="0" smtClean="0">
                <a:solidFill>
                  <a:schemeClr val="hlink"/>
                </a:solidFill>
                <a:ea typeface="굴림" charset="-127"/>
              </a:rPr>
              <a:t>*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>
                <a:ea typeface="굴림" charset="-127"/>
              </a:rPr>
              <a:t>where state='TX‘</a:t>
            </a:r>
          </a:p>
          <a:p>
            <a:pPr>
              <a:lnSpc>
                <a:spcPct val="90000"/>
              </a:lnSpc>
            </a:pPr>
            <a:endParaRPr lang="ko-KR" altLang="en-US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 2;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2</a:t>
            </a:r>
            <a:r>
              <a:rPr lang="en-US" altLang="ko-KR" sz="1600" dirty="0">
                <a:solidFill>
                  <a:schemeClr val="hlink"/>
                </a:solidFill>
              </a:rPr>
              <a:t>*</a:t>
            </a:r>
            <a:r>
              <a:rPr lang="en-US" altLang="ko-KR" sz="1600" dirty="0"/>
              <a:t> , email</a:t>
            </a:r>
          </a:p>
          <a:p>
            <a:endParaRPr lang="ko-KR" altLang="en-US" sz="1600" b="1" dirty="0"/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append ,city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2</a:t>
            </a:r>
            <a:r>
              <a:rPr lang="en-US" altLang="ko-KR" sz="1600" dirty="0" smtClean="0">
                <a:solidFill>
                  <a:schemeClr val="hlink"/>
                </a:solidFill>
                <a:ea typeface="굴림" charset="-127"/>
              </a:rPr>
              <a:t>*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email</a:t>
            </a:r>
            <a:r>
              <a:rPr lang="en-US" altLang="ko-KR" sz="1600" b="1" dirty="0" err="1"/>
              <a:t>,city</a:t>
            </a:r>
            <a:endParaRPr lang="en-US" altLang="ko-KR" sz="1600" b="1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 eaLnBrk="1" latinLnBrk="1" hangingPunct="1">
              <a:lnSpc>
                <a:spcPct val="90000"/>
              </a:lnSpc>
            </a:pPr>
            <a:endParaRPr lang="en-US" altLang="ko-KR" sz="1600" dirty="0">
              <a:ea typeface="굴림" charset="-127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11775" y="2708275"/>
            <a:ext cx="4392613" cy="3673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</a:t>
            </a:r>
            <a:r>
              <a:rPr lang="en-US" altLang="ko-KR" sz="1600" dirty="0" err="1">
                <a:ea typeface="굴림" charset="-127"/>
              </a:rPr>
              <a:t>email</a:t>
            </a:r>
            <a:r>
              <a:rPr lang="en-US" altLang="ko-KR" sz="1600" b="1" dirty="0" err="1">
                <a:ea typeface="굴림" charset="-127"/>
              </a:rPr>
              <a:t>,city</a:t>
            </a:r>
            <a:endParaRPr lang="en-US" altLang="ko-KR" sz="1600" b="1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3 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</a:t>
            </a:r>
            <a:r>
              <a:rPr lang="en-US" altLang="ko-KR" sz="1600" dirty="0" smtClean="0">
                <a:ea typeface="굴림" charset="-127"/>
              </a:rPr>
              <a:t>4</a:t>
            </a:r>
            <a:r>
              <a:rPr lang="en-US" altLang="ko-KR" sz="1600" dirty="0" smtClean="0">
                <a:solidFill>
                  <a:schemeClr val="hlink"/>
                </a:solidFill>
                <a:ea typeface="굴림" charset="-127"/>
              </a:rPr>
              <a:t>*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>
                <a:ea typeface="굴림" charset="-127"/>
              </a:rPr>
              <a:t>where state='TX'</a:t>
            </a:r>
          </a:p>
          <a:p>
            <a:pPr>
              <a:lnSpc>
                <a:spcPct val="90000"/>
              </a:lnSpc>
            </a:pPr>
            <a:endParaRPr lang="ko-KR" altLang="en-US" sz="1600" dirty="0">
              <a:ea typeface="굴림" charset="-127"/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/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200" dirty="0"/>
              <a:t>CUSTOMER_NUMBER       EMAIL                 CITY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--------------------------------    ----------------------- -----------------------</a:t>
            </a:r>
          </a:p>
          <a:p>
            <a:pPr>
              <a:lnSpc>
                <a:spcPct val="90000"/>
              </a:lnSpc>
            </a:pPr>
            <a:r>
              <a:rPr lang="en-US" altLang="ko-KR" sz="1200" dirty="0"/>
              <a:t>321654987                  bfarmer@email.com     DALLAS</a:t>
            </a:r>
          </a:p>
          <a:p>
            <a:pPr>
              <a:lnSpc>
                <a:spcPct val="90000"/>
              </a:lnSpc>
            </a:pP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4806950" y="4076700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1511" name="직사각형 6"/>
          <p:cNvSpPr>
            <a:spLocks noChangeArrowheads="1"/>
          </p:cNvSpPr>
          <p:nvPr/>
        </p:nvSpPr>
        <p:spPr bwMode="auto">
          <a:xfrm>
            <a:off x="7951788" y="3357563"/>
            <a:ext cx="1643062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1512" name="직사각형 7"/>
          <p:cNvSpPr>
            <a:spLocks noChangeArrowheads="1"/>
          </p:cNvSpPr>
          <p:nvPr/>
        </p:nvSpPr>
        <p:spPr bwMode="auto">
          <a:xfrm>
            <a:off x="2951163" y="3429000"/>
            <a:ext cx="1643062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1513" name="직사각형 8"/>
          <p:cNvSpPr>
            <a:spLocks noChangeArrowheads="1"/>
          </p:cNvSpPr>
          <p:nvPr/>
        </p:nvSpPr>
        <p:spPr bwMode="auto">
          <a:xfrm>
            <a:off x="2808288" y="4572000"/>
            <a:ext cx="1785937" cy="42862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second line</a:t>
            </a:r>
          </a:p>
        </p:txBody>
      </p:sp>
      <p:sp>
        <p:nvSpPr>
          <p:cNvPr id="21514" name="직사각형 9"/>
          <p:cNvSpPr>
            <a:spLocks noChangeArrowheads="1"/>
          </p:cNvSpPr>
          <p:nvPr/>
        </p:nvSpPr>
        <p:spPr bwMode="auto">
          <a:xfrm>
            <a:off x="2808288" y="5715000"/>
            <a:ext cx="1785937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 dirty="0">
                <a:solidFill>
                  <a:srgbClr val="0000CC"/>
                </a:solidFill>
              </a:rPr>
              <a:t>Add text to the end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of the current line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in the buffer</a:t>
            </a:r>
          </a:p>
        </p:txBody>
      </p:sp>
      <p:sp>
        <p:nvSpPr>
          <p:cNvPr id="21515" name="직사각형 10"/>
          <p:cNvSpPr>
            <a:spLocks noChangeArrowheads="1"/>
          </p:cNvSpPr>
          <p:nvPr/>
        </p:nvSpPr>
        <p:spPr bwMode="auto">
          <a:xfrm>
            <a:off x="7666038" y="5214938"/>
            <a:ext cx="1928812" cy="857250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Execute the command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currently stored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  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Commands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SQL*Plus buffer commands</a:t>
            </a:r>
            <a:endParaRPr lang="ko-KR" altLang="en-US" dirty="0" smtClean="0"/>
          </a:p>
          <a:p>
            <a:pPr lvl="1" eaLnBrk="1" hangingPunct="1"/>
            <a:r>
              <a:rPr lang="en-US" altLang="ko-KR" b="1" i="1" dirty="0" smtClean="0">
                <a:solidFill>
                  <a:srgbClr val="0000FF"/>
                </a:solidFill>
              </a:rPr>
              <a:t>INPUT, CLEAR BUFFER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58800" y="2670175"/>
            <a:ext cx="4105275" cy="3638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</a:t>
            </a:r>
            <a:r>
              <a:rPr lang="en-US" altLang="ko-KR" sz="1600" dirty="0" err="1">
                <a:ea typeface="굴림" charset="-127"/>
              </a:rPr>
              <a:t>email,city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3 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4</a:t>
            </a:r>
            <a:r>
              <a:rPr lang="en-US" altLang="ko-KR" sz="1600" dirty="0">
                <a:solidFill>
                  <a:schemeClr val="hlink"/>
                </a:solidFill>
                <a:ea typeface="굴림" charset="-127"/>
              </a:rPr>
              <a:t>*</a:t>
            </a:r>
            <a:r>
              <a:rPr lang="en-US" altLang="ko-KR" sz="1600" dirty="0">
                <a:ea typeface="굴림" charset="-127"/>
              </a:rPr>
              <a:t> where state='TX'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del 4;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ko-KR" altLang="en-US" sz="1600" dirty="0"/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</a:t>
            </a:r>
            <a:r>
              <a:rPr lang="en-US" altLang="ko-KR" sz="1600" dirty="0" err="1">
                <a:ea typeface="굴림" charset="-127"/>
              </a:rPr>
              <a:t>email,city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</a:t>
            </a:r>
            <a:r>
              <a:rPr lang="en-US" altLang="ko-KR" sz="1600" dirty="0" smtClean="0">
                <a:ea typeface="굴림" charset="-127"/>
              </a:rPr>
              <a:t>3</a:t>
            </a:r>
            <a:r>
              <a:rPr lang="en-US" altLang="ko-KR" sz="1600" dirty="0" smtClean="0">
                <a:solidFill>
                  <a:schemeClr val="hlink"/>
                </a:solidFill>
                <a:ea typeface="굴림" charset="-127"/>
              </a:rPr>
              <a:t>* </a:t>
            </a:r>
            <a:r>
              <a:rPr lang="en-US" altLang="ko-KR" sz="1600" dirty="0" smtClean="0">
                <a:ea typeface="굴림" charset="-127"/>
              </a:rPr>
              <a:t>from </a:t>
            </a:r>
            <a:r>
              <a:rPr lang="en-US" altLang="ko-KR" sz="1600" dirty="0">
                <a:ea typeface="굴림" charset="-127"/>
              </a:rPr>
              <a:t>customer</a:t>
            </a:r>
          </a:p>
          <a:p>
            <a:pPr>
              <a:lnSpc>
                <a:spcPct val="90000"/>
              </a:lnSpc>
            </a:pPr>
            <a:endParaRPr lang="ko-KR" altLang="en-US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pPr eaLnBrk="1" latinLnBrk="1" hangingPunct="1">
              <a:lnSpc>
                <a:spcPct val="90000"/>
              </a:lnSpc>
            </a:pPr>
            <a:endParaRPr lang="en-US" altLang="ko-KR" sz="1600" dirty="0">
              <a:ea typeface="굴림" charset="-127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11775" y="2708275"/>
            <a:ext cx="4392613" cy="3673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en-US" sz="1600" b="1" dirty="0">
                <a:solidFill>
                  <a:srgbClr val="0070C0"/>
                </a:solidFill>
              </a:rPr>
              <a:t>input where state='FL'</a:t>
            </a:r>
          </a:p>
          <a:p>
            <a:pPr>
              <a:lnSpc>
                <a:spcPct val="90000"/>
              </a:lnSpc>
            </a:pPr>
            <a:endParaRPr lang="ko-KR" altLang="en-US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ko-KR" altLang="en-US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list;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1  select </a:t>
            </a:r>
            <a:r>
              <a:rPr lang="en-US" altLang="ko-KR" sz="1600" dirty="0" err="1">
                <a:ea typeface="굴림" charset="-127"/>
              </a:rPr>
              <a:t>customer_number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2  , </a:t>
            </a:r>
            <a:r>
              <a:rPr lang="en-US" altLang="ko-KR" sz="1600" dirty="0" err="1">
                <a:ea typeface="굴림" charset="-127"/>
              </a:rPr>
              <a:t>email,city</a:t>
            </a:r>
            <a:endParaRPr lang="en-US" altLang="ko-KR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3 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  </a:t>
            </a:r>
            <a:r>
              <a:rPr lang="en-US" altLang="ko-KR" sz="1600" dirty="0" smtClean="0">
                <a:ea typeface="굴림" charset="-127"/>
              </a:rPr>
              <a:t>4</a:t>
            </a:r>
            <a:r>
              <a:rPr lang="en-US" altLang="ko-KR" sz="1600" dirty="0" smtClean="0">
                <a:solidFill>
                  <a:schemeClr val="hlink"/>
                </a:solidFill>
                <a:ea typeface="굴림" charset="-127"/>
              </a:rPr>
              <a:t>*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>
                <a:ea typeface="굴림" charset="-127"/>
              </a:rPr>
              <a:t>where state='FL'</a:t>
            </a:r>
          </a:p>
          <a:p>
            <a:pPr>
              <a:lnSpc>
                <a:spcPct val="90000"/>
              </a:lnSpc>
            </a:pPr>
            <a:endParaRPr lang="ko-KR" altLang="en-US" sz="16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ko-KR" altLang="en-US" sz="1600" b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clear buffer;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Buffer cleared</a:t>
            </a:r>
          </a:p>
          <a:p>
            <a:pPr>
              <a:lnSpc>
                <a:spcPct val="90000"/>
              </a:lnSpc>
            </a:pPr>
            <a:endParaRPr lang="en-US" altLang="ko-KR" sz="1600" b="1" dirty="0">
              <a:solidFill>
                <a:srgbClr val="0000CC"/>
              </a:solidFill>
            </a:endParaRP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4806950" y="4076700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2535" name="직사각형 6"/>
          <p:cNvSpPr>
            <a:spLocks noChangeArrowheads="1"/>
          </p:cNvSpPr>
          <p:nvPr/>
        </p:nvSpPr>
        <p:spPr bwMode="auto">
          <a:xfrm>
            <a:off x="2951163" y="3286125"/>
            <a:ext cx="1643062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2536" name="직사각형 7"/>
          <p:cNvSpPr>
            <a:spLocks noChangeArrowheads="1"/>
          </p:cNvSpPr>
          <p:nvPr/>
        </p:nvSpPr>
        <p:spPr bwMode="auto">
          <a:xfrm>
            <a:off x="2951163" y="4286250"/>
            <a:ext cx="1643062" cy="500063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Delete the 4</a:t>
            </a:r>
            <a:r>
              <a:rPr lang="en-US" altLang="ko-KR" sz="1400" baseline="30000">
                <a:solidFill>
                  <a:srgbClr val="0000CC"/>
                </a:solidFill>
              </a:rPr>
              <a:t>th</a:t>
            </a:r>
            <a:r>
              <a:rPr lang="en-US" altLang="ko-KR" sz="1400">
                <a:solidFill>
                  <a:srgbClr val="0000CC"/>
                </a:solidFill>
              </a:rPr>
              <a:t> line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2537" name="직사각형 8"/>
          <p:cNvSpPr>
            <a:spLocks noChangeArrowheads="1"/>
          </p:cNvSpPr>
          <p:nvPr/>
        </p:nvSpPr>
        <p:spPr bwMode="auto">
          <a:xfrm>
            <a:off x="2951163" y="5500688"/>
            <a:ext cx="1643062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2538" name="직사각형 9"/>
          <p:cNvSpPr>
            <a:spLocks noChangeArrowheads="1"/>
          </p:cNvSpPr>
          <p:nvPr/>
        </p:nvSpPr>
        <p:spPr bwMode="auto">
          <a:xfrm>
            <a:off x="7808913" y="3000375"/>
            <a:ext cx="1785937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 dirty="0">
                <a:solidFill>
                  <a:srgbClr val="0000CC"/>
                </a:solidFill>
              </a:rPr>
              <a:t>Add </a:t>
            </a:r>
            <a:r>
              <a:rPr lang="en-US" altLang="ko-KR" sz="1400" dirty="0" smtClean="0">
                <a:solidFill>
                  <a:srgbClr val="0000CC"/>
                </a:solidFill>
              </a:rPr>
              <a:t>a line to </a:t>
            </a:r>
            <a:r>
              <a:rPr lang="en-US" altLang="ko-KR" sz="1400" dirty="0">
                <a:solidFill>
                  <a:srgbClr val="0000CC"/>
                </a:solidFill>
              </a:rPr>
              <a:t>the end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of the current line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in the buffer</a:t>
            </a:r>
          </a:p>
        </p:txBody>
      </p:sp>
      <p:sp>
        <p:nvSpPr>
          <p:cNvPr id="22539" name="직사각형 10"/>
          <p:cNvSpPr>
            <a:spLocks noChangeArrowheads="1"/>
          </p:cNvSpPr>
          <p:nvPr/>
        </p:nvSpPr>
        <p:spPr bwMode="auto">
          <a:xfrm>
            <a:off x="7808913" y="4143375"/>
            <a:ext cx="1785937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Show the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the sql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2540" name="직사각형 11"/>
          <p:cNvSpPr>
            <a:spLocks noChangeArrowheads="1"/>
          </p:cNvSpPr>
          <p:nvPr/>
        </p:nvSpPr>
        <p:spPr bwMode="auto">
          <a:xfrm>
            <a:off x="7808913" y="5429250"/>
            <a:ext cx="1785937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 dirty="0">
                <a:solidFill>
                  <a:srgbClr val="0000CC"/>
                </a:solidFill>
              </a:rPr>
              <a:t>Erase the commands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currently stored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in the buffer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Commands (cont’d)</a:t>
            </a:r>
            <a:endParaRPr lang="ko-KR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609013" cy="4572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SQL*Plus file commands</a:t>
            </a:r>
            <a:endParaRPr lang="ko-KR" alt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ko-KR" altLang="en-US" dirty="0" smtClean="0"/>
              <a:t> </a:t>
            </a:r>
            <a:r>
              <a:rPr lang="en-US" altLang="ko-KR" b="1" i="1" dirty="0" smtClean="0">
                <a:solidFill>
                  <a:srgbClr val="0000CC"/>
                </a:solidFill>
              </a:rPr>
              <a:t>SAVE, GET, START(</a:t>
            </a:r>
            <a:r>
              <a:rPr lang="en-US" altLang="ko-KR" i="1" dirty="0" smtClean="0"/>
              <a:t>or</a:t>
            </a:r>
            <a:r>
              <a:rPr lang="ko-KR" altLang="en-US" b="1" i="1" dirty="0" smtClean="0">
                <a:solidFill>
                  <a:srgbClr val="3333FF"/>
                </a:solidFill>
              </a:rPr>
              <a:t> </a:t>
            </a:r>
            <a:r>
              <a:rPr lang="en-US" altLang="ko-KR" b="1" i="1" dirty="0" smtClean="0">
                <a:solidFill>
                  <a:srgbClr val="0000CC"/>
                </a:solidFill>
              </a:rPr>
              <a:t>@)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dirty="0" smtClean="0"/>
              <a:t>Save the contents of the SQL buffer into a script file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dirty="0" smtClean="0"/>
              <a:t>Load a contents of script file into the SQL buffer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dirty="0" smtClean="0"/>
              <a:t>Execute the contents of the specified script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b="1" i="1" dirty="0" smtClean="0">
                <a:solidFill>
                  <a:srgbClr val="0000CC"/>
                </a:solidFill>
              </a:rPr>
              <a:t>SPOOL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dirty="0" smtClean="0"/>
              <a:t>Store query results in an operating system file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dirty="0" smtClean="0"/>
              <a:t>SPOOL result.lst : start to write in result.lst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dirty="0" smtClean="0"/>
              <a:t>SPOOL OFF : stop to write</a:t>
            </a:r>
            <a:endParaRPr lang="ko-KR" alt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ko-KR" b="1" i="1" dirty="0" smtClean="0">
                <a:solidFill>
                  <a:srgbClr val="0000CC"/>
                </a:solidFill>
              </a:rPr>
              <a:t>HOST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dirty="0" smtClean="0"/>
              <a:t>Execute a host operating system command without leaving SQL*Plus</a:t>
            </a:r>
            <a:endParaRPr lang="ko-KR" altLang="en-US" dirty="0" smtClean="0"/>
          </a:p>
          <a:p>
            <a:pPr lvl="3" eaLnBrk="1" hangingPunct="1">
              <a:lnSpc>
                <a:spcPct val="110000"/>
              </a:lnSpc>
            </a:pPr>
            <a:r>
              <a:rPr lang="en-US" altLang="ko-KR" dirty="0" smtClean="0"/>
              <a:t>ex) HOST </a:t>
            </a:r>
            <a:r>
              <a:rPr lang="en-US" altLang="ko-KR" i="1" dirty="0" smtClean="0"/>
              <a:t>dir </a:t>
            </a:r>
            <a:r>
              <a:rPr lang="en-US" altLang="ko-KR" dirty="0" smtClean="0"/>
              <a:t>: execute a MS-DOS command </a:t>
            </a:r>
            <a:r>
              <a:rPr lang="en-US" altLang="ko-KR" i="1" dirty="0" smtClean="0"/>
              <a:t>dir</a:t>
            </a:r>
          </a:p>
          <a:p>
            <a:pPr lvl="3" eaLnBrk="1" hangingPunct="1">
              <a:lnSpc>
                <a:spcPct val="110000"/>
              </a:lnSpc>
              <a:buNone/>
            </a:pPr>
            <a:endParaRPr lang="ko-KR" altLang="en-US" dirty="0" smtClean="0"/>
          </a:p>
          <a:p>
            <a:pPr lvl="1" eaLnBrk="1" hangingPunct="1">
              <a:lnSpc>
                <a:spcPct val="110000"/>
              </a:lnSpc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Commands (cont’d)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25444" cy="4572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SQL*Plus file commands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 </a:t>
            </a:r>
            <a:r>
              <a:rPr lang="en-US" altLang="ko-KR" b="1" i="1" dirty="0" smtClean="0">
                <a:solidFill>
                  <a:srgbClr val="0000CC"/>
                </a:solidFill>
              </a:rPr>
              <a:t>SAVE, GET, START(</a:t>
            </a:r>
            <a:r>
              <a:rPr lang="en-US" altLang="ko-KR" dirty="0" smtClean="0"/>
              <a:t>or</a:t>
            </a:r>
            <a:r>
              <a:rPr lang="ko-KR" altLang="en-US" b="1" i="1" dirty="0" smtClean="0">
                <a:solidFill>
                  <a:srgbClr val="3333FF"/>
                </a:solidFill>
              </a:rPr>
              <a:t> </a:t>
            </a:r>
            <a:r>
              <a:rPr lang="en-US" altLang="ko-KR" b="1" i="1" dirty="0" smtClean="0">
                <a:solidFill>
                  <a:srgbClr val="0000CC"/>
                </a:solidFill>
              </a:rPr>
              <a:t>@)</a:t>
            </a:r>
            <a:r>
              <a:rPr lang="en-US" altLang="ko-KR" b="1" i="1" dirty="0" smtClean="0">
                <a:solidFill>
                  <a:srgbClr val="3333FF"/>
                </a:solidFill>
              </a:rPr>
              <a:t> 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" y="2852738"/>
            <a:ext cx="4176713" cy="3024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1600"/>
              <a:t>SQL&gt; </a:t>
            </a:r>
            <a:r>
              <a:rPr lang="en-US" altLang="ko-KR" sz="1600" b="1">
                <a:solidFill>
                  <a:srgbClr val="0070C0"/>
                </a:solidFill>
                <a:ea typeface="굴림" charset="-127"/>
              </a:rPr>
              <a:t>select customer_number,</a:t>
            </a:r>
          </a:p>
          <a:p>
            <a:pPr>
              <a:lnSpc>
                <a:spcPct val="90000"/>
              </a:lnSpc>
            </a:pPr>
            <a:r>
              <a:rPr lang="en-US" altLang="ko-KR" sz="1600" b="1">
                <a:solidFill>
                  <a:srgbClr val="0070C0"/>
                </a:solidFill>
                <a:ea typeface="굴림" charset="-127"/>
              </a:rPr>
              <a:t>   2  email, city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 b="1">
                <a:solidFill>
                  <a:srgbClr val="0070C0"/>
                </a:solidFill>
                <a:ea typeface="굴림" charset="-127"/>
              </a:rPr>
              <a:t>   3 where state='TX';</a:t>
            </a:r>
          </a:p>
          <a:p>
            <a:pPr>
              <a:lnSpc>
                <a:spcPct val="90000"/>
              </a:lnSpc>
            </a:pPr>
            <a:r>
              <a:rPr lang="en-US" altLang="ko-KR" sz="1200"/>
              <a:t>CUSTOMER_NUMBER       EMAIL                   CITY</a:t>
            </a:r>
          </a:p>
          <a:p>
            <a:pPr>
              <a:lnSpc>
                <a:spcPct val="90000"/>
              </a:lnSpc>
            </a:pPr>
            <a:r>
              <a:rPr lang="en-US" altLang="ko-KR" sz="1200"/>
              <a:t>-----------------------------    --------------------------  ----------------</a:t>
            </a:r>
          </a:p>
          <a:p>
            <a:pPr>
              <a:lnSpc>
                <a:spcPct val="90000"/>
              </a:lnSpc>
            </a:pPr>
            <a:r>
              <a:rPr lang="en-US" altLang="ko-KR" sz="1200"/>
              <a:t>321654987                   bfarmer@email.com     DALLAS</a:t>
            </a:r>
          </a:p>
          <a:p>
            <a:pPr eaLnBrk="1" latinLnBrk="1" hangingPunct="1">
              <a:lnSpc>
                <a:spcPct val="90000"/>
              </a:lnSpc>
            </a:pPr>
            <a:endParaRPr lang="en-US" altLang="ko-KR" sz="1600">
              <a:ea typeface="굴림" charset="-127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167313" y="2852738"/>
            <a:ext cx="4392612" cy="3455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600"/>
              <a:t>SQL&gt;</a:t>
            </a:r>
            <a:r>
              <a:rPr lang="en-US" altLang="ko-KR" sz="1600" b="1"/>
              <a:t> </a:t>
            </a:r>
            <a:r>
              <a:rPr lang="en-US" altLang="ko-KR" sz="1600" b="1">
                <a:solidFill>
                  <a:srgbClr val="0070C0"/>
                </a:solidFill>
              </a:rPr>
              <a:t>save query.sql; </a:t>
            </a:r>
            <a:endParaRPr lang="en-US" altLang="ko-KR" sz="1600">
              <a:solidFill>
                <a:srgbClr val="0070C0"/>
              </a:solidFill>
            </a:endParaRPr>
          </a:p>
          <a:p>
            <a:endParaRPr lang="en-US" altLang="ko-KR" sz="1600">
              <a:solidFill>
                <a:srgbClr val="0000CC"/>
              </a:solidFill>
            </a:endParaRPr>
          </a:p>
          <a:p>
            <a:endParaRPr lang="ko-KR" altLang="en-US" sz="1600">
              <a:solidFill>
                <a:srgbClr val="0000CC"/>
              </a:solidFill>
            </a:endParaRPr>
          </a:p>
          <a:p>
            <a:r>
              <a:rPr lang="en-US" altLang="ko-KR" sz="1600"/>
              <a:t>SQL&gt;</a:t>
            </a:r>
            <a:r>
              <a:rPr lang="en-US" altLang="ko-KR" sz="1600" b="1"/>
              <a:t> </a:t>
            </a:r>
            <a:r>
              <a:rPr lang="en-US" altLang="ko-KR" sz="1600" b="1">
                <a:solidFill>
                  <a:srgbClr val="0070C0"/>
                </a:solidFill>
              </a:rPr>
              <a:t>get query.sql;</a:t>
            </a:r>
          </a:p>
          <a:p>
            <a:pPr>
              <a:lnSpc>
                <a:spcPct val="90000"/>
              </a:lnSpc>
            </a:pPr>
            <a:r>
              <a:rPr lang="en-US" altLang="ko-KR" sz="1600"/>
              <a:t>   1  </a:t>
            </a:r>
            <a:r>
              <a:rPr lang="en-US" altLang="ko-KR" sz="1600">
                <a:ea typeface="굴림" charset="-127"/>
              </a:rPr>
              <a:t>select customer_number,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ea typeface="굴림" charset="-127"/>
              </a:rPr>
              <a:t>   2  email, city from customer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ea typeface="굴림" charset="-127"/>
              </a:rPr>
              <a:t>   3  where state='TX'</a:t>
            </a:r>
          </a:p>
          <a:p>
            <a:pPr>
              <a:lnSpc>
                <a:spcPct val="90000"/>
              </a:lnSpc>
            </a:pPr>
            <a:endParaRPr lang="ko-KR" altLang="en-US" sz="1600" b="1">
              <a:solidFill>
                <a:srgbClr val="0000CC"/>
              </a:solidFill>
            </a:endParaRPr>
          </a:p>
          <a:p>
            <a:endParaRPr lang="ko-KR" altLang="en-US" sz="1600" b="1" i="1">
              <a:solidFill>
                <a:srgbClr val="0000CC"/>
              </a:solidFill>
            </a:endParaRPr>
          </a:p>
          <a:p>
            <a:r>
              <a:rPr lang="en-US" altLang="ko-KR" sz="1600"/>
              <a:t>SQL&gt;</a:t>
            </a:r>
            <a:r>
              <a:rPr lang="en-US" altLang="ko-KR" sz="1600" b="1"/>
              <a:t> </a:t>
            </a:r>
            <a:r>
              <a:rPr lang="en-US" altLang="ko-KR" sz="1600" b="1">
                <a:solidFill>
                  <a:srgbClr val="0070C0"/>
                </a:solidFill>
              </a:rPr>
              <a:t>@query.sql  </a:t>
            </a:r>
          </a:p>
          <a:p>
            <a:pPr>
              <a:lnSpc>
                <a:spcPct val="90000"/>
              </a:lnSpc>
            </a:pPr>
            <a:r>
              <a:rPr lang="en-US" altLang="ko-KR" sz="1200"/>
              <a:t>CUSTOMER_NUMBER       EMAIL                   CITY</a:t>
            </a:r>
          </a:p>
          <a:p>
            <a:pPr>
              <a:lnSpc>
                <a:spcPct val="90000"/>
              </a:lnSpc>
            </a:pPr>
            <a:r>
              <a:rPr lang="en-US" altLang="ko-KR" sz="1200"/>
              <a:t>-----------------------------    --------------------------  ----------------</a:t>
            </a:r>
          </a:p>
          <a:p>
            <a:pPr>
              <a:lnSpc>
                <a:spcPct val="90000"/>
              </a:lnSpc>
            </a:pPr>
            <a:r>
              <a:rPr lang="en-US" altLang="ko-KR" sz="1200"/>
              <a:t>321654987                   bfarmer@email.com     DALLAS</a:t>
            </a:r>
            <a:endParaRPr lang="en-US" altLang="ko-KR" sz="1600" b="1">
              <a:solidFill>
                <a:srgbClr val="0000CC"/>
              </a:solidFill>
            </a:endParaRP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4625975" y="4076700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4583" name="직사각형 6"/>
          <p:cNvSpPr>
            <a:spLocks noChangeArrowheads="1"/>
          </p:cNvSpPr>
          <p:nvPr/>
        </p:nvSpPr>
        <p:spPr bwMode="auto">
          <a:xfrm>
            <a:off x="8094663" y="4214813"/>
            <a:ext cx="1357312" cy="714375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Retrieve a file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and place it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into the buffer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4584" name="직사각형 7"/>
          <p:cNvSpPr>
            <a:spLocks noChangeArrowheads="1"/>
          </p:cNvSpPr>
          <p:nvPr/>
        </p:nvSpPr>
        <p:spPr bwMode="auto">
          <a:xfrm>
            <a:off x="7666038" y="2928938"/>
            <a:ext cx="1785937" cy="571500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Save buffer contents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into a file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383460" y="1602469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f. If you cannot execute these </a:t>
            </a:r>
            <a:r>
              <a:rPr lang="en-US" altLang="ko-KR" dirty="0" smtClean="0">
                <a:solidFill>
                  <a:srgbClr val="FF0000"/>
                </a:solidFill>
              </a:rPr>
              <a:t>commands, </a:t>
            </a:r>
            <a:r>
              <a:rPr lang="en-US" altLang="ko-KR" dirty="0" smtClean="0">
                <a:solidFill>
                  <a:srgbClr val="FF0000"/>
                </a:solidFill>
              </a:rPr>
              <a:t>please run SQL*Plus in administrator mode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SQL*Plus Commands 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SQL*Plus file commands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 </a:t>
            </a:r>
            <a:r>
              <a:rPr lang="en-US" altLang="ko-KR" b="1" i="1" dirty="0" smtClean="0">
                <a:solidFill>
                  <a:srgbClr val="0000CC"/>
                </a:solidFill>
              </a:rPr>
              <a:t>SPOOL, HOST 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69875" y="2636838"/>
            <a:ext cx="4610100" cy="3455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ko-KR" sz="1600"/>
              <a:t>SQL&gt;</a:t>
            </a:r>
            <a:r>
              <a:rPr lang="en-US" altLang="ko-KR" sz="1600" b="1"/>
              <a:t> </a:t>
            </a:r>
            <a:r>
              <a:rPr lang="en-US" altLang="ko-KR" sz="1600" b="1">
                <a:solidFill>
                  <a:srgbClr val="0070C0"/>
                </a:solidFill>
              </a:rPr>
              <a:t>spool result.lst</a:t>
            </a:r>
          </a:p>
          <a:p>
            <a:endParaRPr lang="ko-KR" altLang="en-US" sz="1600" b="1">
              <a:solidFill>
                <a:srgbClr val="0000CC"/>
              </a:solidFill>
            </a:endParaRPr>
          </a:p>
          <a:p>
            <a:endParaRPr lang="ko-KR" altLang="en-US" sz="1600" b="1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/>
              <a:t>SQL&gt; </a:t>
            </a:r>
            <a:r>
              <a:rPr lang="en-US" altLang="ko-KR" sz="1600" b="1"/>
              <a:t>create table Spooled(name char(10));</a:t>
            </a:r>
          </a:p>
          <a:p>
            <a:pPr>
              <a:lnSpc>
                <a:spcPct val="90000"/>
              </a:lnSpc>
            </a:pPr>
            <a:r>
              <a:rPr lang="en-US" altLang="ko-KR" sz="1600"/>
              <a:t>Table created.</a:t>
            </a:r>
          </a:p>
          <a:p>
            <a:pPr>
              <a:lnSpc>
                <a:spcPct val="90000"/>
              </a:lnSpc>
            </a:pPr>
            <a:endParaRPr lang="en-US" altLang="ko-KR" sz="1600" b="1"/>
          </a:p>
          <a:p>
            <a:r>
              <a:rPr lang="en-US" altLang="ko-KR" sz="1600"/>
              <a:t>SQL&gt;</a:t>
            </a:r>
            <a:r>
              <a:rPr lang="en-US" altLang="ko-KR" sz="1600" b="1"/>
              <a:t> </a:t>
            </a:r>
            <a:r>
              <a:rPr lang="en-US" altLang="ko-KR" sz="1600" b="1">
                <a:solidFill>
                  <a:srgbClr val="0070C0"/>
                </a:solidFill>
              </a:rPr>
              <a:t>spool off</a:t>
            </a:r>
            <a:r>
              <a:rPr lang="en-US" altLang="ko-KR" b="1">
                <a:solidFill>
                  <a:srgbClr val="0070C0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endParaRPr lang="en-US" altLang="ko-KR" sz="1600"/>
          </a:p>
          <a:p>
            <a:pPr>
              <a:lnSpc>
                <a:spcPct val="90000"/>
              </a:lnSpc>
            </a:pPr>
            <a:endParaRPr lang="ko-KR" altLang="en-US" sz="1600"/>
          </a:p>
          <a:p>
            <a:pPr>
              <a:lnSpc>
                <a:spcPct val="90000"/>
              </a:lnSpc>
            </a:pPr>
            <a:r>
              <a:rPr lang="en-US" altLang="ko-KR" sz="1600"/>
              <a:t>SQL&gt; </a:t>
            </a:r>
            <a:r>
              <a:rPr lang="en-US" altLang="ko-KR" sz="1600" b="1"/>
              <a:t>create table NotSpooled(name integer);</a:t>
            </a:r>
          </a:p>
          <a:p>
            <a:pPr>
              <a:lnSpc>
                <a:spcPct val="90000"/>
              </a:lnSpc>
            </a:pPr>
            <a:r>
              <a:rPr lang="en-US" altLang="ko-KR" sz="1600"/>
              <a:t>Table created.</a:t>
            </a:r>
          </a:p>
          <a:p>
            <a:pPr>
              <a:lnSpc>
                <a:spcPct val="90000"/>
              </a:lnSpc>
            </a:pPr>
            <a:endParaRPr lang="en-US" altLang="ko-KR" sz="1600" b="1"/>
          </a:p>
          <a:p>
            <a:r>
              <a:rPr lang="en-US" altLang="ko-KR" sz="1600"/>
              <a:t>SQL&gt;</a:t>
            </a:r>
            <a:r>
              <a:rPr lang="en-US" altLang="ko-KR" sz="1600" b="1"/>
              <a:t> </a:t>
            </a:r>
            <a:r>
              <a:rPr lang="en-US" altLang="ko-KR" sz="1600" b="1">
                <a:solidFill>
                  <a:srgbClr val="0070C0"/>
                </a:solidFill>
              </a:rPr>
              <a:t>spool result.lst append</a:t>
            </a:r>
          </a:p>
          <a:p>
            <a:endParaRPr lang="ko-KR" altLang="en-US" sz="1600" b="1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ko-KR" altLang="en-US" sz="1600"/>
          </a:p>
          <a:p>
            <a:endParaRPr lang="ko-KR" altLang="en-US" b="1"/>
          </a:p>
          <a:p>
            <a:r>
              <a:rPr lang="ko-KR" altLang="en-US" b="1"/>
              <a:t>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672138" y="2632075"/>
            <a:ext cx="3887787" cy="349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create table </a:t>
            </a:r>
            <a:r>
              <a:rPr lang="en-US" altLang="ko-KR" sz="1600" b="1" dirty="0" err="1">
                <a:solidFill>
                  <a:srgbClr val="0070C0"/>
                </a:solidFill>
              </a:rPr>
              <a:t>anotherSpooled</a:t>
            </a:r>
            <a:r>
              <a:rPr lang="en-US" altLang="ko-KR" sz="1600" b="1" dirty="0">
                <a:solidFill>
                  <a:srgbClr val="0070C0"/>
                </a:solidFill>
              </a:rPr>
              <a:t>(name char(10));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Table created.</a:t>
            </a:r>
          </a:p>
          <a:p>
            <a:endParaRPr lang="en-US" altLang="ko-KR" sz="1600" b="1" dirty="0"/>
          </a:p>
          <a:p>
            <a:r>
              <a:rPr lang="en-US" altLang="ko-KR" sz="1600" dirty="0"/>
              <a:t>SQL&gt;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spool off</a:t>
            </a:r>
            <a:r>
              <a:rPr lang="en-US" altLang="ko-KR" b="1" dirty="0">
                <a:solidFill>
                  <a:srgbClr val="0070C0"/>
                </a:solidFill>
              </a:rPr>
              <a:t>  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endParaRPr lang="ko-KR" altLang="en-US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SQL&gt; </a:t>
            </a:r>
            <a:r>
              <a:rPr lang="en-US" altLang="ko-KR" sz="1600" b="1" dirty="0">
                <a:solidFill>
                  <a:srgbClr val="0070C0"/>
                </a:solidFill>
              </a:rPr>
              <a:t>host </a:t>
            </a:r>
            <a:r>
              <a:rPr lang="en-US" altLang="ko-KR" sz="1600" b="1" i="1" dirty="0" smtClean="0">
                <a:solidFill>
                  <a:srgbClr val="0070C0"/>
                </a:solidFill>
              </a:rPr>
              <a:t>dir</a:t>
            </a:r>
            <a:endParaRPr lang="en-US" altLang="ko-KR" sz="1600" b="1" i="1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result.lst  schema.sql insert.sql</a:t>
            </a:r>
            <a:endParaRPr lang="en-US" altLang="ko-KR" sz="1600" dirty="0">
              <a:solidFill>
                <a:srgbClr val="0000CC"/>
              </a:solidFill>
            </a:endParaRPr>
          </a:p>
          <a:p>
            <a:endParaRPr lang="ko-KR" altLang="en-US" sz="1600" dirty="0">
              <a:solidFill>
                <a:srgbClr val="0000CC"/>
              </a:solidFill>
            </a:endParaRPr>
          </a:p>
          <a:p>
            <a:r>
              <a:rPr lang="en-US" altLang="ko-KR" sz="1600" dirty="0"/>
              <a:t>SQL&gt;</a:t>
            </a:r>
            <a:r>
              <a:rPr lang="en-US" altLang="ko-KR" sz="1600" b="1" dirty="0"/>
              <a:t>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edit </a:t>
            </a:r>
            <a:r>
              <a:rPr lang="en-US" altLang="ko-KR" sz="1600" b="1" dirty="0">
                <a:solidFill>
                  <a:srgbClr val="0070C0"/>
                </a:solidFill>
              </a:rPr>
              <a:t>result.lst</a:t>
            </a:r>
          </a:p>
          <a:p>
            <a:endParaRPr lang="ko-KR" altLang="en-US" sz="1600" b="1" dirty="0">
              <a:solidFill>
                <a:srgbClr val="0000CC"/>
              </a:solidFill>
            </a:endParaRPr>
          </a:p>
          <a:p>
            <a:endParaRPr lang="en-US" altLang="ko-KR" sz="1600" b="1" dirty="0">
              <a:solidFill>
                <a:srgbClr val="0000CC"/>
              </a:solidFill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105400" y="4365625"/>
            <a:ext cx="396875" cy="320675"/>
          </a:xfrm>
          <a:prstGeom prst="rightArrow">
            <a:avLst>
              <a:gd name="adj1" fmla="val 50000"/>
              <a:gd name="adj2" fmla="val 30941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07" name="직사각형 7"/>
          <p:cNvSpPr>
            <a:spLocks noChangeArrowheads="1"/>
          </p:cNvSpPr>
          <p:nvPr/>
        </p:nvSpPr>
        <p:spPr bwMode="auto">
          <a:xfrm>
            <a:off x="3594100" y="2786063"/>
            <a:ext cx="1214438" cy="500062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Start to write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in result.lst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5608" name="직사각형 8"/>
          <p:cNvSpPr>
            <a:spLocks noChangeArrowheads="1"/>
          </p:cNvSpPr>
          <p:nvPr/>
        </p:nvSpPr>
        <p:spPr bwMode="auto">
          <a:xfrm>
            <a:off x="3594100" y="4071938"/>
            <a:ext cx="1214438" cy="500062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Stop to write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5609" name="직사각형 9"/>
          <p:cNvSpPr>
            <a:spLocks noChangeArrowheads="1"/>
          </p:cNvSpPr>
          <p:nvPr/>
        </p:nvSpPr>
        <p:spPr bwMode="auto">
          <a:xfrm>
            <a:off x="3451225" y="5357813"/>
            <a:ext cx="1357313" cy="500062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 dirty="0">
                <a:solidFill>
                  <a:srgbClr val="0000CC"/>
                </a:solidFill>
              </a:rPr>
              <a:t>Restart to write </a:t>
            </a:r>
          </a:p>
          <a:p>
            <a:r>
              <a:rPr lang="en-US" altLang="ko-KR" sz="1400" dirty="0">
                <a:solidFill>
                  <a:srgbClr val="0000CC"/>
                </a:solidFill>
              </a:rPr>
              <a:t>in result.lst</a:t>
            </a:r>
            <a:endParaRPr lang="ko-KR" altLang="en-US" sz="1400" dirty="0">
              <a:solidFill>
                <a:srgbClr val="0000CC"/>
              </a:solidFill>
            </a:endParaRPr>
          </a:p>
        </p:txBody>
      </p:sp>
      <p:sp>
        <p:nvSpPr>
          <p:cNvPr id="25610" name="직사각형 10"/>
          <p:cNvSpPr>
            <a:spLocks noChangeArrowheads="1"/>
          </p:cNvSpPr>
          <p:nvPr/>
        </p:nvSpPr>
        <p:spPr bwMode="auto">
          <a:xfrm>
            <a:off x="8237538" y="3357563"/>
            <a:ext cx="1214437" cy="500062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Stop to write</a:t>
            </a:r>
            <a:endParaRPr lang="ko-KR" altLang="en-US" sz="1400">
              <a:solidFill>
                <a:srgbClr val="0000CC"/>
              </a:solidFill>
            </a:endParaRPr>
          </a:p>
        </p:txBody>
      </p:sp>
      <p:sp>
        <p:nvSpPr>
          <p:cNvPr id="25611" name="직사각형 11"/>
          <p:cNvSpPr>
            <a:spLocks noChangeArrowheads="1"/>
          </p:cNvSpPr>
          <p:nvPr/>
        </p:nvSpPr>
        <p:spPr bwMode="auto">
          <a:xfrm>
            <a:off x="8237538" y="5072074"/>
            <a:ext cx="1285906" cy="785804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 dirty="0" smtClean="0">
                <a:solidFill>
                  <a:srgbClr val="0000CC"/>
                </a:solidFill>
              </a:rPr>
              <a:t>Open </a:t>
            </a:r>
            <a:r>
              <a:rPr lang="en-US" altLang="ko-KR" sz="1400" i="1" dirty="0" smtClean="0">
                <a:solidFill>
                  <a:srgbClr val="0000CC"/>
                </a:solidFill>
              </a:rPr>
              <a:t>result.lst</a:t>
            </a:r>
            <a:r>
              <a:rPr lang="en-US" altLang="ko-KR" sz="1400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to see or edit</a:t>
            </a:r>
          </a:p>
        </p:txBody>
      </p:sp>
      <p:sp>
        <p:nvSpPr>
          <p:cNvPr id="25612" name="직사각형 12"/>
          <p:cNvSpPr>
            <a:spLocks noChangeArrowheads="1"/>
          </p:cNvSpPr>
          <p:nvPr/>
        </p:nvSpPr>
        <p:spPr bwMode="auto">
          <a:xfrm>
            <a:off x="8237538" y="4071938"/>
            <a:ext cx="1214437" cy="500062"/>
          </a:xfrm>
          <a:prstGeom prst="rect">
            <a:avLst/>
          </a:prstGeom>
          <a:noFill/>
          <a:ln w="31750" algn="ctr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r>
              <a:rPr lang="en-US" altLang="ko-KR" sz="1400">
                <a:solidFill>
                  <a:srgbClr val="0000CC"/>
                </a:solidFill>
              </a:rPr>
              <a:t>Execute </a:t>
            </a:r>
          </a:p>
          <a:p>
            <a:r>
              <a:rPr lang="en-US" altLang="ko-KR" sz="1400">
                <a:solidFill>
                  <a:srgbClr val="0000CC"/>
                </a:solidFill>
              </a:rPr>
              <a:t>a command </a:t>
            </a:r>
            <a:r>
              <a:rPr lang="en-US" altLang="ko-KR" sz="1400" i="1">
                <a:solidFill>
                  <a:srgbClr val="0000CC"/>
                </a:solidFill>
              </a:rPr>
              <a:t>ls</a:t>
            </a:r>
            <a:endParaRPr lang="ko-KR" altLang="en-US" sz="1400" i="1">
              <a:solidFill>
                <a:srgbClr val="0000CC"/>
              </a:solidFill>
            </a:endParaRPr>
          </a:p>
        </p:txBody>
      </p:sp>
      <p:cxnSp>
        <p:nvCxnSpPr>
          <p:cNvPr id="25613" name="직선 연결선 13"/>
          <p:cNvCxnSpPr>
            <a:cxnSpLocks noChangeShapeType="1"/>
          </p:cNvCxnSpPr>
          <p:nvPr/>
        </p:nvCxnSpPr>
        <p:spPr bwMode="auto">
          <a:xfrm rot="10800000">
            <a:off x="165100" y="2786063"/>
            <a:ext cx="142875" cy="1587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</p:cxnSp>
      <p:cxnSp>
        <p:nvCxnSpPr>
          <p:cNvPr id="25614" name="직선 연결선 15"/>
          <p:cNvCxnSpPr>
            <a:cxnSpLocks noChangeShapeType="1"/>
          </p:cNvCxnSpPr>
          <p:nvPr/>
        </p:nvCxnSpPr>
        <p:spPr bwMode="auto">
          <a:xfrm rot="5400000">
            <a:off x="-586581" y="3536157"/>
            <a:ext cx="1501775" cy="1587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</p:cxnSp>
      <p:cxnSp>
        <p:nvCxnSpPr>
          <p:cNvPr id="25615" name="직선 연결선 17"/>
          <p:cNvCxnSpPr>
            <a:cxnSpLocks noChangeShapeType="1"/>
          </p:cNvCxnSpPr>
          <p:nvPr/>
        </p:nvCxnSpPr>
        <p:spPr bwMode="auto">
          <a:xfrm rot="10800000">
            <a:off x="165100" y="4286250"/>
            <a:ext cx="142875" cy="1588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</p:cxnSp>
      <p:cxnSp>
        <p:nvCxnSpPr>
          <p:cNvPr id="25616" name="직선 연결선 13"/>
          <p:cNvCxnSpPr>
            <a:cxnSpLocks noChangeShapeType="1"/>
          </p:cNvCxnSpPr>
          <p:nvPr/>
        </p:nvCxnSpPr>
        <p:spPr bwMode="auto">
          <a:xfrm rot="10800000">
            <a:off x="166688" y="5500688"/>
            <a:ext cx="142875" cy="1587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</p:cxnSp>
      <p:cxnSp>
        <p:nvCxnSpPr>
          <p:cNvPr id="25617" name="직선 연결선 15"/>
          <p:cNvCxnSpPr>
            <a:cxnSpLocks noChangeShapeType="1"/>
          </p:cNvCxnSpPr>
          <p:nvPr/>
        </p:nvCxnSpPr>
        <p:spPr bwMode="auto">
          <a:xfrm rot="5400000">
            <a:off x="-155575" y="5821363"/>
            <a:ext cx="642937" cy="1588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</p:cxnSp>
      <p:cxnSp>
        <p:nvCxnSpPr>
          <p:cNvPr id="25618" name="직선 연결선 15"/>
          <p:cNvCxnSpPr>
            <a:cxnSpLocks noChangeShapeType="1"/>
          </p:cNvCxnSpPr>
          <p:nvPr/>
        </p:nvCxnSpPr>
        <p:spPr bwMode="auto">
          <a:xfrm rot="16200000" flipH="1">
            <a:off x="5057775" y="3251200"/>
            <a:ext cx="1073150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</p:cxnSp>
      <p:cxnSp>
        <p:nvCxnSpPr>
          <p:cNvPr id="25619" name="직선 연결선 17"/>
          <p:cNvCxnSpPr>
            <a:cxnSpLocks noChangeShapeType="1"/>
          </p:cNvCxnSpPr>
          <p:nvPr/>
        </p:nvCxnSpPr>
        <p:spPr bwMode="auto">
          <a:xfrm rot="10800000">
            <a:off x="5595938" y="3786188"/>
            <a:ext cx="142875" cy="1587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Table of Contents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0188"/>
            <a:ext cx="7943850" cy="4572000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SQL*Plus</a:t>
            </a:r>
          </a:p>
          <a:p>
            <a:pPr lvl="1" eaLnBrk="1" hangingPunct="1"/>
            <a:r>
              <a:rPr lang="en-US" altLang="ko-KR" dirty="0" smtClean="0"/>
              <a:t>Oracle SQL*Plus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dirty="0" smtClean="0"/>
              <a:t>Access to database </a:t>
            </a:r>
            <a:endParaRPr lang="ko-KR" altLang="en-US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ko-KR" b="1" dirty="0" smtClean="0"/>
              <a:t>SQL*Plus Commands</a:t>
            </a:r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Assignment </a:t>
            </a:r>
            <a:r>
              <a:rPr lang="en-US" altLang="ko-KR" b="1" dirty="0" smtClean="0"/>
              <a:t>#2</a:t>
            </a:r>
          </a:p>
          <a:p>
            <a:pPr lvl="1" eaLnBrk="1" hangingPunct="1"/>
            <a:r>
              <a:rPr lang="en-US" altLang="ko-KR" dirty="0" smtClean="0"/>
              <a:t>SQL Queries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>Assignment #2</a:t>
            </a:r>
            <a:endParaRPr lang="ko-KR" altLang="en-US" dirty="0" smtClean="0"/>
          </a:p>
        </p:txBody>
      </p:sp>
      <p:pic>
        <p:nvPicPr>
          <p:cNvPr id="26627" name="Picture 4" descr="BS00580_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607175" y="4581525"/>
            <a:ext cx="2081213" cy="1752600"/>
          </a:xfr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Submission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956" y="1556792"/>
            <a:ext cx="8393586" cy="49673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Due</a:t>
            </a:r>
            <a:endParaRPr lang="ko-KR" altLang="en-US" sz="2000" b="1" dirty="0" smtClean="0"/>
          </a:p>
          <a:p>
            <a:pPr marL="838200" lvl="1" indent="-304800">
              <a:lnSpc>
                <a:spcPct val="100000"/>
              </a:lnSpc>
            </a:pPr>
            <a:r>
              <a:rPr lang="en-US" altLang="ko-KR" sz="1600" dirty="0" smtClean="0"/>
              <a:t>Sep.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23,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2:00 </a:t>
            </a:r>
            <a:r>
              <a:rPr lang="en-US" altLang="ko-KR" sz="1600" dirty="0"/>
              <a:t>a</a:t>
            </a:r>
            <a:r>
              <a:rPr lang="en-US" altLang="ko-KR" sz="1600" dirty="0" smtClean="0"/>
              <a:t>.m.</a:t>
            </a:r>
          </a:p>
          <a:p>
            <a:pPr marL="838200" lvl="1" indent="-304800">
              <a:lnSpc>
                <a:spcPct val="100000"/>
              </a:lnSpc>
            </a:pPr>
            <a:r>
              <a:rPr lang="en-US" altLang="ko-KR" sz="1600" dirty="0" smtClean="0"/>
              <a:t>Delay is not accepted</a:t>
            </a:r>
            <a:endParaRPr lang="ko-KR" altLang="en-US" sz="7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ko-KR" sz="2000" b="1" dirty="0" smtClean="0"/>
              <a:t>Submission standard</a:t>
            </a:r>
            <a:endParaRPr lang="ko-KR" altLang="en-US" sz="2000" b="1" dirty="0" smtClean="0"/>
          </a:p>
          <a:p>
            <a:pPr marL="838200" lvl="1" indent="-304800" eaLnBrk="1" hangingPunct="1">
              <a:lnSpc>
                <a:spcPct val="110000"/>
              </a:lnSpc>
            </a:pPr>
            <a:r>
              <a:rPr lang="en-US" altLang="ko-KR" sz="1800" i="1" dirty="0" smtClean="0">
                <a:solidFill>
                  <a:srgbClr val="0000CC"/>
                </a:solidFill>
              </a:rPr>
              <a:t>[student ID].</a:t>
            </a:r>
            <a:r>
              <a:rPr lang="en-US" altLang="ko-KR" sz="1800" i="1" dirty="0" err="1" smtClean="0">
                <a:solidFill>
                  <a:srgbClr val="0000CC"/>
                </a:solidFill>
              </a:rPr>
              <a:t>lst</a:t>
            </a:r>
            <a:r>
              <a:rPr lang="en-US" altLang="ko-KR" sz="1800" i="1" dirty="0" smtClean="0">
                <a:solidFill>
                  <a:srgbClr val="0000CC"/>
                </a:solidFill>
              </a:rPr>
              <a:t> </a:t>
            </a:r>
            <a:r>
              <a:rPr lang="en-US" altLang="ko-KR" sz="1800" dirty="0" smtClean="0"/>
              <a:t>contains the executions of SQL commands and their results. You may use </a:t>
            </a:r>
            <a:r>
              <a:rPr lang="en-US" altLang="ko-KR" sz="1800" b="1" i="1" dirty="0" smtClean="0">
                <a:solidFill>
                  <a:srgbClr val="0070C0"/>
                </a:solidFill>
              </a:rPr>
              <a:t>SPOOL</a:t>
            </a:r>
            <a:r>
              <a:rPr lang="en-US" altLang="ko-KR" sz="1800" dirty="0" smtClean="0"/>
              <a:t> command.</a:t>
            </a:r>
          </a:p>
          <a:p>
            <a:pPr marL="838200" lvl="1" indent="-304800" eaLnBrk="1" hangingPunct="1">
              <a:lnSpc>
                <a:spcPct val="110000"/>
              </a:lnSpc>
            </a:pPr>
            <a:r>
              <a:rPr lang="en-US" altLang="ko-KR" sz="1800" dirty="0" smtClean="0"/>
              <a:t>Upload the .</a:t>
            </a:r>
            <a:r>
              <a:rPr lang="en-US" altLang="ko-KR" sz="1800" dirty="0" err="1" smtClean="0"/>
              <a:t>lst</a:t>
            </a:r>
            <a:r>
              <a:rPr lang="en-US" altLang="ko-KR" sz="1800" dirty="0" smtClean="0"/>
              <a:t> file to course homepage</a:t>
            </a:r>
            <a:endParaRPr lang="en-US" altLang="ko-KR" sz="700" dirty="0" smtClean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 smtClean="0"/>
              <a:t>Evaluation</a:t>
            </a:r>
            <a:endParaRPr lang="ko-KR" altLang="en-US" sz="2000" b="1" dirty="0" smtClean="0"/>
          </a:p>
          <a:p>
            <a:pPr marL="838200" lvl="1" indent="-304800">
              <a:lnSpc>
                <a:spcPct val="100000"/>
              </a:lnSpc>
            </a:pPr>
            <a:r>
              <a:rPr lang="en-US" altLang="ko-KR" sz="1600" dirty="0" smtClean="0"/>
              <a:t>You will get points if your </a:t>
            </a:r>
            <a:r>
              <a:rPr lang="en-US" altLang="ko-KR" sz="1600" dirty="0" smtClean="0">
                <a:solidFill>
                  <a:srgbClr val="0000CC"/>
                </a:solidFill>
              </a:rPr>
              <a:t>SQL queries </a:t>
            </a:r>
            <a:r>
              <a:rPr lang="en-US" altLang="ko-KR" sz="1600" dirty="0" smtClean="0"/>
              <a:t>find the right answers.</a:t>
            </a:r>
          </a:p>
          <a:p>
            <a:pPr marL="838200" lvl="1" indent="-304800">
              <a:lnSpc>
                <a:spcPct val="100000"/>
              </a:lnSpc>
            </a:pPr>
            <a:r>
              <a:rPr lang="en-US" altLang="ko-KR" sz="1600" dirty="0" smtClean="0"/>
              <a:t>Do not cheat others. Both of them will get no point.</a:t>
            </a:r>
            <a:endParaRPr lang="en-US" altLang="ko-KR" sz="1800" dirty="0" smtClean="0"/>
          </a:p>
          <a:p>
            <a:pPr marL="838200" lvl="1" indent="-304800" eaLnBrk="1" hangingPunct="1">
              <a:lnSpc>
                <a:spcPct val="110000"/>
              </a:lnSpc>
              <a:buFontTx/>
              <a:buNone/>
            </a:pP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Database</a:t>
            </a:r>
            <a:endParaRPr lang="ko-KR" altLang="en-US" dirty="0" smtClean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tables for homework.</a:t>
            </a:r>
          </a:p>
          <a:p>
            <a:pPr marL="914400" lvl="1" indent="-457200">
              <a:buAutoNum type="arabicParenR"/>
            </a:pPr>
            <a:r>
              <a:rPr lang="en-US" altLang="ko-KR" dirty="0" smtClean="0">
                <a:solidFill>
                  <a:srgbClr val="0000CC"/>
                </a:solidFill>
              </a:rPr>
              <a:t>Download</a:t>
            </a:r>
            <a:r>
              <a:rPr lang="en-US" altLang="ko-KR" i="1" dirty="0" smtClean="0"/>
              <a:t> </a:t>
            </a:r>
            <a:r>
              <a:rPr lang="en-US" altLang="ko-KR" i="1" dirty="0" smtClean="0">
                <a:solidFill>
                  <a:srgbClr val="FF0000"/>
                </a:solidFill>
              </a:rPr>
              <a:t>HW2db.sql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from the course homepage and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CC"/>
                </a:solidFill>
              </a:rPr>
              <a:t>Copy</a:t>
            </a:r>
            <a:r>
              <a:rPr lang="en-US" altLang="ko-KR" dirty="0" smtClean="0"/>
              <a:t> it to </a:t>
            </a:r>
            <a:r>
              <a:rPr lang="en-US" altLang="ko-KR" dirty="0" smtClean="0">
                <a:solidFill>
                  <a:srgbClr val="FF0000"/>
                </a:solidFill>
              </a:rPr>
              <a:t>(directory that </a:t>
            </a:r>
            <a:r>
              <a:rPr lang="en-US" altLang="ko-KR" i="1" dirty="0" smtClean="0">
                <a:solidFill>
                  <a:srgbClr val="FF0000"/>
                </a:solidFill>
              </a:rPr>
              <a:t>Oracle Client</a:t>
            </a:r>
            <a:r>
              <a:rPr lang="en-US" altLang="ko-KR" dirty="0" smtClean="0">
                <a:solidFill>
                  <a:srgbClr val="FF0000"/>
                </a:solidFill>
              </a:rPr>
              <a:t> is installed)\BIN</a:t>
            </a:r>
            <a:endParaRPr lang="en-US" altLang="ko-KR" b="1" i="1" dirty="0" smtClean="0">
              <a:solidFill>
                <a:srgbClr val="3333FF"/>
              </a:solidFill>
            </a:endParaRPr>
          </a:p>
          <a:p>
            <a:pPr marL="914400" lvl="1" indent="-457200">
              <a:buAutoNum type="arabicParenR"/>
            </a:pPr>
            <a:r>
              <a:rPr lang="en-US" altLang="ko-KR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@HW2db.sql</a:t>
            </a:r>
            <a:r>
              <a:rPr lang="en-US" altLang="ko-KR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ko-KR" dirty="0" smtClean="0"/>
              <a:t>or </a:t>
            </a:r>
            <a:r>
              <a:rPr lang="en-US" altLang="ko-KR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start HW2db.sql</a:t>
            </a:r>
          </a:p>
          <a:p>
            <a:pPr marL="914400" lvl="1" indent="-457200">
              <a:buAutoNum type="arabicParenR"/>
            </a:pPr>
            <a:endParaRPr lang="en-US" altLang="ko-KR" b="1" i="1" dirty="0" smtClean="0">
              <a:solidFill>
                <a:srgbClr val="3333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ko-KR" dirty="0" smtClean="0"/>
              <a:t>    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68" y="3429000"/>
            <a:ext cx="6372225" cy="2695575"/>
          </a:xfrm>
          <a:prstGeom prst="rect">
            <a:avLst/>
          </a:prstGeom>
        </p:spPr>
      </p:pic>
      <p:sp>
        <p:nvSpPr>
          <p:cNvPr id="13" name="직사각형 6"/>
          <p:cNvSpPr>
            <a:spLocks noChangeArrowheads="1"/>
          </p:cNvSpPr>
          <p:nvPr/>
        </p:nvSpPr>
        <p:spPr bwMode="auto">
          <a:xfrm>
            <a:off x="1703031" y="3845187"/>
            <a:ext cx="1656184" cy="288032"/>
          </a:xfrm>
          <a:prstGeom prst="rect">
            <a:avLst/>
          </a:prstGeom>
          <a:noFill/>
          <a:ln w="31750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ko-KR" altLang="en-US" sz="1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Database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7370" y="1593304"/>
            <a:ext cx="9466570" cy="4572000"/>
          </a:xfrm>
        </p:spPr>
        <p:txBody>
          <a:bodyPr/>
          <a:lstStyle/>
          <a:p>
            <a:r>
              <a:rPr lang="en-US" altLang="ko-KR" dirty="0" smtClean="0"/>
              <a:t>Database Design</a:t>
            </a:r>
          </a:p>
          <a:p>
            <a:pPr lvl="1" eaLnBrk="1" hangingPunct="1"/>
            <a:r>
              <a:rPr lang="en-US" altLang="ko-KR" sz="1600" dirty="0" smtClean="0"/>
              <a:t>You </a:t>
            </a:r>
            <a:r>
              <a:rPr lang="en-US" altLang="ko-KR" sz="1600" dirty="0"/>
              <a:t>can see all the tables stored in </a:t>
            </a:r>
            <a:r>
              <a:rPr lang="en-US" altLang="ko-KR" sz="1600" dirty="0" smtClean="0"/>
              <a:t>your database using </a:t>
            </a:r>
            <a:r>
              <a:rPr lang="en-US" altLang="ko-KR" sz="1600" dirty="0"/>
              <a:t>a command ‘</a:t>
            </a:r>
            <a:r>
              <a:rPr lang="en-US" altLang="ko-KR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select * from tab</a:t>
            </a:r>
            <a:r>
              <a:rPr lang="en-US" altLang="ko-KR" sz="1600" dirty="0" smtClean="0"/>
              <a:t>’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8367"/>
              </p:ext>
            </p:extLst>
          </p:nvPr>
        </p:nvGraphicFramePr>
        <p:xfrm>
          <a:off x="702940" y="2780928"/>
          <a:ext cx="4104456" cy="9906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64096"/>
                <a:gridCol w="864096"/>
                <a:gridCol w="648072"/>
                <a:gridCol w="1728192"/>
              </a:tblGrid>
              <a:tr h="207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497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49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49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39627"/>
              </p:ext>
            </p:extLst>
          </p:nvPr>
        </p:nvGraphicFramePr>
        <p:xfrm>
          <a:off x="536030" y="4149906"/>
          <a:ext cx="4744864" cy="9906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655167"/>
                <a:gridCol w="721711"/>
                <a:gridCol w="902139"/>
                <a:gridCol w="902139"/>
                <a:gridCol w="781854"/>
                <a:gridCol w="781854"/>
              </a:tblGrid>
              <a:tr h="18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7876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87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787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21698"/>
              </p:ext>
            </p:extLst>
          </p:nvPr>
        </p:nvGraphicFramePr>
        <p:xfrm>
          <a:off x="381000" y="5517232"/>
          <a:ext cx="4824536" cy="9906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64096"/>
                <a:gridCol w="648072"/>
                <a:gridCol w="612493"/>
                <a:gridCol w="611643"/>
                <a:gridCol w="648072"/>
                <a:gridCol w="720080"/>
                <a:gridCol w="720080"/>
              </a:tblGrid>
              <a:tr h="14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LAPTOP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4301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3673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43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43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15324"/>
              </p:ext>
            </p:extLst>
          </p:nvPr>
        </p:nvGraphicFramePr>
        <p:xfrm>
          <a:off x="5455468" y="4149080"/>
          <a:ext cx="3744416" cy="9906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936104"/>
                <a:gridCol w="648072"/>
                <a:gridCol w="711538"/>
                <a:gridCol w="728622"/>
                <a:gridCol w="720080"/>
              </a:tblGrid>
              <a:tr h="14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4301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Ink-jet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43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43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 bwMode="auto">
          <a:xfrm flipV="1">
            <a:off x="6751612" y="2492896"/>
            <a:ext cx="0" cy="16561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V="1">
            <a:off x="2791172" y="2492896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2791172" y="2492896"/>
            <a:ext cx="39604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1495028" y="4005064"/>
            <a:ext cx="0" cy="1440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237370" y="4005064"/>
            <a:ext cx="125765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237370" y="2636912"/>
            <a:ext cx="0" cy="136815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237370" y="2636912"/>
            <a:ext cx="226577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>
            <a:off x="2503140" y="2492896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1495028" y="5373216"/>
            <a:ext cx="0" cy="14401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 flipH="1">
            <a:off x="54868" y="5373216"/>
            <a:ext cx="144016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V="1">
            <a:off x="54868" y="2492896"/>
            <a:ext cx="0" cy="288032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54868" y="2492896"/>
            <a:ext cx="244827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2503140" y="2492896"/>
            <a:ext cx="0" cy="28803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20587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Queries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9178924" cy="4572000"/>
          </a:xfrm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Q1. </a:t>
            </a:r>
            <a:r>
              <a:rPr lang="en-US" altLang="ko-KR" dirty="0"/>
              <a:t>Find all the tuples in the Printer relation for color printers. Remember that color is a </a:t>
            </a:r>
            <a:r>
              <a:rPr lang="en-US" altLang="ko-KR" dirty="0" err="1"/>
              <a:t>boolean</a:t>
            </a:r>
            <a:r>
              <a:rPr lang="en-US" altLang="ko-KR" dirty="0"/>
              <a:t>-valued attribute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smtClean="0"/>
              <a:t>If a value of color attribute is 1 then the printer is a color printer.</a:t>
            </a:r>
          </a:p>
          <a:p>
            <a:pPr lvl="1" eaLnBrk="1" hangingPunct="1"/>
            <a:r>
              <a:rPr lang="en-US" altLang="ko-KR" dirty="0" smtClean="0"/>
              <a:t>If a value of color attribute is 0 then the printer is not a color printer</a:t>
            </a:r>
            <a:endParaRPr lang="en-US" altLang="ko-KR" dirty="0"/>
          </a:p>
          <a:p>
            <a:pPr eaLnBrk="1" hangingPunct="1"/>
            <a:r>
              <a:rPr lang="en-US" altLang="ko-KR" dirty="0"/>
              <a:t>Q2. Find the model number, speed, and hard-disk size for all PC’s whose price is under $800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/>
              <a:t>Q3. Find the manufacturers of </a:t>
            </a:r>
            <a:r>
              <a:rPr lang="en-US" altLang="ko-KR" dirty="0" smtClean="0"/>
              <a:t>laptops</a:t>
            </a:r>
            <a:r>
              <a:rPr lang="en-US" altLang="ko-KR" dirty="0">
                <a:latin typeface="Courier New" pitchFamily="49" charset="0"/>
              </a:rPr>
              <a:t>	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>
                <a:latin typeface="Courier New" pitchFamily="49" charset="0"/>
              </a:rPr>
              <a:t>	</a:t>
            </a:r>
          </a:p>
          <a:p>
            <a:pPr lvl="2" eaLnBrk="1" hangingPunct="1">
              <a:buFontTx/>
              <a:buNone/>
            </a:pPr>
            <a:endParaRPr lang="en-US" altLang="ko-KR" dirty="0" smtClean="0"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Queries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9178924" cy="4572000"/>
          </a:xfrm>
          <a:noFill/>
        </p:spPr>
        <p:txBody>
          <a:bodyPr/>
          <a:lstStyle/>
          <a:p>
            <a:pPr eaLnBrk="1" hangingPunct="1"/>
            <a:r>
              <a:rPr lang="en-US" altLang="ko-KR" dirty="0"/>
              <a:t>Q4. Find those manufactures that sell PC’s but not Laptops</a:t>
            </a:r>
          </a:p>
          <a:p>
            <a:pPr lvl="1" eaLnBrk="1" hangingPunct="1"/>
            <a:r>
              <a:rPr lang="en-US" altLang="ko-KR" dirty="0"/>
              <a:t>In oracle, the operator for difference of sets is ‘MINUS’ (instead of ‘EXCEPT’)</a:t>
            </a:r>
          </a:p>
          <a:p>
            <a:pPr eaLnBrk="1" hangingPunct="1"/>
            <a:r>
              <a:rPr lang="en-US" altLang="ko-KR" dirty="0"/>
              <a:t>Q5.  Find the model number and price of all products (of any type) made by manufacturer C</a:t>
            </a:r>
          </a:p>
          <a:p>
            <a:pPr eaLnBrk="1" hangingPunct="1"/>
            <a:r>
              <a:rPr lang="en-US" altLang="ko-KR" dirty="0"/>
              <a:t>Q6. Find those processor speeds that occur in two or more PC’s</a:t>
            </a:r>
          </a:p>
          <a:p>
            <a:pPr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>
                <a:latin typeface="Courier New" pitchFamily="49" charset="0"/>
              </a:rPr>
              <a:t>	</a:t>
            </a:r>
          </a:p>
          <a:p>
            <a:pPr lvl="2" eaLnBrk="1" hangingPunct="1">
              <a:buFontTx/>
              <a:buNone/>
            </a:pPr>
            <a:endParaRPr lang="en-US" altLang="ko-KR" dirty="0" smtClean="0">
              <a:latin typeface="Courier New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References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676400"/>
            <a:ext cx="7943850" cy="4572000"/>
          </a:xfrm>
        </p:spPr>
        <p:txBody>
          <a:bodyPr/>
          <a:lstStyle/>
          <a:p>
            <a:pPr marL="438150" indent="-304800" eaLnBrk="1" hangingPunct="1">
              <a:lnSpc>
                <a:spcPct val="150000"/>
              </a:lnSpc>
              <a:defRPr/>
            </a:pPr>
            <a:r>
              <a:rPr lang="en-US" altLang="ko-KR" sz="1800" b="0" dirty="0" smtClean="0"/>
              <a:t>Lecture notes</a:t>
            </a:r>
          </a:p>
          <a:p>
            <a:pPr marL="438150" indent="-304800" eaLnBrk="1" hangingPunct="1">
              <a:lnSpc>
                <a:spcPct val="150000"/>
              </a:lnSpc>
              <a:defRPr/>
            </a:pPr>
            <a:r>
              <a:rPr lang="en-US" altLang="ko-KR" sz="1800" b="0" dirty="0" smtClean="0"/>
              <a:t>Text book</a:t>
            </a:r>
            <a:r>
              <a:rPr lang="ko-KR" altLang="en-US" sz="1800" b="0" dirty="0" smtClean="0"/>
              <a:t> </a:t>
            </a:r>
            <a:endParaRPr lang="en-US" altLang="ko-KR" sz="1800" b="0" dirty="0" smtClean="0"/>
          </a:p>
          <a:p>
            <a:pPr marL="838200" lvl="1" indent="-304800" eaLnBrk="1" hangingPunct="1">
              <a:lnSpc>
                <a:spcPct val="150000"/>
              </a:lnSpc>
              <a:defRPr/>
            </a:pPr>
            <a:r>
              <a:rPr lang="en-US" altLang="ko-KR" sz="1500" b="0" dirty="0" smtClean="0"/>
              <a:t>Chapter 6.1, 6.2, 6.3</a:t>
            </a:r>
          </a:p>
          <a:p>
            <a:pPr marL="438150" indent="-304800" eaLnBrk="1" hangingPunct="1">
              <a:lnSpc>
                <a:spcPct val="150000"/>
              </a:lnSpc>
              <a:defRPr/>
            </a:pPr>
            <a:r>
              <a:rPr lang="en-US" altLang="ko-KR" sz="1800" b="0" dirty="0" smtClean="0"/>
              <a:t>Oracle SQL Plus Tutorial</a:t>
            </a:r>
          </a:p>
          <a:p>
            <a:pPr marL="838200" lvl="1" indent="-304800" eaLnBrk="1" hangingPunct="1">
              <a:lnSpc>
                <a:spcPct val="150000"/>
              </a:lnSpc>
              <a:defRPr/>
            </a:pPr>
            <a:r>
              <a:rPr lang="en-US" altLang="ko-KR" sz="1500" b="0" dirty="0" smtClean="0">
                <a:hlinkClick r:id="rId3"/>
              </a:rPr>
              <a:t>http://www.holowczak.com/oracle/sqlplus/</a:t>
            </a:r>
            <a:endParaRPr lang="ko-KR" altLang="en-US" sz="1500" b="0" dirty="0" smtClean="0"/>
          </a:p>
          <a:p>
            <a:pPr marL="838200" lvl="1" indent="-304800">
              <a:lnSpc>
                <a:spcPct val="150000"/>
              </a:lnSpc>
              <a:buFontTx/>
              <a:buNone/>
              <a:defRPr/>
            </a:pPr>
            <a:endParaRPr lang="ko-KR" altLang="en-US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2286000"/>
            <a:ext cx="8416925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ko-KR" sz="4400" dirty="0" smtClean="0"/>
              <a:t>SQL*Plus</a:t>
            </a:r>
          </a:p>
        </p:txBody>
      </p:sp>
      <p:pic>
        <p:nvPicPr>
          <p:cNvPr id="6147" name="Picture 5" descr="BS0058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4437063"/>
            <a:ext cx="21336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Oracle SQL*Plus</a:t>
            </a:r>
            <a:endParaRPr lang="ko-KR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1600200"/>
            <a:ext cx="8686800" cy="4267200"/>
          </a:xfrm>
          <a:noFill/>
        </p:spPr>
        <p:txBody>
          <a:bodyPr/>
          <a:lstStyle/>
          <a:p>
            <a:pPr eaLnBrk="1" hangingPunct="1"/>
            <a:r>
              <a:rPr lang="en-US" altLang="ko-KR" b="0" dirty="0" smtClean="0"/>
              <a:t>An Oracle command-line utility program that can run SQL commands interactively or from a script.</a:t>
            </a:r>
          </a:p>
          <a:p>
            <a:pPr eaLnBrk="1" hangingPunct="1"/>
            <a:endParaRPr lang="en-US" altLang="ko-KR" b="0" dirty="0" smtClean="0"/>
          </a:p>
        </p:txBody>
      </p:sp>
      <p:grpSp>
        <p:nvGrpSpPr>
          <p:cNvPr id="1029" name="Group 19"/>
          <p:cNvGrpSpPr>
            <a:grpSpLocks/>
          </p:cNvGrpSpPr>
          <p:nvPr/>
        </p:nvGrpSpPr>
        <p:grpSpPr bwMode="auto">
          <a:xfrm>
            <a:off x="2071092" y="2772692"/>
            <a:ext cx="6048375" cy="3176588"/>
            <a:chOff x="1305" y="2093"/>
            <a:chExt cx="3810" cy="2001"/>
          </a:xfrm>
        </p:grpSpPr>
        <p:sp>
          <p:nvSpPr>
            <p:cNvPr id="1030" name="Rectangle 5"/>
            <p:cNvSpPr>
              <a:spLocks noChangeArrowheads="1"/>
            </p:cNvSpPr>
            <p:nvPr/>
          </p:nvSpPr>
          <p:spPr bwMode="auto">
            <a:xfrm>
              <a:off x="3737" y="2229"/>
              <a:ext cx="1227" cy="4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800" b="1"/>
                <a:t>Oracle DB server</a:t>
              </a:r>
              <a:endParaRPr lang="ko-KR" altLang="en-US" sz="1800" b="1"/>
            </a:p>
          </p:txBody>
        </p:sp>
        <p:sp>
          <p:nvSpPr>
            <p:cNvPr id="1031" name="Rectangle 6"/>
            <p:cNvSpPr>
              <a:spLocks noChangeArrowheads="1"/>
            </p:cNvSpPr>
            <p:nvPr/>
          </p:nvSpPr>
          <p:spPr bwMode="auto">
            <a:xfrm>
              <a:off x="2549" y="2110"/>
              <a:ext cx="11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ko-KR" sz="1800"/>
                <a:t>SQL statement</a:t>
              </a:r>
              <a:endParaRPr lang="ko-KR" altLang="en-US" sz="1800"/>
            </a:p>
          </p:txBody>
        </p:sp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1606" y="2229"/>
              <a:ext cx="831" cy="4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800" b="1"/>
                <a:t>SQL*Plus</a:t>
              </a:r>
            </a:p>
          </p:txBody>
        </p:sp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2893" y="2496"/>
              <a:ext cx="5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ko-KR" sz="1800" dirty="0" smtClean="0"/>
                <a:t>Result</a:t>
              </a:r>
              <a:endParaRPr lang="ko-KR" altLang="en-US" sz="1800" dirty="0"/>
            </a:p>
          </p:txBody>
        </p:sp>
        <p:graphicFrame>
          <p:nvGraphicFramePr>
            <p:cNvPr id="1026" name="Objec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06286869"/>
                </p:ext>
              </p:extLst>
            </p:nvPr>
          </p:nvGraphicFramePr>
          <p:xfrm>
            <a:off x="1654" y="3347"/>
            <a:ext cx="671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" name="ClipArt" r:id="rId4" imgW="3587400" imgH="3657600" progId="">
                    <p:embed/>
                  </p:oleObj>
                </mc:Choice>
                <mc:Fallback>
                  <p:oleObj name="ClipArt" r:id="rId4" imgW="3587400" imgH="3657600" progId="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3347"/>
                          <a:ext cx="671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>
              <a:off x="2437" y="2336"/>
              <a:ext cx="13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2437" y="2496"/>
              <a:ext cx="13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997" y="2816"/>
              <a:ext cx="520" cy="428"/>
              <a:chOff x="2496" y="3600"/>
              <a:chExt cx="480" cy="528"/>
            </a:xfrm>
          </p:grpSpPr>
          <p:sp>
            <p:nvSpPr>
              <p:cNvPr id="1041" name="Rectangle 13"/>
              <p:cNvSpPr>
                <a:spLocks noChangeArrowheads="1"/>
              </p:cNvSpPr>
              <p:nvPr/>
            </p:nvSpPr>
            <p:spPr bwMode="auto">
              <a:xfrm>
                <a:off x="2673" y="3697"/>
                <a:ext cx="107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altLang="ko-KR" sz="1400"/>
              </a:p>
              <a:p>
                <a:pPr algn="ctr">
                  <a:lnSpc>
                    <a:spcPct val="90000"/>
                  </a:lnSpc>
                </a:pPr>
                <a:endParaRPr lang="en-US" altLang="ko-KR" sz="1400"/>
              </a:p>
            </p:txBody>
          </p:sp>
          <p:sp>
            <p:nvSpPr>
              <p:cNvPr id="1042" name="AutoShape 14"/>
              <p:cNvSpPr>
                <a:spLocks noChangeArrowheads="1"/>
              </p:cNvSpPr>
              <p:nvPr/>
            </p:nvSpPr>
            <p:spPr bwMode="auto">
              <a:xfrm>
                <a:off x="2496" y="3600"/>
                <a:ext cx="480" cy="528"/>
              </a:xfrm>
              <a:prstGeom prst="can">
                <a:avLst>
                  <a:gd name="adj" fmla="val 275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37" name="Rectangle 15"/>
            <p:cNvSpPr>
              <a:spLocks noChangeArrowheads="1"/>
            </p:cNvSpPr>
            <p:nvPr/>
          </p:nvSpPr>
          <p:spPr bwMode="auto">
            <a:xfrm>
              <a:off x="4079" y="2923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ko-KR"/>
                <a:t>DB</a:t>
              </a:r>
            </a:p>
          </p:txBody>
        </p:sp>
        <p:sp>
          <p:nvSpPr>
            <p:cNvPr id="1038" name="Line 16"/>
            <p:cNvSpPr>
              <a:spLocks noChangeShapeType="1"/>
            </p:cNvSpPr>
            <p:nvPr/>
          </p:nvSpPr>
          <p:spPr bwMode="auto">
            <a:xfrm>
              <a:off x="1990" y="2656"/>
              <a:ext cx="0" cy="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sm"/>
              <a:tailEnd type="triangle" w="med" len="sm"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39" name="Line 17"/>
            <p:cNvSpPr>
              <a:spLocks noChangeShapeType="1"/>
            </p:cNvSpPr>
            <p:nvPr/>
          </p:nvSpPr>
          <p:spPr bwMode="auto">
            <a:xfrm>
              <a:off x="4246" y="2648"/>
              <a:ext cx="0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auto">
            <a:xfrm>
              <a:off x="1305" y="2093"/>
              <a:ext cx="3810" cy="11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Access to DB using SQL*Plus </a:t>
            </a:r>
            <a:endParaRPr lang="ko-KR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251854" cy="4572000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Install Oracle Client</a:t>
            </a:r>
          </a:p>
          <a:p>
            <a:pPr marL="971550" lvl="1" indent="-457200" eaLnBrk="1" hangingPunct="1">
              <a:buFontTx/>
              <a:buAutoNum type="arabicParenR"/>
            </a:pPr>
            <a:r>
              <a:rPr lang="en-US" altLang="ko-KR" dirty="0">
                <a:hlinkClick r:id="rId3"/>
              </a:rPr>
              <a:t>http://www.oracle.com/technetwork/database/enterprise-edition/downloads/index.html</a:t>
            </a:r>
            <a:endParaRPr lang="en-US" altLang="ko-KR" sz="1800" dirty="0" smtClean="0"/>
          </a:p>
          <a:p>
            <a:pPr marL="971550" lvl="1" indent="-457200" eaLnBrk="1" hangingPunct="1">
              <a:buFontTx/>
              <a:buAutoNum type="arabicParenR"/>
            </a:pPr>
            <a:r>
              <a:rPr lang="en-US" altLang="ko-KR" dirty="0" smtClean="0">
                <a:solidFill>
                  <a:srgbClr val="0000CC"/>
                </a:solidFill>
              </a:rPr>
              <a:t>Scroll down to </a:t>
            </a:r>
            <a:r>
              <a:rPr lang="en-US" altLang="ko-KR" i="1" dirty="0" smtClean="0"/>
              <a:t>Oracle Database 11g Release 2 </a:t>
            </a:r>
          </a:p>
          <a:p>
            <a:pPr marL="971550" lvl="1" indent="-457200" eaLnBrk="1" hangingPunct="1">
              <a:buFontTx/>
              <a:buAutoNum type="arabicParenR"/>
            </a:pPr>
            <a:r>
              <a:rPr lang="en-US" altLang="ko-KR" dirty="0" smtClean="0">
                <a:solidFill>
                  <a:srgbClr val="0000CC"/>
                </a:solidFill>
              </a:rPr>
              <a:t>Click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i="1" dirty="0" smtClean="0"/>
              <a:t>See All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084" y="3789040"/>
            <a:ext cx="658177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371" y="5615136"/>
            <a:ext cx="6029325" cy="914400"/>
          </a:xfrm>
          <a:prstGeom prst="rect">
            <a:avLst/>
          </a:prstGeom>
        </p:spPr>
      </p:pic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4303340" y="3830610"/>
            <a:ext cx="1440160" cy="390478"/>
          </a:xfrm>
          <a:prstGeom prst="rect">
            <a:avLst/>
          </a:prstGeom>
          <a:noFill/>
          <a:ln w="31750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ko-KR" altLang="en-US" sz="1400" dirty="0">
              <a:solidFill>
                <a:srgbClr val="0000CC"/>
              </a:solidFill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6368938" y="5877096"/>
            <a:ext cx="670706" cy="714203"/>
          </a:xfrm>
          <a:prstGeom prst="rect">
            <a:avLst/>
          </a:prstGeom>
          <a:noFill/>
          <a:ln w="31750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ko-KR" altLang="en-US" sz="1400" dirty="0">
              <a:solidFill>
                <a:srgbClr val="0000CC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3060" y="3830611"/>
            <a:ext cx="864096" cy="5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Access to DB using </a:t>
            </a:r>
            <a:r>
              <a:rPr lang="en-US" altLang="ko-KR" dirty="0" smtClean="0"/>
              <a:t>SQL*Plus (</a:t>
            </a:r>
            <a:r>
              <a:rPr lang="en-US" altLang="ko-KR" dirty="0" smtClean="0"/>
              <a:t>Cont’d)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251854" cy="4572000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Install Oracle Client</a:t>
            </a:r>
          </a:p>
          <a:p>
            <a:pPr marL="971550" lvl="1" indent="-457200" eaLnBrk="1" hangingPunct="1">
              <a:buFont typeface="+mj-lt"/>
              <a:buAutoNum type="arabicParenR" startAt="4"/>
            </a:pPr>
            <a:r>
              <a:rPr lang="en-US" altLang="ko-KR" dirty="0" smtClean="0">
                <a:solidFill>
                  <a:srgbClr val="0000CC"/>
                </a:solidFill>
              </a:rPr>
              <a:t>Download</a:t>
            </a:r>
            <a:r>
              <a:rPr lang="en-US" altLang="ko-KR" i="1" dirty="0" smtClean="0"/>
              <a:t> </a:t>
            </a:r>
            <a:r>
              <a:rPr lang="en-US" altLang="ko-KR" i="1" dirty="0"/>
              <a:t>Oracle Database 11g Release 2 </a:t>
            </a:r>
            <a:r>
              <a:rPr lang="en-US" altLang="ko-KR" i="1" dirty="0" smtClean="0"/>
              <a:t>Client</a:t>
            </a:r>
          </a:p>
          <a:p>
            <a:pPr marL="971550" lvl="1" indent="-457200" eaLnBrk="1" hangingPunct="1">
              <a:buFontTx/>
              <a:buAutoNum type="arabicParenR" startAt="4"/>
            </a:pPr>
            <a:endParaRPr lang="en-US" altLang="ko-KR" dirty="0" smtClean="0">
              <a:solidFill>
                <a:srgbClr val="0000CC"/>
              </a:solidFill>
            </a:endParaRPr>
          </a:p>
          <a:p>
            <a:pPr marL="971550" lvl="1" indent="-457200" eaLnBrk="1" hangingPunct="1">
              <a:buFontTx/>
              <a:buAutoNum type="arabicParenR" startAt="4"/>
            </a:pPr>
            <a:endParaRPr lang="en-US" altLang="ko-KR" dirty="0" smtClean="0">
              <a:solidFill>
                <a:srgbClr val="0000CC"/>
              </a:solidFill>
            </a:endParaRPr>
          </a:p>
          <a:p>
            <a:pPr marL="971550" lvl="1" indent="-457200" eaLnBrk="1" hangingPunct="1">
              <a:buFontTx/>
              <a:buAutoNum type="arabicParenR" startAt="4"/>
            </a:pPr>
            <a:endParaRPr lang="en-US" altLang="ko-KR" dirty="0">
              <a:solidFill>
                <a:srgbClr val="0000CC"/>
              </a:solidFill>
            </a:endParaRPr>
          </a:p>
          <a:p>
            <a:pPr marL="971550" lvl="1" indent="-457200" eaLnBrk="1" hangingPunct="1">
              <a:buFontTx/>
              <a:buAutoNum type="arabicParenR" startAt="4"/>
            </a:pPr>
            <a:endParaRPr lang="en-US" altLang="ko-KR" dirty="0" smtClean="0">
              <a:solidFill>
                <a:srgbClr val="0000CC"/>
              </a:solidFill>
            </a:endParaRPr>
          </a:p>
          <a:p>
            <a:pPr marL="971550" lvl="1" indent="-457200" eaLnBrk="1" hangingPunct="1">
              <a:buFontTx/>
              <a:buAutoNum type="arabicParenR" startAt="4"/>
            </a:pPr>
            <a:r>
              <a:rPr lang="en-US" altLang="ko-KR" dirty="0" smtClean="0">
                <a:solidFill>
                  <a:srgbClr val="0000CC"/>
                </a:solidFill>
              </a:rPr>
              <a:t>Run</a:t>
            </a:r>
            <a:r>
              <a:rPr lang="en-US" altLang="ko-KR" i="1" dirty="0" smtClean="0"/>
              <a:t> setup.exe</a:t>
            </a:r>
          </a:p>
          <a:p>
            <a:pPr marL="971550" lvl="1" indent="-457200" eaLnBrk="1" hangingPunct="1">
              <a:buFontTx/>
              <a:buAutoNum type="arabicParenR" startAt="4"/>
            </a:pPr>
            <a:r>
              <a:rPr lang="en-US" altLang="ko-KR" dirty="0" smtClean="0">
                <a:solidFill>
                  <a:srgbClr val="0000CC"/>
                </a:solidFill>
              </a:rPr>
              <a:t>Install</a:t>
            </a:r>
            <a:r>
              <a:rPr lang="en-US" altLang="ko-KR" dirty="0" smtClean="0"/>
              <a:t> ‘Manager’ type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70" y="2715347"/>
            <a:ext cx="5686425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923" y="3315422"/>
            <a:ext cx="5648325" cy="619125"/>
          </a:xfrm>
          <a:prstGeom prst="rect">
            <a:avLst/>
          </a:prstGeom>
        </p:spPr>
      </p:pic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431133" y="3214468"/>
            <a:ext cx="2664296" cy="288032"/>
          </a:xfrm>
          <a:prstGeom prst="rect">
            <a:avLst/>
          </a:prstGeom>
          <a:noFill/>
          <a:ln w="31750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ko-KR" altLang="en-US" sz="1400" dirty="0">
              <a:solidFill>
                <a:srgbClr val="0000CC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036" y="2708920"/>
            <a:ext cx="739652" cy="436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Access to DB using SQL*Plus (cont’d)</a:t>
            </a:r>
            <a:endParaRPr lang="ko-KR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8323292" cy="4572000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Run SQL Plus</a:t>
            </a:r>
          </a:p>
          <a:p>
            <a:pPr marL="971550" lvl="1" indent="-457200" eaLnBrk="1" hangingPunct="1">
              <a:buFontTx/>
              <a:buAutoNum type="arabicParenR"/>
            </a:pPr>
            <a:r>
              <a:rPr lang="en-US" altLang="ko-KR" dirty="0" smtClean="0">
                <a:solidFill>
                  <a:srgbClr val="0000CC"/>
                </a:solidFill>
              </a:rPr>
              <a:t>Download</a:t>
            </a:r>
            <a:r>
              <a:rPr lang="en-US" altLang="ko-KR" i="1" dirty="0" smtClean="0"/>
              <a:t> </a:t>
            </a:r>
            <a:r>
              <a:rPr lang="en-US" altLang="ko-KR" i="1" dirty="0" smtClean="0">
                <a:solidFill>
                  <a:srgbClr val="FF0000"/>
                </a:solidFill>
              </a:rPr>
              <a:t>tnsnames.ora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from course homepage and </a:t>
            </a:r>
            <a:r>
              <a:rPr lang="en-US" altLang="ko-KR" dirty="0" smtClean="0">
                <a:solidFill>
                  <a:srgbClr val="0000CC"/>
                </a:solidFill>
              </a:rPr>
              <a:t>copy</a:t>
            </a:r>
            <a:r>
              <a:rPr lang="en-US" altLang="ko-KR" dirty="0" smtClean="0"/>
              <a:t> it to 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(directory that </a:t>
            </a:r>
            <a:r>
              <a:rPr lang="en-US" altLang="ko-KR" i="1" dirty="0" smtClean="0">
                <a:solidFill>
                  <a:srgbClr val="FF0000"/>
                </a:solidFill>
              </a:rPr>
              <a:t>Oracle Client</a:t>
            </a:r>
            <a:r>
              <a:rPr lang="en-US" altLang="ko-KR" dirty="0" smtClean="0">
                <a:solidFill>
                  <a:srgbClr val="FF0000"/>
                </a:solidFill>
              </a:rPr>
              <a:t> is </a:t>
            </a:r>
            <a:r>
              <a:rPr lang="en-US" altLang="ko-KR" dirty="0">
                <a:solidFill>
                  <a:srgbClr val="FF0000"/>
                </a:solidFill>
              </a:rPr>
              <a:t>installed: ex. C:\</a:t>
            </a:r>
            <a:r>
              <a:rPr lang="en-US" altLang="ko-KR" dirty="0" smtClean="0">
                <a:solidFill>
                  <a:srgbClr val="FF0000"/>
                </a:solidFill>
              </a:rPr>
              <a:t>app\MyDirect\product\11.2.0\client_2</a:t>
            </a:r>
            <a:r>
              <a:rPr lang="en-US" altLang="ko-KR" dirty="0">
                <a:solidFill>
                  <a:srgbClr val="FF0000"/>
                </a:solidFill>
              </a:rPr>
              <a:t>)\network\admin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71550" lvl="1" indent="-457200" eaLnBrk="1" hangingPunct="1">
              <a:buFontTx/>
              <a:buAutoNum type="arabicParenR"/>
            </a:pPr>
            <a:r>
              <a:rPr lang="en-US" altLang="ko-KR" dirty="0" smtClean="0">
                <a:solidFill>
                  <a:srgbClr val="0000CC"/>
                </a:solidFill>
              </a:rPr>
              <a:t>Run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SQL Plus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18" y="3962400"/>
            <a:ext cx="5826856" cy="221935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Access to DB using SQL*Plus (cont’d)</a:t>
            </a:r>
            <a:endParaRPr lang="ko-KR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32" y="1571612"/>
            <a:ext cx="8715436" cy="4572000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Access to database</a:t>
            </a:r>
          </a:p>
          <a:p>
            <a:pPr lvl="1" eaLnBrk="1" hangingPunct="1"/>
            <a:r>
              <a:rPr lang="en-US" altLang="ko-KR" sz="1800" dirty="0" smtClean="0"/>
              <a:t>User-name: </a:t>
            </a:r>
            <a:r>
              <a:rPr lang="en-US" altLang="ko-KR" sz="1800" dirty="0" smtClean="0">
                <a:solidFill>
                  <a:srgbClr val="0000CC"/>
                </a:solidFill>
              </a:rPr>
              <a:t>s[</a:t>
            </a:r>
            <a:r>
              <a:rPr lang="en-US" altLang="ko-KR" sz="1800" dirty="0" err="1" smtClean="0">
                <a:solidFill>
                  <a:srgbClr val="0000CC"/>
                </a:solidFill>
              </a:rPr>
              <a:t>studentID</a:t>
            </a:r>
            <a:r>
              <a:rPr lang="en-US" altLang="ko-KR" sz="1800" dirty="0" smtClean="0">
                <a:solidFill>
                  <a:srgbClr val="0000CC"/>
                </a:solidFill>
              </a:rPr>
              <a:t>]@cs360</a:t>
            </a:r>
            <a:endParaRPr lang="ko-KR" altLang="en-US" sz="1800" dirty="0" smtClean="0">
              <a:solidFill>
                <a:srgbClr val="0000CC"/>
              </a:solidFill>
            </a:endParaRPr>
          </a:p>
          <a:p>
            <a:pPr lvl="2" eaLnBrk="1" hangingPunct="1"/>
            <a:r>
              <a:rPr lang="en-US" altLang="ko-KR" sz="1600" dirty="0" smtClean="0"/>
              <a:t>ex)</a:t>
            </a:r>
            <a:r>
              <a:rPr lang="en-US" altLang="ko-KR" sz="1600" i="1" dirty="0" smtClean="0"/>
              <a:t> </a:t>
            </a:r>
            <a:r>
              <a:rPr lang="en-US" altLang="ko-KR" sz="1600" dirty="0" smtClean="0"/>
              <a:t>If your </a:t>
            </a:r>
            <a:r>
              <a:rPr lang="en-US" altLang="ko-KR" sz="1600" dirty="0" err="1" smtClean="0"/>
              <a:t>studentID</a:t>
            </a:r>
            <a:r>
              <a:rPr lang="en-US" altLang="ko-KR" sz="1600" dirty="0" smtClean="0"/>
              <a:t> is 20151234, then</a:t>
            </a:r>
            <a:r>
              <a:rPr lang="en-US" altLang="ko-KR" sz="1600" dirty="0" smtClean="0">
                <a:solidFill>
                  <a:srgbClr val="0000CC"/>
                </a:solidFill>
              </a:rPr>
              <a:t> </a:t>
            </a:r>
            <a:r>
              <a:rPr lang="en-US" altLang="ko-KR" sz="1600" dirty="0" smtClean="0"/>
              <a:t>your user-name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is </a:t>
            </a:r>
            <a:r>
              <a:rPr lang="en-US" altLang="ko-KR" sz="1600" i="1" dirty="0" smtClean="0"/>
              <a:t>s20151234@cs360</a:t>
            </a:r>
          </a:p>
          <a:p>
            <a:pPr lvl="3" eaLnBrk="1" hangingPunct="1"/>
            <a:endParaRPr lang="en-US" altLang="ko-KR" sz="1200" i="1" dirty="0" smtClean="0"/>
          </a:p>
          <a:p>
            <a:pPr lvl="1" eaLnBrk="1" hangingPunct="1"/>
            <a:r>
              <a:rPr lang="en-US" altLang="ko-KR" sz="1800" dirty="0" smtClean="0"/>
              <a:t>Password: </a:t>
            </a:r>
            <a:r>
              <a:rPr lang="en-US" altLang="ko-KR" sz="1800" dirty="0" smtClean="0">
                <a:solidFill>
                  <a:srgbClr val="0000CC"/>
                </a:solidFill>
              </a:rPr>
              <a:t>s[</a:t>
            </a:r>
            <a:r>
              <a:rPr lang="en-US" altLang="ko-KR" sz="1800" dirty="0" err="1" smtClean="0">
                <a:solidFill>
                  <a:srgbClr val="0000CC"/>
                </a:solidFill>
              </a:rPr>
              <a:t>studentID</a:t>
            </a:r>
            <a:r>
              <a:rPr lang="en-US" altLang="ko-KR" sz="1800" dirty="0" smtClean="0">
                <a:solidFill>
                  <a:srgbClr val="0000CC"/>
                </a:solidFill>
              </a:rPr>
              <a:t>]</a:t>
            </a:r>
            <a:endParaRPr lang="ko-KR" altLang="en-US" sz="1800" dirty="0" smtClean="0">
              <a:solidFill>
                <a:srgbClr val="0000CC"/>
              </a:solidFill>
            </a:endParaRPr>
          </a:p>
          <a:p>
            <a:pPr lvl="2" eaLnBrk="1" hangingPunct="1"/>
            <a:r>
              <a:rPr lang="en-US" altLang="ko-KR" sz="1600" dirty="0" smtClean="0"/>
              <a:t>ex) If your </a:t>
            </a:r>
            <a:r>
              <a:rPr lang="en-US" altLang="ko-KR" sz="1600" dirty="0" err="1" smtClean="0"/>
              <a:t>studentID</a:t>
            </a:r>
            <a:r>
              <a:rPr lang="en-US" altLang="ko-KR" sz="1600" dirty="0" smtClean="0"/>
              <a:t> is 20151234</a:t>
            </a:r>
            <a:r>
              <a:rPr lang="en-US" altLang="ko-KR" sz="1600" dirty="0" smtClean="0">
                <a:solidFill>
                  <a:srgbClr val="0000CC"/>
                </a:solidFill>
              </a:rPr>
              <a:t>, </a:t>
            </a:r>
            <a:r>
              <a:rPr lang="en-US" altLang="ko-KR" sz="1600" dirty="0" smtClean="0"/>
              <a:t>then your password is </a:t>
            </a:r>
            <a:r>
              <a:rPr lang="en-US" altLang="ko-KR" sz="1600" i="1" dirty="0" smtClean="0"/>
              <a:t>s20151234</a:t>
            </a:r>
            <a:endParaRPr lang="en-US" altLang="ko-KR" sz="1600" dirty="0" smtClean="0"/>
          </a:p>
          <a:p>
            <a:pPr lvl="3" eaLnBrk="1" hangingPunct="1"/>
            <a:r>
              <a:rPr lang="en-US" altLang="ko-KR" sz="1400" dirty="0" smtClean="0"/>
              <a:t>It is recommended to change your password for security</a:t>
            </a:r>
            <a:endParaRPr lang="ko-KR" altLang="en-US" sz="1400" dirty="0" smtClean="0"/>
          </a:p>
          <a:p>
            <a:pPr eaLnBrk="1" hangingPunct="1"/>
            <a:endParaRPr lang="en-US" altLang="ko-KR" dirty="0" smtClean="0"/>
          </a:p>
          <a:p>
            <a:pPr marL="971550" lvl="1" indent="-457200" eaLnBrk="1" hangingPunct="1">
              <a:buFontTx/>
              <a:buAutoNum type="arabicParenR"/>
            </a:pPr>
            <a:endParaRPr lang="ko-KR" altLang="en-US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marL="571500" indent="-457200" eaLnBrk="1" hangingPunct="1">
              <a:buFontTx/>
              <a:buAutoNum type="arabicParenR"/>
            </a:pPr>
            <a:endParaRPr lang="en-US" altLang="ko-KR" sz="2400" dirty="0" smtClean="0">
              <a:solidFill>
                <a:srgbClr val="3333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24" y="4149080"/>
            <a:ext cx="5678715" cy="2326929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3" name="직사각형 6"/>
          <p:cNvSpPr>
            <a:spLocks noChangeArrowheads="1"/>
          </p:cNvSpPr>
          <p:nvPr/>
        </p:nvSpPr>
        <p:spPr bwMode="auto">
          <a:xfrm>
            <a:off x="2143100" y="5054746"/>
            <a:ext cx="2592288" cy="390478"/>
          </a:xfrm>
          <a:prstGeom prst="rect">
            <a:avLst/>
          </a:prstGeom>
          <a:noFill/>
          <a:ln w="31750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ko-KR" altLang="en-US" sz="1400" dirty="0">
              <a:solidFill>
                <a:srgbClr val="0000CC"/>
              </a:solidFill>
            </a:endParaRPr>
          </a:p>
        </p:txBody>
      </p:sp>
      <p:sp>
        <p:nvSpPr>
          <p:cNvPr id="14" name="직사각형 6"/>
          <p:cNvSpPr>
            <a:spLocks noChangeArrowheads="1"/>
          </p:cNvSpPr>
          <p:nvPr/>
        </p:nvSpPr>
        <p:spPr bwMode="auto">
          <a:xfrm>
            <a:off x="2143100" y="6021288"/>
            <a:ext cx="2592288" cy="352479"/>
          </a:xfrm>
          <a:prstGeom prst="rect">
            <a:avLst/>
          </a:prstGeom>
          <a:noFill/>
          <a:ln w="31750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ko-KR" altLang="en-US" sz="1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SQL*Plus Commands</a:t>
            </a:r>
          </a:p>
        </p:txBody>
      </p:sp>
      <p:pic>
        <p:nvPicPr>
          <p:cNvPr id="15363" name="Picture 4" descr="BS0058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4365625"/>
            <a:ext cx="21336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매스터-사이버카이스트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868686"/>
      </a:accent1>
      <a:accent2>
        <a:srgbClr val="FF00FF"/>
      </a:accent2>
      <a:accent3>
        <a:srgbClr val="FFFFFF"/>
      </a:accent3>
      <a:accent4>
        <a:srgbClr val="000000"/>
      </a:accent4>
      <a:accent5>
        <a:srgbClr val="C3C3C3"/>
      </a:accent5>
      <a:accent6>
        <a:srgbClr val="E700E7"/>
      </a:accent6>
      <a:hlink>
        <a:srgbClr val="FF0000"/>
      </a:hlink>
      <a:folHlink>
        <a:srgbClr val="808080"/>
      </a:folHlink>
    </a:clrScheme>
    <a:fontScheme name="매스터-사이버카이스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 cap="flat" cmpd="sng" algn="ctr">
          <a:solidFill>
            <a:srgbClr val="FFC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dirty="0" smtClean="0">
            <a:solidFill>
              <a:srgbClr val="0000CC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매스터-사이버카이스트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매스터-사이버카이스트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매스터-사이버카이스트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매스터-사이버카이스트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C:\MHKIM\Lectures\courses\cs560\01spring\매스터-사이버카이스트.ppt</Template>
  <TotalTime>10606</TotalTime>
  <Pages>8</Pages>
  <Words>1642</Words>
  <Application>Microsoft Office PowerPoint</Application>
  <PresentationFormat>사용자 지정</PresentationFormat>
  <Paragraphs>480</Paragraphs>
  <Slides>26</Slides>
  <Notes>26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Monotype Sorts</vt:lpstr>
      <vt:lpstr>굴림</vt:lpstr>
      <vt:lpstr>돋움</vt:lpstr>
      <vt:lpstr>맑은 고딕</vt:lpstr>
      <vt:lpstr>Arial</vt:lpstr>
      <vt:lpstr>Courier New</vt:lpstr>
      <vt:lpstr>Times New Roman</vt:lpstr>
      <vt:lpstr>Wingdings 2</vt:lpstr>
      <vt:lpstr>매스터-사이버카이스트</vt:lpstr>
      <vt:lpstr>ClipArt</vt:lpstr>
      <vt:lpstr>Assignment #2  An Exercise of SQL Using SQL*Plus</vt:lpstr>
      <vt:lpstr>Table of Contents</vt:lpstr>
      <vt:lpstr>SQL*Plus</vt:lpstr>
      <vt:lpstr>Oracle SQL*Plus</vt:lpstr>
      <vt:lpstr>Access to DB using SQL*Plus </vt:lpstr>
      <vt:lpstr>Access to DB using SQL*Plus (Cont’d) </vt:lpstr>
      <vt:lpstr>Access to DB using SQL*Plus (cont’d)</vt:lpstr>
      <vt:lpstr>Access to DB using SQL*Plus (cont’d)</vt:lpstr>
      <vt:lpstr>SQL*Plus Commands</vt:lpstr>
      <vt:lpstr>SQL*Plus Commands</vt:lpstr>
      <vt:lpstr>SQL*Plus Commands (cont’d)</vt:lpstr>
      <vt:lpstr>SQL*Plus Commands (cont’d)</vt:lpstr>
      <vt:lpstr>SQL*Plus Commands (cont’d)</vt:lpstr>
      <vt:lpstr>SQL*Plus Commands (cont’d)</vt:lpstr>
      <vt:lpstr>SQL*Plus Commands (cont’d)</vt:lpstr>
      <vt:lpstr>SQL*Plus Commands (cont’d)</vt:lpstr>
      <vt:lpstr>SQL*Plus Commands (cont’d)</vt:lpstr>
      <vt:lpstr>SQL*Plus Commands (cont’d)</vt:lpstr>
      <vt:lpstr>SQL*Plus Commands (cont’d)</vt:lpstr>
      <vt:lpstr>Assignment #2</vt:lpstr>
      <vt:lpstr>Submission</vt:lpstr>
      <vt:lpstr>Example Database</vt:lpstr>
      <vt:lpstr>Example Database (cont’d)</vt:lpstr>
      <vt:lpstr>Queries</vt:lpstr>
      <vt:lpstr>Queries</vt:lpstr>
      <vt:lpstr>References</vt:lpstr>
    </vt:vector>
  </TitlesOfParts>
  <Manager>Prof. Myoungho Kim</Manager>
  <Company>KAIST, Database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SQL*Plus를 이용한 Direct SQL 실습</dc:title>
  <dc:subject>CS360 HW</dc:subject>
  <dc:creator>Kim Taeyeon</dc:creator>
  <dc:description/>
  <cp:lastModifiedBy>hyunji jeong</cp:lastModifiedBy>
  <cp:revision>256</cp:revision>
  <cp:lastPrinted>2016-09-12T07:04:25Z</cp:lastPrinted>
  <dcterms:created xsi:type="dcterms:W3CDTF">1995-12-20T13:40:02Z</dcterms:created>
  <dcterms:modified xsi:type="dcterms:W3CDTF">2016-09-13T05:03:46Z</dcterms:modified>
</cp:coreProperties>
</file>