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425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359" r:id="rId12"/>
    <p:sldId id="447" r:id="rId13"/>
    <p:sldId id="526" r:id="rId14"/>
    <p:sldId id="551" r:id="rId15"/>
    <p:sldId id="564" r:id="rId16"/>
    <p:sldId id="565" r:id="rId17"/>
    <p:sldId id="566" r:id="rId18"/>
    <p:sldId id="538" r:id="rId19"/>
  </p:sldIdLst>
  <p:sldSz cx="9902825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5232" autoAdjust="0"/>
  </p:normalViewPr>
  <p:slideViewPr>
    <p:cSldViewPr>
      <p:cViewPr varScale="1">
        <p:scale>
          <a:sx n="97" d="100"/>
          <a:sy n="97" d="100"/>
        </p:scale>
        <p:origin x="642" y="7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0"/>
    </p:cViewPr>
  </p:sorterViewPr>
  <p:notesViewPr>
    <p:cSldViewPr>
      <p:cViewPr>
        <p:scale>
          <a:sx n="75" d="100"/>
          <a:sy n="75" d="100"/>
        </p:scale>
        <p:origin x="4104" y="3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6.xml"/><Relationship Id="rId7" Type="http://schemas.openxmlformats.org/officeDocument/2006/relationships/slide" Target="slides/slide1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5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78"/>
            <a:ext cx="2946400" cy="4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9578"/>
            <a:ext cx="2946400" cy="4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4162"/>
            <a:ext cx="2946400" cy="4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54162"/>
            <a:ext cx="2946400" cy="4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1C8680D5-C759-45E9-9746-B6A4767479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434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289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289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0563" y="771525"/>
            <a:ext cx="53435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2"/>
            <a:ext cx="2971800" cy="53950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2"/>
            <a:ext cx="2971800" cy="53950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EC943F3-4A58-411A-8716-A82D95203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598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4926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0011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49375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798638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8988-879B-45E5-83A7-0EA2ED4BDB1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055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FAF22-7A90-4E17-8F60-6F2DC6385364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3377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FAF22-7A90-4E17-8F60-6F2DC6385364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9707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181AC-1413-4D58-8AD9-CE92694D5C6C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078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589AA-34E1-45C1-B4C4-3184D11C87E4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605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FF167-EAE3-44C7-9B74-106D1501C56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226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5BE34-B22A-4A38-A2C4-A59BAA4F3A02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583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82706-168B-431A-AE8F-34F5B4D994F7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792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69E68-2E84-41A7-8F4D-DB76DCBA030B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0289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FEE11-C6DF-49E4-96C6-D6C3D70D25AD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7286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943F3-4A58-411A-8716-A82D9520338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46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FAF22-7A90-4E17-8F60-6F2DC6385364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2618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147"/>
          <p:cNvSpPr>
            <a:spLocks noChangeShapeType="1"/>
          </p:cNvSpPr>
          <p:nvPr/>
        </p:nvSpPr>
        <p:spPr bwMode="auto">
          <a:xfrm>
            <a:off x="0" y="3429000"/>
            <a:ext cx="868997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0772" name="Rectangle 6148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2286000"/>
            <a:ext cx="8416925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</a:t>
            </a:r>
          </a:p>
        </p:txBody>
      </p:sp>
      <p:sp>
        <p:nvSpPr>
          <p:cNvPr id="160773" name="Rectangle 614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5" name="Rectangle 6150"/>
          <p:cNvSpPr>
            <a:spLocks noGrp="1" noChangeArrowheads="1"/>
          </p:cNvSpPr>
          <p:nvPr>
            <p:ph type="dt" sz="quarter" idx="10"/>
          </p:nvPr>
        </p:nvSpPr>
        <p:spPr>
          <a:xfrm>
            <a:off x="412750" y="6248400"/>
            <a:ext cx="206375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1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529308" y="6309320"/>
            <a:ext cx="2065338" cy="4572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FE23-9EA7-428A-847D-06DFF9A84C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8938" y="228600"/>
            <a:ext cx="2119312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05538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93DC-B3BA-470A-A452-05CBF22D7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16925" cy="1104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895725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62525" y="1676400"/>
            <a:ext cx="3895725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0FAF-6F0B-442F-903A-08ADCE9C9F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76400"/>
            <a:ext cx="7925444" cy="4572000"/>
          </a:xfrm>
        </p:spPr>
        <p:txBody>
          <a:bodyPr/>
          <a:lstStyle>
            <a:lvl1pPr>
              <a:buSzPct val="50000"/>
              <a:defRPr sz="2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7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-1529308" y="6309320"/>
            <a:ext cx="2065338" cy="4572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965567" y="6362700"/>
            <a:ext cx="3048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-1529308" y="6309320"/>
            <a:ext cx="2065338" cy="4572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8957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62525" y="1676400"/>
            <a:ext cx="38957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A700-7E50-46C6-98E4-A93E56361D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8B9D0-EF1A-4911-963F-85C75A9E2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E959-E16F-40E8-94F0-BD01E84DA0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65357-658B-4E7A-9DF0-0FB4283FF7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7D1CE-2182-4CDC-9B95-D2668CB0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5D30-6393-460D-967F-75615EF351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0" y="1371600"/>
            <a:ext cx="88360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416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943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096000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CDF6EF-B18F-4490-A519-711AC9FE03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7616825" y="6400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200"/>
              <a:t>Myoung Ho Kim, KAIST</a:t>
            </a:r>
          </a:p>
        </p:txBody>
      </p:sp>
      <p:sp>
        <p:nvSpPr>
          <p:cNvPr id="1597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0413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6096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owczak.com/oracle/sqlpl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2286000"/>
            <a:ext cx="8416925" cy="1143000"/>
          </a:xfrm>
          <a:noFill/>
        </p:spPr>
        <p:txBody>
          <a:bodyPr/>
          <a:lstStyle/>
          <a:p>
            <a:pPr eaLnBrk="1" hangingPunct="1"/>
            <a:r>
              <a:rPr lang="en-US" altLang="ko-KR" sz="2800" b="0" dirty="0" smtClean="0"/>
              <a:t>Assignment #</a:t>
            </a:r>
            <a:r>
              <a:rPr lang="en-US" altLang="ko-KR" sz="2800" b="0" dirty="0"/>
              <a:t>3</a:t>
            </a:r>
            <a:r>
              <a:rPr lang="en-US" altLang="ko-KR" sz="2800" b="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 Exercise of SQL Using SQL*Plus</a:t>
            </a:r>
            <a:endParaRPr lang="ko-K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800" smtClean="0"/>
              <a:t>KAIST</a:t>
            </a:r>
          </a:p>
          <a:p>
            <a:pPr eaLnBrk="1" hangingPunct="1"/>
            <a:r>
              <a:rPr lang="en-US" altLang="ko-KR" sz="2800" smtClean="0"/>
              <a:t>Myoung Ho Kim</a:t>
            </a:r>
          </a:p>
          <a:p>
            <a:pPr eaLnBrk="1" hangingPunct="1"/>
            <a:endParaRPr lang="en-US" altLang="ko-KR" sz="280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Outerjoin</a:t>
            </a:r>
            <a:r>
              <a:rPr lang="en-US" altLang="ko-KR" dirty="0" smtClean="0"/>
              <a:t> Syntax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MovieStar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NATURAL RIGHT OUTER JOIN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MovieExec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022322" y="4857760"/>
            <a:ext cx="6715172" cy="14287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MovieStar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star,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MovieExec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exec</a:t>
            </a:r>
          </a:p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star.name</a:t>
            </a:r>
            <a:r>
              <a:rPr lang="en-US" altLang="ko-KR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(+)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= exec.name </a:t>
            </a:r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star.address</a:t>
            </a:r>
            <a:r>
              <a:rPr lang="en-US" altLang="ko-KR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(+)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exec.address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022322" y="3143248"/>
            <a:ext cx="8001056" cy="14287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MovieStar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star </a:t>
            </a:r>
            <a:r>
              <a:rPr lang="en-US" altLang="ko-KR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RIGHT OUTER JOIN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MovieExec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exec</a:t>
            </a:r>
          </a:p>
          <a:p>
            <a:r>
              <a:rPr lang="en-US" altLang="ko-KR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star.name = exec.name </a:t>
            </a:r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star.address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exec.address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022322" y="2143116"/>
            <a:ext cx="8001056" cy="7143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r>
              <a:rPr lang="en-US" altLang="ko-KR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MovieStar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NATURAL RIGHT OUTER JOIN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MovieExec</a:t>
            </a:r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746" y="2160764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746" y="3435494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5746" y="5150006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36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>Assignment #3</a:t>
            </a:r>
            <a:endParaRPr lang="ko-KR" altLang="en-US" dirty="0" smtClean="0"/>
          </a:p>
        </p:txBody>
      </p:sp>
      <p:pic>
        <p:nvPicPr>
          <p:cNvPr id="26627" name="Picture 4" descr="BS00580_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607175" y="4581525"/>
            <a:ext cx="2081213" cy="1752600"/>
          </a:xfr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Submission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956" y="1556792"/>
            <a:ext cx="8393586" cy="49673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Due</a:t>
            </a:r>
            <a:endParaRPr lang="ko-KR" altLang="en-US" sz="2000" b="1" dirty="0" smtClean="0"/>
          </a:p>
          <a:p>
            <a:pPr marL="838200" lvl="1" indent="-304800">
              <a:lnSpc>
                <a:spcPct val="100000"/>
              </a:lnSpc>
            </a:pPr>
            <a:r>
              <a:rPr lang="en-US" altLang="ko-KR" sz="1800" dirty="0" smtClean="0"/>
              <a:t>Sep.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30,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2:00 </a:t>
            </a:r>
            <a:r>
              <a:rPr lang="en-US" altLang="ko-KR" sz="1800" dirty="0"/>
              <a:t>a</a:t>
            </a:r>
            <a:r>
              <a:rPr lang="en-US" altLang="ko-KR" sz="1800" dirty="0" smtClean="0"/>
              <a:t>.m.</a:t>
            </a:r>
          </a:p>
          <a:p>
            <a:pPr marL="838200" lvl="1" indent="-304800">
              <a:lnSpc>
                <a:spcPct val="100000"/>
              </a:lnSpc>
            </a:pPr>
            <a:r>
              <a:rPr lang="en-US" altLang="ko-KR" sz="1800" dirty="0" smtClean="0"/>
              <a:t>Delay is not accepted</a:t>
            </a:r>
            <a:endParaRPr lang="ko-KR" altLang="en-US" sz="18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ko-KR" sz="2000" b="1" dirty="0" smtClean="0"/>
              <a:t>Submission standard </a:t>
            </a:r>
            <a:r>
              <a:rPr lang="en-US" altLang="ko-KR" sz="2000" dirty="0"/>
              <a:t>(same as HW #2)</a:t>
            </a:r>
            <a:endParaRPr lang="ko-KR" altLang="en-US" sz="2000" b="1" dirty="0" smtClean="0"/>
          </a:p>
          <a:p>
            <a:pPr marL="838200" lvl="1" indent="-304800" eaLnBrk="1" hangingPunct="1">
              <a:lnSpc>
                <a:spcPct val="110000"/>
              </a:lnSpc>
            </a:pPr>
            <a:r>
              <a:rPr lang="en-US" altLang="ko-KR" sz="1800" i="1" dirty="0" smtClean="0">
                <a:solidFill>
                  <a:srgbClr val="0000CC"/>
                </a:solidFill>
              </a:rPr>
              <a:t>[student ID].</a:t>
            </a:r>
            <a:r>
              <a:rPr lang="en-US" altLang="ko-KR" sz="1800" i="1" dirty="0" err="1" smtClean="0">
                <a:solidFill>
                  <a:srgbClr val="0000CC"/>
                </a:solidFill>
              </a:rPr>
              <a:t>lst</a:t>
            </a:r>
            <a:r>
              <a:rPr lang="en-US" altLang="ko-KR" sz="1800" i="1" dirty="0" smtClean="0">
                <a:solidFill>
                  <a:srgbClr val="0000CC"/>
                </a:solidFill>
              </a:rPr>
              <a:t> </a:t>
            </a:r>
            <a:r>
              <a:rPr lang="en-US" altLang="ko-KR" sz="1800" dirty="0" smtClean="0"/>
              <a:t>contains the executions of SQL commands and their results. You may use </a:t>
            </a:r>
            <a:r>
              <a:rPr lang="en-US" altLang="ko-KR" sz="1800" b="1" i="1" dirty="0" smtClean="0">
                <a:solidFill>
                  <a:srgbClr val="0070C0"/>
                </a:solidFill>
              </a:rPr>
              <a:t>SPOOL</a:t>
            </a:r>
            <a:r>
              <a:rPr lang="en-US" altLang="ko-KR" sz="1800" dirty="0" smtClean="0"/>
              <a:t> command.</a:t>
            </a:r>
          </a:p>
          <a:p>
            <a:pPr marL="838200" lvl="1" indent="-304800" eaLnBrk="1" hangingPunct="1">
              <a:lnSpc>
                <a:spcPct val="110000"/>
              </a:lnSpc>
            </a:pPr>
            <a:r>
              <a:rPr lang="en-US" altLang="ko-KR" sz="1800" dirty="0" smtClean="0"/>
              <a:t>Upload the .</a:t>
            </a:r>
            <a:r>
              <a:rPr lang="en-US" altLang="ko-KR" sz="1800" dirty="0" err="1" smtClean="0"/>
              <a:t>lst</a:t>
            </a:r>
            <a:r>
              <a:rPr lang="en-US" altLang="ko-KR" sz="1800" dirty="0" smtClean="0"/>
              <a:t> file to course homepage</a:t>
            </a:r>
            <a:endParaRPr lang="en-US" altLang="ko-KR" sz="700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Evaluation</a:t>
            </a:r>
            <a:endParaRPr lang="ko-KR" altLang="en-US" sz="2000" b="1" dirty="0" smtClean="0"/>
          </a:p>
          <a:p>
            <a:pPr marL="838200" lvl="1" indent="-304800">
              <a:lnSpc>
                <a:spcPct val="100000"/>
              </a:lnSpc>
            </a:pPr>
            <a:r>
              <a:rPr lang="en-US" altLang="ko-KR" sz="1800" dirty="0" smtClean="0"/>
              <a:t>You will get points if your </a:t>
            </a:r>
            <a:r>
              <a:rPr lang="en-US" altLang="ko-KR" sz="1800" dirty="0" smtClean="0">
                <a:solidFill>
                  <a:srgbClr val="0000CC"/>
                </a:solidFill>
              </a:rPr>
              <a:t>SQL queries </a:t>
            </a:r>
            <a:r>
              <a:rPr lang="en-US" altLang="ko-KR" sz="1800" dirty="0" smtClean="0"/>
              <a:t>find the right answers.</a:t>
            </a:r>
          </a:p>
          <a:p>
            <a:pPr marL="838200" lvl="1" indent="-304800">
              <a:lnSpc>
                <a:spcPct val="100000"/>
              </a:lnSpc>
            </a:pPr>
            <a:r>
              <a:rPr lang="en-US" altLang="ko-KR" sz="1800" dirty="0" smtClean="0"/>
              <a:t>Do not cheat others. Both of them will get no point.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Contacts of this HW #3</a:t>
            </a:r>
            <a:endParaRPr lang="ko-KR" altLang="en-US" sz="2000" dirty="0"/>
          </a:p>
          <a:p>
            <a:pPr marL="838200" lvl="1" indent="-304800">
              <a:lnSpc>
                <a:spcPct val="100000"/>
              </a:lnSpc>
            </a:pPr>
            <a:r>
              <a:rPr lang="en-US" altLang="ko-KR" sz="1800" dirty="0" smtClean="0"/>
              <a:t>Email : </a:t>
            </a:r>
            <a:r>
              <a:rPr lang="en-US" altLang="ko-KR" sz="1800" b="1" dirty="0"/>
              <a:t>cmryu@dbserver.kaist.ac.kr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Chungmo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Ryu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838200" lvl="1" indent="-304800">
              <a:lnSpc>
                <a:spcPct val="100000"/>
              </a:lnSpc>
            </a:pPr>
            <a:r>
              <a:rPr lang="en-US" altLang="ko-KR" sz="1800" dirty="0"/>
              <a:t>Office Hour : </a:t>
            </a:r>
            <a:r>
              <a:rPr lang="en-US" altLang="ko-KR" sz="1800" b="1" dirty="0" smtClean="0"/>
              <a:t>Wed. </a:t>
            </a:r>
            <a:r>
              <a:rPr lang="en-US" altLang="ko-KR" sz="1800" b="1" dirty="0"/>
              <a:t>16:00 ~ </a:t>
            </a:r>
            <a:r>
              <a:rPr lang="en-US" altLang="ko-KR" sz="1800" b="1" dirty="0" smtClean="0"/>
              <a:t>17:30, Fri. 14:30 </a:t>
            </a:r>
            <a:r>
              <a:rPr lang="en-US" altLang="ko-KR" sz="1800" b="1" dirty="0"/>
              <a:t>~ 16:00 (N1, 404)</a:t>
            </a:r>
            <a:endParaRPr lang="en-US" altLang="ko-KR" sz="1800" b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Database</a:t>
            </a:r>
            <a:endParaRPr lang="ko-KR" altLang="en-US" dirty="0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tables for homework.</a:t>
            </a:r>
          </a:p>
          <a:p>
            <a:pPr marL="914400" lvl="1" indent="-457200">
              <a:buAutoNum type="arabicParenR"/>
            </a:pPr>
            <a:r>
              <a:rPr lang="en-US" altLang="ko-KR" dirty="0" smtClean="0">
                <a:solidFill>
                  <a:srgbClr val="0000CC"/>
                </a:solidFill>
              </a:rPr>
              <a:t>Download</a:t>
            </a:r>
            <a:r>
              <a:rPr lang="en-US" altLang="ko-KR" i="1" dirty="0" smtClean="0"/>
              <a:t> </a:t>
            </a:r>
            <a:r>
              <a:rPr lang="en-US" altLang="ko-KR" i="1" dirty="0" smtClean="0">
                <a:solidFill>
                  <a:srgbClr val="FF0000"/>
                </a:solidFill>
              </a:rPr>
              <a:t>HW3db.sql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from the course homepage and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CC"/>
                </a:solidFill>
              </a:rPr>
              <a:t>Copy</a:t>
            </a:r>
            <a:r>
              <a:rPr lang="en-US" altLang="ko-KR" dirty="0" smtClean="0"/>
              <a:t> it to </a:t>
            </a:r>
            <a:r>
              <a:rPr lang="en-US" altLang="ko-KR" dirty="0" smtClean="0">
                <a:solidFill>
                  <a:srgbClr val="FF0000"/>
                </a:solidFill>
              </a:rPr>
              <a:t>(directory that </a:t>
            </a:r>
            <a:r>
              <a:rPr lang="en-US" altLang="ko-KR" i="1" dirty="0" smtClean="0">
                <a:solidFill>
                  <a:srgbClr val="FF0000"/>
                </a:solidFill>
              </a:rPr>
              <a:t>Oracle Client</a:t>
            </a:r>
            <a:r>
              <a:rPr lang="en-US" altLang="ko-KR" dirty="0" smtClean="0">
                <a:solidFill>
                  <a:srgbClr val="FF0000"/>
                </a:solidFill>
              </a:rPr>
              <a:t> is installed)\BIN</a:t>
            </a:r>
            <a:endParaRPr lang="en-US" altLang="ko-KR" b="1" i="1" dirty="0" smtClean="0">
              <a:solidFill>
                <a:srgbClr val="3333FF"/>
              </a:solidFill>
            </a:endParaRPr>
          </a:p>
          <a:p>
            <a:pPr marL="914400" lvl="1" indent="-457200">
              <a:buAutoNum type="arabicParenR"/>
            </a:pPr>
            <a:r>
              <a:rPr lang="en-US" altLang="ko-KR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ko-KR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@HW3db.sql</a:t>
            </a:r>
            <a:r>
              <a:rPr lang="en-US" altLang="ko-KR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ko-KR" dirty="0" smtClean="0"/>
              <a:t>or </a:t>
            </a:r>
            <a:r>
              <a:rPr lang="en-US" altLang="ko-KR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start HW3db.sql </a:t>
            </a:r>
          </a:p>
          <a:p>
            <a:pPr marL="57150" indent="0" algn="ctr">
              <a:buNone/>
            </a:pPr>
            <a:r>
              <a:rPr lang="en-US" altLang="ko-KR" sz="1700" b="0" dirty="0" smtClean="0">
                <a:cs typeface="Courier New" panose="02070309020205020404" pitchFamily="49" charset="0"/>
              </a:rPr>
              <a:t>(* its contents are same as HW2db.sql from HW #2)</a:t>
            </a:r>
          </a:p>
          <a:p>
            <a:pPr marL="914400" lvl="1" indent="-457200">
              <a:buAutoNum type="arabicParenR"/>
            </a:pPr>
            <a:endParaRPr lang="en-US" altLang="ko-KR" b="1" i="1" dirty="0" smtClean="0">
              <a:solidFill>
                <a:srgbClr val="3333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ko-KR" dirty="0" smtClean="0"/>
              <a:t>    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09" y="3824242"/>
            <a:ext cx="5534025" cy="2390775"/>
          </a:xfrm>
          <a:prstGeom prst="rect">
            <a:avLst/>
          </a:prstGeom>
        </p:spPr>
      </p:pic>
      <p:sp>
        <p:nvSpPr>
          <p:cNvPr id="13" name="직사각형 6"/>
          <p:cNvSpPr>
            <a:spLocks noChangeArrowheads="1"/>
          </p:cNvSpPr>
          <p:nvPr/>
        </p:nvSpPr>
        <p:spPr bwMode="auto">
          <a:xfrm>
            <a:off x="1927076" y="4213626"/>
            <a:ext cx="1656184" cy="288032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Database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7370" y="1593304"/>
            <a:ext cx="9466570" cy="4572000"/>
          </a:xfrm>
        </p:spPr>
        <p:txBody>
          <a:bodyPr/>
          <a:lstStyle/>
          <a:p>
            <a:r>
              <a:rPr lang="en-US" altLang="ko-KR" dirty="0" smtClean="0"/>
              <a:t>Database Design</a:t>
            </a:r>
          </a:p>
          <a:p>
            <a:pPr lvl="1" eaLnBrk="1" hangingPunct="1"/>
            <a:r>
              <a:rPr lang="en-US" altLang="ko-KR" sz="1600" dirty="0" smtClean="0"/>
              <a:t>You </a:t>
            </a:r>
            <a:r>
              <a:rPr lang="en-US" altLang="ko-KR" sz="1600" dirty="0"/>
              <a:t>can see all the tables stored in </a:t>
            </a:r>
            <a:r>
              <a:rPr lang="en-US" altLang="ko-KR" sz="1600" dirty="0" smtClean="0"/>
              <a:t>your database using </a:t>
            </a:r>
            <a:r>
              <a:rPr lang="en-US" altLang="ko-KR" sz="1600" dirty="0"/>
              <a:t>a command ‘</a:t>
            </a:r>
            <a:r>
              <a:rPr lang="en-US" altLang="ko-KR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select * from </a:t>
            </a:r>
            <a:r>
              <a:rPr lang="en-US" altLang="ko-KR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tab;</a:t>
            </a:r>
            <a:r>
              <a:rPr lang="en-US" altLang="ko-KR" sz="1600" dirty="0" smtClean="0"/>
              <a:t>’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8367"/>
              </p:ext>
            </p:extLst>
          </p:nvPr>
        </p:nvGraphicFramePr>
        <p:xfrm>
          <a:off x="702940" y="2780928"/>
          <a:ext cx="4104456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7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39627"/>
              </p:ext>
            </p:extLst>
          </p:nvPr>
        </p:nvGraphicFramePr>
        <p:xfrm>
          <a:off x="536030" y="4149906"/>
          <a:ext cx="4744864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65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6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21698"/>
              </p:ext>
            </p:extLst>
          </p:nvPr>
        </p:nvGraphicFramePr>
        <p:xfrm>
          <a:off x="381000" y="5517232"/>
          <a:ext cx="4824536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LAPTOP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3673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15324"/>
              </p:ext>
            </p:extLst>
          </p:nvPr>
        </p:nvGraphicFramePr>
        <p:xfrm>
          <a:off x="5455468" y="4149080"/>
          <a:ext cx="3744416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Ink-jet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 flipV="1">
            <a:off x="6751612" y="2492896"/>
            <a:ext cx="0" cy="16561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2791172" y="2492896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2791172" y="2492896"/>
            <a:ext cx="39604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1495028" y="4005064"/>
            <a:ext cx="0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37370" y="4005064"/>
            <a:ext cx="125765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237370" y="2636912"/>
            <a:ext cx="0" cy="136815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237370" y="2636912"/>
            <a:ext cx="226577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>
            <a:off x="2503140" y="2492896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1495028" y="5373216"/>
            <a:ext cx="0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54868" y="5373216"/>
            <a:ext cx="144016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V="1">
            <a:off x="54868" y="2492896"/>
            <a:ext cx="0" cy="288032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54868" y="2492896"/>
            <a:ext cx="24482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2503140" y="2492896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0587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Queries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7636"/>
          <a:stretch/>
        </p:blipFill>
        <p:spPr>
          <a:xfrm>
            <a:off x="413196" y="1613856"/>
            <a:ext cx="8890892" cy="30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Queries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5272" b="30223"/>
          <a:stretch/>
        </p:blipFill>
        <p:spPr>
          <a:xfrm>
            <a:off x="413196" y="1569806"/>
            <a:ext cx="88908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Queries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2077"/>
          <a:stretch/>
        </p:blipFill>
        <p:spPr>
          <a:xfrm>
            <a:off x="413196" y="1504449"/>
            <a:ext cx="8890892" cy="26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References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676400"/>
            <a:ext cx="7943850" cy="4572000"/>
          </a:xfrm>
        </p:spPr>
        <p:txBody>
          <a:bodyPr/>
          <a:lstStyle/>
          <a:p>
            <a:pPr marL="438150" indent="-304800" eaLnBrk="1" hangingPunct="1">
              <a:lnSpc>
                <a:spcPct val="150000"/>
              </a:lnSpc>
              <a:defRPr/>
            </a:pPr>
            <a:r>
              <a:rPr lang="en-US" altLang="ko-KR" sz="1800" b="0" dirty="0" smtClean="0"/>
              <a:t>Lecture notes</a:t>
            </a:r>
          </a:p>
          <a:p>
            <a:pPr marL="438150" indent="-304800" eaLnBrk="1" hangingPunct="1">
              <a:lnSpc>
                <a:spcPct val="150000"/>
              </a:lnSpc>
              <a:defRPr/>
            </a:pPr>
            <a:r>
              <a:rPr lang="en-US" altLang="ko-KR" sz="1800" b="0" dirty="0" smtClean="0"/>
              <a:t>Text book</a:t>
            </a:r>
          </a:p>
          <a:p>
            <a:pPr marL="838200" lvl="1" indent="-304800" eaLnBrk="1" hangingPunct="1">
              <a:lnSpc>
                <a:spcPct val="150000"/>
              </a:lnSpc>
              <a:defRPr/>
            </a:pPr>
            <a:r>
              <a:rPr lang="en-US" altLang="ko-KR" sz="1500" b="0" dirty="0" smtClean="0"/>
              <a:t>Chapter 6.3, 6.4</a:t>
            </a:r>
          </a:p>
          <a:p>
            <a:pPr marL="438150" indent="-304800" eaLnBrk="1" hangingPunct="1">
              <a:lnSpc>
                <a:spcPct val="150000"/>
              </a:lnSpc>
              <a:defRPr/>
            </a:pPr>
            <a:r>
              <a:rPr lang="en-US" altLang="ko-KR" sz="1800" b="0" dirty="0" smtClean="0"/>
              <a:t>Oracle SQL Plus Tutorial</a:t>
            </a:r>
          </a:p>
          <a:p>
            <a:pPr marL="838200" lvl="1" indent="-304800" eaLnBrk="1" hangingPunct="1">
              <a:lnSpc>
                <a:spcPct val="150000"/>
              </a:lnSpc>
              <a:defRPr/>
            </a:pPr>
            <a:r>
              <a:rPr lang="en-US" altLang="ko-KR" sz="1500" b="0" dirty="0" smtClean="0">
                <a:hlinkClick r:id="rId3"/>
              </a:rPr>
              <a:t>http://www.holowczak.com/oracle/sqlplus/</a:t>
            </a:r>
            <a:endParaRPr lang="ko-KR" altLang="en-US" sz="1500" b="0" dirty="0" smtClean="0"/>
          </a:p>
          <a:p>
            <a:pPr marL="838200" lvl="1" indent="-304800">
              <a:lnSpc>
                <a:spcPct val="150000"/>
              </a:lnSpc>
              <a:buFontTx/>
              <a:buNone/>
              <a:defRPr/>
            </a:pPr>
            <a:endParaRPr lang="ko-KR" altLang="en-US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Table of Contents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0188"/>
            <a:ext cx="7943850" cy="4572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SQL*Plus Commands</a:t>
            </a:r>
          </a:p>
          <a:p>
            <a:pPr eaLnBrk="1" hangingPunct="1"/>
            <a:r>
              <a:rPr lang="en-US" altLang="ko-KR" dirty="0" smtClean="0"/>
              <a:t>Assignment </a:t>
            </a:r>
            <a:r>
              <a:rPr lang="en-US" altLang="ko-KR" dirty="0" smtClean="0"/>
              <a:t>#3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SQL </a:t>
            </a:r>
            <a:r>
              <a:rPr lang="en-US" altLang="ko-KR" dirty="0" smtClean="0"/>
              <a:t>Queries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87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SQL*Plus Commands</a:t>
            </a:r>
          </a:p>
        </p:txBody>
      </p:sp>
      <p:pic>
        <p:nvPicPr>
          <p:cNvPr id="15363" name="Picture 4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4365625"/>
            <a:ext cx="21336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2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SQL*Plus Commands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CC"/>
                </a:solidFill>
              </a:rPr>
              <a:t>SELECT </a:t>
            </a:r>
            <a:r>
              <a:rPr lang="en-US" altLang="ko-KR" i="1" dirty="0">
                <a:solidFill>
                  <a:srgbClr val="0000CC"/>
                </a:solidFill>
              </a:rPr>
              <a:t>*</a:t>
            </a:r>
            <a:r>
              <a:rPr lang="en-US" altLang="ko-KR" b="1" i="1" dirty="0" smtClean="0">
                <a:solidFill>
                  <a:srgbClr val="0000CC"/>
                </a:solidFill>
              </a:rPr>
              <a:t> FROM </a:t>
            </a:r>
            <a:r>
              <a:rPr lang="en-US" altLang="ko-KR" b="1" i="1" dirty="0" smtClean="0">
                <a:solidFill>
                  <a:srgbClr val="0000CC"/>
                </a:solidFill>
              </a:rPr>
              <a:t>tab;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list all the tables stored in the database</a:t>
            </a:r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1522264" y="2924944"/>
            <a:ext cx="3455988" cy="2663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dirty="0"/>
              <a:t>SQL&gt; </a:t>
            </a:r>
            <a:r>
              <a:rPr lang="en-US" altLang="ko-KR" sz="1600" b="1" dirty="0"/>
              <a:t>create table </a:t>
            </a:r>
            <a:r>
              <a:rPr lang="en-US" altLang="ko-KR" sz="1600" b="1" dirty="0" smtClean="0"/>
              <a:t>TEST </a:t>
            </a:r>
            <a:r>
              <a:rPr lang="en-US" altLang="ko-KR" sz="1600" b="1" dirty="0"/>
              <a:t>(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      </a:t>
            </a:r>
            <a:r>
              <a:rPr lang="en-US" altLang="ko-KR" sz="1600" dirty="0" smtClean="0"/>
              <a:t>2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name  char(10</a:t>
            </a:r>
            <a:r>
              <a:rPr lang="en-US" altLang="ko-KR" sz="1600" b="1" dirty="0" smtClean="0"/>
              <a:t>));</a:t>
            </a:r>
            <a:endParaRPr lang="en-US" altLang="ko-KR" sz="1600" b="1" dirty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Table created.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SQL</a:t>
            </a:r>
            <a:r>
              <a:rPr lang="en-US" altLang="ko-KR" sz="1600" dirty="0"/>
              <a:t>&gt; </a:t>
            </a:r>
            <a:r>
              <a:rPr lang="en-US" altLang="ko-KR" sz="1600" b="1" dirty="0"/>
              <a:t>create table </a:t>
            </a:r>
            <a:r>
              <a:rPr lang="en-US" altLang="ko-KR" sz="1600" b="1" dirty="0" smtClean="0"/>
              <a:t>TEST2 </a:t>
            </a:r>
            <a:r>
              <a:rPr lang="en-US" altLang="ko-KR" sz="1600" b="1" dirty="0"/>
              <a:t>(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      </a:t>
            </a:r>
            <a:r>
              <a:rPr lang="en-US" altLang="ko-KR" sz="1600" dirty="0" smtClean="0"/>
              <a:t>2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name  char(10</a:t>
            </a:r>
            <a:r>
              <a:rPr lang="en-US" altLang="ko-KR" sz="1600" b="1" dirty="0" smtClean="0"/>
              <a:t>));</a:t>
            </a:r>
            <a:endParaRPr lang="en-US" altLang="ko-KR" sz="1600" b="1" dirty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Table created.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 smtClean="0">
                <a:ea typeface="굴림" pitchFamily="50" charset="-127"/>
              </a:rPr>
              <a:t>SQL</a:t>
            </a:r>
            <a:r>
              <a:rPr lang="en-US" altLang="ko-KR" sz="1600" dirty="0">
                <a:ea typeface="굴림" pitchFamily="50" charset="-127"/>
              </a:rPr>
              <a:t>&gt; </a:t>
            </a:r>
            <a:r>
              <a:rPr lang="en-US" altLang="ko-KR" sz="1600" b="1" dirty="0">
                <a:ea typeface="굴림" pitchFamily="50" charset="-127"/>
              </a:rPr>
              <a:t>create table </a:t>
            </a:r>
            <a:r>
              <a:rPr lang="en-US" altLang="ko-KR" sz="1600" b="1" dirty="0" smtClean="0">
                <a:ea typeface="굴림" pitchFamily="50" charset="-127"/>
              </a:rPr>
              <a:t>TEST3 (</a:t>
            </a:r>
            <a:endParaRPr lang="en-US" altLang="ko-KR" sz="1600" b="1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ea typeface="굴림" pitchFamily="50" charset="-127"/>
              </a:rPr>
              <a:t>       </a:t>
            </a:r>
            <a:r>
              <a:rPr lang="en-US" altLang="ko-KR" sz="1600" dirty="0" smtClean="0">
                <a:ea typeface="굴림" pitchFamily="50" charset="-127"/>
              </a:rPr>
              <a:t>2 </a:t>
            </a:r>
            <a:r>
              <a:rPr lang="en-US" altLang="ko-KR" sz="1600" b="1" dirty="0" smtClean="0">
                <a:ea typeface="굴림" pitchFamily="50" charset="-127"/>
              </a:rPr>
              <a:t> </a:t>
            </a:r>
            <a:r>
              <a:rPr lang="en-US" altLang="ko-KR" sz="1600" b="1" dirty="0">
                <a:ea typeface="굴림" pitchFamily="50" charset="-127"/>
              </a:rPr>
              <a:t>name  char(10</a:t>
            </a:r>
            <a:r>
              <a:rPr lang="en-US" altLang="ko-KR" sz="1600" b="1" dirty="0" smtClean="0">
                <a:ea typeface="굴림" pitchFamily="50" charset="-127"/>
              </a:rPr>
              <a:t>));</a:t>
            </a:r>
            <a:endParaRPr lang="en-US" altLang="ko-KR" sz="1600" b="1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Table created.</a:t>
            </a:r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  <a:p>
            <a:endParaRPr lang="en-US" altLang="ko-KR" sz="1600" b="1" dirty="0"/>
          </a:p>
          <a:p>
            <a:endParaRPr lang="en-US" altLang="ko-KR" b="1" dirty="0"/>
          </a:p>
          <a:p>
            <a:pPr eaLnBrk="1" latinLnBrk="1" hangingPunct="1">
              <a:lnSpc>
                <a:spcPct val="90000"/>
              </a:lnSpc>
            </a:pPr>
            <a:endParaRPr lang="en-US" altLang="ko-KR" sz="1600" b="1" dirty="0">
              <a:solidFill>
                <a:srgbClr val="0000CC"/>
              </a:solidFill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5627539" y="3500537"/>
            <a:ext cx="3716361" cy="17285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b="1" dirty="0"/>
              <a:t>SQL&gt; 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select </a:t>
            </a:r>
            <a:r>
              <a:rPr lang="en-US" altLang="ko-KR" sz="1800" b="1" i="1" dirty="0" smtClean="0">
                <a:solidFill>
                  <a:srgbClr val="0070C0"/>
                </a:solidFill>
              </a:rPr>
              <a:t> </a:t>
            </a:r>
            <a:r>
              <a:rPr lang="en-US" altLang="ko-KR" sz="1800" b="1" i="1" dirty="0" err="1" smtClean="0">
                <a:solidFill>
                  <a:srgbClr val="0070C0"/>
                </a:solidFill>
              </a:rPr>
              <a:t>tname</a:t>
            </a:r>
            <a:r>
              <a:rPr lang="en-US" altLang="ko-KR" sz="1800" b="1" i="1" dirty="0" smtClean="0">
                <a:solidFill>
                  <a:srgbClr val="0070C0"/>
                </a:solidFill>
              </a:rPr>
              <a:t>  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from</a:t>
            </a:r>
            <a:r>
              <a:rPr lang="en-US" altLang="ko-KR" sz="1800" b="1" i="1" dirty="0" smtClean="0">
                <a:solidFill>
                  <a:srgbClr val="0070C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70C0"/>
                </a:solidFill>
              </a:rPr>
              <a:t>tab</a:t>
            </a:r>
            <a:r>
              <a:rPr lang="en-US" altLang="ko-KR" sz="1800" dirty="0" smtClean="0">
                <a:solidFill>
                  <a:srgbClr val="0070C0"/>
                </a:solidFill>
              </a:rPr>
              <a:t>; </a:t>
            </a:r>
            <a:endParaRPr lang="en-US" altLang="ko-KR" sz="1800" dirty="0">
              <a:solidFill>
                <a:srgbClr val="0070C0"/>
              </a:solidFill>
            </a:endParaRPr>
          </a:p>
          <a:p>
            <a:endParaRPr lang="en-US" altLang="ko-KR" sz="1600" b="1" dirty="0">
              <a:solidFill>
                <a:srgbClr val="3333FF"/>
              </a:solidFill>
            </a:endParaRPr>
          </a:p>
        </p:txBody>
      </p:sp>
      <p:sp>
        <p:nvSpPr>
          <p:cNvPr id="14342" name="AutoShape 14"/>
          <p:cNvSpPr>
            <a:spLocks noChangeArrowheads="1"/>
          </p:cNvSpPr>
          <p:nvPr/>
        </p:nvSpPr>
        <p:spPr bwMode="auto">
          <a:xfrm>
            <a:off x="5144417" y="4044119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4051" y="3826806"/>
            <a:ext cx="30315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TNAME</a:t>
            </a:r>
          </a:p>
          <a:p>
            <a:r>
              <a:rPr lang="en-US" altLang="ko-KR" sz="1400" dirty="0"/>
              <a:t>------------------------------------------------</a:t>
            </a:r>
          </a:p>
          <a:p>
            <a:r>
              <a:rPr lang="en-US" altLang="ko-KR" sz="1400" dirty="0"/>
              <a:t>TEST</a:t>
            </a:r>
          </a:p>
          <a:p>
            <a:r>
              <a:rPr lang="en-US" altLang="ko-KR" sz="1400" dirty="0"/>
              <a:t>TEST2</a:t>
            </a:r>
          </a:p>
          <a:p>
            <a:r>
              <a:rPr lang="en-US" altLang="ko-KR" sz="1400" dirty="0"/>
              <a:t>TEST3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rows selected. </a:t>
            </a:r>
          </a:p>
          <a:p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887516" y="1676400"/>
          <a:ext cx="3678060" cy="103632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6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 Name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94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TName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TabType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466168" cy="4572000"/>
          </a:xfrm>
          <a:noFill/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CC"/>
                </a:solidFill>
              </a:rPr>
              <a:t>DESC 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table_name</a:t>
            </a:r>
            <a:r>
              <a:rPr lang="en-US" altLang="ko-KR" b="1" dirty="0" smtClean="0">
                <a:solidFill>
                  <a:srgbClr val="0000CC"/>
                </a:solidFill>
              </a:rPr>
              <a:t>&gt;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shows information of a table &lt;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414338" y="2852738"/>
            <a:ext cx="4105026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dirty="0" smtClean="0"/>
              <a:t>SQL&gt;</a:t>
            </a:r>
            <a:r>
              <a:rPr lang="en-US" altLang="ko-KR" sz="1600" b="1" dirty="0" smtClean="0"/>
              <a:t>create table </a:t>
            </a:r>
            <a:r>
              <a:rPr lang="en-US" altLang="ko-KR" sz="1600" b="1" dirty="0"/>
              <a:t>STUDENT (</a:t>
            </a:r>
          </a:p>
          <a:p>
            <a:r>
              <a:rPr lang="en-US" altLang="ko-KR" sz="1600" dirty="0" smtClean="0"/>
              <a:t>     2</a:t>
            </a:r>
            <a:r>
              <a:rPr lang="en-US" altLang="ko-KR" sz="1600" b="1" i="1" dirty="0" smtClean="0"/>
              <a:t>  </a:t>
            </a:r>
            <a:r>
              <a:rPr lang="en-US" altLang="ko-KR" sz="1600" b="1" i="1" dirty="0" err="1" smtClean="0"/>
              <a:t>studentId</a:t>
            </a:r>
            <a:r>
              <a:rPr lang="en-US" altLang="ko-KR" sz="1600" b="1" dirty="0" smtClean="0"/>
              <a:t> NUMBER </a:t>
            </a:r>
            <a:r>
              <a:rPr lang="en-US" altLang="ko-KR" sz="1600" b="1" dirty="0"/>
              <a:t>PRIMARY KEY,</a:t>
            </a:r>
          </a:p>
          <a:p>
            <a:r>
              <a:rPr lang="en-US" altLang="ko-KR" sz="1600" dirty="0" smtClean="0"/>
              <a:t>     3</a:t>
            </a:r>
            <a:r>
              <a:rPr lang="en-US" altLang="ko-KR" sz="1600" b="1" i="1" dirty="0" smtClean="0"/>
              <a:t>  name  </a:t>
            </a:r>
            <a:r>
              <a:rPr lang="en-US" altLang="ko-KR" sz="1600" b="1" dirty="0" smtClean="0"/>
              <a:t>VARCHAR2(10</a:t>
            </a:r>
            <a:r>
              <a:rPr lang="en-US" altLang="ko-KR" sz="1600" b="1" dirty="0"/>
              <a:t>),</a:t>
            </a:r>
          </a:p>
          <a:p>
            <a:r>
              <a:rPr lang="en-US" altLang="ko-KR" sz="1600" dirty="0" smtClean="0"/>
              <a:t>     4</a:t>
            </a:r>
            <a:r>
              <a:rPr lang="en-US" altLang="ko-KR" sz="1600" b="1" i="1" dirty="0" smtClean="0"/>
              <a:t>  department</a:t>
            </a:r>
            <a:r>
              <a:rPr lang="en-US" altLang="ko-KR" sz="1600" b="1" dirty="0" smtClean="0"/>
              <a:t>  VARCHAR2(25</a:t>
            </a:r>
            <a:r>
              <a:rPr lang="en-US" altLang="ko-KR" sz="1600" b="1" dirty="0"/>
              <a:t>),</a:t>
            </a:r>
          </a:p>
          <a:p>
            <a:r>
              <a:rPr lang="en-US" altLang="ko-KR" sz="1600" dirty="0" smtClean="0"/>
              <a:t>     5</a:t>
            </a:r>
            <a:r>
              <a:rPr lang="en-US" altLang="ko-KR" sz="1600" b="1" i="1" dirty="0" smtClean="0"/>
              <a:t>  semesters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NUMBER,</a:t>
            </a:r>
          </a:p>
          <a:p>
            <a:r>
              <a:rPr lang="en-US" altLang="ko-KR" sz="1600" dirty="0" smtClean="0"/>
              <a:t>     6</a:t>
            </a:r>
            <a:r>
              <a:rPr lang="en-US" altLang="ko-KR" sz="1600" b="1" i="1" dirty="0" smtClean="0"/>
              <a:t>  </a:t>
            </a:r>
            <a:r>
              <a:rPr lang="en-US" altLang="ko-KR" sz="1600" b="1" i="1" dirty="0" err="1" smtClean="0"/>
              <a:t>doubleMajor</a:t>
            </a:r>
            <a:r>
              <a:rPr lang="en-US" altLang="ko-KR" sz="1600" b="1" i="1" dirty="0" smtClean="0"/>
              <a:t>  </a:t>
            </a:r>
            <a:r>
              <a:rPr lang="en-US" altLang="ko-KR" sz="1600" b="1" dirty="0" smtClean="0"/>
              <a:t>VARCHAR2(25));</a:t>
            </a:r>
            <a:endParaRPr lang="en-US" altLang="ko-KR" sz="1600" dirty="0" smtClean="0"/>
          </a:p>
          <a:p>
            <a:r>
              <a:rPr lang="en-US" altLang="ko-KR" sz="1600" dirty="0" smtClean="0"/>
              <a:t>Table created.</a:t>
            </a: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eaLnBrk="1" latinLnBrk="1" hangingPunct="1">
              <a:lnSpc>
                <a:spcPct val="90000"/>
              </a:lnSpc>
            </a:pPr>
            <a:endParaRPr lang="en-US" altLang="ko-KR" sz="1600" b="1" dirty="0">
              <a:solidFill>
                <a:srgbClr val="0000CC"/>
              </a:solidFill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5167311" y="2852738"/>
            <a:ext cx="4392613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b="1" dirty="0"/>
              <a:t>SQL&gt;</a:t>
            </a:r>
            <a:r>
              <a:rPr lang="en-US" altLang="ko-KR" sz="1600" b="1" dirty="0">
                <a:solidFill>
                  <a:srgbClr val="0000CC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DESC STUDENT;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  <a:p>
            <a:endParaRPr lang="en-US" altLang="ko-KR" sz="1400" dirty="0"/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ko-KR" altLang="en-US" sz="1600" dirty="0">
              <a:solidFill>
                <a:srgbClr val="0000CC"/>
              </a:solidFill>
            </a:endParaRPr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</p:txBody>
      </p:sp>
      <p:sp>
        <p:nvSpPr>
          <p:cNvPr id="18437" name="AutoShape 8"/>
          <p:cNvSpPr>
            <a:spLocks noChangeArrowheads="1"/>
          </p:cNvSpPr>
          <p:nvPr/>
        </p:nvSpPr>
        <p:spPr bwMode="auto">
          <a:xfrm>
            <a:off x="4626545" y="4221163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43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SQL*Plus Commands (cont’d)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8498" y="3212976"/>
            <a:ext cx="44480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Name</a:t>
            </a:r>
            <a:r>
              <a:rPr lang="ko-KR" altLang="en-US" sz="1400" dirty="0"/>
              <a:t>                            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Null?           Type</a:t>
            </a:r>
            <a:endParaRPr lang="ko-KR" altLang="en-US" sz="1400" dirty="0"/>
          </a:p>
          <a:p>
            <a:r>
              <a:rPr lang="en-US" altLang="ko-KR" sz="1400" dirty="0" smtClean="0"/>
              <a:t>-----------------------------   </a:t>
            </a:r>
            <a:r>
              <a:rPr lang="en-US" altLang="ko-KR" sz="1400" dirty="0"/>
              <a:t>----------------  ---------------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STUDENTID                  NOT </a:t>
            </a:r>
            <a:r>
              <a:rPr lang="en-US" altLang="ko-KR" sz="1400" dirty="0"/>
              <a:t>NULL  </a:t>
            </a:r>
            <a:r>
              <a:rPr lang="en-US" altLang="ko-KR" sz="1400" dirty="0" smtClean="0"/>
              <a:t>NUMBER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NAME                                                VARCHAR(10)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DEPARTMENT                                  VARCHAR(25)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SEMESTER                                       NUMBER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DOUBLEMAJOR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                       VARCHAR(25)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5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6916" y="1676400"/>
            <a:ext cx="9217024" cy="4572000"/>
          </a:xfrm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Transaction commands</a:t>
            </a:r>
            <a:endParaRPr lang="ko-KR" altLang="en-US" dirty="0" smtClean="0"/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ROLLBACK</a:t>
            </a:r>
          </a:p>
          <a:p>
            <a:pPr lvl="2" eaLnBrk="1" hangingPunct="1"/>
            <a:r>
              <a:rPr lang="en-US" dirty="0" smtClean="0"/>
              <a:t>Undo changes (transactional).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COMMIT</a:t>
            </a:r>
          </a:p>
          <a:p>
            <a:pPr lvl="2" eaLnBrk="1" hangingPunct="1"/>
            <a:r>
              <a:rPr lang="en-US" dirty="0" smtClean="0"/>
              <a:t>Save changes in database (transactional).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SET AUOTOCOMMIT ON </a:t>
            </a:r>
          </a:p>
          <a:p>
            <a:pPr lvl="2" eaLnBrk="1" hangingPunct="1"/>
            <a:r>
              <a:rPr lang="en-US" altLang="ko-KR" dirty="0" smtClean="0"/>
              <a:t>commit </a:t>
            </a:r>
            <a:r>
              <a:rPr lang="en-US" altLang="ko-KR" dirty="0"/>
              <a:t>pending changes to the database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after </a:t>
            </a:r>
            <a:r>
              <a:rPr lang="en-US" altLang="ko-KR" dirty="0"/>
              <a:t>Oracle Database executes each successful INSERT, </a:t>
            </a:r>
            <a:r>
              <a:rPr lang="en-US" altLang="ko-KR" dirty="0" smtClean="0"/>
              <a:t>UPDATE.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SET AUTOCOMMIT OFF</a:t>
            </a:r>
          </a:p>
          <a:p>
            <a:pPr lvl="2" eaLnBrk="1" hangingPunct="1"/>
            <a:r>
              <a:rPr lang="en-US" altLang="ko-KR" dirty="0" smtClean="0"/>
              <a:t>suppress </a:t>
            </a:r>
            <a:r>
              <a:rPr lang="en-US" altLang="ko-KR" dirty="0"/>
              <a:t>automatic committing so that you must commit changes </a:t>
            </a:r>
            <a:r>
              <a:rPr lang="en-US" altLang="ko-KR" dirty="0" smtClean="0"/>
              <a:t>manually.</a:t>
            </a:r>
            <a:endParaRPr lang="en-US" altLang="ko-KR" b="1" i="1" dirty="0" smtClean="0">
              <a:solidFill>
                <a:srgbClr val="0000CC"/>
              </a:solidFill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SQL*Plus Commands (cont’d)</a:t>
            </a:r>
          </a:p>
        </p:txBody>
      </p:sp>
    </p:spTree>
    <p:extLst>
      <p:ext uri="{BB962C8B-B14F-4D97-AF65-F5344CB8AC3E}">
        <p14:creationId xmlns:p14="http://schemas.microsoft.com/office/powerpoint/2010/main" val="28498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Transaction commands</a:t>
            </a:r>
            <a:endParaRPr lang="ko-KR" altLang="en-US" dirty="0" smtClean="0"/>
          </a:p>
          <a:p>
            <a:pPr lvl="1" eaLnBrk="1" hangingPunct="1"/>
            <a:r>
              <a:rPr lang="en-US" altLang="ko-KR" b="1" i="1" dirty="0" smtClean="0">
                <a:solidFill>
                  <a:srgbClr val="0070C0"/>
                </a:solidFill>
              </a:rPr>
              <a:t>rollback;</a:t>
            </a:r>
            <a:r>
              <a:rPr lang="en-US" altLang="ko-KR" i="1" dirty="0" smtClean="0">
                <a:solidFill>
                  <a:srgbClr val="0070C0"/>
                </a:solidFill>
              </a:rPr>
              <a:t> </a:t>
            </a:r>
          </a:p>
          <a:p>
            <a:pPr lvl="1" eaLnBrk="1" hangingPunct="1"/>
            <a:endParaRPr lang="en-US" altLang="ko-KR" i="1" dirty="0" smtClean="0"/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414338" y="2852738"/>
            <a:ext cx="4032250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dirty="0"/>
              <a:t>SQL&gt;</a:t>
            </a:r>
            <a:r>
              <a:rPr lang="en-US" altLang="ko-KR" sz="1600" b="1" dirty="0"/>
              <a:t>insert into dept values(50, ‘AD’, ‘SEOUL’);</a:t>
            </a:r>
          </a:p>
          <a:p>
            <a:r>
              <a:rPr lang="en-US" altLang="ko-KR" sz="1600" dirty="0"/>
              <a:t>1 row created.</a:t>
            </a: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  <a:p>
            <a:r>
              <a:rPr lang="en-US" altLang="ko-KR" sz="1600" dirty="0"/>
              <a:t>SQL&gt;</a:t>
            </a:r>
            <a:r>
              <a:rPr lang="en-US" altLang="ko-KR" sz="1600" b="1" dirty="0"/>
              <a:t>select * from dept;</a:t>
            </a:r>
          </a:p>
          <a:p>
            <a:endParaRPr lang="en-US" altLang="ko-KR" sz="1600" b="1" dirty="0"/>
          </a:p>
          <a:p>
            <a:r>
              <a:rPr lang="en-US" altLang="ko-KR" sz="1400" dirty="0"/>
              <a:t>DEPTNO   DNAME             LOC</a:t>
            </a:r>
          </a:p>
          <a:p>
            <a:r>
              <a:rPr lang="en-US" altLang="ko-KR" sz="1400" dirty="0"/>
              <a:t>------------   --------------------  ---------------</a:t>
            </a:r>
          </a:p>
          <a:p>
            <a:r>
              <a:rPr lang="en-US" altLang="ko-KR" sz="1400" dirty="0"/>
              <a:t>          30    SALES              CHICAGO</a:t>
            </a:r>
          </a:p>
          <a:p>
            <a:r>
              <a:rPr lang="en-US" altLang="ko-KR" sz="1400" dirty="0"/>
              <a:t>          40    OPERATIONS  BOSTON</a:t>
            </a:r>
          </a:p>
          <a:p>
            <a:r>
              <a:rPr lang="en-US" altLang="ko-KR" sz="1400" dirty="0"/>
              <a:t>          50    AD                    SEOUL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5022850" y="2852738"/>
            <a:ext cx="4392613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b="1" dirty="0"/>
              <a:t>SQL</a:t>
            </a:r>
            <a:r>
              <a:rPr lang="en-US" altLang="ko-KR" sz="1600" b="1" dirty="0">
                <a:solidFill>
                  <a:srgbClr val="0070C0"/>
                </a:solidFill>
              </a:rPr>
              <a:t>&gt; rollback;</a:t>
            </a:r>
          </a:p>
          <a:p>
            <a:endParaRPr lang="en-US" altLang="ko-KR" sz="1600" b="1" dirty="0">
              <a:solidFill>
                <a:srgbClr val="0000CC"/>
              </a:solidFill>
            </a:endParaRPr>
          </a:p>
          <a:p>
            <a:r>
              <a:rPr lang="en-US" altLang="ko-KR" sz="1600" dirty="0"/>
              <a:t>SQL&gt;</a:t>
            </a:r>
            <a:r>
              <a:rPr lang="en-US" altLang="ko-KR" sz="1600" b="1" dirty="0"/>
              <a:t>select * from dept;</a:t>
            </a:r>
          </a:p>
          <a:p>
            <a:endParaRPr lang="en-US" altLang="ko-KR" sz="1600" b="1" dirty="0"/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ko-KR" altLang="en-US" sz="1600" dirty="0">
              <a:solidFill>
                <a:srgbClr val="0000CC"/>
              </a:solidFill>
            </a:endParaRPr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</p:txBody>
      </p:sp>
      <p:sp>
        <p:nvSpPr>
          <p:cNvPr id="20485" name="AutoShape 8"/>
          <p:cNvSpPr>
            <a:spLocks noChangeArrowheads="1"/>
          </p:cNvSpPr>
          <p:nvPr/>
        </p:nvSpPr>
        <p:spPr bwMode="auto">
          <a:xfrm>
            <a:off x="4541838" y="4221163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48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SQL*Plus Commands (cont’d)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831732" y="4869160"/>
            <a:ext cx="1454572" cy="50405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CC"/>
                </a:solidFill>
              </a:rPr>
              <a:t>Undo work done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41900" y="3718662"/>
            <a:ext cx="3437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DEPTNO   DNAME             LOC</a:t>
            </a:r>
          </a:p>
          <a:p>
            <a:r>
              <a:rPr lang="en-US" altLang="ko-KR" sz="1400" dirty="0"/>
              <a:t>------------   --------------------  ---------------</a:t>
            </a:r>
          </a:p>
          <a:p>
            <a:r>
              <a:rPr lang="en-US" altLang="ko-KR" sz="1400" dirty="0"/>
              <a:t>          30    SALES              CHICAGO</a:t>
            </a:r>
          </a:p>
          <a:p>
            <a:r>
              <a:rPr lang="en-US" altLang="ko-KR" sz="1400" dirty="0"/>
              <a:t>          40    OPERATIONS  BOSTON</a:t>
            </a:r>
          </a:p>
        </p:txBody>
      </p:sp>
    </p:spTree>
    <p:extLst>
      <p:ext uri="{BB962C8B-B14F-4D97-AF65-F5344CB8AC3E}">
        <p14:creationId xmlns:p14="http://schemas.microsoft.com/office/powerpoint/2010/main" val="9822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Transaction commands</a:t>
            </a:r>
            <a:endParaRPr lang="ko-KR" altLang="en-US" dirty="0" smtClean="0"/>
          </a:p>
          <a:p>
            <a:pPr lvl="1" eaLnBrk="1" hangingPunct="1"/>
            <a:r>
              <a:rPr lang="en-US" altLang="ko-KR" b="1" i="1" dirty="0" smtClean="0">
                <a:solidFill>
                  <a:srgbClr val="0070C0"/>
                </a:solidFill>
              </a:rPr>
              <a:t>commit;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414338" y="2852738"/>
            <a:ext cx="4032250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 dirty="0"/>
              <a:t>SQL&gt;</a:t>
            </a:r>
            <a:r>
              <a:rPr lang="en-US" altLang="ko-KR" sz="1600" b="1" dirty="0"/>
              <a:t>insert into dept values(50, ‘AD’, ‘SEOUL’);</a:t>
            </a:r>
          </a:p>
          <a:p>
            <a:r>
              <a:rPr lang="en-US" altLang="ko-KR" sz="1600" dirty="0"/>
              <a:t>1 row created.</a:t>
            </a: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1600" dirty="0">
              <a:ea typeface="굴림" pitchFamily="50" charset="-127"/>
            </a:endParaRPr>
          </a:p>
          <a:p>
            <a:r>
              <a:rPr lang="en-US" altLang="ko-KR" sz="1600" dirty="0"/>
              <a:t>SQL&gt;</a:t>
            </a:r>
            <a:r>
              <a:rPr lang="en-US" altLang="ko-KR" sz="1600" b="1" dirty="0"/>
              <a:t>select * from dept;</a:t>
            </a:r>
          </a:p>
          <a:p>
            <a:endParaRPr lang="en-US" altLang="ko-KR" sz="1600" b="1" dirty="0"/>
          </a:p>
          <a:p>
            <a:r>
              <a:rPr lang="en-US" altLang="ko-KR" sz="1400" dirty="0"/>
              <a:t>DEPTNO   DNAME             LOC</a:t>
            </a:r>
          </a:p>
          <a:p>
            <a:r>
              <a:rPr lang="en-US" altLang="ko-KR" sz="1400" dirty="0"/>
              <a:t>------------   --------------------  ---------------</a:t>
            </a:r>
          </a:p>
          <a:p>
            <a:r>
              <a:rPr lang="en-US" altLang="ko-KR" sz="1400" dirty="0"/>
              <a:t>          30    SALES              CHICAGO</a:t>
            </a:r>
          </a:p>
          <a:p>
            <a:r>
              <a:rPr lang="en-US" altLang="ko-KR" sz="1400" dirty="0"/>
              <a:t>          40    OPERATIONS  BOSTON</a:t>
            </a:r>
          </a:p>
          <a:p>
            <a:r>
              <a:rPr lang="en-US" altLang="ko-KR" sz="1400" dirty="0"/>
              <a:t>          50    AD                    SEOUL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5022850" y="2060848"/>
            <a:ext cx="4392613" cy="4322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400" dirty="0"/>
              <a:t>SQL&gt;</a:t>
            </a:r>
            <a:r>
              <a:rPr lang="en-US" altLang="ko-KR" sz="1400" b="1" dirty="0">
                <a:solidFill>
                  <a:srgbClr val="0000CC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commit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400" dirty="0" smtClean="0"/>
              <a:t>Commit complete.</a:t>
            </a:r>
            <a:endParaRPr lang="en-US" altLang="ko-KR" sz="1400" dirty="0"/>
          </a:p>
          <a:p>
            <a:endParaRPr lang="en-US" altLang="ko-KR" sz="1400" b="1" dirty="0">
              <a:solidFill>
                <a:srgbClr val="0000CC"/>
              </a:solidFill>
            </a:endParaRPr>
          </a:p>
          <a:p>
            <a:r>
              <a:rPr lang="en-US" altLang="ko-KR" sz="1400" dirty="0"/>
              <a:t>SQL&gt;</a:t>
            </a:r>
            <a:r>
              <a:rPr lang="en-US" altLang="ko-KR" sz="1400" b="1" dirty="0"/>
              <a:t>select * from dept;</a:t>
            </a:r>
          </a:p>
          <a:p>
            <a:endParaRPr lang="en-US" altLang="ko-KR" sz="1400" b="1" dirty="0"/>
          </a:p>
          <a:p>
            <a:r>
              <a:rPr lang="en-US" altLang="ko-KR" sz="1200" dirty="0"/>
              <a:t>DEPTNO   DNAME             LOC</a:t>
            </a:r>
          </a:p>
          <a:p>
            <a:r>
              <a:rPr lang="en-US" altLang="ko-KR" sz="1200" dirty="0"/>
              <a:t>------------   --------------------  ---------------</a:t>
            </a:r>
          </a:p>
          <a:p>
            <a:r>
              <a:rPr lang="en-US" altLang="ko-KR" sz="1200" dirty="0"/>
              <a:t>          30    SALES              CHICAGO</a:t>
            </a:r>
          </a:p>
          <a:p>
            <a:r>
              <a:rPr lang="en-US" altLang="ko-KR" sz="1200" dirty="0"/>
              <a:t>          40    OPERATIONS  BOSTON</a:t>
            </a:r>
          </a:p>
          <a:p>
            <a:r>
              <a:rPr lang="en-US" altLang="ko-KR" sz="1200" dirty="0"/>
              <a:t>          50    AD                    </a:t>
            </a:r>
            <a:r>
              <a:rPr lang="en-US" altLang="ko-KR" sz="1200" dirty="0" smtClean="0"/>
              <a:t>SEOUL</a:t>
            </a:r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SQL&gt;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rollback;</a:t>
            </a:r>
          </a:p>
          <a:p>
            <a:r>
              <a:rPr lang="en-US" altLang="ko-KR" sz="1400" dirty="0" smtClean="0"/>
              <a:t>Rollback complete.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SQL&gt;</a:t>
            </a:r>
            <a:r>
              <a:rPr lang="en-US" altLang="ko-KR" sz="1400" b="1" dirty="0" smtClean="0"/>
              <a:t>select * from dept;</a:t>
            </a:r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400" dirty="0"/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ko-KR" altLang="en-US" sz="1600" dirty="0">
              <a:solidFill>
                <a:srgbClr val="0000CC"/>
              </a:solidFill>
            </a:endParaRPr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</p:txBody>
      </p:sp>
      <p:sp>
        <p:nvSpPr>
          <p:cNvPr id="21509" name="AutoShape 8"/>
          <p:cNvSpPr>
            <a:spLocks noChangeArrowheads="1"/>
          </p:cNvSpPr>
          <p:nvPr/>
        </p:nvSpPr>
        <p:spPr bwMode="auto">
          <a:xfrm>
            <a:off x="4541838" y="4221163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1510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SQL*Plus Commands (cont’d)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914946" y="3789040"/>
            <a:ext cx="1280184" cy="50405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CC"/>
                </a:solidFill>
              </a:rPr>
              <a:t>Save changes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5428" y="5157192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DEPTNO   DNAME             LOC</a:t>
            </a:r>
          </a:p>
          <a:p>
            <a:r>
              <a:rPr lang="en-US" altLang="ko-KR" sz="1200" dirty="0"/>
              <a:t>------------   --------------------  ---------------</a:t>
            </a:r>
          </a:p>
          <a:p>
            <a:r>
              <a:rPr lang="en-US" altLang="ko-KR" sz="1200" dirty="0"/>
              <a:t>          30    SALES              CHICAGO</a:t>
            </a:r>
          </a:p>
          <a:p>
            <a:r>
              <a:rPr lang="en-US" altLang="ko-KR" sz="1200" dirty="0"/>
              <a:t>          40    OPERATIONS  BOSTON</a:t>
            </a:r>
          </a:p>
          <a:p>
            <a:r>
              <a:rPr lang="en-US" altLang="ko-KR" sz="1200" dirty="0"/>
              <a:t>          50    AD                    SEOUL</a:t>
            </a:r>
          </a:p>
        </p:txBody>
      </p:sp>
    </p:spTree>
    <p:extLst>
      <p:ext uri="{BB962C8B-B14F-4D97-AF65-F5344CB8AC3E}">
        <p14:creationId xmlns:p14="http://schemas.microsoft.com/office/powerpoint/2010/main" val="38277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Outerjoin</a:t>
            </a:r>
            <a:r>
              <a:rPr lang="en-US" altLang="ko-KR" dirty="0" smtClean="0"/>
              <a:t> 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Right outer join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MovieStar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NATURAL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RIGHT OUTER JOIN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MovieExec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074" y="2143116"/>
            <a:ext cx="7124700" cy="92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74948" y="4077072"/>
          <a:ext cx="3888433" cy="79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address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gender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birthdate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Mary T. Moore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Tom Hanks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Maple St.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Cherry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Ln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‘F’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‘M’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9/9/99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8/8/88</a:t>
                      </a:r>
                      <a:endParaRPr lang="ko-KR" altLang="en-US" sz="1400" dirty="0"/>
                    </a:p>
                  </a:txBody>
                  <a:tcPr marL="79602" marR="79602" marT="39802" marB="39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239444" y="4077072"/>
          <a:ext cx="39604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address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cert#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networth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Mary T. Moore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George</a:t>
                      </a:r>
                      <a:r>
                        <a:rPr lang="en-US" altLang="ko-KR" sz="1400" baseline="0" dirty="0" smtClean="0"/>
                        <a:t> Lucas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Maple St.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Oak Rd.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12345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23456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$100…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$200…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5108" y="5445224"/>
          <a:ext cx="576064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address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gender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birthdate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cert#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networth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Mary T.</a:t>
                      </a:r>
                      <a:r>
                        <a:rPr lang="en-US" altLang="ko-KR" sz="1400" baseline="0" dirty="0" smtClean="0"/>
                        <a:t> Moore</a:t>
                      </a:r>
                      <a:endParaRPr lang="ko-KR" altLang="en-US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George</a:t>
                      </a:r>
                      <a:r>
                        <a:rPr lang="en-US" altLang="ko-KR" sz="1400" baseline="0" dirty="0" smtClean="0"/>
                        <a:t> Lucas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Maple St.</a:t>
                      </a:r>
                      <a:endParaRPr lang="ko-KR" altLang="en-US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Oak Rd.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‘F’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9/9/99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12345</a:t>
                      </a:r>
                      <a:endParaRPr lang="ko-KR" altLang="en-US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23456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$100…</a:t>
                      </a:r>
                      <a:endParaRPr lang="ko-KR" altLang="en-US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$200…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4948" y="3717032"/>
            <a:ext cx="990977" cy="307777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MovieStar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39444" y="3717032"/>
            <a:ext cx="1061509" cy="307777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MovieExec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0282" y="5513804"/>
            <a:ext cx="692818" cy="307777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6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매스터-사이버카이스트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868686"/>
      </a:accent1>
      <a:accent2>
        <a:srgbClr val="FF00FF"/>
      </a:accent2>
      <a:accent3>
        <a:srgbClr val="FFFFFF"/>
      </a:accent3>
      <a:accent4>
        <a:srgbClr val="000000"/>
      </a:accent4>
      <a:accent5>
        <a:srgbClr val="C3C3C3"/>
      </a:accent5>
      <a:accent6>
        <a:srgbClr val="E700E7"/>
      </a:accent6>
      <a:hlink>
        <a:srgbClr val="FF0000"/>
      </a:hlink>
      <a:folHlink>
        <a:srgbClr val="808080"/>
      </a:folHlink>
    </a:clrScheme>
    <a:fontScheme name="매스터-사이버카이스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 cap="flat" cmpd="sng" algn="ctr">
          <a:solidFill>
            <a:srgbClr val="FFC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dirty="0" smtClean="0">
            <a:solidFill>
              <a:srgbClr val="0000CC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매스터-사이버카이스트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매스터-사이버카이스트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매스터-사이버카이스트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매스터-사이버카이스트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C:\MHKIM\Lectures\courses\cs560\01spring\매스터-사이버카이스트.ppt</Template>
  <TotalTime>10712</TotalTime>
  <Pages>8</Pages>
  <Words>806</Words>
  <Application>Microsoft Office PowerPoint</Application>
  <PresentationFormat>사용자 지정</PresentationFormat>
  <Paragraphs>324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Monotype Sorts</vt:lpstr>
      <vt:lpstr>굴림</vt:lpstr>
      <vt:lpstr>돋움</vt:lpstr>
      <vt:lpstr>맑은 고딕</vt:lpstr>
      <vt:lpstr>Arial</vt:lpstr>
      <vt:lpstr>Courier New</vt:lpstr>
      <vt:lpstr>Times New Roman</vt:lpstr>
      <vt:lpstr>Wingdings 2</vt:lpstr>
      <vt:lpstr>매스터-사이버카이스트</vt:lpstr>
      <vt:lpstr>Assignment #3  An Exercise of SQL Using SQL*Plus</vt:lpstr>
      <vt:lpstr>Table of Contents</vt:lpstr>
      <vt:lpstr>SQL*Plus Commands</vt:lpstr>
      <vt:lpstr>SQL*Plus Commands</vt:lpstr>
      <vt:lpstr>SQL*Plus Commands (cont’d)</vt:lpstr>
      <vt:lpstr>SQL*Plus Commands (cont’d)</vt:lpstr>
      <vt:lpstr>SQL*Plus Commands (cont’d)</vt:lpstr>
      <vt:lpstr>SQL*Plus Commands (cont’d)</vt:lpstr>
      <vt:lpstr>Outerjoin Syntax</vt:lpstr>
      <vt:lpstr>Outerjoin Syntax (cont’d)</vt:lpstr>
      <vt:lpstr>Assignment #3</vt:lpstr>
      <vt:lpstr>Submission</vt:lpstr>
      <vt:lpstr>Example Database</vt:lpstr>
      <vt:lpstr>Example Database (cont’d)</vt:lpstr>
      <vt:lpstr>Queries</vt:lpstr>
      <vt:lpstr>Queries</vt:lpstr>
      <vt:lpstr>Queries</vt:lpstr>
      <vt:lpstr>References</vt:lpstr>
    </vt:vector>
  </TitlesOfParts>
  <Manager>Prof. Myoungho Kim</Manager>
  <Company>KAIST, Database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SQL*Plus를 이용한 Direct SQL 실습</dc:title>
  <dc:subject>CS360 HW</dc:subject>
  <dc:creator>Kim Taeyeon</dc:creator>
  <dc:description/>
  <cp:lastModifiedBy>Heneul</cp:lastModifiedBy>
  <cp:revision>272</cp:revision>
  <cp:lastPrinted>2016-09-12T07:04:25Z</cp:lastPrinted>
  <dcterms:created xsi:type="dcterms:W3CDTF">1995-12-20T13:40:02Z</dcterms:created>
  <dcterms:modified xsi:type="dcterms:W3CDTF">2016-09-22T07:54:29Z</dcterms:modified>
</cp:coreProperties>
</file>