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257" r:id="rId5"/>
    <p:sldId id="258" r:id="rId6"/>
    <p:sldId id="283" r:id="rId7"/>
    <p:sldId id="265" r:id="rId8"/>
    <p:sldId id="266" r:id="rId9"/>
    <p:sldId id="285" r:id="rId10"/>
    <p:sldId id="286" r:id="rId11"/>
    <p:sldId id="287" r:id="rId12"/>
    <p:sldId id="268" r:id="rId13"/>
    <p:sldId id="299" r:id="rId14"/>
    <p:sldId id="301" r:id="rId15"/>
    <p:sldId id="302" r:id="rId16"/>
    <p:sldId id="269" r:id="rId17"/>
    <p:sldId id="303" r:id="rId18"/>
    <p:sldId id="273" r:id="rId19"/>
    <p:sldId id="274" r:id="rId20"/>
    <p:sldId id="275" r:id="rId21"/>
    <p:sldId id="276" r:id="rId22"/>
    <p:sldId id="305" r:id="rId23"/>
    <p:sldId id="280" r:id="rId24"/>
    <p:sldId id="288" r:id="rId25"/>
    <p:sldId id="304" r:id="rId26"/>
    <p:sldId id="282" r:id="rId27"/>
    <p:sldId id="289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MDS 6212: </a:t>
            </a:r>
            <a:r>
              <a:rPr lang="x-none" altLang="en-US">
                <a:sym typeface="+mn-ea"/>
              </a:rPr>
              <a:t>AQUMON  </a:t>
            </a:r>
            <a:r>
              <a:rPr lang="x-none" altLang="en-US"/>
              <a:t>Robo-Advisors</a:t>
            </a:r>
            <a:endParaRPr lang="x-none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en-US"/>
              <a:t>invest-it-and-forget-it investment journey</a:t>
            </a:r>
            <a:endParaRPr lang="en-US"/>
          </a:p>
          <a:p>
            <a:endParaRPr lang="en-US"/>
          </a:p>
          <a:p>
            <a:r>
              <a:rPr lang="x-none" altLang="en-US"/>
              <a:t>ID  Name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DATA INFO</a:t>
            </a:r>
            <a:endParaRPr lang="x-none" alt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  <p:pic>
        <p:nvPicPr>
          <p:cNvPr id="9" name="Picture 8" descr="DataSourc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385570"/>
            <a:ext cx="10058400" cy="43103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DATA INFO</a:t>
            </a:r>
            <a:br>
              <a:rPr lang="x-none" altLang="en-US"/>
            </a:br>
            <a:endParaRPr lang="en-US"/>
          </a:p>
        </p:txBody>
      </p:sp>
      <p:pic>
        <p:nvPicPr>
          <p:cNvPr id="7" name="Content Placeholder 6" descr="Top20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630045"/>
            <a:ext cx="90862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DATA INFO</a:t>
            </a:r>
            <a:endParaRPr lang="en-US"/>
          </a:p>
        </p:txBody>
      </p:sp>
      <p:pic>
        <p:nvPicPr>
          <p:cNvPr id="5" name="Picture 4" descr="Our_Data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2985135"/>
            <a:ext cx="6350635" cy="3453130"/>
          </a:xfrm>
          <a:prstGeom prst="rect">
            <a:avLst/>
          </a:prstGeom>
        </p:spPr>
      </p:pic>
      <p:pic>
        <p:nvPicPr>
          <p:cNvPr id="6" name="Content Placeholder 5" descr="From_YahooFinance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295400"/>
            <a:ext cx="8636635" cy="16897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Efficient Frontier —— Minimize Risk</a:t>
            </a:r>
            <a:endParaRPr lang="en-US"/>
          </a:p>
        </p:txBody>
      </p:sp>
      <p:pic>
        <p:nvPicPr>
          <p:cNvPr id="4" name="Picture 3" descr="pie_wt_effi_risk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93155" y="1969770"/>
            <a:ext cx="5393055" cy="3211830"/>
          </a:xfrm>
          <a:prstGeom prst="rect">
            <a:avLst/>
          </a:prstGeom>
        </p:spPr>
      </p:pic>
      <p:pic>
        <p:nvPicPr>
          <p:cNvPr id="6" name="Content Placeholder 5" descr="Performance_min_risk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755775"/>
            <a:ext cx="4504690" cy="3640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Efficient Frontier —— Maximize Return</a:t>
            </a:r>
            <a:endParaRPr lang="x-none" altLang="en-US"/>
          </a:p>
        </p:txBody>
      </p:sp>
      <p:pic>
        <p:nvPicPr>
          <p:cNvPr id="10" name="Picture 9" descr="pie_wt_effi_return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13170" y="1929130"/>
            <a:ext cx="5036185" cy="2999105"/>
          </a:xfrm>
          <a:prstGeom prst="rect">
            <a:avLst/>
          </a:prstGeom>
        </p:spPr>
      </p:pic>
      <p:pic>
        <p:nvPicPr>
          <p:cNvPr id="12" name="Content Placeholder 11" descr="Performance_maximize_return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215" y="1527175"/>
            <a:ext cx="5120005" cy="41567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Efficient Frontier —— Maximize </a:t>
            </a:r>
            <a:endParaRPr lang="en-US"/>
          </a:p>
        </p:txBody>
      </p:sp>
      <p:pic>
        <p:nvPicPr>
          <p:cNvPr id="4" name="Picture 3" descr="pie_wt_max_sharp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576695" y="2276475"/>
            <a:ext cx="4869180" cy="2899410"/>
          </a:xfrm>
          <a:prstGeom prst="rect">
            <a:avLst/>
          </a:prstGeom>
        </p:spPr>
      </p:pic>
      <p:pic>
        <p:nvPicPr>
          <p:cNvPr id="6" name="Content Placeholder 5" descr="Performance_maximize_SharpeRatio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655" y="1825625"/>
            <a:ext cx="42506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Black Litterman: Construct Prior</a:t>
            </a:r>
            <a:endParaRPr lang="x-none" altLang="en-US"/>
          </a:p>
        </p:txBody>
      </p:sp>
      <p:pic>
        <p:nvPicPr>
          <p:cNvPr id="5" name="Content Placeholder 4" descr="Prior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4155" y="2282825"/>
            <a:ext cx="8458200" cy="4351655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647700" y="1255395"/>
            <a:ext cx="10045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Part of the insight of Black and Litterman’s 1991 paper was that the current market-capitalisations of stocks can be used to construct a reasonable prior estimate of returns. 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Black Litterman: Create Views</a:t>
            </a:r>
            <a:endParaRPr lang="x-none" alt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x-none" altLang="en-US"/>
              <a:t>Use the annualized mean return of next two month’s return as our views. </a:t>
            </a:r>
            <a:endParaRPr lang="x-none" altLang="en-US"/>
          </a:p>
          <a:p>
            <a:r>
              <a:rPr lang="x-none" altLang="en-US"/>
              <a:t>In real case, we can combine with some machine learning technichs such as LSTM or some Time Series Prediction methods to generate our views. (absolute views)</a:t>
            </a:r>
            <a:endParaRPr lang="x-none" altLang="en-US"/>
          </a:p>
          <a:p>
            <a:r>
              <a:rPr lang="x-none" altLang="en-US" b="1"/>
              <a:t>需要调整</a:t>
            </a:r>
            <a:endParaRPr lang="x-none" altLang="en-US" b="1"/>
          </a:p>
        </p:txBody>
      </p:sp>
      <p:sp>
        <p:nvSpPr>
          <p:cNvPr id="4" name="Text Box 3"/>
          <p:cNvSpPr txBox="true"/>
          <p:nvPr/>
        </p:nvSpPr>
        <p:spPr>
          <a:xfrm>
            <a:off x="647700" y="1233170"/>
            <a:ext cx="9775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A view is just a forecast you have of the future returns of an asset. It is different to the expected returns vector required by Efficient frontier optimisation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Black Litterman:  Estimated Returns for Prior, Hist, Posterior, Views</a:t>
            </a:r>
            <a:endParaRPr lang="x-none" altLang="en-US"/>
          </a:p>
        </p:txBody>
      </p:sp>
      <p:pic>
        <p:nvPicPr>
          <p:cNvPr id="6" name="Content Placeholder 5" descr="EstReturns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0825" y="1825625"/>
            <a:ext cx="87680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Black Litterman Results: combine with above 3</a:t>
            </a:r>
            <a:endParaRPr lang="x-none" altLang="en-US"/>
          </a:p>
        </p:txBody>
      </p:sp>
      <p:pic>
        <p:nvPicPr>
          <p:cNvPr id="7" name="Picture 6" descr="pit_Efficient_Return_with_BL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26865" y="4121150"/>
            <a:ext cx="3937635" cy="2345055"/>
          </a:xfrm>
          <a:prstGeom prst="rect">
            <a:avLst/>
          </a:prstGeom>
        </p:spPr>
      </p:pic>
      <p:pic>
        <p:nvPicPr>
          <p:cNvPr id="8" name="Picture 7" descr="pit_Efficient_Risk_with_BL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" y="1666240"/>
            <a:ext cx="4264660" cy="2540000"/>
          </a:xfrm>
          <a:prstGeom prst="rect">
            <a:avLst/>
          </a:prstGeom>
        </p:spPr>
      </p:pic>
      <p:pic>
        <p:nvPicPr>
          <p:cNvPr id="9" name="Picture 8" descr="pit_Max_Sharpe_with_BL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60" y="1584325"/>
            <a:ext cx="4062095" cy="2419350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4832985" y="2322195"/>
            <a:ext cx="3018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需添加对应的performance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Background</a:t>
            </a:r>
            <a:endParaRPr lang="x-none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x-none" altLang="en-US"/>
              <a:t>Background for aqumon</a:t>
            </a:r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BackTesting —— Take BL+MaxSharpe for example</a:t>
            </a:r>
            <a:br>
              <a:rPr lang="x-none" altLang="en-US"/>
            </a:br>
            <a:endParaRPr lang="en-US"/>
          </a:p>
        </p:txBody>
      </p:sp>
      <p:pic>
        <p:nvPicPr>
          <p:cNvPr id="6" name="Content Placeholder 5" descr="PartofRebalcanceProcess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4520" y="2144395"/>
            <a:ext cx="4040505" cy="4351655"/>
          </a:xfrm>
          <a:prstGeom prst="rect">
            <a:avLst/>
          </a:prstGeom>
        </p:spPr>
      </p:pic>
      <p:pic>
        <p:nvPicPr>
          <p:cNvPr id="7" name="Content Placeholder 3" descr="PartofRebalance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15" y="2144395"/>
            <a:ext cx="4262755" cy="4351655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604520" y="1233170"/>
            <a:ext cx="8290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For Back Testing, We choose the month 1, 3, 6, 9 as our rebalance months. Set start cash as 10,000, and commission rate as 0.003 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BackTesting —— Result</a:t>
            </a:r>
            <a:endParaRPr lang="x-none" altLang="en-US"/>
          </a:p>
        </p:txBody>
      </p:sp>
      <p:pic>
        <p:nvPicPr>
          <p:cNvPr id="5" name="Picture 4" descr="BL_vs_SPY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090" y="1584325"/>
            <a:ext cx="8316595" cy="49739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BackTesting —— Performance</a:t>
            </a:r>
            <a:endParaRPr lang="en-US"/>
          </a:p>
        </p:txBody>
      </p:sp>
      <p:pic>
        <p:nvPicPr>
          <p:cNvPr id="7" name="Picture 6" descr="Performance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531610" y="2137410"/>
            <a:ext cx="5020945" cy="2857500"/>
          </a:xfrm>
          <a:prstGeom prst="rect">
            <a:avLst/>
          </a:prstGeom>
        </p:spPr>
      </p:pic>
      <p:pic>
        <p:nvPicPr>
          <p:cNvPr id="8" name="Content Placeholder 7" descr="Performance1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910" y="2137410"/>
            <a:ext cx="5258435" cy="29927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Performance 左BL， 右SPY</a:t>
            </a:r>
            <a:endParaRPr lang="x-none" altLang="en-US"/>
          </a:p>
        </p:txBody>
      </p:sp>
      <p:pic>
        <p:nvPicPr>
          <p:cNvPr id="4" name="Content Placeholder 3" descr="BackTest_Statistics_SPY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56905" y="1891030"/>
            <a:ext cx="2002155" cy="4351655"/>
          </a:xfrm>
          <a:prstGeom prst="rect">
            <a:avLst/>
          </a:prstGeom>
        </p:spPr>
      </p:pic>
      <p:pic>
        <p:nvPicPr>
          <p:cNvPr id="6" name="Content Placeholder 5" descr="Backtest_Statistics_BL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30" y="1825625"/>
            <a:ext cx="21901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Future Work</a:t>
            </a:r>
            <a:endParaRPr lang="x-none" altLang="en-US"/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Toy Demo</a:t>
            </a:r>
            <a:endParaRPr lang="x-none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Background</a:t>
            </a:r>
            <a:endParaRPr lang="x-none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x-none" altLang="en-US"/>
              <a:t>Background for Business Oppotunity.</a:t>
            </a:r>
            <a:endParaRPr lang="x-none" altLang="en-US"/>
          </a:p>
        </p:txBody>
      </p:sp>
      <p:pic>
        <p:nvPicPr>
          <p:cNvPr id="9" name="Content Placeholder 8" descr="Screenshot from 2020-12-15 15-40-4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335530"/>
            <a:ext cx="5808980" cy="2024380"/>
          </a:xfrm>
          <a:prstGeom prst="rect">
            <a:avLst/>
          </a:prstGeom>
        </p:spPr>
      </p:pic>
      <p:pic>
        <p:nvPicPr>
          <p:cNvPr id="7" name="Content Placeholder 6" descr="Screenshot from 2020-12-15 15-34-5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70" y="4359910"/>
            <a:ext cx="4798060" cy="20967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Business Model</a:t>
            </a:r>
            <a:endParaRPr lang="x-none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4" descr="Screenshot from 2020-12-15 15-43-4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80720" y="1584325"/>
            <a:ext cx="10515600" cy="32816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79210" y="3672205"/>
            <a:ext cx="3221355" cy="4171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29825" y="3684270"/>
            <a:ext cx="899160" cy="4051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62710" y="4039870"/>
            <a:ext cx="1910715" cy="4051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Markowitz Efficient Frontier</a:t>
            </a:r>
            <a:br>
              <a:rPr lang="x-none" altLang="en-US"/>
            </a:br>
            <a:br>
              <a:rPr lang="x-none" altLang="en-US"/>
            </a:br>
            <a:r>
              <a:rPr lang="x-none" altLang="en-US"/>
              <a:t>(这页ppt介绍3种：max return, min risk, max sharpe)</a:t>
            </a:r>
            <a:endParaRPr lang="x-none" altLang="en-US"/>
          </a:p>
        </p:txBody>
      </p:sp>
      <p:pic>
        <p:nvPicPr>
          <p:cNvPr id="4" name="Content Placeholder 3" descr="Screenshot from 2020-12-19 22-26-0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4070" y="1825625"/>
            <a:ext cx="76415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Black Litterman</a:t>
            </a:r>
            <a:br>
              <a:rPr lang="x-none" altLang="en-US"/>
            </a:br>
            <a:br>
              <a:rPr lang="x-none" altLang="en-US"/>
            </a:br>
            <a:r>
              <a:rPr lang="x-none" altLang="en-US"/>
              <a:t>why improve</a:t>
            </a:r>
            <a:endParaRPr lang="x-none" alt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r>
              <a:rPr lang="x-none" altLang="en-US"/>
              <a:t>R</a:t>
            </a:r>
            <a:r>
              <a:rPr lang="en-US"/>
              <a:t>esulting portfolios </a:t>
            </a:r>
            <a:r>
              <a:rPr lang="x-none" altLang="en-US"/>
              <a:t>of MVO </a:t>
            </a:r>
            <a:r>
              <a:rPr lang="en-US"/>
              <a:t>tend to perform shockingly badly in practice, worse than if you were to just equally-weight the assets. </a:t>
            </a:r>
            <a:endParaRPr lang="en-US"/>
          </a:p>
          <a:p>
            <a:endParaRPr lang="en-US"/>
          </a:p>
          <a:p>
            <a:r>
              <a:rPr lang="en-US"/>
              <a:t>As it happens, the major cause of problems is the use of mean historical returns to estimate future returns. </a:t>
            </a:r>
            <a:endParaRPr lang="en-US"/>
          </a:p>
          <a:p>
            <a:endParaRPr lang="en-US"/>
          </a:p>
          <a:p>
            <a:r>
              <a:rPr lang="en-US"/>
              <a:t>The Black-Litterman model attempts to improve on this by using a clever Bayesian scheme to construct the expected returns vector.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Black Litterman: Basic Idea</a:t>
            </a:r>
            <a:endParaRPr lang="x-none" altLang="en-US">
              <a:sym typeface="+mn-ea"/>
            </a:endParaRPr>
          </a:p>
        </p:txBody>
      </p:sp>
      <p:pic>
        <p:nvPicPr>
          <p:cNvPr id="5" name="Content Placeholder 4" descr="Screenshot from 2020-12-20 22-18-19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0430" y="1825625"/>
            <a:ext cx="100095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Black Litterman: Essentially ------ Beysian Method</a:t>
            </a:r>
            <a:endParaRPr lang="x-none" altLang="en-US">
              <a:sym typeface="+mn-ea"/>
            </a:endParaRPr>
          </a:p>
        </p:txBody>
      </p:sp>
      <p:pic>
        <p:nvPicPr>
          <p:cNvPr id="4" name="Content Placeholder 3" descr="Screenshot from 2020-12-20 22-13-41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7950" y="1825625"/>
            <a:ext cx="9054465" cy="435165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1530985" y="6422390"/>
            <a:ext cx="74847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800"/>
              <a:t>Picture From : </a:t>
            </a:r>
            <a:r>
              <a:rPr lang="en-US" sz="800"/>
              <a:t>https://ww2.mathworks.cn/help/finance/black-litterman-portfolio-optimization.html;jsessionid=8c1c8e91322d90e4bcea951cf62e</a:t>
            </a:r>
            <a:endParaRPr lang="en-US"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Replicate key component</a:t>
            </a:r>
            <a:br>
              <a:rPr lang="en-US"/>
            </a:br>
            <a:br>
              <a:rPr lang="en-US"/>
            </a:br>
            <a:r>
              <a:rPr lang="x-none" altLang="en-US"/>
              <a:t>Basic Assumptions: 这部分待考虑</a:t>
            </a:r>
            <a:endParaRPr lang="x-none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x-none" altLang="en-US"/>
              <a:t>1. </a:t>
            </a:r>
            <a:endParaRPr lang="x-none" altLang="en-US"/>
          </a:p>
          <a:p>
            <a:r>
              <a:rPr lang="x-none" altLang="en-US"/>
              <a:t>2.</a:t>
            </a:r>
            <a:endParaRPr lang="x-none" altLang="en-US"/>
          </a:p>
          <a:p>
            <a:r>
              <a:rPr lang="x-none" altLang="en-US"/>
              <a:t>3.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2068</Words>
  <Application>WPS Presentation</Application>
  <PresentationFormat>宽屏</PresentationFormat>
  <Paragraphs>86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DejaVu Sans</vt:lpstr>
      <vt:lpstr>Arial Black</vt:lpstr>
      <vt:lpstr>微软雅黑</vt:lpstr>
      <vt:lpstr>Droid Sans Fallback</vt:lpstr>
      <vt:lpstr>Arial Unicode MS</vt:lpstr>
      <vt:lpstr>SimSun</vt:lpstr>
      <vt:lpstr>SimSun</vt:lpstr>
      <vt:lpstr>Standard Symbols PS [URW ]</vt:lpstr>
      <vt:lpstr>Office Theme</vt:lpstr>
      <vt:lpstr>MDS 6212: AQUMON  Robo-Advisors</vt:lpstr>
      <vt:lpstr>Background</vt:lpstr>
      <vt:lpstr>Background</vt:lpstr>
      <vt:lpstr>Business Model</vt:lpstr>
      <vt:lpstr>Markowitz Efficient Frontier  (这页ppt介绍3种：max return, min risk, max sharpe)</vt:lpstr>
      <vt:lpstr>Black Litterman  why improve</vt:lpstr>
      <vt:lpstr>Black Litterman  basic idea</vt:lpstr>
      <vt:lpstr>Black Litterman  本质: Beysian---通过先验和新息，求出后验 作为期望收益，求解EF</vt:lpstr>
      <vt:lpstr>Replicate key component</vt:lpstr>
      <vt:lpstr>DATA INFO</vt:lpstr>
      <vt:lpstr>PowerPoint 演示文稿</vt:lpstr>
      <vt:lpstr>PowerPoint 演示文稿</vt:lpstr>
      <vt:lpstr>PowerPoint 演示文稿</vt:lpstr>
      <vt:lpstr>Efficient Frontier —— 3 results</vt:lpstr>
      <vt:lpstr>PowerPoint 演示文稿</vt:lpstr>
      <vt:lpstr>Black Litterman: Construct Prior</vt:lpstr>
      <vt:lpstr>Black Litterman: Create Views</vt:lpstr>
      <vt:lpstr>Black Litterman:  Estimated Returns for Prior, Hist, Posterior, Views</vt:lpstr>
      <vt:lpstr>Black Litterman Results: combine with above 3</vt:lpstr>
      <vt:lpstr>PowerPoint 演示文稿</vt:lpstr>
      <vt:lpstr>BackTesting —— Take BL+MaxSharpe for example</vt:lpstr>
      <vt:lpstr>BackTesting —— Take BL+MaxSharpe for example </vt:lpstr>
      <vt:lpstr>PowerPoint 演示文稿</vt:lpstr>
      <vt:lpstr>Future Work</vt:lpstr>
      <vt:lpstr>Toy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ubuntu</dc:creator>
  <cp:lastModifiedBy>ubuntu</cp:lastModifiedBy>
  <cp:revision>11</cp:revision>
  <dcterms:created xsi:type="dcterms:W3CDTF">2020-12-20T14:51:41Z</dcterms:created>
  <dcterms:modified xsi:type="dcterms:W3CDTF">2020-12-20T14:51:41Z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