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"/>
  </p:notesMasterIdLst>
  <p:sldIdLst>
    <p:sldId id="273" r:id="rId3"/>
    <p:sldId id="274" r:id="rId5"/>
    <p:sldId id="275" r:id="rId6"/>
    <p:sldId id="276" r:id="rId7"/>
  </p:sldIdLst>
  <p:sldSz cx="9144000" cy="5143500" type="screen16x9"/>
  <p:notesSz cx="6858000" cy="9144000"/>
  <p:embeddedFontLst>
    <p:embeddedFont>
      <p:font typeface="Lato" panose="02010600030101010101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rme" panose="02010600030101010101" charset="0"/>
      <p:regular r:id="rId19"/>
    </p:embeddedFont>
    <p:embeddedFont>
      <p:font typeface="Quattrocento Sans" panose="02010600030101010101" charset="0"/>
      <p:regular r:id="rId20"/>
      <p:bold r:id="rId21"/>
      <p:italic r:id="rId22"/>
      <p:boldItalic r:id="rId23"/>
    </p:embeddedFont>
    <p:embeddedFont>
      <p:font typeface="Raleway" panose="020B0003030101060003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>
        <p:scale>
          <a:sx n="100" d="100"/>
          <a:sy n="100" d="100"/>
        </p:scale>
        <p:origin x="946" y="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21.fntdata"/><Relationship Id="rId30" Type="http://schemas.openxmlformats.org/officeDocument/2006/relationships/font" Target="fonts/font20.fntdata"/><Relationship Id="rId3" Type="http://schemas.openxmlformats.org/officeDocument/2006/relationships/slide" Target="slides/slide1.xml"/><Relationship Id="rId29" Type="http://schemas.openxmlformats.org/officeDocument/2006/relationships/font" Target="fonts/font19.fntdata"/><Relationship Id="rId28" Type="http://schemas.openxmlformats.org/officeDocument/2006/relationships/font" Target="fonts/font18.fntdata"/><Relationship Id="rId27" Type="http://schemas.openxmlformats.org/officeDocument/2006/relationships/font" Target="fonts/font17.fntdata"/><Relationship Id="rId26" Type="http://schemas.openxmlformats.org/officeDocument/2006/relationships/font" Target="fonts/font16.fntdata"/><Relationship Id="rId25" Type="http://schemas.openxmlformats.org/officeDocument/2006/relationships/font" Target="fonts/font15.fntdata"/><Relationship Id="rId24" Type="http://schemas.openxmlformats.org/officeDocument/2006/relationships/font" Target="fonts/font14.fntdata"/><Relationship Id="rId23" Type="http://schemas.openxmlformats.org/officeDocument/2006/relationships/font" Target="fonts/font13.fntdata"/><Relationship Id="rId22" Type="http://schemas.openxmlformats.org/officeDocument/2006/relationships/font" Target="fonts/font12.fntdata"/><Relationship Id="rId21" Type="http://schemas.openxmlformats.org/officeDocument/2006/relationships/font" Target="fonts/font11.fntdata"/><Relationship Id="rId20" Type="http://schemas.openxmlformats.org/officeDocument/2006/relationships/font" Target="fonts/font10.fntdata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25fe4eb67_9_385:notes"/>
          <p:cNvSpPr txBox="true">
            <a:spLocks noGrp="true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g525fe4eb67_9_385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25fe4eb67_9_411:notes"/>
          <p:cNvSpPr txBox="true">
            <a:spLocks noGrp="true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g525fe4eb67_9_411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25fe4eb67_9_419:notes"/>
          <p:cNvSpPr txBox="true">
            <a:spLocks noGrp="true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g525fe4eb67_9_41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25fe4eb67_9_427:notes"/>
          <p:cNvSpPr txBox="true">
            <a:spLocks noGrp="true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3" name="Google Shape;543;g525fe4eb67_9_427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true">
            <a:spLocks noGrp="true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4"/>
          <p:cNvSpPr txBox="true">
            <a:spLocks noGrp="true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4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4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4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true">
            <a:spLocks noGrp="true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false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3"/>
          <p:cNvSpPr txBox="true">
            <a:spLocks noGrp="true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3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3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true">
            <a:spLocks noGrp="true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false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true">
            <a:spLocks noGrp="true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4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4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true">
            <a:spLocks noGrp="true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false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5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5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5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true">
            <a:spLocks noGrp="true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false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6"/>
          <p:cNvSpPr txBox="true">
            <a:spLocks noGrp="true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16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6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6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true">
            <a:spLocks noGrp="true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7"/>
          <p:cNvSpPr txBox="true">
            <a:spLocks noGrp="true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7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7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7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true">
            <a:spLocks noGrp="true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false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8"/>
          <p:cNvSpPr txBox="true">
            <a:spLocks noGrp="true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8"/>
          <p:cNvSpPr txBox="true">
            <a:spLocks noGrp="true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8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8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true">
            <a:spLocks noGrp="true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false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9"/>
          <p:cNvSpPr txBox="true">
            <a:spLocks noGrp="true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121" name="Google Shape;121;p19"/>
          <p:cNvSpPr txBox="true">
            <a:spLocks noGrp="true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9"/>
          <p:cNvSpPr txBox="true">
            <a:spLocks noGrp="true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123" name="Google Shape;123;p19"/>
          <p:cNvSpPr txBox="true">
            <a:spLocks noGrp="true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19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9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9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0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0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true">
            <a:spLocks noGrp="true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1"/>
          <p:cNvSpPr txBox="true">
            <a:spLocks noGrp="true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4" name="Google Shape;134;p21"/>
          <p:cNvSpPr txBox="true">
            <a:spLocks noGrp="true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5" name="Google Shape;135;p21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1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1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true">
            <a:spLocks noGrp="true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false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2"/>
          <p:cNvSpPr>
            <a:spLocks noGrp="true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true">
            <a:spLocks noGrp="true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2" name="Google Shape;142;p22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2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true">
            <a:spLocks noGrp="true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false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13"/>
          <p:cNvSpPr txBox="true">
            <a:spLocks noGrp="true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true">
            <a:spLocks noGrp="true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true">
            <a:spLocks noGrp="true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true">
            <a:spLocks noGrp="true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false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false"/>
        </a:gra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true"/>
          <p:nvPr/>
        </p:nvSpPr>
        <p:spPr>
          <a:xfrm>
            <a:off x="4117340" y="1481455"/>
            <a:ext cx="3688715" cy="170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 Data </a:t>
            </a:r>
            <a:endParaRPr sz="1100"/>
          </a:p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Analytics</a:t>
            </a:r>
            <a:endParaRPr sz="1100"/>
          </a:p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x-none" sz="2000" b="1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x-none" sz="2000" b="1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Markowitz</a:t>
            </a:r>
            <a:r>
              <a:rPr lang="x-none" sz="20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lang="x-none" sz="2000" b="1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mean-variance Model</a:t>
            </a:r>
            <a:endParaRPr lang="x-none" sz="2000" b="1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100"/>
          </a:p>
        </p:txBody>
      </p:sp>
      <p:grpSp>
        <p:nvGrpSpPr>
          <p:cNvPr id="501" name="Google Shape;501;p42" descr="This image is an illustration of a man with a beard. "/>
          <p:cNvGrpSpPr/>
          <p:nvPr/>
        </p:nvGrpSpPr>
        <p:grpSpPr>
          <a:xfrm>
            <a:off x="468480" y="610750"/>
            <a:ext cx="3322548" cy="4532614"/>
            <a:chOff x="117404" y="1951388"/>
            <a:chExt cx="3810262" cy="5197952"/>
          </a:xfrm>
        </p:grpSpPr>
        <p:sp>
          <p:nvSpPr>
            <p:cNvPr id="502" name="Google Shape;502;p42"/>
            <p:cNvSpPr/>
            <p:nvPr/>
          </p:nvSpPr>
          <p:spPr>
            <a:xfrm>
              <a:off x="218769" y="2438400"/>
              <a:ext cx="3132000" cy="3132000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12" scaled="false"/>
            </a:gra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3" name="Google Shape;503;p42"/>
            <p:cNvGrpSpPr/>
            <p:nvPr/>
          </p:nvGrpSpPr>
          <p:grpSpPr>
            <a:xfrm>
              <a:off x="524850" y="2442823"/>
              <a:ext cx="2749432" cy="4706517"/>
              <a:chOff x="209099" y="1340526"/>
              <a:chExt cx="3468002" cy="5936575"/>
            </a:xfrm>
          </p:grpSpPr>
          <p:sp>
            <p:nvSpPr>
              <p:cNvPr id="504" name="Google Shape;504;p42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false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12" scaled="false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42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false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42"/>
              <p:cNvSpPr/>
              <p:nvPr/>
            </p:nvSpPr>
            <p:spPr>
              <a:xfrm>
                <a:off x="1666242" y="1340526"/>
                <a:ext cx="1081716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false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12" scaled="false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42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false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42"/>
              <p:cNvSpPr/>
              <p:nvPr/>
            </p:nvSpPr>
            <p:spPr>
              <a:xfrm>
                <a:off x="209099" y="2329669"/>
                <a:ext cx="2883431" cy="4947432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false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12" scaled="false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42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false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12" scaled="false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42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false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42"/>
              <p:cNvSpPr/>
              <p:nvPr/>
            </p:nvSpPr>
            <p:spPr>
              <a:xfrm>
                <a:off x="1851962" y="1895956"/>
                <a:ext cx="1001144" cy="1693716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false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12" scaled="false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42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false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false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42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false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42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false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42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false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42"/>
              <p:cNvSpPr/>
              <p:nvPr/>
            </p:nvSpPr>
            <p:spPr>
              <a:xfrm>
                <a:off x="963385" y="3011955"/>
                <a:ext cx="2713716" cy="2492572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false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12" scaled="false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false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7" name="Google Shape;517;p42"/>
            <p:cNvSpPr/>
            <p:nvPr/>
          </p:nvSpPr>
          <p:spPr>
            <a:xfrm flipH="true">
              <a:off x="662497" y="2575406"/>
              <a:ext cx="333900" cy="333900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12" scaled="false"/>
            </a:gra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2"/>
            <p:cNvSpPr/>
            <p:nvPr/>
          </p:nvSpPr>
          <p:spPr>
            <a:xfrm flipH="true">
              <a:off x="3192776" y="5092277"/>
              <a:ext cx="191700" cy="191700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12" scaled="false"/>
            </a:gradFill>
            <a:ln>
              <a:noFill/>
            </a:ln>
          </p:spPr>
          <p:txBody>
            <a:bodyPr spcFirstLastPara="1" wrap="square" lIns="68575" tIns="34275" rIns="68575" bIns="34275" anchor="t" anchorCtr="false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117404" y="5337893"/>
              <a:ext cx="319200" cy="319200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3656166" y="3941881"/>
              <a:ext cx="271500" cy="271500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2941210" y="1951388"/>
              <a:ext cx="405000" cy="405000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68575" tIns="34275" rIns="68575" bIns="34275" anchor="ctr" anchorCtr="false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"/>
          <p:cNvSpPr/>
          <p:nvPr/>
        </p:nvSpPr>
        <p:spPr>
          <a:xfrm>
            <a:off x="822488" y="1507931"/>
            <a:ext cx="73719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false">
            <a:noAutofit/>
          </a:bodyPr>
          <a:lstStyle/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Char char="•"/>
            </a:pPr>
            <a:r>
              <a:rPr lang="en-GB" sz="15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Dataset: </a:t>
            </a:r>
            <a:r>
              <a:rPr lang="en-GB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284,807 transaction records with 492 frauds and 284315 normal customers</a:t>
            </a:r>
            <a:endParaRPr sz="1100"/>
          </a:p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Char char="•"/>
            </a:pPr>
            <a:r>
              <a:rPr lang="en-GB" sz="15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Features: </a:t>
            </a:r>
            <a:r>
              <a:rPr lang="en-GB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V1, V2, ... V28 are the principal components obtained with PCA, the only features which have not been transformed with PCA are 'Time' and 'Amount'.</a:t>
            </a:r>
            <a:endParaRPr sz="1100"/>
          </a:p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Char char="•"/>
            </a:pPr>
            <a:r>
              <a:rPr lang="en-GB" sz="15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'Class</a:t>
            </a:r>
            <a:r>
              <a:rPr lang="en-GB" sz="15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' </a:t>
            </a:r>
            <a:r>
              <a:rPr lang="en-GB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the response variable and it takes value 1 in case of fraud and 0 otherwise.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43" descr="https://lh3.googleusercontent.com/txo9XkdUnw9w_cQsP9v3BNe52-kLEy3nKJEIL9TmXeV5UtYBL-yNsqjxS3gVedhLt1w-Jajt1wqMjoHs-V5CujggINuJRNFEC5BfBZnXWPji2VbFO5VI2BOtiYhbfKYr50WshVRK4YQ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4910241" y="3101602"/>
            <a:ext cx="3020386" cy="123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3" descr="https://lh3.googleusercontent.com/xUiNf4_R7SkYPzLbu3vQfTSgkmPUPXmNRsx74rsujaNcCMApZ8J9gZARctaytXQCMK6PBG96e6yt8BBtOtjlRkmJBGJDgPSE9pj54W2Jm0eAOk7chd9H5IHL1qBDzpUJRrFH7JZWMzQ"/>
          <p:cNvPicPr preferRelativeResize="false"/>
          <p:nvPr/>
        </p:nvPicPr>
        <p:blipFill rotWithShape="true">
          <a:blip r:embed="rId2"/>
          <a:srcRect/>
          <a:stretch>
            <a:fillRect/>
          </a:stretch>
        </p:blipFill>
        <p:spPr>
          <a:xfrm>
            <a:off x="879050" y="3108673"/>
            <a:ext cx="4031192" cy="123944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3"/>
          <p:cNvSpPr/>
          <p:nvPr/>
        </p:nvSpPr>
        <p:spPr>
          <a:xfrm>
            <a:off x="177759" y="149607"/>
            <a:ext cx="312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5.1 Data </a:t>
            </a:r>
            <a:endParaRPr lang="en-GB" sz="2400" b="1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altLang="en-GB" sz="24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Accessing </a:t>
            </a:r>
            <a:endParaRPr lang="x-none" altLang="en-GB" sz="2400" b="1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31" name="Google Shape;531;p43" descr="https://lh4.googleusercontent.com/1FyrG72mBzzaAUUFsVsycxbSPgHo7vRCSRNYuf52jJnBedwzP_n2SLj3xYDc5YHXUNx_LjBAWII7KHVsLST9u8CsJ4ZHppeaHGHFK7r-EnXj1jFn4wD_X9dVwWb6AaTXvpSOKIowz9k"/>
          <p:cNvPicPr preferRelativeResize="false"/>
          <p:nvPr/>
        </p:nvPicPr>
        <p:blipFill rotWithShape="true">
          <a:blip r:embed="rId3"/>
          <a:srcRect/>
          <a:stretch>
            <a:fillRect/>
          </a:stretch>
        </p:blipFill>
        <p:spPr>
          <a:xfrm>
            <a:off x="7608878" y="24136"/>
            <a:ext cx="1502905" cy="89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/>
          <p:nvPr/>
        </p:nvSpPr>
        <p:spPr>
          <a:xfrm>
            <a:off x="177759" y="149607"/>
            <a:ext cx="1262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5.2 EDA</a:t>
            </a:r>
            <a:endParaRPr sz="1100"/>
          </a:p>
        </p:txBody>
      </p:sp>
      <p:pic>
        <p:nvPicPr>
          <p:cNvPr id="537" name="Google Shape;537;p44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177759" y="941347"/>
            <a:ext cx="4983416" cy="333382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4"/>
          <p:cNvSpPr txBox="true"/>
          <p:nvPr/>
        </p:nvSpPr>
        <p:spPr>
          <a:xfrm>
            <a:off x="5298530" y="1188642"/>
            <a:ext cx="37653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Heavily imbalanced dataset! → </a:t>
            </a:r>
            <a:r>
              <a:rPr lang="en-GB" sz="15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SMOTE</a:t>
            </a: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 </a:t>
            </a: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— Synthetic Minority Over-sampling Technique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k-nearest-neighbors for minority class observations (finding similar observations)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choosing one of the k-nearest-neighbors and using it to create a similar, but randomly tweaked, new observations.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44"/>
          <p:cNvPicPr preferRelativeResize="false"/>
          <p:nvPr/>
        </p:nvPicPr>
        <p:blipFill rotWithShape="true">
          <a:blip r:embed="rId2"/>
          <a:srcRect/>
          <a:stretch>
            <a:fillRect/>
          </a:stretch>
        </p:blipFill>
        <p:spPr>
          <a:xfrm>
            <a:off x="5445354" y="4126702"/>
            <a:ext cx="1528763" cy="750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4"/>
          <p:cNvPicPr preferRelativeResize="false"/>
          <p:nvPr/>
        </p:nvPicPr>
        <p:blipFill rotWithShape="true">
          <a:blip r:embed="rId3"/>
          <a:srcRect/>
          <a:stretch>
            <a:fillRect/>
          </a:stretch>
        </p:blipFill>
        <p:spPr>
          <a:xfrm>
            <a:off x="7258296" y="4147913"/>
            <a:ext cx="1385888" cy="75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45" descr="A close up of a map&#10;&#10;Description generated with very high confidence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628650" y="1123440"/>
            <a:ext cx="5714627" cy="341533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5"/>
          <p:cNvSpPr txBox="true">
            <a:spLocks noGrp="true"/>
          </p:cNvSpPr>
          <p:nvPr>
            <p:ph type="title"/>
          </p:nvPr>
        </p:nvSpPr>
        <p:spPr>
          <a:xfrm>
            <a:off x="628650" y="604730"/>
            <a:ext cx="22563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Quattrocento Sans"/>
              <a:buNone/>
            </a:pPr>
            <a:r>
              <a:rPr lang="en-GB" sz="24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5.3 Train Model</a:t>
            </a:r>
            <a:endParaRPr sz="1100"/>
          </a:p>
        </p:txBody>
      </p:sp>
      <p:sp>
        <p:nvSpPr>
          <p:cNvPr id="547" name="Google Shape;547;p45"/>
          <p:cNvSpPr/>
          <p:nvPr/>
        </p:nvSpPr>
        <p:spPr>
          <a:xfrm>
            <a:off x="6623725" y="1836575"/>
            <a:ext cx="23202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false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reconstruction error on our training and test data seems to converge nicely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WPS Presentation</Application>
  <PresentationFormat>全屏显示(16:9)</PresentationFormat>
  <Paragraphs>30</Paragraphs>
  <Slides>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SimSun</vt:lpstr>
      <vt:lpstr>Wingdings</vt:lpstr>
      <vt:lpstr>Arial</vt:lpstr>
      <vt:lpstr>DejaVu Sans</vt:lpstr>
      <vt:lpstr>Raleway</vt:lpstr>
      <vt:lpstr>Gubbi</vt:lpstr>
      <vt:lpstr>Lato</vt:lpstr>
      <vt:lpstr>Calibri</vt:lpstr>
      <vt:lpstr>Quattrocento Sans</vt:lpstr>
      <vt:lpstr>Noto Sans Symbols</vt:lpstr>
      <vt:lpstr>Times New Roman</vt:lpstr>
      <vt:lpstr>Carme</vt:lpstr>
      <vt:lpstr>Roboto</vt:lpstr>
      <vt:lpstr>微软雅黑</vt:lpstr>
      <vt:lpstr>Droid Sans Fallback</vt:lpstr>
      <vt:lpstr>Arial Unicode MS</vt:lpstr>
      <vt:lpstr>Office Theme</vt:lpstr>
      <vt:lpstr>PowerPoint 演示文稿</vt:lpstr>
      <vt:lpstr>PowerPoint 演示文稿</vt:lpstr>
      <vt:lpstr>PowerPoint 演示文稿</vt:lpstr>
      <vt:lpstr>5.3 Train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Yanfeng</dc:creator>
  <cp:lastModifiedBy>ubuntu</cp:lastModifiedBy>
  <cp:revision>16</cp:revision>
  <dcterms:created xsi:type="dcterms:W3CDTF">2020-12-06T06:47:59Z</dcterms:created>
  <dcterms:modified xsi:type="dcterms:W3CDTF">2020-12-06T06:47:59Z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