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4"/>
  </p:notesMasterIdLst>
  <p:sldIdLst>
    <p:sldId id="261" r:id="rId2"/>
    <p:sldId id="268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Quattrocento Sans" panose="02010600030101010101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8445-0210-4C61-B18C-87082FC19C58}">
  <a:tblStyle styleId="{94D88445-0210-4C61-B18C-87082FC19C58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C3D4EB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C3D4EB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C3D4EB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C3D4EB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lastCol>
    <a:firstCol>
      <a:tcTxStyle b="on" i="off"/>
      <a:tcStyle>
        <a:tcBdr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firstCol>
    <a:lastRow>
      <a:tcTxStyle b="on" i="off"/>
      <a:tcStyle>
        <a:tcBdr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wCell>
    <a:firstRow>
      <a:tcTxStyle b="on" i="off"/>
      <a:tcStyle>
        <a:tcBdr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neCell>
    <a:nwCell>
      <a:tcTxStyle/>
      <a:tcStyle>
        <a:tcBdr/>
      </a:tcStyle>
    </a:nwCell>
  </a:tblStyle>
  <a:tblStyle styleId="{1FA9741D-A082-4C9B-854E-6C9CD21C81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25fe4eb67_9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525fe4eb67_9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25fe4eb67_9_2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525fe4eb67_9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0"/>
          <p:cNvGrpSpPr/>
          <p:nvPr/>
        </p:nvGrpSpPr>
        <p:grpSpPr>
          <a:xfrm>
            <a:off x="4570985" y="1740195"/>
            <a:ext cx="4530556" cy="2365034"/>
            <a:chOff x="1504599" y="2399466"/>
            <a:chExt cx="6134808" cy="3202483"/>
          </a:xfrm>
        </p:grpSpPr>
        <p:sp>
          <p:nvSpPr>
            <p:cNvPr id="248" name="Google Shape;248;p30"/>
            <p:cNvSpPr/>
            <p:nvPr/>
          </p:nvSpPr>
          <p:spPr>
            <a:xfrm>
              <a:off x="3063972" y="4165973"/>
              <a:ext cx="836057" cy="1435976"/>
            </a:xfrm>
            <a:custGeom>
              <a:avLst/>
              <a:gdLst/>
              <a:ahLst/>
              <a:cxnLst/>
              <a:rect l="l" t="t" r="r" b="b"/>
              <a:pathLst>
                <a:path w="1874" h="3562" extrusionOk="0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6266439" y="4430998"/>
              <a:ext cx="1201065" cy="968403"/>
            </a:xfrm>
            <a:custGeom>
              <a:avLst/>
              <a:gdLst/>
              <a:ahLst/>
              <a:cxnLst/>
              <a:rect l="l" t="t" r="r" b="b"/>
              <a:pathLst>
                <a:path w="2690" h="2404" extrusionOk="0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3915668" y="3671184"/>
              <a:ext cx="1239012" cy="1462184"/>
            </a:xfrm>
            <a:custGeom>
              <a:avLst/>
              <a:gdLst/>
              <a:ahLst/>
              <a:cxnLst/>
              <a:rect l="l" t="t" r="r" b="b"/>
              <a:pathLst>
                <a:path w="2776" h="3628" extrusionOk="0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4040675" y="2527450"/>
              <a:ext cx="1264687" cy="1655658"/>
            </a:xfrm>
            <a:custGeom>
              <a:avLst/>
              <a:gdLst/>
              <a:ahLst/>
              <a:cxnLst/>
              <a:rect l="l" t="t" r="r" b="b"/>
              <a:pathLst>
                <a:path w="2834" h="4108" extrusionOk="0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024074" y="2480087"/>
              <a:ext cx="2615334" cy="2204847"/>
            </a:xfrm>
            <a:custGeom>
              <a:avLst/>
              <a:gdLst/>
              <a:ahLst/>
              <a:cxnLst/>
              <a:rect l="l" t="t" r="r" b="b"/>
              <a:pathLst>
                <a:path w="5856" h="5472" extrusionOk="0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3948495" y="4209922"/>
              <a:ext cx="3572" cy="4030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30"/>
            <p:cNvGrpSpPr/>
            <p:nvPr/>
          </p:nvGrpSpPr>
          <p:grpSpPr>
            <a:xfrm>
              <a:off x="1504599" y="2399466"/>
              <a:ext cx="2802929" cy="1873304"/>
              <a:chOff x="93979" y="699453"/>
              <a:chExt cx="3986530" cy="2951480"/>
            </a:xfrm>
          </p:grpSpPr>
          <p:sp>
            <p:nvSpPr>
              <p:cNvPr id="255" name="Google Shape;255;p30"/>
              <p:cNvSpPr/>
              <p:nvPr/>
            </p:nvSpPr>
            <p:spPr>
              <a:xfrm>
                <a:off x="1352550" y="1099503"/>
                <a:ext cx="40640" cy="26670"/>
              </a:xfrm>
              <a:custGeom>
                <a:avLst/>
                <a:gdLst/>
                <a:ahLst/>
                <a:cxnLst/>
                <a:rect l="l" t="t" r="r" b="b"/>
                <a:pathLst>
                  <a:path w="64" h="42" extrusionOk="0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60" extrusionOk="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1258570" y="1024573"/>
                <a:ext cx="190500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138" extrusionOk="0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1468120" y="1056323"/>
                <a:ext cx="35560" cy="10160"/>
              </a:xfrm>
              <a:custGeom>
                <a:avLst/>
                <a:gdLst/>
                <a:ahLst/>
                <a:cxnLst/>
                <a:rect l="l" t="t" r="r" b="b"/>
                <a:pathLst>
                  <a:path w="56" h="16" extrusionOk="0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1464310" y="996633"/>
                <a:ext cx="3429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30" extrusionOk="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1504950" y="994093"/>
                <a:ext cx="97790" cy="3937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62" extrusionOk="0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1772920" y="1067753"/>
                <a:ext cx="143510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38" extrusionOk="0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1842770" y="887413"/>
                <a:ext cx="3683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58" h="40" extrusionOk="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1507490" y="963613"/>
                <a:ext cx="102870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38" extrusionOk="0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1703070" y="928053"/>
                <a:ext cx="16891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30" extrusionOk="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1694180" y="1013143"/>
                <a:ext cx="44450" cy="3302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2" extrusionOk="0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1883410" y="957263"/>
                <a:ext cx="95250" cy="5461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6" extrusionOk="0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646430" y="1806893"/>
                <a:ext cx="15240" cy="8890"/>
              </a:xfrm>
              <a:custGeom>
                <a:avLst/>
                <a:gdLst/>
                <a:ahLst/>
                <a:cxnLst/>
                <a:rect l="l" t="t" r="r" b="b"/>
                <a:pathLst>
                  <a:path w="24" h="14" extrusionOk="0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615950" y="1811973"/>
                <a:ext cx="24130" cy="22860"/>
              </a:xfrm>
              <a:custGeom>
                <a:avLst/>
                <a:gdLst/>
                <a:ahLst/>
                <a:cxnLst/>
                <a:rect l="l" t="t" r="r" b="b"/>
                <a:pathLst>
                  <a:path w="38" h="36" extrusionOk="0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92" extrusionOk="0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72" extrusionOk="0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2791460" y="3296603"/>
                <a:ext cx="5080" cy="5080"/>
              </a:xfrm>
              <a:custGeom>
                <a:avLst/>
                <a:gdLst/>
                <a:ahLst/>
                <a:cxnLst/>
                <a:rect l="l" t="t" r="r" b="b"/>
                <a:pathLst>
                  <a:path w="8" h="8" extrusionOk="0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3708" extrusionOk="0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1927860" y="823913"/>
                <a:ext cx="304800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270" extrusionOk="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50" extrusionOk="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2731770" y="1751013"/>
                <a:ext cx="203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32" h="24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2656840" y="1799273"/>
                <a:ext cx="1397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22" h="24" extrusionOk="0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2352040" y="1724343"/>
                <a:ext cx="2286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36" h="54" extrusionOk="0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2428240" y="1463993"/>
                <a:ext cx="5969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94" h="76" extrusionOk="0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1668780" y="1211263"/>
                <a:ext cx="63500" cy="4318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68" extrusionOk="0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1733550" y="1088073"/>
                <a:ext cx="48260" cy="10160"/>
              </a:xfrm>
              <a:custGeom>
                <a:avLst/>
                <a:gdLst/>
                <a:ahLst/>
                <a:cxnLst/>
                <a:rect l="l" t="t" r="r" b="b"/>
                <a:pathLst>
                  <a:path w="76" h="16" extrusionOk="0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1723390" y="1129983"/>
                <a:ext cx="3048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48" h="32" extrusionOk="0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30"/>
              <p:cNvSpPr/>
              <p:nvPr/>
            </p:nvSpPr>
            <p:spPr>
              <a:xfrm>
                <a:off x="1728470" y="1065213"/>
                <a:ext cx="44450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70" h="34" extrusionOk="0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04" extrusionOk="0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1936750" y="1119823"/>
                <a:ext cx="81280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8" extrusionOk="0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1940560" y="1010603"/>
                <a:ext cx="8001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0" extrusionOk="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2194560" y="944563"/>
                <a:ext cx="3429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20" extrusionOk="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2057400" y="727393"/>
                <a:ext cx="784860" cy="36703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78" extrusionOk="0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2335530" y="1211263"/>
                <a:ext cx="121920" cy="4826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76" extrusionOk="0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1762760" y="1103313"/>
                <a:ext cx="2921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46" h="18" extrusionOk="0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2" extrusionOk="0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92" extrusionOk="0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2178050" y="1465263"/>
                <a:ext cx="15240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4" h="38" extrusionOk="0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2258060" y="1697673"/>
                <a:ext cx="52070" cy="36830"/>
              </a:xfrm>
              <a:custGeom>
                <a:avLst/>
                <a:gdLst/>
                <a:ahLst/>
                <a:cxnLst/>
                <a:rect l="l" t="t" r="r" b="b"/>
                <a:pathLst>
                  <a:path w="82" h="58" extrusionOk="0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358" extrusionOk="0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98" extrusionOk="0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1750060" y="1098233"/>
                <a:ext cx="34290" cy="889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4" extrusionOk="0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1854200" y="1394143"/>
                <a:ext cx="114300" cy="660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04" extrusionOk="0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776" extrusionOk="0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Google Shape;299;p30"/>
            <p:cNvSpPr/>
            <p:nvPr/>
          </p:nvSpPr>
          <p:spPr>
            <a:xfrm>
              <a:off x="3956532" y="4207503"/>
              <a:ext cx="2678" cy="3224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960208" y="4202250"/>
              <a:ext cx="1116" cy="1007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951969" y="4201861"/>
              <a:ext cx="2678" cy="3224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952965" y="4209874"/>
              <a:ext cx="1785" cy="2418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3950141" y="4196164"/>
              <a:ext cx="3572" cy="2418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3945656" y="4202169"/>
              <a:ext cx="2232" cy="1007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947487" y="4207726"/>
              <a:ext cx="2678" cy="1612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30"/>
          <p:cNvSpPr txBox="1"/>
          <p:nvPr/>
        </p:nvSpPr>
        <p:spPr>
          <a:xfrm>
            <a:off x="461716" y="206472"/>
            <a:ext cx="7844171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Market Opportunity – Democratize Hedge Funds  </a:t>
            </a:r>
            <a:endParaRPr sz="27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461716" y="1201943"/>
            <a:ext cx="5753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Noto Sans Symbols"/>
              <a:buChar char="➢"/>
            </a:pPr>
            <a:r>
              <a:rPr lang="en-GB" sz="1500" b="1" i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Pain Points</a:t>
            </a:r>
            <a:endParaRPr sz="1500" b="1" i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501516" y="1514884"/>
            <a:ext cx="4995371" cy="318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Hedge funds are only open </a:t>
            </a:r>
            <a:r>
              <a:rPr lang="en-US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 "accredited" or qualified investors.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Qualified investors of a hedge fund refer to the entities and individuals with corresponding risk identification ability and risk bearing ability.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i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mainland China: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Invest not less than 1 million yuan in a single hedge fund.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Enterprises with net assets not less than 10 million yuan;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Individuals whose financial assets are no less than 3 million yuan or whose average annual personal income is no less than 500,000 yuan in the recent three years.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Retail Investors do not have the access to many </a:t>
            </a:r>
            <a:r>
              <a:rPr lang="en-US" altLang="zh-CN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financial instruments that are only available for big institutions.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i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Financial Derivatives for hedging, such as options and futures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i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Global Asset Allocation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200" dirty="0"/>
          </a:p>
        </p:txBody>
      </p:sp>
      <p:grpSp>
        <p:nvGrpSpPr>
          <p:cNvPr id="309" name="Google Shape;309;p30" descr="This image is of an abstract shape. "/>
          <p:cNvGrpSpPr/>
          <p:nvPr/>
        </p:nvGrpSpPr>
        <p:grpSpPr>
          <a:xfrm rot="-6290697">
            <a:off x="6042434" y="2999055"/>
            <a:ext cx="5004442" cy="5805275"/>
            <a:chOff x="2950671" y="-4116586"/>
            <a:chExt cx="12607263" cy="14624733"/>
          </a:xfrm>
        </p:grpSpPr>
        <p:sp>
          <p:nvSpPr>
            <p:cNvPr id="310" name="Google Shape;310;p30"/>
            <p:cNvSpPr/>
            <p:nvPr/>
          </p:nvSpPr>
          <p:spPr>
            <a:xfrm rot="9420272">
              <a:off x="4855954" y="-2246934"/>
              <a:ext cx="8673603" cy="11518528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 rot="9420272">
              <a:off x="5048019" y="-2833465"/>
              <a:ext cx="8756898" cy="10755935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 rot="9420272">
              <a:off x="5218810" y="-1993837"/>
              <a:ext cx="7570430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138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30"/>
          <p:cNvSpPr txBox="1"/>
          <p:nvPr/>
        </p:nvSpPr>
        <p:spPr>
          <a:xfrm>
            <a:off x="545085" y="613406"/>
            <a:ext cx="4924709" cy="3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 dirty="0" err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Aqumon’s</a:t>
            </a:r>
            <a:r>
              <a:rPr lang="en-GB" sz="1200" i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goal is to </a:t>
            </a:r>
            <a:r>
              <a:rPr lang="en-US" sz="1200" i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bring the hedge-fund-level investment opportunities that are available to 5% of the population to 95 per cent of the population</a:t>
            </a:r>
            <a:endParaRPr sz="1200" i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132E68-2BA6-4BCD-AF0B-6493EBE6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92" y="1564718"/>
            <a:ext cx="4178428" cy="1835658"/>
          </a:xfrm>
          <a:prstGeom prst="rect">
            <a:avLst/>
          </a:prstGeom>
        </p:spPr>
      </p:pic>
      <p:sp>
        <p:nvSpPr>
          <p:cNvPr id="380" name="Google Shape;380;p37"/>
          <p:cNvSpPr txBox="1"/>
          <p:nvPr/>
        </p:nvSpPr>
        <p:spPr>
          <a:xfrm>
            <a:off x="225910" y="391049"/>
            <a:ext cx="397040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Model</a:t>
            </a:r>
            <a:endParaRPr sz="1100" dirty="0"/>
          </a:p>
        </p:txBody>
      </p:sp>
      <p:grpSp>
        <p:nvGrpSpPr>
          <p:cNvPr id="383" name="Google Shape;383;p37" descr="This image is an icon of one person interacting with three people "/>
          <p:cNvGrpSpPr/>
          <p:nvPr/>
        </p:nvGrpSpPr>
        <p:grpSpPr>
          <a:xfrm>
            <a:off x="345971" y="1607949"/>
            <a:ext cx="2737577" cy="461700"/>
            <a:chOff x="7999616" y="3566010"/>
            <a:chExt cx="3067302" cy="615600"/>
          </a:xfrm>
        </p:grpSpPr>
        <p:sp>
          <p:nvSpPr>
            <p:cNvPr id="384" name="Google Shape;384;p37"/>
            <p:cNvSpPr/>
            <p:nvPr/>
          </p:nvSpPr>
          <p:spPr>
            <a:xfrm>
              <a:off x="8578718" y="3566010"/>
              <a:ext cx="2488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FOHF management fee as Robo-Advisor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Hands-on Review Portfolio</a:t>
              </a:r>
              <a:endParaRPr sz="1050" i="1" dirty="0"/>
            </a:p>
          </p:txBody>
        </p:sp>
        <p:grpSp>
          <p:nvGrpSpPr>
            <p:cNvPr id="385" name="Google Shape;385;p37"/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386" name="Google Shape;386;p37"/>
              <p:cNvSpPr/>
              <p:nvPr/>
            </p:nvSpPr>
            <p:spPr>
              <a:xfrm>
                <a:off x="2809875" y="2895601"/>
                <a:ext cx="82500" cy="82500"/>
              </a:xfrm>
              <a:prstGeom prst="ellipse">
                <a:avLst/>
              </a:pr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2782888" y="2978151"/>
                <a:ext cx="134938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8" extrusionOk="0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>
                <a:off x="2708275" y="3128963"/>
                <a:ext cx="60300" cy="58800"/>
              </a:xfrm>
              <a:prstGeom prst="ellipse">
                <a:avLst/>
              </a:pr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7"/>
              <p:cNvSpPr/>
              <p:nvPr/>
            </p:nvSpPr>
            <p:spPr>
              <a:xfrm>
                <a:off x="2686050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>
                <a:off x="2933700" y="3128963"/>
                <a:ext cx="60300" cy="58800"/>
              </a:xfrm>
              <a:prstGeom prst="ellipse">
                <a:avLst/>
              </a:pr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2933700" y="3128963"/>
                <a:ext cx="60300" cy="58800"/>
              </a:xfrm>
              <a:prstGeom prst="ellipse">
                <a:avLst/>
              </a:pr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>
                <a:off x="2820988" y="3128963"/>
                <a:ext cx="60300" cy="58800"/>
              </a:xfrm>
              <a:prstGeom prst="ellipse">
                <a:avLst/>
              </a:pr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2798763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2738438" y="3074988"/>
                <a:ext cx="2254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" extrusionOk="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7" name="Google Shape;397;p37"/>
              <p:cNvCxnSpPr/>
              <p:nvPr/>
            </p:nvCxnSpPr>
            <p:spPr>
              <a:xfrm>
                <a:off x="2851150" y="3044826"/>
                <a:ext cx="0" cy="45900"/>
              </a:xfrm>
              <a:prstGeom prst="straightConnector1">
                <a:avLst/>
              </a:pr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98" name="Google Shape;398;p37" descr="This image is an icon of three people interacting. "/>
          <p:cNvGrpSpPr/>
          <p:nvPr/>
        </p:nvGrpSpPr>
        <p:grpSpPr>
          <a:xfrm>
            <a:off x="6131825" y="3650645"/>
            <a:ext cx="2721077" cy="461700"/>
            <a:chOff x="7991679" y="4554108"/>
            <a:chExt cx="3628103" cy="615600"/>
          </a:xfrm>
        </p:grpSpPr>
        <p:grpSp>
          <p:nvGrpSpPr>
            <p:cNvPr id="399" name="Google Shape;399;p37"/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400" name="Google Shape;400;p37"/>
              <p:cNvSpPr/>
              <p:nvPr/>
            </p:nvSpPr>
            <p:spPr>
              <a:xfrm>
                <a:off x="3398838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7"/>
              <p:cNvSpPr/>
              <p:nvPr/>
            </p:nvSpPr>
            <p:spPr>
              <a:xfrm>
                <a:off x="3467101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7"/>
              <p:cNvSpPr/>
              <p:nvPr/>
            </p:nvSpPr>
            <p:spPr>
              <a:xfrm>
                <a:off x="3429001" y="2895601"/>
                <a:ext cx="90600" cy="96900"/>
              </a:xfrm>
              <a:prstGeom prst="ellipse">
                <a:avLst/>
              </a:pr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7"/>
              <p:cNvSpPr/>
              <p:nvPr/>
            </p:nvSpPr>
            <p:spPr>
              <a:xfrm>
                <a:off x="3429001" y="2928939"/>
                <a:ext cx="90488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3594101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3662363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7"/>
              <p:cNvSpPr/>
              <p:nvPr/>
            </p:nvSpPr>
            <p:spPr>
              <a:xfrm>
                <a:off x="3624263" y="2895601"/>
                <a:ext cx="90600" cy="96900"/>
              </a:xfrm>
              <a:prstGeom prst="ellipse">
                <a:avLst/>
              </a:pr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>
                <a:off x="3624263" y="2928939"/>
                <a:ext cx="90488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>
                <a:off x="3497263" y="3181351"/>
                <a:ext cx="825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3563938" y="3181351"/>
                <a:ext cx="825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37"/>
              <p:cNvSpPr/>
              <p:nvPr/>
            </p:nvSpPr>
            <p:spPr>
              <a:xfrm>
                <a:off x="3527426" y="3090864"/>
                <a:ext cx="88800" cy="96900"/>
              </a:xfrm>
              <a:prstGeom prst="ellipse">
                <a:avLst/>
              </a:pr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3527426" y="3124201"/>
                <a:ext cx="889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2" name="Google Shape;412;p37"/>
              <p:cNvCxnSpPr/>
              <p:nvPr/>
            </p:nvCxnSpPr>
            <p:spPr>
              <a:xfrm>
                <a:off x="3451226" y="3074989"/>
                <a:ext cx="38100" cy="38100"/>
              </a:xfrm>
              <a:prstGeom prst="straightConnector1">
                <a:avLst/>
              </a:pr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37"/>
              <p:cNvCxnSpPr/>
              <p:nvPr/>
            </p:nvCxnSpPr>
            <p:spPr>
              <a:xfrm flipH="1">
                <a:off x="3654426" y="3074989"/>
                <a:ext cx="38100" cy="38100"/>
              </a:xfrm>
              <a:prstGeom prst="straightConnector1">
                <a:avLst/>
              </a:prstGeom>
              <a:noFill/>
              <a:ln w="14275" cap="rnd" cmpd="sng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4" name="Google Shape;414;p37"/>
            <p:cNvSpPr/>
            <p:nvPr/>
          </p:nvSpPr>
          <p:spPr>
            <a:xfrm>
              <a:off x="8578716" y="4554108"/>
              <a:ext cx="3041066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Sales Revenue from sale of algorithms and strategies to professional investment institutions</a:t>
              </a:r>
              <a:endParaRPr sz="1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0" name="Google Shape;440;p37" descr="https://lh4.googleusercontent.com/1FyrG72mBzzaAUUFsVsycxbSPgHo7vRCSRNYuf52jJnBedwzP_n2SLj3xYDc5YHXUNx_LjBAWII7KHVsLST9u8CsJ4ZHppeaHGHFK7r-EnXj1jFn4wD_X9dVwWb6AaTXvpSOKIowz9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1103" y="20586"/>
            <a:ext cx="1502905" cy="89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AB62CA-BD86-490B-B64B-FC017B1A10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159"/>
          <a:stretch/>
        </p:blipFill>
        <p:spPr>
          <a:xfrm>
            <a:off x="613558" y="3126235"/>
            <a:ext cx="2398619" cy="20012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B01EB4-7BC9-4398-92B3-C16BA8884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230" y="1195052"/>
            <a:ext cx="2325211" cy="1287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46A0B1-4729-4E79-A7A1-F4656ACCAB7A}"/>
              </a:ext>
            </a:extLst>
          </p:cNvPr>
          <p:cNvSpPr txBox="1"/>
          <p:nvPr/>
        </p:nvSpPr>
        <p:spPr>
          <a:xfrm>
            <a:off x="6274230" y="2675408"/>
            <a:ext cx="2280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dk1"/>
                </a:solidFill>
                <a:latin typeface="Calibri"/>
                <a:cs typeface="Calibri"/>
              </a:rPr>
              <a:t>Quantitative technical support for professional investment institutions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188</Words>
  <Application>Microsoft Office PowerPoint</Application>
  <PresentationFormat>全屏显示(16:9)</PresentationFormat>
  <Paragraphs>22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Quattrocento Sans</vt:lpstr>
      <vt:lpstr>Noto Sans Symbols</vt:lpstr>
      <vt:lpstr>Calibri</vt:lpstr>
      <vt:lpstr>Arial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Yanfeng</dc:creator>
  <cp:lastModifiedBy>王 辰烨</cp:lastModifiedBy>
  <cp:revision>13</cp:revision>
  <dcterms:modified xsi:type="dcterms:W3CDTF">2020-12-05T15:57:00Z</dcterms:modified>
</cp:coreProperties>
</file>