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5" r:id="rId2"/>
  </p:sldMasterIdLst>
  <p:sldIdLst>
    <p:sldId id="296" r:id="rId3"/>
    <p:sldId id="299" r:id="rId4"/>
    <p:sldId id="281" r:id="rId5"/>
    <p:sldId id="291" r:id="rId6"/>
    <p:sldId id="300" r:id="rId7"/>
    <p:sldId id="292" r:id="rId8"/>
    <p:sldId id="293" r:id="rId9"/>
    <p:sldId id="294" r:id="rId10"/>
    <p:sldId id="301" r:id="rId11"/>
    <p:sldId id="257" r:id="rId12"/>
    <p:sldId id="258" r:id="rId13"/>
    <p:sldId id="259" r:id="rId14"/>
    <p:sldId id="302" r:id="rId15"/>
    <p:sldId id="297" r:id="rId16"/>
    <p:sldId id="298" r:id="rId17"/>
    <p:sldId id="29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A9C19-C3E6-4EC9-9E30-6F0324AE388D}" v="30" dt="2021-08-01T15:41:12.211"/>
    <p1510:client id="{8F24136F-862E-4BC7-8B16-3B0172B83809}" v="107" dt="2021-08-01T15:55:41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o Han" userId="S::han52@uwindsor.ca::33e7a2f1-3767-48ab-be12-f8a1869d13db" providerId="AD" clId="Web-{8F24136F-862E-4BC7-8B16-3B0172B83809}"/>
    <pc:docChg chg="modSld">
      <pc:chgData name="Kuo Han" userId="S::han52@uwindsor.ca::33e7a2f1-3767-48ab-be12-f8a1869d13db" providerId="AD" clId="Web-{8F24136F-862E-4BC7-8B16-3B0172B83809}" dt="2021-08-01T15:55:41.534" v="62" actId="1076"/>
      <pc:docMkLst>
        <pc:docMk/>
      </pc:docMkLst>
      <pc:sldChg chg="modSp">
        <pc:chgData name="Kuo Han" userId="S::han52@uwindsor.ca::33e7a2f1-3767-48ab-be12-f8a1869d13db" providerId="AD" clId="Web-{8F24136F-862E-4BC7-8B16-3B0172B83809}" dt="2021-08-01T15:44:58.577" v="21" actId="20577"/>
        <pc:sldMkLst>
          <pc:docMk/>
          <pc:sldMk cId="1409670607" sldId="257"/>
        </pc:sldMkLst>
        <pc:spChg chg="mod">
          <ac:chgData name="Kuo Han" userId="S::han52@uwindsor.ca::33e7a2f1-3767-48ab-be12-f8a1869d13db" providerId="AD" clId="Web-{8F24136F-862E-4BC7-8B16-3B0172B83809}" dt="2021-08-01T15:44:58.577" v="21" actId="20577"/>
          <ac:spMkLst>
            <pc:docMk/>
            <pc:sldMk cId="1409670607" sldId="257"/>
            <ac:spMk id="3" creationId="{276A1177-ABAD-4100-AC06-6B182D2EA63B}"/>
          </ac:spMkLst>
        </pc:spChg>
      </pc:sldChg>
      <pc:sldChg chg="addSp modSp">
        <pc:chgData name="Kuo Han" userId="S::han52@uwindsor.ca::33e7a2f1-3767-48ab-be12-f8a1869d13db" providerId="AD" clId="Web-{8F24136F-862E-4BC7-8B16-3B0172B83809}" dt="2021-08-01T15:55:41.534" v="62" actId="1076"/>
        <pc:sldMkLst>
          <pc:docMk/>
          <pc:sldMk cId="16138341" sldId="259"/>
        </pc:sldMkLst>
        <pc:spChg chg="mod">
          <ac:chgData name="Kuo Han" userId="S::han52@uwindsor.ca::33e7a2f1-3767-48ab-be12-f8a1869d13db" providerId="AD" clId="Web-{8F24136F-862E-4BC7-8B16-3B0172B83809}" dt="2021-08-01T15:55:29.268" v="58" actId="20577"/>
          <ac:spMkLst>
            <pc:docMk/>
            <pc:sldMk cId="16138341" sldId="259"/>
            <ac:spMk id="3" creationId="{F51342E5-2A6C-4E94-A03B-5E48441ECE8A}"/>
          </ac:spMkLst>
        </pc:spChg>
        <pc:spChg chg="add mod">
          <ac:chgData name="Kuo Han" userId="S::han52@uwindsor.ca::33e7a2f1-3767-48ab-be12-f8a1869d13db" providerId="AD" clId="Web-{8F24136F-862E-4BC7-8B16-3B0172B83809}" dt="2021-08-01T15:55:41.534" v="62" actId="1076"/>
          <ac:spMkLst>
            <pc:docMk/>
            <pc:sldMk cId="16138341" sldId="259"/>
            <ac:spMk id="5" creationId="{918B55B0-C656-44F0-924A-CB7103D243E6}"/>
          </ac:spMkLst>
        </pc:spChg>
        <pc:spChg chg="mod">
          <ac:chgData name="Kuo Han" userId="S::han52@uwindsor.ca::33e7a2f1-3767-48ab-be12-f8a1869d13db" providerId="AD" clId="Web-{8F24136F-862E-4BC7-8B16-3B0172B83809}" dt="2021-08-01T15:55:33.190" v="60" actId="20577"/>
          <ac:spMkLst>
            <pc:docMk/>
            <pc:sldMk cId="16138341" sldId="259"/>
            <ac:spMk id="10" creationId="{59E91683-E7A2-4052-BEB6-3668A03574EA}"/>
          </ac:spMkLst>
        </pc:spChg>
        <pc:picChg chg="add mod">
          <ac:chgData name="Kuo Han" userId="S::han52@uwindsor.ca::33e7a2f1-3767-48ab-be12-f8a1869d13db" providerId="AD" clId="Web-{8F24136F-862E-4BC7-8B16-3B0172B83809}" dt="2021-08-01T15:55:37.580" v="61" actId="1076"/>
          <ac:picMkLst>
            <pc:docMk/>
            <pc:sldMk cId="16138341" sldId="259"/>
            <ac:picMk id="4" creationId="{1D66456D-03BB-4EB8-9115-A96419812260}"/>
          </ac:picMkLst>
        </pc:picChg>
      </pc:sldChg>
      <pc:sldChg chg="modSp">
        <pc:chgData name="Kuo Han" userId="S::han52@uwindsor.ca::33e7a2f1-3767-48ab-be12-f8a1869d13db" providerId="AD" clId="Web-{8F24136F-862E-4BC7-8B16-3B0172B83809}" dt="2021-08-01T15:43:08.529" v="9" actId="20577"/>
        <pc:sldMkLst>
          <pc:docMk/>
          <pc:sldMk cId="1127088810" sldId="298"/>
        </pc:sldMkLst>
        <pc:spChg chg="mod">
          <ac:chgData name="Kuo Han" userId="S::han52@uwindsor.ca::33e7a2f1-3767-48ab-be12-f8a1869d13db" providerId="AD" clId="Web-{8F24136F-862E-4BC7-8B16-3B0172B83809}" dt="2021-08-01T15:43:08.529" v="9" actId="20577"/>
          <ac:spMkLst>
            <pc:docMk/>
            <pc:sldMk cId="1127088810" sldId="298"/>
            <ac:spMk id="2" creationId="{9B0CD272-767C-4324-8FC8-3A51FE11A20A}"/>
          </ac:spMkLst>
        </pc:spChg>
        <pc:spChg chg="mod">
          <ac:chgData name="Kuo Han" userId="S::han52@uwindsor.ca::33e7a2f1-3767-48ab-be12-f8a1869d13db" providerId="AD" clId="Web-{8F24136F-862E-4BC7-8B16-3B0172B83809}" dt="2021-08-01T15:43:00.076" v="4" actId="20577"/>
          <ac:spMkLst>
            <pc:docMk/>
            <pc:sldMk cId="1127088810" sldId="298"/>
            <ac:spMk id="3" creationId="{00000000-0000-0000-0000-000000000000}"/>
          </ac:spMkLst>
        </pc:spChg>
      </pc:sldChg>
    </pc:docChg>
  </pc:docChgLst>
  <pc:docChgLst>
    <pc:chgData name="Kuo Han" userId="S::han52@uwindsor.ca::33e7a2f1-3767-48ab-be12-f8a1869d13db" providerId="AD" clId="Web-{1CCA9C19-C3E6-4EC9-9E30-6F0324AE388D}"/>
    <pc:docChg chg="modSld">
      <pc:chgData name="Kuo Han" userId="S::han52@uwindsor.ca::33e7a2f1-3767-48ab-be12-f8a1869d13db" providerId="AD" clId="Web-{1CCA9C19-C3E6-4EC9-9E30-6F0324AE388D}" dt="2021-08-01T15:41:12.211" v="12" actId="20577"/>
      <pc:docMkLst>
        <pc:docMk/>
      </pc:docMkLst>
      <pc:sldChg chg="addSp modSp mod modClrScheme chgLayout">
        <pc:chgData name="Kuo Han" userId="S::han52@uwindsor.ca::33e7a2f1-3767-48ab-be12-f8a1869d13db" providerId="AD" clId="Web-{1CCA9C19-C3E6-4EC9-9E30-6F0324AE388D}" dt="2021-08-01T15:41:12.211" v="12" actId="20577"/>
        <pc:sldMkLst>
          <pc:docMk/>
          <pc:sldMk cId="1127088810" sldId="298"/>
        </pc:sldMkLst>
        <pc:spChg chg="add mod ord">
          <ac:chgData name="Kuo Han" userId="S::han52@uwindsor.ca::33e7a2f1-3767-48ab-be12-f8a1869d13db" providerId="AD" clId="Web-{1CCA9C19-C3E6-4EC9-9E30-6F0324AE388D}" dt="2021-08-01T15:41:12.211" v="12" actId="20577"/>
          <ac:spMkLst>
            <pc:docMk/>
            <pc:sldMk cId="1127088810" sldId="298"/>
            <ac:spMk id="2" creationId="{9B0CD272-767C-4324-8FC8-3A51FE11A20A}"/>
          </ac:spMkLst>
        </pc:spChg>
        <pc:spChg chg="mod ord">
          <ac:chgData name="Kuo Han" userId="S::han52@uwindsor.ca::33e7a2f1-3767-48ab-be12-f8a1869d13db" providerId="AD" clId="Web-{1CCA9C19-C3E6-4EC9-9E30-6F0324AE388D}" dt="2021-08-01T15:40:37.943" v="6" actId="20577"/>
          <ac:spMkLst>
            <pc:docMk/>
            <pc:sldMk cId="1127088810" sldId="298"/>
            <ac:spMk id="3" creationId="{00000000-0000-0000-0000-000000000000}"/>
          </ac:spMkLst>
        </pc:spChg>
        <pc:spChg chg="mod ord">
          <ac:chgData name="Kuo Han" userId="S::han52@uwindsor.ca::33e7a2f1-3767-48ab-be12-f8a1869d13db" providerId="AD" clId="Web-{1CCA9C19-C3E6-4EC9-9E30-6F0324AE388D}" dt="2021-08-01T15:40:04.520" v="0"/>
          <ac:spMkLst>
            <pc:docMk/>
            <pc:sldMk cId="1127088810" sldId="29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EDD4F-2029-47BC-83DC-3738D150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EE241E-B74F-4D0C-BA3C-4634038E3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75081-0363-4BFC-9139-A36150A9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DCF35-ED37-47A4-91E5-AF1D738E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D3C8-998E-46AA-9A8D-4FE8F757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5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A8564-8FD0-45E3-A620-C406EDFD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992312-3ADB-4508-B9C5-274B5804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7B9B4-3A7A-4588-B58D-CADABCF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7D67F-5394-4ED8-AEBA-FAE862FE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DAE93-9CF6-4D51-BA65-43532F32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90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CBA765-A39C-4AFA-8A54-1A57F06C0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B1DBCD-D483-46AD-A5DD-02F874AEA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2EEB6-F592-4E0B-BAA7-31E06E24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A912A-9822-4AD9-815B-458D8689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14AA6-C302-46CD-B127-4F081914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9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47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0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0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31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46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1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72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3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E95AD-4196-4786-8C3C-FAB35DE6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49CA5-F7B8-4DC7-8524-CBB37E18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21F8F-DEEE-42F2-87C6-4F4F9460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E7C99-60BD-453D-8B5F-CA175C16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00B97-7A7B-4166-9148-64ECCC4B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69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29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5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58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41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12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06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97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64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551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9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B33F9-D4B9-4099-A662-C3C4FFC1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F6624-F54E-4565-945A-CF83ED9A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F2FB9-24C3-4EAA-ADB1-17F72757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BA3C8-E727-466C-B06F-8E7CC278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DE7CD-B2E2-47EE-A5DA-09282AAC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7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49493-7CCB-4E62-B1FA-0A3A69E1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92DD5-8E63-4F35-8236-10898E3B1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6F4F4-7E09-4F05-A51D-1D1D6BDB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527E6-2D83-4840-8AF9-B95984D5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90917-9FD3-4D19-A379-428D179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A6D55-8DF1-4E5B-89CC-8601182F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18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5C035-1156-44BE-B067-A3BF530F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3A375-2066-4425-969B-DEFE2E043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EDAB2-117D-4DB8-8A12-7331A80D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505A2D-5F48-4AD5-9717-B78C1BBAA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60963-E8BD-4EAD-9B02-62B60DA4E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E7578D-8AA1-426D-8D23-290DA9D8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A7C26-0618-4340-9BCB-55D44F11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4FDEDA-CF5E-4422-A81E-4B88913D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2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B068A-6E4B-47E7-AAB2-12C520A8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32BCCC-B041-4B10-BF98-60B9EEA4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CC0AD-7CC6-4AFD-A0D4-A638A263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23E1C-6582-4B0B-82CF-B0784F8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9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49B257-D5DB-46BD-954B-4A167B77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F4BA94-5530-4277-8BF1-C0464C85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BF8F14-A340-4BCB-82B8-1B018CE2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B602E-9087-4275-99C4-32F68447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3C04A-F39A-4929-8356-E164D2F7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7391D-3105-4A62-B72F-3FFF3E7F6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9B086-B701-4DB9-87DF-F377739F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D9934-518E-4861-8BC2-C14F390C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C343F-900C-491E-BB5B-F6B356F1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9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77698-1D97-4A73-B4BA-FB83923C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C6F735-C71F-4272-B2CC-446E5A0EF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993EA-9B48-4D2C-8562-D87303C6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A94A4-8715-4E1B-84B4-81637AE7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451B2-191D-431C-9C45-540F3A33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B77F6-6CCB-4AB7-B819-DA8ABD8D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221EAF-3EF0-492A-9246-64FE2B8D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DC10E-D378-4292-94FD-96E4511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2699E-4188-4A16-88D0-65131DC46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06DEC-0BCB-457E-A4A6-E4CF656D4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CA01E-C084-4103-87FE-CCF60E90B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0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9B9255-C764-41CB-AAFF-93CFE01EE87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790A10-A123-4C14-A6AA-01D86AC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9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098094" y="3569059"/>
            <a:ext cx="2694969" cy="232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Group Member</a:t>
            </a:r>
            <a:r>
              <a:rPr lang="en-US" altLang="zh-CN" sz="1333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333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Xiongjin Yue</a:t>
            </a:r>
          </a:p>
          <a:p>
            <a:pPr>
              <a:lnSpc>
                <a:spcPct val="150000"/>
              </a:lnSpc>
            </a:pPr>
            <a:r>
              <a:rPr lang="en-US" altLang="zh-CN" sz="1333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Yihao</a:t>
            </a:r>
            <a:r>
              <a:rPr lang="en-US" altLang="zh-CN" sz="1333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 Yang</a:t>
            </a:r>
          </a:p>
          <a:p>
            <a:pPr>
              <a:lnSpc>
                <a:spcPct val="150000"/>
              </a:lnSpc>
            </a:pPr>
            <a:r>
              <a:rPr lang="en-US" altLang="zh-CN" sz="1333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Kuo</a:t>
            </a:r>
            <a:r>
              <a:rPr lang="en-US" altLang="zh-CN" sz="1333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 Han</a:t>
            </a:r>
          </a:p>
          <a:p>
            <a:pPr>
              <a:lnSpc>
                <a:spcPct val="150000"/>
              </a:lnSpc>
            </a:pPr>
            <a:r>
              <a:rPr lang="en-US" altLang="zh-CN" sz="1333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Ruoqi</a:t>
            </a:r>
            <a:r>
              <a:rPr lang="en-US" altLang="zh-CN" sz="1333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ea typeface="微软雅黑" pitchFamily="34" charset="-122"/>
              </a:rPr>
              <a:t> Shan</a:t>
            </a:r>
            <a:endParaRPr lang="zh-CN" altLang="en-US" sz="1333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Book Antiqua" panose="02040602050305030304" pitchFamily="18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333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27648" y="2084851"/>
            <a:ext cx="5488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Web Search Engine</a:t>
            </a:r>
            <a:endParaRPr lang="zh-CN" altLang="en-US" sz="4800" b="1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1836-0CC3-4954-A4BF-16F6694F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Main functions of the software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A1177-ABAD-4100-AC06-6B182D2EA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Count the words in a file and the number of times each word appears</a:t>
            </a:r>
          </a:p>
          <a:p>
            <a:pPr>
              <a:lnSpc>
                <a:spcPct val="150000"/>
              </a:lnSpc>
            </a:pPr>
            <a:r>
              <a:rPr lang="en-US" altLang="zh-CN" kern="100">
                <a:latin typeface="Times New Roman"/>
                <a:ea typeface="宋体"/>
                <a:cs typeface="Times New Roman"/>
              </a:rPr>
              <a:t>File Type: HTML</a:t>
            </a: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 files, TXT files or even Web pages.</a:t>
            </a:r>
          </a:p>
          <a:p>
            <a:pPr>
              <a:lnSpc>
                <a:spcPct val="150000"/>
              </a:lnSpc>
            </a:pP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Create a </a:t>
            </a:r>
            <a:r>
              <a:rPr lang="en-US" altLang="zh-CN" kern="100">
                <a:latin typeface="Times New Roman"/>
                <a:ea typeface="宋体"/>
                <a:cs typeface="Times New Roman"/>
              </a:rPr>
              <a:t>Dictionary</a:t>
            </a: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 &amp; </a:t>
            </a:r>
            <a:r>
              <a:rPr lang="en-US" altLang="zh-CN" kern="100">
                <a:latin typeface="Times New Roman"/>
                <a:ea typeface="宋体"/>
                <a:cs typeface="Times New Roman"/>
              </a:rPr>
              <a:t>a Map</a:t>
            </a:r>
            <a:endParaRPr lang="en-US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Output all the words in the file, </a:t>
            </a:r>
            <a:r>
              <a:rPr lang="en-US" altLang="zh-CN" b="0" i="0" kern="100">
                <a:solidFill>
                  <a:srgbClr val="000000"/>
                </a:solidFill>
                <a:effectLst/>
                <a:latin typeface="Times New Roman"/>
                <a:ea typeface="宋体"/>
                <a:cs typeface="Times New Roman"/>
              </a:rPr>
              <a:t>and the 10 most frequent words</a:t>
            </a: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kern="100">
                <a:effectLst/>
                <a:latin typeface="Times New Roman"/>
                <a:ea typeface="宋体"/>
                <a:cs typeface="Times New Roman"/>
              </a:rPr>
              <a:t>Check the existence of words and their frequency</a:t>
            </a:r>
            <a:endParaRPr lang="en-US" altLang="zh-CN" sz="1800" kern="100">
              <a:effectLst/>
              <a:latin typeface="Times New Roman"/>
              <a:ea typeface="宋体"/>
              <a:cs typeface="Times New Roman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7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B2295D7-E0F9-40E7-8C1F-84BB5EF4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altLang="zh-CN" sz="3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unctions included in my program</a:t>
            </a:r>
            <a:endParaRPr lang="en-US" altLang="zh-CN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E2D0A7C1-6185-42F7-BCB1-6F35E0F57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23" y="319909"/>
            <a:ext cx="5831077" cy="55687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57416E-4622-4121-ACCB-3B97F84B75B9}"/>
              </a:ext>
            </a:extLst>
          </p:cNvPr>
          <p:cNvSpPr txBox="1"/>
          <p:nvPr/>
        </p:nvSpPr>
        <p:spPr>
          <a:xfrm>
            <a:off x="7410733" y="6049107"/>
            <a:ext cx="167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Fig.1 Functions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4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879E5-7C94-4D9F-A9C2-7F6641FD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Classroom knowledge points used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342E5-2A6C-4E94-A03B-5E48441EC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840" y="1856325"/>
            <a:ext cx="539396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 err="1">
                <a:ea typeface="+mn-lt"/>
                <a:cs typeface="+mn-lt"/>
              </a:rPr>
              <a:t>Jsoup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transformWebToText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(String, String)</a:t>
            </a:r>
            <a:endParaRPr lang="en-US" sz="2300" dirty="0">
              <a:solidFill>
                <a:schemeClr val="accent1">
                  <a:lumMod val="7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transformHtmlToText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(String)</a:t>
            </a:r>
            <a:endParaRPr lang="en-US" sz="2300" dirty="0">
              <a:solidFill>
                <a:schemeClr val="accent1">
                  <a:lumMod val="7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StringTokenizer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等线"/>
              </a:rPr>
              <a:t>Java Regex 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gotStringAllWords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(String string)</a:t>
            </a:r>
            <a:endParaRPr lang="en-US" sz="2300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en-US" dirty="0">
                <a:latin typeface="等线"/>
                <a:ea typeface="等线"/>
                <a:cs typeface="Times New Roman"/>
              </a:rPr>
              <a:t>Map</a:t>
            </a:r>
            <a:endParaRPr lang="en-US" dirty="0">
              <a:ea typeface="+mn-lt"/>
              <a:cs typeface="Times New Roman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treeToSortedMap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(String, </a:t>
            </a: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AVLTree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&lt;String&gt;)</a:t>
            </a:r>
            <a:endParaRPr lang="en-US" sz="2300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3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printMapContent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(Map&lt;String, Integer&gt;, Integer)</a:t>
            </a:r>
          </a:p>
          <a:p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9E91683-E7A2-4052-BEB6-3668A0357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3344" y="1856325"/>
            <a:ext cx="4629443" cy="99104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altLang="zh-CN" err="1"/>
              <a:t>AVLTree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10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avlTree</a:t>
            </a:r>
            <a:r>
              <a:rPr lang="en-US" altLang="zh-CN" sz="2100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(String[], </a:t>
            </a:r>
            <a:r>
              <a:rPr lang="en-US" altLang="zh-CN" sz="210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AVLTree</a:t>
            </a:r>
            <a:r>
              <a:rPr lang="en-US" altLang="zh-CN" sz="2100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&lt;String&gt;)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10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searchWords</a:t>
            </a:r>
            <a:r>
              <a:rPr lang="en-US" altLang="zh-CN" sz="2100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(</a:t>
            </a:r>
            <a:r>
              <a:rPr lang="en-US" altLang="zh-CN" sz="210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AVLTree</a:t>
            </a:r>
            <a:r>
              <a:rPr lang="en-US" altLang="zh-CN" sz="2100">
                <a:solidFill>
                  <a:schemeClr val="accent1">
                    <a:lumMod val="75000"/>
                  </a:schemeClr>
                </a:solidFill>
                <a:latin typeface="Times New Roman"/>
                <a:ea typeface="等线"/>
                <a:cs typeface="Times New Roman"/>
              </a:rPr>
              <a:t>&lt;String&gt;,String)</a:t>
            </a:r>
          </a:p>
          <a:p>
            <a:endParaRPr lang="en-US" altLang="zh-CN" sz="1800">
              <a:solidFill>
                <a:srgbClr val="2F5597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pic>
        <p:nvPicPr>
          <p:cNvPr id="4" name="图片 4" descr="图形用户界面, 文本, 应用程序&#10;&#10;已自动生成说明">
            <a:extLst>
              <a:ext uri="{FF2B5EF4-FFF2-40B4-BE49-F238E27FC236}">
                <a16:creationId xmlns:a16="http://schemas.microsoft.com/office/drawing/2014/main" id="{1D66456D-03BB-4EB8-9115-A9641981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86" y="2839593"/>
            <a:ext cx="4254708" cy="3452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8B55B0-C656-44F0-924A-CB7103D243E6}"/>
              </a:ext>
            </a:extLst>
          </p:cNvPr>
          <p:cNvSpPr txBox="1"/>
          <p:nvPr/>
        </p:nvSpPr>
        <p:spPr>
          <a:xfrm>
            <a:off x="6710597" y="6373318"/>
            <a:ext cx="36800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>
                <a:ea typeface="等线"/>
              </a:rPr>
              <a:t>Fig.2 new functions in AVLTree.java</a:t>
            </a:r>
            <a:endParaRPr lang="zh-CN">
              <a:ea typeface="+mn-lt"/>
              <a:cs typeface="+mn-lt"/>
            </a:endParaRPr>
          </a:p>
          <a:p>
            <a:pPr algn="l"/>
            <a:endParaRPr lang="zh-CN" altLang="en-US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613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C96516-252F-4D5A-8C11-16E29FD09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Part 4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6914D07-C730-48FA-8610-90CBFA75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err="1"/>
              <a:t>Ruoqi</a:t>
            </a:r>
            <a:r>
              <a:rPr lang="en-CA"/>
              <a:t> Shan</a:t>
            </a:r>
          </a:p>
        </p:txBody>
      </p:sp>
    </p:spTree>
    <p:extLst>
      <p:ext uri="{BB962C8B-B14F-4D97-AF65-F5344CB8AC3E}">
        <p14:creationId xmlns:p14="http://schemas.microsoft.com/office/powerpoint/2010/main" val="3615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69776"/>
            <a:ext cx="8229600" cy="1143000"/>
          </a:xfrm>
        </p:spPr>
        <p:txBody>
          <a:bodyPr/>
          <a:lstStyle/>
          <a:p>
            <a:pPr algn="ctr"/>
            <a:r>
              <a:rPr lang="en-US" altLang="zh-CN"/>
              <a:t>Search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91544" y="1556792"/>
            <a:ext cx="3816424" cy="50405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/>
              <a:t>A single word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/>
              <a:t> Sorted by occurrences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/>
              <a:t> Show URLs by decreasing order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/>
              <a:t> Show brief contents that contain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the word</a:t>
            </a:r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  <p:sp>
        <p:nvSpPr>
          <p:cNvPr id="6" name="TextBox 5"/>
          <p:cNvSpPr txBox="1"/>
          <p:nvPr/>
        </p:nvSpPr>
        <p:spPr>
          <a:xfrm>
            <a:off x="6384032" y="1556792"/>
            <a:ext cx="3816424" cy="49090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/>
              <a:t>Several words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/>
              <a:t> Search for number of all words</a:t>
            </a:r>
            <a:endParaRPr lang="zh-CN" altLang="en-US" sz="2000"/>
          </a:p>
          <a:p>
            <a:pPr>
              <a:buFont typeface="Arial" pitchFamily="34" charset="0"/>
              <a:buChar char="•"/>
            </a:pPr>
            <a:r>
              <a:rPr lang="en-US" altLang="zh-CN" sz="2000"/>
              <a:t> Search for number-1  of all words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/>
              <a:t> Search for number-2  of all words</a:t>
            </a:r>
          </a:p>
          <a:p>
            <a:r>
              <a:rPr lang="en-US" altLang="zh-CN" sz="200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/>
              <a:t> Search for one single word from all words</a:t>
            </a:r>
          </a:p>
          <a:p>
            <a:endParaRPr lang="en-US" altLang="zh-CN" sz="500"/>
          </a:p>
          <a:p>
            <a:pPr>
              <a:buFont typeface="Arial" pitchFamily="34" charset="0"/>
              <a:buChar char="•"/>
            </a:pPr>
            <a:r>
              <a:rPr lang="en-US" altLang="zh-CN" sz="2000"/>
              <a:t> Sorted by occurrences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/>
              <a:t> Show URLs and brief contents by</a:t>
            </a:r>
          </a:p>
          <a:p>
            <a:r>
              <a:rPr lang="en-US" altLang="zh-CN" sz="2000"/>
              <a:t>   decreasing order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384032" y="5085184"/>
            <a:ext cx="38164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1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altLang="zh-CN">
                <a:ea typeface="宋体"/>
              </a:rPr>
              <a:t>Search several words</a:t>
            </a:r>
          </a:p>
          <a:p>
            <a:r>
              <a:rPr lang="en-US" altLang="zh-CN">
                <a:ea typeface="宋体"/>
              </a:rPr>
              <a:t>String matching</a:t>
            </a:r>
          </a:p>
          <a:p>
            <a:r>
              <a:rPr lang="en-US" altLang="zh-CN">
                <a:ea typeface="宋体"/>
              </a:rPr>
              <a:t>Regular expression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Search a single word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Team member’s dictionary</a:t>
            </a:r>
          </a:p>
          <a:p>
            <a:pPr>
              <a:buNone/>
            </a:pPr>
            <a:endParaRPr lang="en-US" altLang="zh-CN">
              <a:ea typeface="宋体"/>
            </a:endParaRPr>
          </a:p>
          <a:p>
            <a:pPr>
              <a:buNone/>
            </a:pP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0CD272-767C-4324-8FC8-3A51FE11A2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>
                <a:ea typeface="+mn-lt"/>
                <a:cs typeface="+mn-lt"/>
              </a:rPr>
              <a:t>Rank webs</a:t>
            </a:r>
            <a:endParaRPr lang="zh-CN" altLang="en-US">
              <a:ea typeface="宋体"/>
            </a:endParaRPr>
          </a:p>
          <a:p>
            <a:r>
              <a:rPr lang="en-US" altLang="zh-CN">
                <a:ea typeface="+mn-lt"/>
                <a:cs typeface="+mn-lt"/>
              </a:rPr>
              <a:t>dual-pivot Quicksort</a:t>
            </a:r>
          </a:p>
          <a:p>
            <a:endParaRPr lang="en-US" altLang="zh-CN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CN">
                <a:ea typeface="+mn-lt"/>
                <a:cs typeface="+mn-lt"/>
              </a:rPr>
              <a:t>Store and Get data</a:t>
            </a:r>
          </a:p>
          <a:p>
            <a:r>
              <a:rPr lang="en-US" altLang="zh-CN" err="1">
                <a:ea typeface="+mn-lt"/>
                <a:cs typeface="+mn-lt"/>
              </a:rPr>
              <a:t>Hashmap</a:t>
            </a:r>
            <a:r>
              <a:rPr lang="en-US" altLang="zh-CN">
                <a:ea typeface="+mn-lt"/>
                <a:cs typeface="+mn-lt"/>
              </a:rPr>
              <a:t> and Tree</a:t>
            </a:r>
            <a:endParaRPr lang="zh-CN">
              <a:ea typeface="+mn-lt"/>
              <a:cs typeface="+mn-lt"/>
            </a:endParaRPr>
          </a:p>
          <a:p>
            <a:endParaRPr lang="zh-CN" altLang="en-US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708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E21ABB-48F6-4559-A535-EFEBCC0A0954}"/>
              </a:ext>
            </a:extLst>
          </p:cNvPr>
          <p:cNvSpPr txBox="1"/>
          <p:nvPr/>
        </p:nvSpPr>
        <p:spPr>
          <a:xfrm>
            <a:off x="3502242" y="372862"/>
            <a:ext cx="5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16A260-B520-4C10-B196-DD6F2E27A65F}"/>
              </a:ext>
            </a:extLst>
          </p:cNvPr>
          <p:cNvSpPr txBox="1"/>
          <p:nvPr/>
        </p:nvSpPr>
        <p:spPr>
          <a:xfrm>
            <a:off x="2083294" y="2024109"/>
            <a:ext cx="8025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CA"/>
              <a:t>R. Sedgewick, K. Wayne, Algorithms 4</a:t>
            </a:r>
            <a:r>
              <a:rPr lang="en-CA" baseline="30000"/>
              <a:t>th</a:t>
            </a:r>
            <a:r>
              <a:rPr lang="en-CA"/>
              <a:t> edition, Beijing: Post and Telecom press (In Chinese), 2012.</a:t>
            </a:r>
          </a:p>
          <a:p>
            <a:pPr marL="342891" indent="-342891">
              <a:buFont typeface="+mj-lt"/>
              <a:buAutoNum type="arabicPeriod"/>
            </a:pPr>
            <a:r>
              <a:rPr lang="en-CA"/>
              <a:t>H. B. Mishra, Autocomplete Feature using Ternary Search Tree. https://iq.opengenus.org/autocomplete-with-ternary-search-tree/</a:t>
            </a:r>
          </a:p>
        </p:txBody>
      </p:sp>
    </p:spTree>
    <p:extLst>
      <p:ext uri="{BB962C8B-B14F-4D97-AF65-F5344CB8AC3E}">
        <p14:creationId xmlns:p14="http://schemas.microsoft.com/office/powerpoint/2010/main" val="145604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C96516-252F-4D5A-8C11-16E29FD09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Part 1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6914D07-C730-48FA-8610-90CBFA75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Xiongjin Yue</a:t>
            </a:r>
          </a:p>
        </p:txBody>
      </p:sp>
    </p:spTree>
    <p:extLst>
      <p:ext uri="{BB962C8B-B14F-4D97-AF65-F5344CB8AC3E}">
        <p14:creationId xmlns:p14="http://schemas.microsoft.com/office/powerpoint/2010/main" val="22562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组合 6151"/>
          <p:cNvGrpSpPr/>
          <p:nvPr/>
        </p:nvGrpSpPr>
        <p:grpSpPr>
          <a:xfrm>
            <a:off x="2010833" y="2642568"/>
            <a:ext cx="2599267" cy="2602187"/>
            <a:chOff x="1903413" y="1601788"/>
            <a:chExt cx="1949450" cy="1951038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4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151" name="组合 6150"/>
          <p:cNvGrpSpPr/>
          <p:nvPr/>
        </p:nvGrpSpPr>
        <p:grpSpPr>
          <a:xfrm>
            <a:off x="1483786" y="2396960"/>
            <a:ext cx="1830916" cy="1547761"/>
            <a:chOff x="1508126" y="1417638"/>
            <a:chExt cx="1373187" cy="1160463"/>
          </a:xfrm>
        </p:grpSpPr>
        <p:sp>
          <p:nvSpPr>
            <p:cNvPr id="6145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7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8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9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50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42" name="Freeform 12"/>
          <p:cNvSpPr/>
          <p:nvPr/>
        </p:nvSpPr>
        <p:spPr bwMode="auto">
          <a:xfrm flipV="1">
            <a:off x="1483786" y="3943661"/>
            <a:ext cx="1830916" cy="1722487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6864085" y="1495468"/>
            <a:ext cx="3552395" cy="16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Crawling</a:t>
            </a:r>
            <a:r>
              <a:rPr lang="zh-CN" altLang="en-US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333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Build http connection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Parse the URLs on that page and get the document objects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Download html files to local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lang="zh-CN" altLang="en-US" sz="13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53" name="椭圆 6152"/>
          <p:cNvSpPr/>
          <p:nvPr/>
        </p:nvSpPr>
        <p:spPr>
          <a:xfrm>
            <a:off x="5695685" y="1724676"/>
            <a:ext cx="672075" cy="6722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/>
              <a:t>01</a:t>
            </a:r>
            <a:endParaRPr lang="zh-CN" altLang="en-US" sz="2400"/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6864085" y="3161565"/>
            <a:ext cx="3552395" cy="82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Convert</a:t>
            </a:r>
            <a:r>
              <a:rPr lang="zh-CN" altLang="en-US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files to text files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Parse HTML files and find the txt content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Create new txt files</a:t>
            </a:r>
            <a:endParaRPr lang="zh-CN" altLang="en-US" sz="13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695685" y="3017335"/>
            <a:ext cx="672075" cy="67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/>
              <a:t>02</a:t>
            </a:r>
            <a:endParaRPr lang="zh-CN" altLang="en-US" sz="2400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6864085" y="4261183"/>
            <a:ext cx="3552395" cy="107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zh-CN" altLang="en-US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333" b="1">
                <a:solidFill>
                  <a:schemeClr val="tx1">
                    <a:lumMod val="75000"/>
                    <a:lumOff val="25000"/>
                  </a:schemeClr>
                </a:solidFill>
              </a:rPr>
              <a:t>certain strings in text files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Locate the string</a:t>
            </a:r>
          </a:p>
          <a:p>
            <a:pPr marL="228594" indent="-228594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333">
                <a:solidFill>
                  <a:schemeClr val="tx1">
                    <a:lumMod val="75000"/>
                    <a:lumOff val="25000"/>
                  </a:schemeClr>
                </a:solidFill>
              </a:rPr>
              <a:t>Return the content of the line where the string is located</a:t>
            </a:r>
            <a:endParaRPr lang="zh-CN" altLang="en-US" sz="13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759963" y="4300179"/>
            <a:ext cx="672075" cy="6722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/>
              <a:t>03</a:t>
            </a:r>
            <a:endParaRPr lang="zh-CN" altLang="en-US" sz="240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554879" y="371041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667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Features-</a:t>
            </a:r>
            <a:r>
              <a:rPr lang="en-US" altLang="zh-CN" sz="2667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WebSearch</a:t>
            </a:r>
            <a:endParaRPr lang="en-US" altLang="zh-CN" sz="2667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719667" y="1908532"/>
            <a:ext cx="5183717" cy="77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719667" y="2965075"/>
            <a:ext cx="5088467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1067" b="1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1067" b="1">
                <a:solidFill>
                  <a:schemeClr val="bg1">
                    <a:lumMod val="50000"/>
                  </a:schemeClr>
                </a:solidFill>
              </a:rPr>
              <a:t> 01</a:t>
            </a:r>
            <a:endParaRPr lang="zh-CN" altLang="zh-CN" sz="1067" b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1067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719667" y="3496521"/>
            <a:ext cx="50884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719667" y="3828942"/>
            <a:ext cx="5088467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1067" b="1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1067" b="1">
                <a:solidFill>
                  <a:schemeClr val="bg1">
                    <a:lumMod val="50000"/>
                  </a:schemeClr>
                </a:solidFill>
              </a:rPr>
              <a:t> 02</a:t>
            </a:r>
            <a:endParaRPr lang="zh-CN" altLang="zh-CN" sz="1067" b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1067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719667" y="4360388"/>
            <a:ext cx="50884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19667" y="4733036"/>
            <a:ext cx="5088467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1067" b="1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1067" b="1">
                <a:solidFill>
                  <a:schemeClr val="bg1">
                    <a:lumMod val="50000"/>
                  </a:schemeClr>
                </a:solidFill>
              </a:rPr>
              <a:t> 03</a:t>
            </a:r>
            <a:endParaRPr lang="zh-CN" altLang="zh-CN" sz="1067" b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1067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719667" y="5264484"/>
            <a:ext cx="50884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719667" y="5605372"/>
            <a:ext cx="5088467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1067" b="1">
                <a:solidFill>
                  <a:schemeClr val="bg1">
                    <a:lumMod val="50000"/>
                  </a:schemeClr>
                </a:solidFill>
              </a:rPr>
              <a:t>OPTION</a:t>
            </a:r>
            <a:r>
              <a:rPr lang="en-US" altLang="zh-CN" sz="1067" b="1">
                <a:solidFill>
                  <a:schemeClr val="bg1">
                    <a:lumMod val="50000"/>
                  </a:schemeClr>
                </a:solidFill>
              </a:rPr>
              <a:t> 04</a:t>
            </a:r>
            <a:endParaRPr lang="zh-CN" altLang="zh-CN" sz="1067" b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067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1067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sz="1067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719667" y="6136820"/>
            <a:ext cx="50884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50129" y="39455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667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Crawler</a:t>
            </a:r>
            <a:endParaRPr lang="en-US" altLang="zh-CN" sz="2667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2" name="矩形 4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3BD3868C-B844-4437-8392-78EEEA7A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1707938"/>
            <a:ext cx="12192000" cy="50301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C96516-252F-4D5A-8C11-16E29FD09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Part 2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6914D07-C730-48FA-8610-90CBFA75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Yihao Yang</a:t>
            </a:r>
          </a:p>
        </p:txBody>
      </p:sp>
    </p:spTree>
    <p:extLst>
      <p:ext uri="{BB962C8B-B14F-4D97-AF65-F5344CB8AC3E}">
        <p14:creationId xmlns:p14="http://schemas.microsoft.com/office/powerpoint/2010/main" val="13696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4F5641-F60E-49AF-B748-7AEAA2F734E1}"/>
              </a:ext>
            </a:extLst>
          </p:cNvPr>
          <p:cNvSpPr txBox="1"/>
          <p:nvPr/>
        </p:nvSpPr>
        <p:spPr>
          <a:xfrm>
            <a:off x="3502242" y="372862"/>
            <a:ext cx="5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 Recommendation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2F4558-0625-49C5-AD97-FCE4414B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27" y="4417983"/>
            <a:ext cx="6264779" cy="15833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081F1E-3790-4419-87DC-4F136165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62" y="1088043"/>
            <a:ext cx="6350727" cy="25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3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944206-DDE2-4804-AD5A-40F09680B1ED}"/>
              </a:ext>
            </a:extLst>
          </p:cNvPr>
          <p:cNvSpPr txBox="1"/>
          <p:nvPr/>
        </p:nvSpPr>
        <p:spPr>
          <a:xfrm>
            <a:off x="3502242" y="372862"/>
            <a:ext cx="5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 Recommendation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04BBFB-D997-4E73-A3CE-4FFADBEDC366}"/>
              </a:ext>
            </a:extLst>
          </p:cNvPr>
          <p:cNvSpPr txBox="1"/>
          <p:nvPr/>
        </p:nvSpPr>
        <p:spPr>
          <a:xfrm>
            <a:off x="6374168" y="2401072"/>
            <a:ext cx="4962616" cy="333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/>
              <a:t>Based on the TST algorithm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/>
              <a:t>Maintaining a TST structure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/>
              <a:t>Using text generated by Xiongjin Yue's program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/>
              <a:t>Searching prefix in the TST and return at most 10 words has the prefix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8D518B-8955-440C-98DC-CF2192A0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09" y="1464868"/>
            <a:ext cx="5509393" cy="465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8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C1EE44-7959-4151-9F57-9680B902E731}"/>
              </a:ext>
            </a:extLst>
          </p:cNvPr>
          <p:cNvSpPr txBox="1"/>
          <p:nvPr/>
        </p:nvSpPr>
        <p:spPr>
          <a:xfrm>
            <a:off x="3502242" y="372862"/>
            <a:ext cx="5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 Recommendation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F7309D-29FA-48A8-B704-041B0FFF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670877"/>
            <a:ext cx="4321948" cy="40742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C04B9A-6BCA-4394-9A00-5F920998E4CC}"/>
              </a:ext>
            </a:extLst>
          </p:cNvPr>
          <p:cNvSpPr txBox="1"/>
          <p:nvPr/>
        </p:nvSpPr>
        <p:spPr>
          <a:xfrm>
            <a:off x="1833979" y="5745149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>
                <a:solidFill>
                  <a:schemeClr val="bg1">
                    <a:lumMod val="50000"/>
                  </a:schemeClr>
                </a:solidFill>
              </a:rPr>
              <a:t>TST diagram</a:t>
            </a:r>
            <a:r>
              <a:rPr lang="en-CA" sz="1200" baseline="30000">
                <a:solidFill>
                  <a:schemeClr val="bg1">
                    <a:lumMod val="50000"/>
                  </a:schemeClr>
                </a:solidFill>
              </a:rPr>
              <a:t>[2]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18A696-16AB-4D19-815A-F1C03AB3100A}"/>
              </a:ext>
            </a:extLst>
          </p:cNvPr>
          <p:cNvSpPr txBox="1"/>
          <p:nvPr/>
        </p:nvSpPr>
        <p:spPr>
          <a:xfrm>
            <a:off x="6230648" y="2317029"/>
            <a:ext cx="4894555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For processing </a:t>
            </a:r>
            <a:r>
              <a:rPr lang="en-CA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 Strings with average </a:t>
            </a:r>
            <a:r>
              <a:rPr lang="en-CA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 length: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If search doesn’t hit, the time complexity is O(1.39lg</a:t>
            </a:r>
            <a:r>
              <a:rPr lang="en-CA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Space usage is 64N – 64Nw.</a:t>
            </a:r>
            <a:r>
              <a:rPr lang="en-CA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58433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C96516-252F-4D5A-8C11-16E29FD09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Part 3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6914D07-C730-48FA-8610-90CBFA75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Kuo Han</a:t>
            </a:r>
          </a:p>
        </p:txBody>
      </p:sp>
    </p:spTree>
    <p:extLst>
      <p:ext uri="{BB962C8B-B14F-4D97-AF65-F5344CB8AC3E}">
        <p14:creationId xmlns:p14="http://schemas.microsoft.com/office/powerpoint/2010/main" val="16697187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554</Words>
  <Application>Microsoft Office PowerPoint</Application>
  <PresentationFormat>宽屏</PresentationFormat>
  <Paragraphs>107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Arial,Sans-Serif</vt:lpstr>
      <vt:lpstr>Wingdings,Sans-Serif</vt:lpstr>
      <vt:lpstr>等线</vt:lpstr>
      <vt:lpstr>等线 Light</vt:lpstr>
      <vt:lpstr>微软雅黑</vt:lpstr>
      <vt:lpstr>Arial</vt:lpstr>
      <vt:lpstr>Book Antiqua</vt:lpstr>
      <vt:lpstr>Century Gothic</vt:lpstr>
      <vt:lpstr>Impact</vt:lpstr>
      <vt:lpstr>Times New Roman</vt:lpstr>
      <vt:lpstr>Wingdings</vt:lpstr>
      <vt:lpstr>Wingdings 3</vt:lpstr>
      <vt:lpstr>Office 主题​​</vt:lpstr>
      <vt:lpstr>离子会议室</vt:lpstr>
      <vt:lpstr>PowerPoint 演示文稿</vt:lpstr>
      <vt:lpstr>Part 1</vt:lpstr>
      <vt:lpstr>PowerPoint 演示文稿</vt:lpstr>
      <vt:lpstr>PowerPoint 演示文稿</vt:lpstr>
      <vt:lpstr>Part 2</vt:lpstr>
      <vt:lpstr>PowerPoint 演示文稿</vt:lpstr>
      <vt:lpstr>PowerPoint 演示文稿</vt:lpstr>
      <vt:lpstr>PowerPoint 演示文稿</vt:lpstr>
      <vt:lpstr>Part 3</vt:lpstr>
      <vt:lpstr>Main functions of the software</vt:lpstr>
      <vt:lpstr>Functions included in my program</vt:lpstr>
      <vt:lpstr>Classroom knowledge points used</vt:lpstr>
      <vt:lpstr>Part 4</vt:lpstr>
      <vt:lpstr>Search</vt:lpstr>
      <vt:lpstr>Search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Hawk Saxrl</dc:creator>
  <cp:lastModifiedBy>Hawk Saxrl</cp:lastModifiedBy>
  <cp:revision>2</cp:revision>
  <dcterms:created xsi:type="dcterms:W3CDTF">2021-08-01T09:11:47Z</dcterms:created>
  <dcterms:modified xsi:type="dcterms:W3CDTF">2021-08-01T16:01:09Z</dcterms:modified>
</cp:coreProperties>
</file>