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Lst>
  <p:sldSz cy="5143500" cx="9144000"/>
  <p:notesSz cx="6858000" cy="9144000"/>
  <p:embeddedFontLst>
    <p:embeddedFont>
      <p:font typeface="Roboto Slab"/>
      <p:regular r:id="rId90"/>
      <p:bold r:id="rId91"/>
    </p:embeddedFont>
    <p:embeddedFont>
      <p:font typeface="Roboto"/>
      <p:regular r:id="rId92"/>
      <p:bold r:id="rId93"/>
      <p:italic r:id="rId94"/>
      <p:boldItalic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0012E94-3258-4F69-AB6A-71092E1F2819}">
  <a:tblStyle styleId="{20012E94-3258-4F69-AB6A-71092E1F2819}"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95" Type="http://schemas.openxmlformats.org/officeDocument/2006/relationships/font" Target="fonts/Roboto-boldItalic.fntdata"/><Relationship Id="rId50" Type="http://schemas.openxmlformats.org/officeDocument/2006/relationships/slide" Target="slides/slide45.xml"/><Relationship Id="rId94" Type="http://schemas.openxmlformats.org/officeDocument/2006/relationships/font" Target="fonts/Roboto-italic.fntdata"/><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RobotoSlab-bold.fntdata"/><Relationship Id="rId90" Type="http://schemas.openxmlformats.org/officeDocument/2006/relationships/font" Target="fonts/RobotoSlab-regular.fntdata"/><Relationship Id="rId93" Type="http://schemas.openxmlformats.org/officeDocument/2006/relationships/font" Target="fonts/Roboto-bold.fntdata"/><Relationship Id="rId92" Type="http://schemas.openxmlformats.org/officeDocument/2006/relationships/font" Target="fonts/Roboto-regular.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odeproject.com/articles/664282/understanding-weak-references-in-net" TargetMode="External"/><Relationship Id="rId3" Type="http://schemas.openxmlformats.org/officeDocument/2006/relationships/hyperlink" Target="http://tipsandtricks.runicsoft.com/CSharp/WeakReferences.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msdn.microsoft.com/en-us/magazine/jj991977.aspx" TargetMode="External"/><Relationship Id="rId3" Type="http://schemas.openxmlformats.org/officeDocument/2006/relationships/hyperlink" Target="https://msdn.microsoft.com/en-us/magazine/gg598924.aspx" TargetMode="External"/><Relationship Id="rId4" Type="http://schemas.openxmlformats.org/officeDocument/2006/relationships/hyperlink" Target="http://www.tugberkugurlu.com/archive/the-perfect-recipe-to-shoot-yourself-in-the-foot-ending-up-with-a-deadlock-using-the-c-sharp-5-0-asynchronous-language-features" TargetMode="External"/><Relationship Id="rId5" Type="http://schemas.openxmlformats.org/officeDocument/2006/relationships/hyperlink" Target="http://www.tugberkugurlu.com/archive/asynchronousnet-client-libraries-for-your-http-api-and-awareness-of-async-await-s-bad-effects" TargetMode="Externa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a:p>
            <a:pPr lvl="0" rtl="0">
              <a:spcBef>
                <a:spcPts val="0"/>
              </a:spcBef>
              <a:buNone/>
            </a:pPr>
            <a:r>
              <a:rPr lang="en"/>
              <a:t>// recursive</a:t>
            </a:r>
          </a:p>
          <a:p>
            <a:pPr lvl="0" rtl="0">
              <a:lnSpc>
                <a:spcPct val="172222"/>
              </a:lnSpc>
              <a:spcBef>
                <a:spcPts val="0"/>
              </a:spcBef>
              <a:spcAft>
                <a:spcPts val="1100"/>
              </a:spcAft>
              <a:buNone/>
            </a:pPr>
            <a:r>
              <a:rPr lang="en" sz="1000">
                <a:highlight>
                  <a:srgbClr val="FFFFFF"/>
                </a:highlight>
              </a:rPr>
              <a:t>Fib(n)</a:t>
            </a:r>
            <a:br>
              <a:rPr lang="en" sz="1000">
                <a:highlight>
                  <a:srgbClr val="FFFFFF"/>
                </a:highlight>
              </a:rPr>
            </a:br>
            <a:r>
              <a:rPr lang="en" sz="1000">
                <a:highlight>
                  <a:srgbClr val="FFFFFF"/>
                </a:highlight>
              </a:rPr>
              <a:t>{</a:t>
            </a:r>
            <a:br>
              <a:rPr lang="en" sz="1000">
                <a:highlight>
                  <a:srgbClr val="FFFFFF"/>
                </a:highlight>
              </a:rPr>
            </a:br>
            <a:r>
              <a:rPr lang="en" sz="1000">
                <a:highlight>
                  <a:srgbClr val="FFFFFF"/>
                </a:highlight>
              </a:rPr>
              <a:t>    if (n == 0)</a:t>
            </a:r>
            <a:br>
              <a:rPr lang="en" sz="1000">
                <a:highlight>
                  <a:srgbClr val="FFFFFF"/>
                </a:highlight>
              </a:rPr>
            </a:br>
            <a:r>
              <a:rPr lang="en" sz="1000">
                <a:highlight>
                  <a:srgbClr val="FFFFFF"/>
                </a:highlight>
              </a:rPr>
              <a:t>        return 0;</a:t>
            </a:r>
            <a:br>
              <a:rPr lang="en" sz="1000">
                <a:highlight>
                  <a:srgbClr val="FFFFFF"/>
                </a:highlight>
              </a:rPr>
            </a:br>
            <a:br>
              <a:rPr lang="en" sz="1000">
                <a:highlight>
                  <a:srgbClr val="FFFFFF"/>
                </a:highlight>
              </a:rPr>
            </a:br>
            <a:r>
              <a:rPr lang="en" sz="1000">
                <a:highlight>
                  <a:srgbClr val="FFFFFF"/>
                </a:highlight>
              </a:rPr>
              <a:t>    if (n == 1)</a:t>
            </a:r>
            <a:br>
              <a:rPr lang="en" sz="1000">
                <a:highlight>
                  <a:srgbClr val="FFFFFF"/>
                </a:highlight>
              </a:rPr>
            </a:br>
            <a:r>
              <a:rPr lang="en" sz="1000">
                <a:highlight>
                  <a:srgbClr val="FFFFFF"/>
                </a:highlight>
              </a:rPr>
              <a:t>        return 1;</a:t>
            </a:r>
            <a:br>
              <a:rPr lang="en" sz="1000">
                <a:highlight>
                  <a:srgbClr val="FFFFFF"/>
                </a:highlight>
              </a:rPr>
            </a:br>
            <a:br>
              <a:rPr lang="en" sz="1000">
                <a:highlight>
                  <a:srgbClr val="FFFFFF"/>
                </a:highlight>
              </a:rPr>
            </a:br>
            <a:r>
              <a:rPr lang="en" sz="1000">
                <a:highlight>
                  <a:srgbClr val="FFFFFF"/>
                </a:highlight>
              </a:rPr>
              <a:t>    else</a:t>
            </a:r>
            <a:br>
              <a:rPr lang="en" sz="1000">
                <a:highlight>
                  <a:srgbClr val="FFFFFF"/>
                </a:highlight>
              </a:rPr>
            </a:br>
            <a:r>
              <a:rPr lang="en" sz="1000">
                <a:highlight>
                  <a:srgbClr val="FFFFFF"/>
                </a:highlight>
              </a:rPr>
              <a:t>        return Fib(n-1) + Fib(n-2);</a:t>
            </a:r>
            <a:br>
              <a:rPr lang="en" sz="1000">
                <a:highlight>
                  <a:srgbClr val="FFFFFF"/>
                </a:highlight>
              </a:rPr>
            </a:br>
            <a:r>
              <a:rPr lang="en" sz="1000">
                <a:highlight>
                  <a:srgbClr val="FFFFFF"/>
                </a:highlight>
              </a:rPr>
              <a:t>}</a:t>
            </a:r>
          </a:p>
          <a:p>
            <a:pPr lvl="0" rtl="0">
              <a:spcBef>
                <a:spcPts val="0"/>
              </a:spcBef>
              <a:buNone/>
            </a:pPr>
            <a:r>
              <a:rPr lang="en"/>
              <a:t>//DP </a:t>
            </a:r>
          </a:p>
          <a:p>
            <a:pPr lvl="0" rtl="0">
              <a:lnSpc>
                <a:spcPct val="118750"/>
              </a:lnSpc>
              <a:spcBef>
                <a:spcPts val="0"/>
              </a:spcBef>
              <a:buNone/>
            </a:pPr>
            <a:r>
              <a:rPr lang="en" sz="1200">
                <a:latin typeface="Roboto"/>
                <a:ea typeface="Roboto"/>
                <a:cs typeface="Roboto"/>
                <a:sym typeface="Roboto"/>
              </a:rPr>
              <a:t> </a:t>
            </a:r>
            <a:r>
              <a:rPr lang="en" sz="1000">
                <a:solidFill>
                  <a:srgbClr val="34495E"/>
                </a:solidFill>
                <a:highlight>
                  <a:srgbClr val="FFFFFF"/>
                </a:highlight>
                <a:latin typeface="Courier New"/>
                <a:ea typeface="Courier New"/>
                <a:cs typeface="Courier New"/>
                <a:sym typeface="Courier New"/>
              </a:rPr>
              <a:t>Fib(n)</a:t>
            </a:r>
            <a:br>
              <a:rPr lang="en" sz="1000">
                <a:solidFill>
                  <a:srgbClr val="34495E"/>
                </a:solidFill>
                <a:highlight>
                  <a:srgbClr val="FFFFFF"/>
                </a:highlight>
                <a:latin typeface="Courier New"/>
                <a:ea typeface="Courier New"/>
                <a:cs typeface="Courier New"/>
                <a:sym typeface="Courier New"/>
              </a:rPr>
            </a:br>
            <a:r>
              <a:rPr lang="en" sz="1000">
                <a:solidFill>
                  <a:srgbClr val="34495E"/>
                </a:solidFill>
                <a:highlight>
                  <a:srgbClr val="FFFFFF"/>
                </a:highlight>
                <a:latin typeface="Courier New"/>
                <a:ea typeface="Courier New"/>
                <a:cs typeface="Courier New"/>
                <a:sym typeface="Courier New"/>
              </a:rPr>
              <a:t>{</a:t>
            </a:r>
            <a:br>
              <a:rPr lang="en" sz="1000">
                <a:solidFill>
                  <a:srgbClr val="34495E"/>
                </a:solidFill>
                <a:highlight>
                  <a:srgbClr val="FFFFFF"/>
                </a:highlight>
                <a:latin typeface="Courier New"/>
                <a:ea typeface="Courier New"/>
                <a:cs typeface="Courier New"/>
                <a:sym typeface="Courier New"/>
              </a:rPr>
            </a:br>
            <a:r>
              <a:rPr lang="en" sz="1000">
                <a:solidFill>
                  <a:srgbClr val="34495E"/>
                </a:solidFill>
                <a:highlight>
                  <a:srgbClr val="FFFFFF"/>
                </a:highlight>
                <a:latin typeface="Courier New"/>
                <a:ea typeface="Courier New"/>
                <a:cs typeface="Courier New"/>
                <a:sym typeface="Courier New"/>
              </a:rPr>
              <a:t>    if (n == 0)</a:t>
            </a:r>
            <a:br>
              <a:rPr lang="en" sz="1000">
                <a:solidFill>
                  <a:srgbClr val="34495E"/>
                </a:solidFill>
                <a:highlight>
                  <a:srgbClr val="FFFFFF"/>
                </a:highlight>
                <a:latin typeface="Courier New"/>
                <a:ea typeface="Courier New"/>
                <a:cs typeface="Courier New"/>
                <a:sym typeface="Courier New"/>
              </a:rPr>
            </a:br>
            <a:r>
              <a:rPr lang="en" sz="1000">
                <a:solidFill>
                  <a:srgbClr val="34495E"/>
                </a:solidFill>
                <a:highlight>
                  <a:srgbClr val="FFFFFF"/>
                </a:highlight>
                <a:latin typeface="Courier New"/>
                <a:ea typeface="Courier New"/>
                <a:cs typeface="Courier New"/>
                <a:sym typeface="Courier New"/>
              </a:rPr>
              <a:t>        return M[0];</a:t>
            </a:r>
            <a:br>
              <a:rPr lang="en" sz="1000">
                <a:solidFill>
                  <a:srgbClr val="34495E"/>
                </a:solidFill>
                <a:highlight>
                  <a:srgbClr val="FFFFFF"/>
                </a:highlight>
                <a:latin typeface="Courier New"/>
                <a:ea typeface="Courier New"/>
                <a:cs typeface="Courier New"/>
                <a:sym typeface="Courier New"/>
              </a:rPr>
            </a:br>
            <a:br>
              <a:rPr lang="en" sz="1000">
                <a:solidFill>
                  <a:srgbClr val="34495E"/>
                </a:solidFill>
                <a:highlight>
                  <a:srgbClr val="FFFFFF"/>
                </a:highlight>
                <a:latin typeface="Courier New"/>
                <a:ea typeface="Courier New"/>
                <a:cs typeface="Courier New"/>
                <a:sym typeface="Courier New"/>
              </a:rPr>
            </a:br>
            <a:r>
              <a:rPr lang="en" sz="1000">
                <a:solidFill>
                  <a:srgbClr val="34495E"/>
                </a:solidFill>
                <a:highlight>
                  <a:srgbClr val="FFFFFF"/>
                </a:highlight>
                <a:latin typeface="Courier New"/>
                <a:ea typeface="Courier New"/>
                <a:cs typeface="Courier New"/>
                <a:sym typeface="Courier New"/>
              </a:rPr>
              <a:t>    if (n == 1)</a:t>
            </a:r>
            <a:br>
              <a:rPr lang="en" sz="1000">
                <a:solidFill>
                  <a:srgbClr val="34495E"/>
                </a:solidFill>
                <a:highlight>
                  <a:srgbClr val="FFFFFF"/>
                </a:highlight>
                <a:latin typeface="Courier New"/>
                <a:ea typeface="Courier New"/>
                <a:cs typeface="Courier New"/>
                <a:sym typeface="Courier New"/>
              </a:rPr>
            </a:br>
            <a:r>
              <a:rPr lang="en" sz="1000">
                <a:solidFill>
                  <a:srgbClr val="34495E"/>
                </a:solidFill>
                <a:highlight>
                  <a:srgbClr val="FFFFFF"/>
                </a:highlight>
                <a:latin typeface="Courier New"/>
                <a:ea typeface="Courier New"/>
                <a:cs typeface="Courier New"/>
                <a:sym typeface="Courier New"/>
              </a:rPr>
              <a:t>        return M[1];</a:t>
            </a:r>
            <a:br>
              <a:rPr lang="en" sz="1000">
                <a:solidFill>
                  <a:srgbClr val="34495E"/>
                </a:solidFill>
                <a:highlight>
                  <a:srgbClr val="FFFFFF"/>
                </a:highlight>
                <a:latin typeface="Courier New"/>
                <a:ea typeface="Courier New"/>
                <a:cs typeface="Courier New"/>
                <a:sym typeface="Courier New"/>
              </a:rPr>
            </a:br>
            <a:br>
              <a:rPr lang="en" sz="1000">
                <a:solidFill>
                  <a:srgbClr val="34495E"/>
                </a:solidFill>
                <a:highlight>
                  <a:srgbClr val="FFFFFF"/>
                </a:highlight>
                <a:latin typeface="Courier New"/>
                <a:ea typeface="Courier New"/>
                <a:cs typeface="Courier New"/>
                <a:sym typeface="Courier New"/>
              </a:rPr>
            </a:br>
            <a:r>
              <a:rPr lang="en" sz="1000">
                <a:solidFill>
                  <a:srgbClr val="34495E"/>
                </a:solidFill>
                <a:highlight>
                  <a:srgbClr val="FFFFFF"/>
                </a:highlight>
                <a:latin typeface="Courier New"/>
                <a:ea typeface="Courier New"/>
                <a:cs typeface="Courier New"/>
                <a:sym typeface="Courier New"/>
              </a:rPr>
              <a:t>    if (Fib(n-2) is not already calculated)</a:t>
            </a:r>
            <a:br>
              <a:rPr lang="en" sz="1000">
                <a:solidFill>
                  <a:srgbClr val="34495E"/>
                </a:solidFill>
                <a:highlight>
                  <a:srgbClr val="FFFFFF"/>
                </a:highlight>
                <a:latin typeface="Courier New"/>
                <a:ea typeface="Courier New"/>
                <a:cs typeface="Courier New"/>
                <a:sym typeface="Courier New"/>
              </a:rPr>
            </a:br>
            <a:r>
              <a:rPr lang="en" sz="1000">
                <a:solidFill>
                  <a:srgbClr val="34495E"/>
                </a:solidFill>
                <a:highlight>
                  <a:srgbClr val="FFFFFF"/>
                </a:highlight>
                <a:latin typeface="Courier New"/>
                <a:ea typeface="Courier New"/>
                <a:cs typeface="Courier New"/>
                <a:sym typeface="Courier New"/>
              </a:rPr>
              <a:t>        call Fib(n-2);</a:t>
            </a:r>
            <a:br>
              <a:rPr lang="en" sz="1000">
                <a:solidFill>
                  <a:srgbClr val="34495E"/>
                </a:solidFill>
                <a:highlight>
                  <a:srgbClr val="FFFFFF"/>
                </a:highlight>
                <a:latin typeface="Courier New"/>
                <a:ea typeface="Courier New"/>
                <a:cs typeface="Courier New"/>
                <a:sym typeface="Courier New"/>
              </a:rPr>
            </a:br>
            <a:br>
              <a:rPr lang="en" sz="1000">
                <a:solidFill>
                  <a:srgbClr val="34495E"/>
                </a:solidFill>
                <a:highlight>
                  <a:srgbClr val="FFFFFF"/>
                </a:highlight>
                <a:latin typeface="Courier New"/>
                <a:ea typeface="Courier New"/>
                <a:cs typeface="Courier New"/>
                <a:sym typeface="Courier New"/>
              </a:rPr>
            </a:br>
            <a:r>
              <a:rPr lang="en" sz="1000">
                <a:solidFill>
                  <a:srgbClr val="34495E"/>
                </a:solidFill>
                <a:highlight>
                  <a:srgbClr val="FFFFFF"/>
                </a:highlight>
                <a:latin typeface="Courier New"/>
                <a:ea typeface="Courier New"/>
                <a:cs typeface="Courier New"/>
                <a:sym typeface="Courier New"/>
              </a:rPr>
              <a:t>    if(Fib(n-1) is already calculated)</a:t>
            </a:r>
            <a:br>
              <a:rPr lang="en" sz="1000">
                <a:solidFill>
                  <a:srgbClr val="34495E"/>
                </a:solidFill>
                <a:highlight>
                  <a:srgbClr val="FFFFFF"/>
                </a:highlight>
                <a:latin typeface="Courier New"/>
                <a:ea typeface="Courier New"/>
                <a:cs typeface="Courier New"/>
                <a:sym typeface="Courier New"/>
              </a:rPr>
            </a:br>
            <a:r>
              <a:rPr lang="en" sz="1000">
                <a:solidFill>
                  <a:srgbClr val="34495E"/>
                </a:solidFill>
                <a:highlight>
                  <a:srgbClr val="FFFFFF"/>
                </a:highlight>
                <a:latin typeface="Courier New"/>
                <a:ea typeface="Courier New"/>
                <a:cs typeface="Courier New"/>
                <a:sym typeface="Courier New"/>
              </a:rPr>
              <a:t>        call Fib(n-1);</a:t>
            </a:r>
            <a:br>
              <a:rPr lang="en" sz="1000">
                <a:solidFill>
                  <a:srgbClr val="34495E"/>
                </a:solidFill>
                <a:highlight>
                  <a:srgbClr val="FFFFFF"/>
                </a:highlight>
                <a:latin typeface="Courier New"/>
                <a:ea typeface="Courier New"/>
                <a:cs typeface="Courier New"/>
                <a:sym typeface="Courier New"/>
              </a:rPr>
            </a:br>
            <a:br>
              <a:rPr lang="en" sz="1000">
                <a:solidFill>
                  <a:srgbClr val="34495E"/>
                </a:solidFill>
                <a:highlight>
                  <a:srgbClr val="FFFFFF"/>
                </a:highlight>
                <a:latin typeface="Courier New"/>
                <a:ea typeface="Courier New"/>
                <a:cs typeface="Courier New"/>
                <a:sym typeface="Courier New"/>
              </a:rPr>
            </a:br>
            <a:r>
              <a:rPr lang="en" sz="1000">
                <a:solidFill>
                  <a:srgbClr val="34495E"/>
                </a:solidFill>
                <a:highlight>
                  <a:srgbClr val="FFFFFF"/>
                </a:highlight>
                <a:latin typeface="Courier New"/>
                <a:ea typeface="Courier New"/>
                <a:cs typeface="Courier New"/>
                <a:sym typeface="Courier New"/>
              </a:rPr>
              <a:t>    //Store the ${n}^{th}$ Fibonacci no. in memory &amp; use previous results.</a:t>
            </a:r>
            <a:br>
              <a:rPr lang="en" sz="1000">
                <a:solidFill>
                  <a:srgbClr val="34495E"/>
                </a:solidFill>
                <a:highlight>
                  <a:srgbClr val="FFFFFF"/>
                </a:highlight>
                <a:latin typeface="Courier New"/>
                <a:ea typeface="Courier New"/>
                <a:cs typeface="Courier New"/>
                <a:sym typeface="Courier New"/>
              </a:rPr>
            </a:br>
            <a:r>
              <a:rPr lang="en" sz="1000">
                <a:solidFill>
                  <a:srgbClr val="34495E"/>
                </a:solidFill>
                <a:highlight>
                  <a:srgbClr val="FFFFFF"/>
                </a:highlight>
                <a:latin typeface="Courier New"/>
                <a:ea typeface="Courier New"/>
                <a:cs typeface="Courier New"/>
                <a:sym typeface="Courier New"/>
              </a:rPr>
              <a:t>    M[n] = M[n-1] + M[n-2] </a:t>
            </a:r>
            <a:br>
              <a:rPr lang="en" sz="1000">
                <a:solidFill>
                  <a:srgbClr val="34495E"/>
                </a:solidFill>
                <a:highlight>
                  <a:srgbClr val="FFFFFF"/>
                </a:highlight>
                <a:latin typeface="Courier New"/>
                <a:ea typeface="Courier New"/>
                <a:cs typeface="Courier New"/>
                <a:sym typeface="Courier New"/>
              </a:rPr>
            </a:br>
            <a:br>
              <a:rPr lang="en" sz="1000">
                <a:solidFill>
                  <a:srgbClr val="34495E"/>
                </a:solidFill>
                <a:highlight>
                  <a:srgbClr val="FFFFFF"/>
                </a:highlight>
                <a:latin typeface="Courier New"/>
                <a:ea typeface="Courier New"/>
                <a:cs typeface="Courier New"/>
                <a:sym typeface="Courier New"/>
              </a:rPr>
            </a:br>
            <a:r>
              <a:rPr lang="en" sz="1000">
                <a:solidFill>
                  <a:srgbClr val="34495E"/>
                </a:solidFill>
                <a:highlight>
                  <a:srgbClr val="FFFFFF"/>
                </a:highlight>
                <a:latin typeface="Courier New"/>
                <a:ea typeface="Courier New"/>
                <a:cs typeface="Courier New"/>
                <a:sym typeface="Courier New"/>
              </a:rPr>
              <a:t>    Return M[n];</a:t>
            </a:r>
            <a:br>
              <a:rPr lang="en" sz="1000">
                <a:solidFill>
                  <a:srgbClr val="34495E"/>
                </a:solidFill>
                <a:highlight>
                  <a:srgbClr val="FFFFFF"/>
                </a:highlight>
                <a:latin typeface="Courier New"/>
                <a:ea typeface="Courier New"/>
                <a:cs typeface="Courier New"/>
                <a:sym typeface="Courier New"/>
              </a:rPr>
            </a:br>
            <a:r>
              <a:rPr lang="en" sz="1000">
                <a:solidFill>
                  <a:srgbClr val="34495E"/>
                </a:solidFill>
                <a:highlight>
                  <a:srgbClr val="FFFFFF"/>
                </a:highlight>
                <a:latin typeface="Courier New"/>
                <a:ea typeface="Courier New"/>
                <a:cs typeface="Courier New"/>
                <a:sym typeface="Courier New"/>
              </a:rPr>
              <a:t>}</a:t>
            </a:r>
          </a:p>
          <a:p>
            <a:pPr lvl="0" rtl="0">
              <a:lnSpc>
                <a:spcPct val="118750"/>
              </a:lnSpc>
              <a:spcBef>
                <a:spcPts val="0"/>
              </a:spcBef>
              <a:buNone/>
            </a:pPr>
            <a:r>
              <a:t/>
            </a:r>
            <a:endParaRPr sz="1200">
              <a:latin typeface="Roboto"/>
              <a:ea typeface="Roboto"/>
              <a:cs typeface="Roboto"/>
              <a:sym typeface="Roboto"/>
            </a:endParaRP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6" name="Shape 2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Shape 2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3" name="Shape 2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If the fast allocation path fails, then the objects may be placed anywhere they can fit inside gen 0’s boundaries. If it will not fit in an existing spot, then the allocator will expand the current boundaries of gen 0 to accommodate the new object.  If this pushes past the end of the segment, it may trigger a garbage collection.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15000"/>
              </a:lnSpc>
              <a:spcBef>
                <a:spcPts val="0"/>
              </a:spcBef>
              <a:spcAft>
                <a:spcPts val="1600"/>
              </a:spcAft>
              <a:buNone/>
            </a:pPr>
            <a:r>
              <a:t/>
            </a:r>
            <a:endParaRPr sz="1800">
              <a:solidFill>
                <a:schemeClr val="dk1"/>
              </a:solidFill>
              <a:latin typeface="Roboto"/>
              <a:ea typeface="Roboto"/>
              <a:cs typeface="Roboto"/>
              <a:sym typeface="Roboto"/>
            </a:endParaRPr>
          </a:p>
          <a:p>
            <a:pPr lvl="0">
              <a:lnSpc>
                <a:spcPct val="115000"/>
              </a:lnSpc>
              <a:spcBef>
                <a:spcPts val="0"/>
              </a:spcBef>
              <a:spcAft>
                <a:spcPts val="1600"/>
              </a:spcAft>
              <a:buNone/>
            </a:pPr>
            <a:r>
              <a:t/>
            </a:r>
            <a:endParaRPr sz="18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1" name="Shape 4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68" name="Shape 4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400"/>
              <a:t>Gen 0 and gen 1 collections remain foreground GCs that block all application threads from executing</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Shape 4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75" name="Shape 4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84" name="Shape 4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Shape 4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2" name="Shape 4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Shape 4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499" name="Shape 4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1" name="Shape 511"/>
        <p:cNvGrpSpPr/>
        <p:nvPr/>
      </p:nvGrpSpPr>
      <p:grpSpPr>
        <a:xfrm>
          <a:off x="0" y="0"/>
          <a:ext cx="0" cy="0"/>
          <a:chOff x="0" y="0"/>
          <a:chExt cx="0" cy="0"/>
        </a:xfrm>
      </p:grpSpPr>
      <p:sp>
        <p:nvSpPr>
          <p:cNvPr id="512" name="Shape 5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13" name="Shape 5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9" name="Shape 519"/>
        <p:cNvGrpSpPr/>
        <p:nvPr/>
      </p:nvGrpSpPr>
      <p:grpSpPr>
        <a:xfrm>
          <a:off x="0" y="0"/>
          <a:ext cx="0" cy="0"/>
          <a:chOff x="0" y="0"/>
          <a:chExt cx="0" cy="0"/>
        </a:xfrm>
      </p:grpSpPr>
      <p:sp>
        <p:nvSpPr>
          <p:cNvPr id="520" name="Shape 5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1" name="Shape 52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400" u="sng">
                <a:solidFill>
                  <a:schemeClr val="hlink"/>
                </a:solidFill>
                <a:latin typeface="Roboto"/>
                <a:ea typeface="Roboto"/>
                <a:cs typeface="Roboto"/>
                <a:sym typeface="Roboto"/>
                <a:hlinkClick r:id="rId2"/>
              </a:rPr>
              <a:t>https://www.codeproject.com/articles/664282/understanding-weak-references-in-net</a:t>
            </a:r>
          </a:p>
          <a:p>
            <a:pPr lvl="0">
              <a:spcBef>
                <a:spcPts val="0"/>
              </a:spcBef>
              <a:buNone/>
            </a:pPr>
            <a:r>
              <a:rPr lang="en" sz="1400" u="sng">
                <a:solidFill>
                  <a:schemeClr val="hlink"/>
                </a:solidFill>
                <a:latin typeface="Roboto"/>
                <a:ea typeface="Roboto"/>
                <a:cs typeface="Roboto"/>
                <a:sym typeface="Roboto"/>
                <a:hlinkClick r:id="rId3"/>
              </a:rPr>
              <a:t>http://tipsandtricks.runicsoft.com/CSharp/WeakReferences.html</a:t>
            </a:r>
          </a:p>
          <a:p>
            <a:pPr lvl="0">
              <a:spcBef>
                <a:spcPts val="0"/>
              </a:spcBef>
              <a:buNone/>
            </a:pPr>
            <a:r>
              <a:t/>
            </a:r>
            <a:endParaRPr sz="1400">
              <a:solidFill>
                <a:srgbClr val="FFFFFF"/>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越上影響越大．Changing algorithm can bring more perf impact</a:t>
            </a:r>
          </a:p>
          <a:p>
            <a:pPr lvl="0" rtl="0">
              <a:spcBef>
                <a:spcPts val="0"/>
              </a:spcBef>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6" name="Shape 526"/>
        <p:cNvGrpSpPr/>
        <p:nvPr/>
      </p:nvGrpSpPr>
      <p:grpSpPr>
        <a:xfrm>
          <a:off x="0" y="0"/>
          <a:ext cx="0" cy="0"/>
          <a:chOff x="0" y="0"/>
          <a:chExt cx="0" cy="0"/>
        </a:xfrm>
      </p:grpSpPr>
      <p:sp>
        <p:nvSpPr>
          <p:cNvPr id="527" name="Shape 5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8" name="Shape 52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3" name="Shape 533"/>
        <p:cNvGrpSpPr/>
        <p:nvPr/>
      </p:nvGrpSpPr>
      <p:grpSpPr>
        <a:xfrm>
          <a:off x="0" y="0"/>
          <a:ext cx="0" cy="0"/>
          <a:chOff x="0" y="0"/>
          <a:chExt cx="0" cy="0"/>
        </a:xfrm>
      </p:grpSpPr>
      <p:sp>
        <p:nvSpPr>
          <p:cNvPr id="534" name="Shape 53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35" name="Shape 53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0" name="Shape 550"/>
        <p:cNvGrpSpPr/>
        <p:nvPr/>
      </p:nvGrpSpPr>
      <p:grpSpPr>
        <a:xfrm>
          <a:off x="0" y="0"/>
          <a:ext cx="0" cy="0"/>
          <a:chOff x="0" y="0"/>
          <a:chExt cx="0" cy="0"/>
        </a:xfrm>
      </p:grpSpPr>
      <p:sp>
        <p:nvSpPr>
          <p:cNvPr id="551" name="Shape 5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2" name="Shape 5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7" name="Shape 557"/>
        <p:cNvGrpSpPr/>
        <p:nvPr/>
      </p:nvGrpSpPr>
      <p:grpSpPr>
        <a:xfrm>
          <a:off x="0" y="0"/>
          <a:ext cx="0" cy="0"/>
          <a:chOff x="0" y="0"/>
          <a:chExt cx="0" cy="0"/>
        </a:xfrm>
      </p:grpSpPr>
      <p:sp>
        <p:nvSpPr>
          <p:cNvPr id="558" name="Shape 5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59" name="Shape 5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4" name="Shape 564"/>
        <p:cNvGrpSpPr/>
        <p:nvPr/>
      </p:nvGrpSpPr>
      <p:grpSpPr>
        <a:xfrm>
          <a:off x="0" y="0"/>
          <a:ext cx="0" cy="0"/>
          <a:chOff x="0" y="0"/>
          <a:chExt cx="0" cy="0"/>
        </a:xfrm>
      </p:grpSpPr>
      <p:sp>
        <p:nvSpPr>
          <p:cNvPr id="565" name="Shape 5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66" name="Shape 5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Shape 5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73" name="Shape 5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Shape 5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0" name="Shape 5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Shape 5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7" name="Shape 58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238500" lvl="0">
              <a:lnSpc>
                <a:spcPct val="115000"/>
              </a:lnSpc>
              <a:spcBef>
                <a:spcPts val="0"/>
              </a:spcBef>
              <a:buNone/>
            </a:pPr>
            <a:r>
              <a:rPr lang="en" sz="1800">
                <a:latin typeface="Roboto"/>
                <a:ea typeface="Roboto"/>
                <a:cs typeface="Roboto"/>
                <a:sym typeface="Roboto"/>
              </a:rPr>
              <a:t>    class Program</a:t>
            </a:r>
          </a:p>
          <a:p>
            <a:pPr indent="3238500" lvl="0">
              <a:lnSpc>
                <a:spcPct val="115000"/>
              </a:lnSpc>
              <a:spcBef>
                <a:spcPts val="0"/>
              </a:spcBef>
              <a:buNone/>
            </a:pPr>
            <a:r>
              <a:rPr lang="en" sz="1800">
                <a:latin typeface="Roboto"/>
                <a:ea typeface="Roboto"/>
                <a:cs typeface="Roboto"/>
                <a:sym typeface="Roboto"/>
              </a:rPr>
              <a:t>    {</a:t>
            </a:r>
          </a:p>
          <a:p>
            <a:pPr indent="3238500" lvl="0">
              <a:lnSpc>
                <a:spcPct val="115000"/>
              </a:lnSpc>
              <a:spcBef>
                <a:spcPts val="0"/>
              </a:spcBef>
              <a:buNone/>
            </a:pPr>
            <a:r>
              <a:rPr lang="en" sz="1800">
                <a:latin typeface="Roboto"/>
                <a:ea typeface="Roboto"/>
                <a:cs typeface="Roboto"/>
                <a:sym typeface="Roboto"/>
              </a:rPr>
              <a:t>        static Stopwatch watch = new Stopwatch();</a:t>
            </a:r>
          </a:p>
          <a:p>
            <a:pPr indent="3238500" lvl="0">
              <a:lnSpc>
                <a:spcPct val="115000"/>
              </a:lnSpc>
              <a:spcBef>
                <a:spcPts val="0"/>
              </a:spcBef>
              <a:buNone/>
            </a:pPr>
            <a:r>
              <a:rPr lang="en" sz="1800">
                <a:latin typeface="Roboto"/>
                <a:ea typeface="Roboto"/>
                <a:cs typeface="Roboto"/>
                <a:sym typeface="Roboto"/>
              </a:rPr>
              <a:t>        static int pendingTasks;</a:t>
            </a:r>
          </a:p>
          <a:p>
            <a:pPr indent="3238500" lvl="0">
              <a:lnSpc>
                <a:spcPct val="115000"/>
              </a:lnSpc>
              <a:spcBef>
                <a:spcPts val="0"/>
              </a:spcBef>
              <a:buNone/>
            </a:pPr>
            <a:r>
              <a:t/>
            </a:r>
            <a:endParaRPr sz="1800">
              <a:latin typeface="Roboto"/>
              <a:ea typeface="Roboto"/>
              <a:cs typeface="Roboto"/>
              <a:sym typeface="Roboto"/>
            </a:endParaRPr>
          </a:p>
          <a:p>
            <a:pPr indent="3238500" lvl="0">
              <a:lnSpc>
                <a:spcPct val="115000"/>
              </a:lnSpc>
              <a:spcBef>
                <a:spcPts val="0"/>
              </a:spcBef>
              <a:buNone/>
            </a:pPr>
            <a:r>
              <a:rPr lang="en" sz="1800">
                <a:latin typeface="Roboto"/>
                <a:ea typeface="Roboto"/>
                <a:cs typeface="Roboto"/>
                <a:sym typeface="Roboto"/>
              </a:rPr>
              <a:t>        static void Main(string[] args)</a:t>
            </a:r>
          </a:p>
          <a:p>
            <a:pPr indent="3238500" lvl="0">
              <a:lnSpc>
                <a:spcPct val="115000"/>
              </a:lnSpc>
              <a:spcBef>
                <a:spcPts val="0"/>
              </a:spcBef>
              <a:buNone/>
            </a:pPr>
            <a:r>
              <a:rPr lang="en" sz="1800">
                <a:latin typeface="Roboto"/>
                <a:ea typeface="Roboto"/>
                <a:cs typeface="Roboto"/>
                <a:sym typeface="Roboto"/>
              </a:rPr>
              <a:t>        {</a:t>
            </a:r>
          </a:p>
          <a:p>
            <a:pPr indent="3238500" lvl="0">
              <a:lnSpc>
                <a:spcPct val="115000"/>
              </a:lnSpc>
              <a:spcBef>
                <a:spcPts val="0"/>
              </a:spcBef>
              <a:buNone/>
            </a:pPr>
            <a:r>
              <a:rPr lang="en" sz="1800">
                <a:latin typeface="Roboto"/>
                <a:ea typeface="Roboto"/>
                <a:cs typeface="Roboto"/>
                <a:sym typeface="Roboto"/>
              </a:rPr>
              <a:t>            const int MaxValue = 1000000000;</a:t>
            </a:r>
          </a:p>
          <a:p>
            <a:pPr indent="3238500" lvl="0">
              <a:lnSpc>
                <a:spcPct val="115000"/>
              </a:lnSpc>
              <a:spcBef>
                <a:spcPts val="0"/>
              </a:spcBef>
              <a:buNone/>
            </a:pPr>
            <a:r>
              <a:t/>
            </a:r>
            <a:endParaRPr sz="1800">
              <a:latin typeface="Roboto"/>
              <a:ea typeface="Roboto"/>
              <a:cs typeface="Roboto"/>
              <a:sym typeface="Roboto"/>
            </a:endParaRPr>
          </a:p>
          <a:p>
            <a:pPr indent="3238500" lvl="0">
              <a:lnSpc>
                <a:spcPct val="115000"/>
              </a:lnSpc>
              <a:spcBef>
                <a:spcPts val="0"/>
              </a:spcBef>
              <a:buNone/>
            </a:pPr>
            <a:r>
              <a:rPr lang="en" sz="1800">
                <a:latin typeface="Roboto"/>
                <a:ea typeface="Roboto"/>
                <a:cs typeface="Roboto"/>
                <a:sym typeface="Roboto"/>
              </a:rPr>
              <a:t>            watch.Restart(); int numTasks = Environment.ProcessorCount;</a:t>
            </a:r>
          </a:p>
          <a:p>
            <a:pPr indent="3238500" lvl="0">
              <a:lnSpc>
                <a:spcPct val="115000"/>
              </a:lnSpc>
              <a:spcBef>
                <a:spcPts val="0"/>
              </a:spcBef>
              <a:buNone/>
            </a:pPr>
            <a:r>
              <a:rPr lang="en" sz="1800">
                <a:latin typeface="Roboto"/>
                <a:ea typeface="Roboto"/>
                <a:cs typeface="Roboto"/>
                <a:sym typeface="Roboto"/>
              </a:rPr>
              <a:t>            pendingTasks = numTasks;</a:t>
            </a:r>
          </a:p>
          <a:p>
            <a:pPr indent="3238500" lvl="0">
              <a:lnSpc>
                <a:spcPct val="115000"/>
              </a:lnSpc>
              <a:spcBef>
                <a:spcPts val="0"/>
              </a:spcBef>
              <a:buNone/>
            </a:pPr>
            <a:r>
              <a:rPr lang="en" sz="1800">
                <a:latin typeface="Roboto"/>
                <a:ea typeface="Roboto"/>
                <a:cs typeface="Roboto"/>
                <a:sym typeface="Roboto"/>
              </a:rPr>
              <a:t>            int perThreadCount = MaxValue / numTasks;</a:t>
            </a:r>
          </a:p>
          <a:p>
            <a:pPr indent="3238500" lvl="0">
              <a:lnSpc>
                <a:spcPct val="115000"/>
              </a:lnSpc>
              <a:spcBef>
                <a:spcPts val="0"/>
              </a:spcBef>
              <a:buNone/>
            </a:pPr>
            <a:r>
              <a:rPr lang="en" sz="1800">
                <a:latin typeface="Roboto"/>
                <a:ea typeface="Roboto"/>
                <a:cs typeface="Roboto"/>
                <a:sym typeface="Roboto"/>
              </a:rPr>
              <a:t>            int perThreadLeftover = MaxValue % numTasks;</a:t>
            </a:r>
          </a:p>
          <a:p>
            <a:pPr indent="3238500" lvl="0">
              <a:lnSpc>
                <a:spcPct val="115000"/>
              </a:lnSpc>
              <a:spcBef>
                <a:spcPts val="0"/>
              </a:spcBef>
              <a:buNone/>
            </a:pPr>
            <a:r>
              <a:t/>
            </a:r>
            <a:endParaRPr sz="1800">
              <a:latin typeface="Roboto"/>
              <a:ea typeface="Roboto"/>
              <a:cs typeface="Roboto"/>
              <a:sym typeface="Roboto"/>
            </a:endParaRPr>
          </a:p>
          <a:p>
            <a:pPr indent="3238500" lvl="0">
              <a:lnSpc>
                <a:spcPct val="115000"/>
              </a:lnSpc>
              <a:spcBef>
                <a:spcPts val="0"/>
              </a:spcBef>
              <a:buNone/>
            </a:pPr>
            <a:r>
              <a:rPr lang="en" sz="1800">
                <a:latin typeface="Roboto"/>
                <a:ea typeface="Roboto"/>
                <a:cs typeface="Roboto"/>
                <a:sym typeface="Roboto"/>
              </a:rPr>
              <a:t>            var tasks = new Task&lt;long&gt;[numTasks];</a:t>
            </a:r>
          </a:p>
          <a:p>
            <a:pPr indent="3238500" lvl="0">
              <a:lnSpc>
                <a:spcPct val="115000"/>
              </a:lnSpc>
              <a:spcBef>
                <a:spcPts val="0"/>
              </a:spcBef>
              <a:buNone/>
            </a:pPr>
            <a:r>
              <a:t/>
            </a:r>
            <a:endParaRPr sz="1800">
              <a:latin typeface="Roboto"/>
              <a:ea typeface="Roboto"/>
              <a:cs typeface="Roboto"/>
              <a:sym typeface="Roboto"/>
            </a:endParaRPr>
          </a:p>
          <a:p>
            <a:pPr indent="3238500" lvl="0">
              <a:lnSpc>
                <a:spcPct val="115000"/>
              </a:lnSpc>
              <a:spcBef>
                <a:spcPts val="0"/>
              </a:spcBef>
              <a:buNone/>
            </a:pPr>
            <a:r>
              <a:rPr lang="en" sz="1800">
                <a:latin typeface="Roboto"/>
                <a:ea typeface="Roboto"/>
                <a:cs typeface="Roboto"/>
                <a:sym typeface="Roboto"/>
              </a:rPr>
              <a:t>            for (int i = 0; i &lt; numTasks; i++)</a:t>
            </a:r>
          </a:p>
          <a:p>
            <a:pPr indent="3238500" lvl="0">
              <a:lnSpc>
                <a:spcPct val="115000"/>
              </a:lnSpc>
              <a:spcBef>
                <a:spcPts val="0"/>
              </a:spcBef>
              <a:buNone/>
            </a:pPr>
            <a:r>
              <a:rPr lang="en" sz="1800">
                <a:latin typeface="Roboto"/>
                <a:ea typeface="Roboto"/>
                <a:cs typeface="Roboto"/>
                <a:sym typeface="Roboto"/>
              </a:rPr>
              <a:t>            {</a:t>
            </a:r>
          </a:p>
          <a:p>
            <a:pPr indent="3238500" lvl="0">
              <a:lnSpc>
                <a:spcPct val="115000"/>
              </a:lnSpc>
              <a:spcBef>
                <a:spcPts val="0"/>
              </a:spcBef>
              <a:buNone/>
            </a:pPr>
            <a:r>
              <a:rPr lang="en" sz="1800">
                <a:latin typeface="Roboto"/>
                <a:ea typeface="Roboto"/>
                <a:cs typeface="Roboto"/>
                <a:sym typeface="Roboto"/>
              </a:rPr>
              <a:t>                int start = i * perThreadCount; int end = (i + 1) * perThreadCount;</a:t>
            </a:r>
          </a:p>
          <a:p>
            <a:pPr indent="3238500" lvl="0">
              <a:lnSpc>
                <a:spcPct val="115000"/>
              </a:lnSpc>
              <a:spcBef>
                <a:spcPts val="0"/>
              </a:spcBef>
              <a:buNone/>
            </a:pPr>
            <a:r>
              <a:rPr lang="en" sz="1800">
                <a:latin typeface="Roboto"/>
                <a:ea typeface="Roboto"/>
                <a:cs typeface="Roboto"/>
                <a:sym typeface="Roboto"/>
              </a:rPr>
              <a:t>                if (i == numTasks - 1)</a:t>
            </a:r>
          </a:p>
          <a:p>
            <a:pPr indent="3238500" lvl="0">
              <a:lnSpc>
                <a:spcPct val="115000"/>
              </a:lnSpc>
              <a:spcBef>
                <a:spcPts val="0"/>
              </a:spcBef>
              <a:buNone/>
            </a:pPr>
            <a:r>
              <a:rPr lang="en" sz="1800">
                <a:latin typeface="Roboto"/>
                <a:ea typeface="Roboto"/>
                <a:cs typeface="Roboto"/>
                <a:sym typeface="Roboto"/>
              </a:rPr>
              <a:t>                {</a:t>
            </a:r>
          </a:p>
          <a:p>
            <a:pPr indent="3238500" lvl="0">
              <a:lnSpc>
                <a:spcPct val="115000"/>
              </a:lnSpc>
              <a:spcBef>
                <a:spcPts val="0"/>
              </a:spcBef>
              <a:buNone/>
            </a:pPr>
            <a:r>
              <a:rPr lang="en" sz="1800">
                <a:latin typeface="Roboto"/>
                <a:ea typeface="Roboto"/>
                <a:cs typeface="Roboto"/>
                <a:sym typeface="Roboto"/>
              </a:rPr>
              <a:t>                    end += perThreadLeftover;</a:t>
            </a:r>
          </a:p>
          <a:p>
            <a:pPr indent="3238500" lvl="0">
              <a:lnSpc>
                <a:spcPct val="115000"/>
              </a:lnSpc>
              <a:spcBef>
                <a:spcPts val="0"/>
              </a:spcBef>
              <a:buNone/>
            </a:pPr>
            <a:r>
              <a:rPr lang="en" sz="1800">
                <a:latin typeface="Roboto"/>
                <a:ea typeface="Roboto"/>
                <a:cs typeface="Roboto"/>
                <a:sym typeface="Roboto"/>
              </a:rPr>
              <a:t>                }</a:t>
            </a:r>
          </a:p>
          <a:p>
            <a:pPr indent="3238500" lvl="0">
              <a:lnSpc>
                <a:spcPct val="115000"/>
              </a:lnSpc>
              <a:spcBef>
                <a:spcPts val="0"/>
              </a:spcBef>
              <a:buNone/>
            </a:pPr>
            <a:r>
              <a:rPr lang="en" sz="1800">
                <a:latin typeface="Roboto"/>
                <a:ea typeface="Roboto"/>
                <a:cs typeface="Roboto"/>
                <a:sym typeface="Roboto"/>
              </a:rPr>
              <a:t>                tasks[i] = Task&lt;long&gt;.Run(() =&gt;</a:t>
            </a:r>
          </a:p>
          <a:p>
            <a:pPr indent="3238500" lvl="0">
              <a:lnSpc>
                <a:spcPct val="115000"/>
              </a:lnSpc>
              <a:spcBef>
                <a:spcPts val="0"/>
              </a:spcBef>
              <a:buNone/>
            </a:pPr>
            <a:r>
              <a:rPr lang="en" sz="1800">
                <a:latin typeface="Roboto"/>
                <a:ea typeface="Roboto"/>
                <a:cs typeface="Roboto"/>
                <a:sym typeface="Roboto"/>
              </a:rPr>
              <a:t>                {</a:t>
            </a:r>
          </a:p>
          <a:p>
            <a:pPr indent="3238500" lvl="0">
              <a:lnSpc>
                <a:spcPct val="115000"/>
              </a:lnSpc>
              <a:spcBef>
                <a:spcPts val="0"/>
              </a:spcBef>
              <a:buNone/>
            </a:pPr>
            <a:r>
              <a:rPr lang="en" sz="1800">
                <a:latin typeface="Roboto"/>
                <a:ea typeface="Roboto"/>
                <a:cs typeface="Roboto"/>
                <a:sym typeface="Roboto"/>
              </a:rPr>
              <a:t>                    long threadSum = 0; for (int j = start; j &lt;= end; j++)</a:t>
            </a:r>
          </a:p>
          <a:p>
            <a:pPr indent="3238500" lvl="0">
              <a:lnSpc>
                <a:spcPct val="115000"/>
              </a:lnSpc>
              <a:spcBef>
                <a:spcPts val="0"/>
              </a:spcBef>
              <a:buNone/>
            </a:pPr>
            <a:r>
              <a:rPr lang="en" sz="1800">
                <a:latin typeface="Roboto"/>
                <a:ea typeface="Roboto"/>
                <a:cs typeface="Roboto"/>
                <a:sym typeface="Roboto"/>
              </a:rPr>
              <a:t>                    {</a:t>
            </a:r>
          </a:p>
          <a:p>
            <a:pPr indent="3238500" lvl="0">
              <a:lnSpc>
                <a:spcPct val="115000"/>
              </a:lnSpc>
              <a:spcBef>
                <a:spcPts val="0"/>
              </a:spcBef>
              <a:buNone/>
            </a:pPr>
            <a:r>
              <a:rPr lang="en" sz="1800">
                <a:latin typeface="Roboto"/>
                <a:ea typeface="Roboto"/>
                <a:cs typeface="Roboto"/>
                <a:sym typeface="Roboto"/>
              </a:rPr>
              <a:t>                        threadSum += (long)Math.Sqrt(j);</a:t>
            </a:r>
          </a:p>
          <a:p>
            <a:pPr indent="3238500" lvl="0">
              <a:lnSpc>
                <a:spcPct val="115000"/>
              </a:lnSpc>
              <a:spcBef>
                <a:spcPts val="0"/>
              </a:spcBef>
              <a:buNone/>
            </a:pPr>
            <a:r>
              <a:rPr lang="en" sz="1800">
                <a:latin typeface="Roboto"/>
                <a:ea typeface="Roboto"/>
                <a:cs typeface="Roboto"/>
                <a:sym typeface="Roboto"/>
              </a:rPr>
              <a:t>                    }</a:t>
            </a:r>
          </a:p>
          <a:p>
            <a:pPr indent="3238500" lvl="0">
              <a:lnSpc>
                <a:spcPct val="115000"/>
              </a:lnSpc>
              <a:spcBef>
                <a:spcPts val="0"/>
              </a:spcBef>
              <a:buNone/>
            </a:pPr>
            <a:r>
              <a:rPr lang="en" sz="1800">
                <a:latin typeface="Roboto"/>
                <a:ea typeface="Roboto"/>
                <a:cs typeface="Roboto"/>
                <a:sym typeface="Roboto"/>
              </a:rPr>
              <a:t>                    return threadSum;</a:t>
            </a:r>
          </a:p>
          <a:p>
            <a:pPr indent="3238500" lvl="0">
              <a:lnSpc>
                <a:spcPct val="115000"/>
              </a:lnSpc>
              <a:spcBef>
                <a:spcPts val="0"/>
              </a:spcBef>
              <a:buNone/>
            </a:pPr>
            <a:r>
              <a:rPr lang="en" sz="1800">
                <a:latin typeface="Roboto"/>
                <a:ea typeface="Roboto"/>
                <a:cs typeface="Roboto"/>
                <a:sym typeface="Roboto"/>
              </a:rPr>
              <a:t>                }); tasks[i].ContinueWith(OnTaskEnd);</a:t>
            </a:r>
          </a:p>
          <a:p>
            <a:pPr indent="3238500" lvl="0">
              <a:lnSpc>
                <a:spcPct val="115000"/>
              </a:lnSpc>
              <a:spcBef>
                <a:spcPts val="0"/>
              </a:spcBef>
              <a:buNone/>
            </a:pPr>
            <a:r>
              <a:rPr lang="en" sz="1800">
                <a:latin typeface="Roboto"/>
                <a:ea typeface="Roboto"/>
                <a:cs typeface="Roboto"/>
                <a:sym typeface="Roboto"/>
              </a:rPr>
              <a:t>            }</a:t>
            </a:r>
          </a:p>
          <a:p>
            <a:pPr indent="3238500" lvl="0">
              <a:lnSpc>
                <a:spcPct val="115000"/>
              </a:lnSpc>
              <a:spcBef>
                <a:spcPts val="0"/>
              </a:spcBef>
              <a:buNone/>
            </a:pPr>
            <a:r>
              <a:rPr lang="en" sz="1800">
                <a:latin typeface="Roboto"/>
                <a:ea typeface="Roboto"/>
                <a:cs typeface="Roboto"/>
                <a:sym typeface="Roboto"/>
              </a:rPr>
              <a:t>        }</a:t>
            </a:r>
          </a:p>
          <a:p>
            <a:pPr indent="3238500" lvl="0">
              <a:lnSpc>
                <a:spcPct val="115000"/>
              </a:lnSpc>
              <a:spcBef>
                <a:spcPts val="0"/>
              </a:spcBef>
              <a:buNone/>
            </a:pPr>
            <a:r>
              <a:t/>
            </a:r>
            <a:endParaRPr sz="1800">
              <a:latin typeface="Roboto"/>
              <a:ea typeface="Roboto"/>
              <a:cs typeface="Roboto"/>
              <a:sym typeface="Roboto"/>
            </a:endParaRPr>
          </a:p>
          <a:p>
            <a:pPr indent="3238500" lvl="0">
              <a:lnSpc>
                <a:spcPct val="115000"/>
              </a:lnSpc>
              <a:spcBef>
                <a:spcPts val="0"/>
              </a:spcBef>
              <a:buNone/>
            </a:pPr>
            <a:r>
              <a:rPr lang="en" sz="1800">
                <a:latin typeface="Roboto"/>
                <a:ea typeface="Roboto"/>
                <a:cs typeface="Roboto"/>
                <a:sym typeface="Roboto"/>
              </a:rPr>
              <a:t>        private static void OnTaskEnd(Task&lt;long&gt; task)</a:t>
            </a:r>
          </a:p>
          <a:p>
            <a:pPr indent="3238500" lvl="0">
              <a:lnSpc>
                <a:spcPct val="115000"/>
              </a:lnSpc>
              <a:spcBef>
                <a:spcPts val="0"/>
              </a:spcBef>
              <a:buNone/>
            </a:pPr>
            <a:r>
              <a:rPr lang="en" sz="1800">
                <a:latin typeface="Roboto"/>
                <a:ea typeface="Roboto"/>
                <a:cs typeface="Roboto"/>
                <a:sym typeface="Roboto"/>
              </a:rPr>
              <a:t>        {</a:t>
            </a:r>
          </a:p>
          <a:p>
            <a:pPr indent="3238500" lvl="0">
              <a:lnSpc>
                <a:spcPct val="115000"/>
              </a:lnSpc>
              <a:spcBef>
                <a:spcPts val="0"/>
              </a:spcBef>
              <a:buNone/>
            </a:pPr>
            <a:r>
              <a:rPr lang="en" sz="1800">
                <a:latin typeface="Roboto"/>
                <a:ea typeface="Roboto"/>
                <a:cs typeface="Roboto"/>
                <a:sym typeface="Roboto"/>
              </a:rPr>
              <a:t>            Console.WriteLine("Thread sum: {0}", task.Result);</a:t>
            </a:r>
          </a:p>
          <a:p>
            <a:pPr indent="3238500" lvl="0">
              <a:lnSpc>
                <a:spcPct val="115000"/>
              </a:lnSpc>
              <a:spcBef>
                <a:spcPts val="0"/>
              </a:spcBef>
              <a:buNone/>
            </a:pPr>
            <a:r>
              <a:rPr lang="en" sz="1800">
                <a:latin typeface="Roboto"/>
                <a:ea typeface="Roboto"/>
                <a:cs typeface="Roboto"/>
                <a:sym typeface="Roboto"/>
              </a:rPr>
              <a:t>            if (Interlocked.Decrement(ref pendingTasks) == 0)</a:t>
            </a:r>
          </a:p>
          <a:p>
            <a:pPr indent="3238500" lvl="0">
              <a:lnSpc>
                <a:spcPct val="115000"/>
              </a:lnSpc>
              <a:spcBef>
                <a:spcPts val="0"/>
              </a:spcBef>
              <a:buNone/>
            </a:pPr>
            <a:r>
              <a:rPr lang="en" sz="1800">
                <a:latin typeface="Roboto"/>
                <a:ea typeface="Roboto"/>
                <a:cs typeface="Roboto"/>
                <a:sym typeface="Roboto"/>
              </a:rPr>
              <a:t>            {</a:t>
            </a:r>
          </a:p>
          <a:p>
            <a:pPr indent="3238500" lvl="0">
              <a:lnSpc>
                <a:spcPct val="115000"/>
              </a:lnSpc>
              <a:spcBef>
                <a:spcPts val="0"/>
              </a:spcBef>
              <a:buNone/>
            </a:pPr>
            <a:r>
              <a:rPr lang="en" sz="1800">
                <a:latin typeface="Roboto"/>
                <a:ea typeface="Roboto"/>
                <a:cs typeface="Roboto"/>
                <a:sym typeface="Roboto"/>
              </a:rPr>
              <a:t>                watch.Stop();</a:t>
            </a:r>
          </a:p>
          <a:p>
            <a:pPr indent="3238500" lvl="0">
              <a:lnSpc>
                <a:spcPct val="115000"/>
              </a:lnSpc>
              <a:spcBef>
                <a:spcPts val="0"/>
              </a:spcBef>
              <a:buNone/>
            </a:pPr>
            <a:r>
              <a:rPr lang="en" sz="1800">
                <a:latin typeface="Roboto"/>
                <a:ea typeface="Roboto"/>
                <a:cs typeface="Roboto"/>
                <a:sym typeface="Roboto"/>
              </a:rPr>
              <a:t>                Console.WriteLine("Tasks: {0}", watch.Elapsed);</a:t>
            </a:r>
          </a:p>
          <a:p>
            <a:pPr indent="3238500" lvl="0">
              <a:lnSpc>
                <a:spcPct val="115000"/>
              </a:lnSpc>
              <a:spcBef>
                <a:spcPts val="0"/>
              </a:spcBef>
              <a:buNone/>
            </a:pPr>
            <a:r>
              <a:rPr lang="en" sz="1800">
                <a:latin typeface="Roboto"/>
                <a:ea typeface="Roboto"/>
                <a:cs typeface="Roboto"/>
                <a:sym typeface="Roboto"/>
              </a:rPr>
              <a:t>            }</a:t>
            </a:r>
          </a:p>
          <a:p>
            <a:pPr indent="3238500" lvl="0">
              <a:lnSpc>
                <a:spcPct val="115000"/>
              </a:lnSpc>
              <a:spcBef>
                <a:spcPts val="0"/>
              </a:spcBef>
              <a:buNone/>
            </a:pPr>
            <a:r>
              <a:rPr lang="en" sz="1800">
                <a:latin typeface="Roboto"/>
                <a:ea typeface="Roboto"/>
                <a:cs typeface="Roboto"/>
                <a:sym typeface="Roboto"/>
              </a:rPr>
              <a:t>        }</a:t>
            </a:r>
          </a:p>
          <a:p>
            <a:pPr indent="3238500" lvl="0">
              <a:lnSpc>
                <a:spcPct val="115000"/>
              </a:lnSpc>
              <a:spcBef>
                <a:spcPts val="0"/>
              </a:spcBef>
              <a:buNone/>
            </a:pPr>
            <a:r>
              <a:rPr lang="en" sz="1800">
                <a:latin typeface="Roboto"/>
                <a:ea typeface="Roboto"/>
                <a:cs typeface="Roboto"/>
                <a:sym typeface="Roboto"/>
              </a:rPr>
              <a:t>    }</a:t>
            </a:r>
          </a:p>
          <a:p>
            <a:pPr lvl="0">
              <a:spcBef>
                <a:spcPts val="0"/>
              </a:spcBef>
              <a:buNone/>
            </a:pPr>
            <a:r>
              <a:t/>
            </a:r>
            <a:endParaRPr sz="1800">
              <a:latin typeface="Roboto"/>
              <a:ea typeface="Roboto"/>
              <a:cs typeface="Roboto"/>
              <a:sym typeface="Roboto"/>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Shape 59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5" name="Shape 5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685800" lvl="0">
              <a:lnSpc>
                <a:spcPct val="115000"/>
              </a:lnSpc>
              <a:spcBef>
                <a:spcPts val="0"/>
              </a:spcBef>
              <a:buNone/>
            </a:pPr>
            <a:r>
              <a:rPr lang="en" sz="1400">
                <a:latin typeface="Roboto"/>
                <a:ea typeface="Roboto"/>
                <a:cs typeface="Roboto"/>
                <a:sym typeface="Roboto"/>
              </a:rPr>
              <a:t>    static void Main(string[] args)</a:t>
            </a:r>
          </a:p>
          <a:p>
            <a:pPr indent="685800" lvl="0">
              <a:lnSpc>
                <a:spcPct val="115000"/>
              </a:lnSpc>
              <a:spcBef>
                <a:spcPts val="0"/>
              </a:spcBef>
              <a:buNone/>
            </a:pPr>
            <a:r>
              <a:rPr lang="en" sz="1400">
                <a:latin typeface="Roboto"/>
                <a:ea typeface="Roboto"/>
                <a:cs typeface="Roboto"/>
                <a:sym typeface="Roboto"/>
              </a:rPr>
              <a:t>    {</a:t>
            </a:r>
          </a:p>
          <a:p>
            <a:pPr indent="685800" lvl="0">
              <a:lnSpc>
                <a:spcPct val="115000"/>
              </a:lnSpc>
              <a:spcBef>
                <a:spcPts val="0"/>
              </a:spcBef>
              <a:buNone/>
            </a:pPr>
            <a:r>
              <a:rPr lang="en" sz="1400">
                <a:latin typeface="Roboto"/>
                <a:ea typeface="Roboto"/>
                <a:cs typeface="Roboto"/>
                <a:sym typeface="Roboto"/>
              </a:rPr>
              <a:t>        var tokenSource = new CancellationTokenSource();</a:t>
            </a:r>
          </a:p>
          <a:p>
            <a:pPr indent="685800" lvl="0">
              <a:lnSpc>
                <a:spcPct val="115000"/>
              </a:lnSpc>
              <a:spcBef>
                <a:spcPts val="0"/>
              </a:spcBef>
              <a:buNone/>
            </a:pPr>
            <a:r>
              <a:rPr lang="en" sz="1400">
                <a:latin typeface="Roboto"/>
                <a:ea typeface="Roboto"/>
                <a:cs typeface="Roboto"/>
                <a:sym typeface="Roboto"/>
              </a:rPr>
              <a:t>        CancellationToken token = tokenSource.Token;</a:t>
            </a:r>
          </a:p>
          <a:p>
            <a:pPr indent="685800" lvl="0">
              <a:lnSpc>
                <a:spcPct val="115000"/>
              </a:lnSpc>
              <a:spcBef>
                <a:spcPts val="0"/>
              </a:spcBef>
              <a:buNone/>
            </a:pPr>
            <a:r>
              <a:t/>
            </a:r>
            <a:endParaRPr sz="1400">
              <a:latin typeface="Roboto"/>
              <a:ea typeface="Roboto"/>
              <a:cs typeface="Roboto"/>
              <a:sym typeface="Roboto"/>
            </a:endParaRPr>
          </a:p>
          <a:p>
            <a:pPr indent="685800" lvl="0">
              <a:lnSpc>
                <a:spcPct val="115000"/>
              </a:lnSpc>
              <a:spcBef>
                <a:spcPts val="0"/>
              </a:spcBef>
              <a:buNone/>
            </a:pPr>
            <a:r>
              <a:rPr lang="en" sz="1400">
                <a:latin typeface="Roboto"/>
                <a:ea typeface="Roboto"/>
                <a:cs typeface="Roboto"/>
                <a:sym typeface="Roboto"/>
              </a:rPr>
              <a:t>        Task task = Task.Run(() =&gt;</a:t>
            </a:r>
          </a:p>
          <a:p>
            <a:pPr indent="685800" lvl="0">
              <a:lnSpc>
                <a:spcPct val="115000"/>
              </a:lnSpc>
              <a:spcBef>
                <a:spcPts val="0"/>
              </a:spcBef>
              <a:buNone/>
            </a:pPr>
            <a:r>
              <a:rPr lang="en" sz="1400">
                <a:latin typeface="Roboto"/>
                <a:ea typeface="Roboto"/>
                <a:cs typeface="Roboto"/>
                <a:sym typeface="Roboto"/>
              </a:rPr>
              <a:t>        {</a:t>
            </a:r>
          </a:p>
          <a:p>
            <a:pPr indent="685800" lvl="0">
              <a:lnSpc>
                <a:spcPct val="115000"/>
              </a:lnSpc>
              <a:spcBef>
                <a:spcPts val="0"/>
              </a:spcBef>
              <a:buNone/>
            </a:pPr>
            <a:r>
              <a:rPr lang="en" sz="1400">
                <a:latin typeface="Roboto"/>
                <a:ea typeface="Roboto"/>
                <a:cs typeface="Roboto"/>
                <a:sym typeface="Roboto"/>
              </a:rPr>
              <a:t>            while (true)</a:t>
            </a:r>
          </a:p>
          <a:p>
            <a:pPr indent="685800" lvl="0">
              <a:lnSpc>
                <a:spcPct val="115000"/>
              </a:lnSpc>
              <a:spcBef>
                <a:spcPts val="0"/>
              </a:spcBef>
              <a:buNone/>
            </a:pPr>
            <a:r>
              <a:rPr lang="en" sz="1400">
                <a:latin typeface="Roboto"/>
                <a:ea typeface="Roboto"/>
                <a:cs typeface="Roboto"/>
                <a:sym typeface="Roboto"/>
              </a:rPr>
              <a:t>            {       // do some work...       </a:t>
            </a:r>
          </a:p>
          <a:p>
            <a:pPr indent="685800" lvl="0">
              <a:lnSpc>
                <a:spcPct val="115000"/>
              </a:lnSpc>
              <a:spcBef>
                <a:spcPts val="0"/>
              </a:spcBef>
              <a:buNone/>
            </a:pPr>
            <a:r>
              <a:rPr lang="en" sz="1400">
                <a:latin typeface="Roboto"/>
                <a:ea typeface="Roboto"/>
                <a:cs typeface="Roboto"/>
                <a:sym typeface="Roboto"/>
              </a:rPr>
              <a:t>                if (token.IsCancellationRequested)</a:t>
            </a:r>
          </a:p>
          <a:p>
            <a:pPr indent="685800" lvl="0">
              <a:lnSpc>
                <a:spcPct val="115000"/>
              </a:lnSpc>
              <a:spcBef>
                <a:spcPts val="0"/>
              </a:spcBef>
              <a:buNone/>
            </a:pPr>
            <a:r>
              <a:rPr lang="en" sz="1400">
                <a:latin typeface="Roboto"/>
                <a:ea typeface="Roboto"/>
                <a:cs typeface="Roboto"/>
                <a:sym typeface="Roboto"/>
              </a:rPr>
              <a:t>                {</a:t>
            </a:r>
          </a:p>
          <a:p>
            <a:pPr indent="685800" lvl="0">
              <a:lnSpc>
                <a:spcPct val="115000"/>
              </a:lnSpc>
              <a:spcBef>
                <a:spcPts val="0"/>
              </a:spcBef>
              <a:buNone/>
            </a:pPr>
            <a:r>
              <a:rPr lang="en" sz="1400">
                <a:latin typeface="Roboto"/>
                <a:ea typeface="Roboto"/>
                <a:cs typeface="Roboto"/>
                <a:sym typeface="Roboto"/>
              </a:rPr>
              <a:t>                    Console.WriteLine("Cancellation requested"); return;</a:t>
            </a:r>
          </a:p>
          <a:p>
            <a:pPr indent="685800" lvl="0">
              <a:lnSpc>
                <a:spcPct val="115000"/>
              </a:lnSpc>
              <a:spcBef>
                <a:spcPts val="0"/>
              </a:spcBef>
              <a:buNone/>
            </a:pPr>
            <a:r>
              <a:rPr lang="en" sz="1400">
                <a:latin typeface="Roboto"/>
                <a:ea typeface="Roboto"/>
                <a:cs typeface="Roboto"/>
                <a:sym typeface="Roboto"/>
              </a:rPr>
              <a:t>                }</a:t>
            </a:r>
          </a:p>
          <a:p>
            <a:pPr indent="685800" lvl="0">
              <a:lnSpc>
                <a:spcPct val="115000"/>
              </a:lnSpc>
              <a:spcBef>
                <a:spcPts val="0"/>
              </a:spcBef>
              <a:buNone/>
            </a:pPr>
            <a:r>
              <a:rPr lang="en" sz="1400">
                <a:latin typeface="Roboto"/>
                <a:ea typeface="Roboto"/>
                <a:cs typeface="Roboto"/>
                <a:sym typeface="Roboto"/>
              </a:rPr>
              <a:t>                Thread.Sleep(100);</a:t>
            </a:r>
          </a:p>
          <a:p>
            <a:pPr indent="685800" lvl="0">
              <a:lnSpc>
                <a:spcPct val="115000"/>
              </a:lnSpc>
              <a:spcBef>
                <a:spcPts val="0"/>
              </a:spcBef>
              <a:buNone/>
            </a:pPr>
            <a:r>
              <a:rPr lang="en" sz="1400">
                <a:latin typeface="Roboto"/>
                <a:ea typeface="Roboto"/>
                <a:cs typeface="Roboto"/>
                <a:sym typeface="Roboto"/>
              </a:rPr>
              <a:t>            }</a:t>
            </a:r>
          </a:p>
          <a:p>
            <a:pPr indent="685800" lvl="0">
              <a:lnSpc>
                <a:spcPct val="115000"/>
              </a:lnSpc>
              <a:spcBef>
                <a:spcPts val="0"/>
              </a:spcBef>
              <a:buNone/>
            </a:pPr>
            <a:r>
              <a:rPr lang="en" sz="1400">
                <a:latin typeface="Roboto"/>
                <a:ea typeface="Roboto"/>
                <a:cs typeface="Roboto"/>
                <a:sym typeface="Roboto"/>
              </a:rPr>
              <a:t>        }, token);</a:t>
            </a:r>
          </a:p>
          <a:p>
            <a:pPr indent="685800" lvl="0">
              <a:lnSpc>
                <a:spcPct val="115000"/>
              </a:lnSpc>
              <a:spcBef>
                <a:spcPts val="0"/>
              </a:spcBef>
              <a:buNone/>
            </a:pPr>
            <a:r>
              <a:rPr lang="en" sz="1400">
                <a:latin typeface="Roboto"/>
                <a:ea typeface="Roboto"/>
                <a:cs typeface="Roboto"/>
                <a:sym typeface="Roboto"/>
              </a:rPr>
              <a:t>        Console.WriteLine("Press any key to exit");</a:t>
            </a:r>
          </a:p>
          <a:p>
            <a:pPr indent="685800" lvl="0">
              <a:lnSpc>
                <a:spcPct val="115000"/>
              </a:lnSpc>
              <a:spcBef>
                <a:spcPts val="0"/>
              </a:spcBef>
              <a:buNone/>
            </a:pPr>
            <a:r>
              <a:rPr lang="en" sz="1400">
                <a:latin typeface="Roboto"/>
                <a:ea typeface="Roboto"/>
                <a:cs typeface="Roboto"/>
                <a:sym typeface="Roboto"/>
              </a:rPr>
              <a:t>        Console.ReadKey();</a:t>
            </a:r>
          </a:p>
          <a:p>
            <a:pPr indent="685800" lvl="0">
              <a:lnSpc>
                <a:spcPct val="115000"/>
              </a:lnSpc>
              <a:spcBef>
                <a:spcPts val="0"/>
              </a:spcBef>
              <a:buNone/>
            </a:pPr>
            <a:r>
              <a:rPr lang="en" sz="1400">
                <a:latin typeface="Roboto"/>
                <a:ea typeface="Roboto"/>
                <a:cs typeface="Roboto"/>
                <a:sym typeface="Roboto"/>
              </a:rPr>
              <a:t>        tokenSource.Cancel();</a:t>
            </a:r>
          </a:p>
          <a:p>
            <a:pPr indent="685800" lvl="0">
              <a:lnSpc>
                <a:spcPct val="115000"/>
              </a:lnSpc>
              <a:spcBef>
                <a:spcPts val="0"/>
              </a:spcBef>
              <a:buNone/>
            </a:pPr>
            <a:r>
              <a:rPr lang="en" sz="1400">
                <a:latin typeface="Roboto"/>
                <a:ea typeface="Roboto"/>
                <a:cs typeface="Roboto"/>
                <a:sym typeface="Roboto"/>
              </a:rPr>
              <a:t>        task.Wait();  // in real world, you don’t need to wait here. Demo only!</a:t>
            </a:r>
          </a:p>
          <a:p>
            <a:pPr indent="685800" lvl="0">
              <a:lnSpc>
                <a:spcPct val="115000"/>
              </a:lnSpc>
              <a:spcBef>
                <a:spcPts val="0"/>
              </a:spcBef>
              <a:buNone/>
            </a:pPr>
            <a:r>
              <a:rPr lang="en" sz="1400">
                <a:latin typeface="Roboto"/>
                <a:ea typeface="Roboto"/>
                <a:cs typeface="Roboto"/>
                <a:sym typeface="Roboto"/>
              </a:rPr>
              <a:t>        Console.WriteLine("Task completed");</a:t>
            </a:r>
          </a:p>
          <a:p>
            <a:pPr indent="685800" lvl="0">
              <a:lnSpc>
                <a:spcPct val="115000"/>
              </a:lnSpc>
              <a:spcBef>
                <a:spcPts val="0"/>
              </a:spcBef>
              <a:buNone/>
            </a:pPr>
            <a:r>
              <a:rPr lang="en" sz="1400">
                <a:latin typeface="Roboto"/>
                <a:ea typeface="Roboto"/>
                <a:cs typeface="Roboto"/>
                <a:sym typeface="Roboto"/>
              </a:rPr>
              <a:t>    }</a:t>
            </a:r>
          </a:p>
          <a:p>
            <a:pPr lvl="0">
              <a:spcBef>
                <a:spcPts val="0"/>
              </a:spcBef>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Shape 6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3" name="Shape 6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457200" lvl="0" rtl="0">
              <a:lnSpc>
                <a:spcPct val="115000"/>
              </a:lnSpc>
              <a:spcBef>
                <a:spcPts val="0"/>
              </a:spcBef>
              <a:buNone/>
            </a:pPr>
            <a:r>
              <a:rPr lang="en" sz="1800">
                <a:latin typeface="Roboto"/>
                <a:ea typeface="Roboto"/>
                <a:cs typeface="Roboto"/>
                <a:sym typeface="Roboto"/>
              </a:rPr>
              <a:t>//</a:t>
            </a:r>
            <a:r>
              <a:rPr lang="en" sz="1800">
                <a:solidFill>
                  <a:schemeClr val="dk1"/>
                </a:solidFill>
                <a:latin typeface="Roboto"/>
                <a:ea typeface="Roboto"/>
                <a:cs typeface="Roboto"/>
                <a:sym typeface="Roboto"/>
              </a:rPr>
              <a:t>demo only - not really for real world</a:t>
            </a:r>
            <a:r>
              <a:rPr lang="en" sz="1800">
                <a:latin typeface="Roboto"/>
                <a:ea typeface="Roboto"/>
                <a:cs typeface="Roboto"/>
                <a:sym typeface="Roboto"/>
              </a:rPr>
              <a:t>    </a:t>
            </a:r>
          </a:p>
          <a:p>
            <a:pPr indent="457200" lvl="0">
              <a:lnSpc>
                <a:spcPct val="115000"/>
              </a:lnSpc>
              <a:spcBef>
                <a:spcPts val="0"/>
              </a:spcBef>
              <a:buNone/>
            </a:pPr>
            <a:r>
              <a:rPr lang="en" sz="1800">
                <a:latin typeface="Roboto"/>
                <a:ea typeface="Roboto"/>
                <a:cs typeface="Roboto"/>
                <a:sym typeface="Roboto"/>
              </a:rPr>
              <a:t>    int chunkSize = 4096;</a:t>
            </a:r>
          </a:p>
          <a:p>
            <a:pPr indent="457200" lvl="0">
              <a:lnSpc>
                <a:spcPct val="115000"/>
              </a:lnSpc>
              <a:spcBef>
                <a:spcPts val="0"/>
              </a:spcBef>
              <a:buNone/>
            </a:pPr>
            <a:r>
              <a:rPr lang="en" sz="1800">
                <a:latin typeface="Roboto"/>
                <a:ea typeface="Roboto"/>
                <a:cs typeface="Roboto"/>
                <a:sym typeface="Roboto"/>
              </a:rPr>
              <a:t>        byte[] buffer = new byte[chunkSize];</a:t>
            </a:r>
          </a:p>
          <a:p>
            <a:pPr indent="457200" lvl="0">
              <a:lnSpc>
                <a:spcPct val="115000"/>
              </a:lnSpc>
              <a:spcBef>
                <a:spcPts val="0"/>
              </a:spcBef>
              <a:buNone/>
            </a:pPr>
            <a:r>
              <a:t/>
            </a:r>
            <a:endParaRPr sz="1800">
              <a:latin typeface="Roboto"/>
              <a:ea typeface="Roboto"/>
              <a:cs typeface="Roboto"/>
              <a:sym typeface="Roboto"/>
            </a:endParaRPr>
          </a:p>
          <a:p>
            <a:pPr indent="457200" lvl="0">
              <a:lnSpc>
                <a:spcPct val="115000"/>
              </a:lnSpc>
              <a:spcBef>
                <a:spcPts val="0"/>
              </a:spcBef>
              <a:buNone/>
            </a:pPr>
            <a:r>
              <a:rPr lang="en" sz="1800">
                <a:latin typeface="Roboto"/>
                <a:ea typeface="Roboto"/>
                <a:cs typeface="Roboto"/>
                <a:sym typeface="Roboto"/>
              </a:rPr>
              <a:t>        FileStream fileStream = new FileStream(filename, FileMode.Open, FileAccess.Read, FileShare.Read, chunkSize, useAsync: true);</a:t>
            </a:r>
          </a:p>
          <a:p>
            <a:pPr indent="457200" lvl="0">
              <a:lnSpc>
                <a:spcPct val="115000"/>
              </a:lnSpc>
              <a:spcBef>
                <a:spcPts val="0"/>
              </a:spcBef>
              <a:buNone/>
            </a:pPr>
            <a:r>
              <a:t/>
            </a:r>
            <a:endParaRPr sz="1800">
              <a:latin typeface="Roboto"/>
              <a:ea typeface="Roboto"/>
              <a:cs typeface="Roboto"/>
              <a:sym typeface="Roboto"/>
            </a:endParaRPr>
          </a:p>
          <a:p>
            <a:pPr indent="457200" lvl="0">
              <a:lnSpc>
                <a:spcPct val="115000"/>
              </a:lnSpc>
              <a:spcBef>
                <a:spcPts val="0"/>
              </a:spcBef>
              <a:buNone/>
            </a:pPr>
            <a:r>
              <a:rPr lang="en" sz="1800">
                <a:latin typeface="Roboto"/>
                <a:ea typeface="Roboto"/>
                <a:cs typeface="Roboto"/>
                <a:sym typeface="Roboto"/>
              </a:rPr>
              <a:t>        Task task = fileStream.ReadAsync(buffer, 0, buffer.Length);</a:t>
            </a:r>
          </a:p>
          <a:p>
            <a:pPr indent="457200" lvl="0">
              <a:lnSpc>
                <a:spcPct val="115000"/>
              </a:lnSpc>
              <a:spcBef>
                <a:spcPts val="0"/>
              </a:spcBef>
              <a:buNone/>
            </a:pPr>
            <a:r>
              <a:rPr lang="en" sz="1800">
                <a:latin typeface="Roboto"/>
                <a:ea typeface="Roboto"/>
                <a:cs typeface="Roboto"/>
                <a:sym typeface="Roboto"/>
              </a:rPr>
              <a:t>        task.ContinueWith((readTask) =&gt;</a:t>
            </a:r>
          </a:p>
          <a:p>
            <a:pPr indent="457200" lvl="0">
              <a:lnSpc>
                <a:spcPct val="115000"/>
              </a:lnSpc>
              <a:spcBef>
                <a:spcPts val="0"/>
              </a:spcBef>
              <a:buNone/>
            </a:pPr>
            <a:r>
              <a:rPr lang="en" sz="1800">
                <a:latin typeface="Roboto"/>
                <a:ea typeface="Roboto"/>
                <a:cs typeface="Roboto"/>
                <a:sym typeface="Roboto"/>
              </a:rPr>
              <a:t>        {</a:t>
            </a:r>
          </a:p>
          <a:p>
            <a:pPr indent="457200" lvl="0">
              <a:lnSpc>
                <a:spcPct val="115000"/>
              </a:lnSpc>
              <a:spcBef>
                <a:spcPts val="0"/>
              </a:spcBef>
              <a:buNone/>
            </a:pPr>
            <a:r>
              <a:rPr lang="en" sz="1800">
                <a:latin typeface="Roboto"/>
                <a:ea typeface="Roboto"/>
                <a:cs typeface="Roboto"/>
                <a:sym typeface="Roboto"/>
              </a:rPr>
              <a:t>            int amountRead = readTask.Result; fileStream.Dispose();</a:t>
            </a:r>
          </a:p>
          <a:p>
            <a:pPr indent="457200" lvl="0">
              <a:lnSpc>
                <a:spcPct val="115000"/>
              </a:lnSpc>
              <a:spcBef>
                <a:spcPts val="0"/>
              </a:spcBef>
              <a:buNone/>
            </a:pPr>
            <a:r>
              <a:rPr lang="en" sz="1800">
                <a:latin typeface="Roboto"/>
                <a:ea typeface="Roboto"/>
                <a:cs typeface="Roboto"/>
                <a:sym typeface="Roboto"/>
              </a:rPr>
              <a:t>            Console.WriteLine("Async(Simple) read {0} bytes", amountRead);</a:t>
            </a:r>
          </a:p>
          <a:p>
            <a:pPr indent="457200" lvl="0">
              <a:lnSpc>
                <a:spcPct val="115000"/>
              </a:lnSpc>
              <a:spcBef>
                <a:spcPts val="0"/>
              </a:spcBef>
              <a:buNone/>
            </a:pPr>
            <a:r>
              <a:rPr lang="en" sz="1800">
                <a:latin typeface="Roboto"/>
                <a:ea typeface="Roboto"/>
                <a:cs typeface="Roboto"/>
                <a:sym typeface="Roboto"/>
              </a:rPr>
              <a:t>        });</a:t>
            </a:r>
          </a:p>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Shape 6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1" name="Shape 61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6" name="Shape 616"/>
        <p:cNvGrpSpPr/>
        <p:nvPr/>
      </p:nvGrpSpPr>
      <p:grpSpPr>
        <a:xfrm>
          <a:off x="0" y="0"/>
          <a:ext cx="0" cy="0"/>
          <a:chOff x="0" y="0"/>
          <a:chExt cx="0" cy="0"/>
        </a:xfrm>
      </p:grpSpPr>
      <p:sp>
        <p:nvSpPr>
          <p:cNvPr id="617" name="Shape 6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18" name="Shape 6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3136900" lvl="0">
              <a:lnSpc>
                <a:spcPct val="115000"/>
              </a:lnSpc>
              <a:spcBef>
                <a:spcPts val="0"/>
              </a:spcBef>
              <a:buNone/>
            </a:pPr>
            <a:r>
              <a:rPr lang="en" sz="1800">
                <a:latin typeface="Roboto"/>
                <a:ea typeface="Roboto"/>
                <a:cs typeface="Roboto"/>
                <a:sym typeface="Roboto"/>
              </a:rPr>
              <a:t>    class LockFreeStack&lt;T&gt;</a:t>
            </a:r>
          </a:p>
          <a:p>
            <a:pPr indent="3136900" lvl="0">
              <a:lnSpc>
                <a:spcPct val="115000"/>
              </a:lnSpc>
              <a:spcBef>
                <a:spcPts val="0"/>
              </a:spcBef>
              <a:buNone/>
            </a:pPr>
            <a:r>
              <a:rPr lang="en" sz="1800">
                <a:latin typeface="Roboto"/>
                <a:ea typeface="Roboto"/>
                <a:cs typeface="Roboto"/>
                <a:sym typeface="Roboto"/>
              </a:rPr>
              <a:t>    {</a:t>
            </a:r>
          </a:p>
          <a:p>
            <a:pPr indent="3136900" lvl="0">
              <a:lnSpc>
                <a:spcPct val="115000"/>
              </a:lnSpc>
              <a:spcBef>
                <a:spcPts val="0"/>
              </a:spcBef>
              <a:buNone/>
            </a:pPr>
            <a:r>
              <a:rPr lang="en" sz="1800">
                <a:latin typeface="Roboto"/>
                <a:ea typeface="Roboto"/>
                <a:cs typeface="Roboto"/>
                <a:sym typeface="Roboto"/>
              </a:rPr>
              <a:t>        private class Node</a:t>
            </a:r>
          </a:p>
          <a:p>
            <a:pPr indent="3136900" lvl="0">
              <a:lnSpc>
                <a:spcPct val="115000"/>
              </a:lnSpc>
              <a:spcBef>
                <a:spcPts val="0"/>
              </a:spcBef>
              <a:buNone/>
            </a:pPr>
            <a:r>
              <a:rPr lang="en" sz="1800">
                <a:latin typeface="Roboto"/>
                <a:ea typeface="Roboto"/>
                <a:cs typeface="Roboto"/>
                <a:sym typeface="Roboto"/>
              </a:rPr>
              <a:t>        {</a:t>
            </a:r>
          </a:p>
          <a:p>
            <a:pPr indent="3136900" lvl="0">
              <a:lnSpc>
                <a:spcPct val="115000"/>
              </a:lnSpc>
              <a:spcBef>
                <a:spcPts val="0"/>
              </a:spcBef>
              <a:buNone/>
            </a:pPr>
            <a:r>
              <a:rPr lang="en" sz="1800">
                <a:latin typeface="Roboto"/>
                <a:ea typeface="Roboto"/>
                <a:cs typeface="Roboto"/>
                <a:sym typeface="Roboto"/>
              </a:rPr>
              <a:t>            public T Value;</a:t>
            </a:r>
          </a:p>
          <a:p>
            <a:pPr indent="3136900" lvl="0">
              <a:lnSpc>
                <a:spcPct val="115000"/>
              </a:lnSpc>
              <a:spcBef>
                <a:spcPts val="0"/>
              </a:spcBef>
              <a:buNone/>
            </a:pPr>
            <a:r>
              <a:rPr lang="en" sz="1800">
                <a:latin typeface="Roboto"/>
                <a:ea typeface="Roboto"/>
                <a:cs typeface="Roboto"/>
                <a:sym typeface="Roboto"/>
              </a:rPr>
              <a:t>            public Node Next;</a:t>
            </a:r>
          </a:p>
          <a:p>
            <a:pPr indent="3136900" lvl="0">
              <a:lnSpc>
                <a:spcPct val="115000"/>
              </a:lnSpc>
              <a:spcBef>
                <a:spcPts val="0"/>
              </a:spcBef>
              <a:buNone/>
            </a:pPr>
            <a:r>
              <a:rPr lang="en" sz="1800">
                <a:latin typeface="Roboto"/>
                <a:ea typeface="Roboto"/>
                <a:cs typeface="Roboto"/>
                <a:sym typeface="Roboto"/>
              </a:rPr>
              <a:t>        }</a:t>
            </a:r>
          </a:p>
          <a:p>
            <a:pPr indent="3136900" lvl="0">
              <a:lnSpc>
                <a:spcPct val="115000"/>
              </a:lnSpc>
              <a:spcBef>
                <a:spcPts val="0"/>
              </a:spcBef>
              <a:buNone/>
            </a:pPr>
            <a:r>
              <a:t/>
            </a:r>
            <a:endParaRPr sz="1800">
              <a:latin typeface="Roboto"/>
              <a:ea typeface="Roboto"/>
              <a:cs typeface="Roboto"/>
              <a:sym typeface="Roboto"/>
            </a:endParaRPr>
          </a:p>
          <a:p>
            <a:pPr indent="3136900" lvl="0">
              <a:lnSpc>
                <a:spcPct val="115000"/>
              </a:lnSpc>
              <a:spcBef>
                <a:spcPts val="0"/>
              </a:spcBef>
              <a:buNone/>
            </a:pPr>
            <a:r>
              <a:rPr lang="en" sz="1800">
                <a:latin typeface="Roboto"/>
                <a:ea typeface="Roboto"/>
                <a:cs typeface="Roboto"/>
                <a:sym typeface="Roboto"/>
              </a:rPr>
              <a:t>        private Node head;</a:t>
            </a:r>
          </a:p>
          <a:p>
            <a:pPr indent="3136900" lvl="0">
              <a:lnSpc>
                <a:spcPct val="115000"/>
              </a:lnSpc>
              <a:spcBef>
                <a:spcPts val="0"/>
              </a:spcBef>
              <a:buNone/>
            </a:pPr>
            <a:r>
              <a:rPr lang="en" sz="1800">
                <a:latin typeface="Roboto"/>
                <a:ea typeface="Roboto"/>
                <a:cs typeface="Roboto"/>
                <a:sym typeface="Roboto"/>
              </a:rPr>
              <a:t>        public void Push(T value)</a:t>
            </a:r>
          </a:p>
          <a:p>
            <a:pPr indent="3136900" lvl="0">
              <a:lnSpc>
                <a:spcPct val="115000"/>
              </a:lnSpc>
              <a:spcBef>
                <a:spcPts val="0"/>
              </a:spcBef>
              <a:buNone/>
            </a:pPr>
            <a:r>
              <a:rPr lang="en" sz="1800">
                <a:latin typeface="Roboto"/>
                <a:ea typeface="Roboto"/>
                <a:cs typeface="Roboto"/>
                <a:sym typeface="Roboto"/>
              </a:rPr>
              <a:t>        {</a:t>
            </a:r>
          </a:p>
          <a:p>
            <a:pPr indent="3136900" lvl="0">
              <a:lnSpc>
                <a:spcPct val="115000"/>
              </a:lnSpc>
              <a:spcBef>
                <a:spcPts val="0"/>
              </a:spcBef>
              <a:buNone/>
            </a:pPr>
            <a:r>
              <a:rPr lang="en" sz="1800">
                <a:latin typeface="Roboto"/>
                <a:ea typeface="Roboto"/>
                <a:cs typeface="Roboto"/>
                <a:sym typeface="Roboto"/>
              </a:rPr>
              <a:t>            var newNode = new Node() { Value = value };</a:t>
            </a:r>
          </a:p>
          <a:p>
            <a:pPr indent="3136900" lvl="0">
              <a:lnSpc>
                <a:spcPct val="115000"/>
              </a:lnSpc>
              <a:spcBef>
                <a:spcPts val="0"/>
              </a:spcBef>
              <a:buNone/>
            </a:pPr>
            <a:r>
              <a:rPr lang="en" sz="1800">
                <a:latin typeface="Roboto"/>
                <a:ea typeface="Roboto"/>
                <a:cs typeface="Roboto"/>
                <a:sym typeface="Roboto"/>
              </a:rPr>
              <a:t>            while (true)</a:t>
            </a:r>
          </a:p>
          <a:p>
            <a:pPr indent="3136900" lvl="0">
              <a:lnSpc>
                <a:spcPct val="115000"/>
              </a:lnSpc>
              <a:spcBef>
                <a:spcPts val="0"/>
              </a:spcBef>
              <a:buNone/>
            </a:pPr>
            <a:r>
              <a:rPr lang="en" sz="1800">
                <a:latin typeface="Roboto"/>
                <a:ea typeface="Roboto"/>
                <a:cs typeface="Roboto"/>
                <a:sym typeface="Roboto"/>
              </a:rPr>
              <a:t>            {</a:t>
            </a:r>
          </a:p>
          <a:p>
            <a:pPr indent="3136900" lvl="0">
              <a:lnSpc>
                <a:spcPct val="115000"/>
              </a:lnSpc>
              <a:spcBef>
                <a:spcPts val="0"/>
              </a:spcBef>
              <a:buNone/>
            </a:pPr>
            <a:r>
              <a:rPr lang="en" sz="1800">
                <a:latin typeface="Roboto"/>
                <a:ea typeface="Roboto"/>
                <a:cs typeface="Roboto"/>
                <a:sym typeface="Roboto"/>
              </a:rPr>
              <a:t>                newNode.Next = this.head;</a:t>
            </a:r>
          </a:p>
          <a:p>
            <a:pPr indent="3136900" lvl="0">
              <a:lnSpc>
                <a:spcPct val="115000"/>
              </a:lnSpc>
              <a:spcBef>
                <a:spcPts val="0"/>
              </a:spcBef>
              <a:buNone/>
            </a:pPr>
            <a:r>
              <a:rPr lang="en" sz="1800">
                <a:latin typeface="Roboto"/>
                <a:ea typeface="Roboto"/>
                <a:cs typeface="Roboto"/>
                <a:sym typeface="Roboto"/>
              </a:rPr>
              <a:t>                if (Interlocked.CompareExchange(ref this.head, newNode, newNode.Next) == newNode.Next)</a:t>
            </a:r>
          </a:p>
          <a:p>
            <a:pPr indent="3136900" lvl="0">
              <a:lnSpc>
                <a:spcPct val="115000"/>
              </a:lnSpc>
              <a:spcBef>
                <a:spcPts val="0"/>
              </a:spcBef>
              <a:buNone/>
            </a:pPr>
            <a:r>
              <a:rPr lang="en" sz="1800">
                <a:latin typeface="Roboto"/>
                <a:ea typeface="Roboto"/>
                <a:cs typeface="Roboto"/>
                <a:sym typeface="Roboto"/>
              </a:rPr>
              <a:t>                {</a:t>
            </a:r>
          </a:p>
          <a:p>
            <a:pPr indent="3136900" lvl="0">
              <a:lnSpc>
                <a:spcPct val="115000"/>
              </a:lnSpc>
              <a:spcBef>
                <a:spcPts val="0"/>
              </a:spcBef>
              <a:buNone/>
            </a:pPr>
            <a:r>
              <a:rPr lang="en" sz="1800">
                <a:latin typeface="Roboto"/>
                <a:ea typeface="Roboto"/>
                <a:cs typeface="Roboto"/>
                <a:sym typeface="Roboto"/>
              </a:rPr>
              <a:t>                    return;</a:t>
            </a:r>
          </a:p>
          <a:p>
            <a:pPr indent="3136900" lvl="0">
              <a:lnSpc>
                <a:spcPct val="115000"/>
              </a:lnSpc>
              <a:spcBef>
                <a:spcPts val="0"/>
              </a:spcBef>
              <a:buNone/>
            </a:pPr>
            <a:r>
              <a:rPr lang="en" sz="1800">
                <a:latin typeface="Roboto"/>
                <a:ea typeface="Roboto"/>
                <a:cs typeface="Roboto"/>
                <a:sym typeface="Roboto"/>
              </a:rPr>
              <a:t>                }</a:t>
            </a:r>
          </a:p>
          <a:p>
            <a:pPr indent="3136900" lvl="0">
              <a:lnSpc>
                <a:spcPct val="115000"/>
              </a:lnSpc>
              <a:spcBef>
                <a:spcPts val="0"/>
              </a:spcBef>
              <a:buNone/>
            </a:pPr>
            <a:r>
              <a:rPr lang="en" sz="1800">
                <a:latin typeface="Roboto"/>
                <a:ea typeface="Roboto"/>
                <a:cs typeface="Roboto"/>
                <a:sym typeface="Roboto"/>
              </a:rPr>
              <a:t>            }</a:t>
            </a:r>
          </a:p>
          <a:p>
            <a:pPr indent="3136900" lvl="0">
              <a:lnSpc>
                <a:spcPct val="115000"/>
              </a:lnSpc>
              <a:spcBef>
                <a:spcPts val="0"/>
              </a:spcBef>
              <a:buNone/>
            </a:pPr>
            <a:r>
              <a:rPr lang="en" sz="1800">
                <a:latin typeface="Roboto"/>
                <a:ea typeface="Roboto"/>
                <a:cs typeface="Roboto"/>
                <a:sym typeface="Roboto"/>
              </a:rPr>
              <a:t>        }</a:t>
            </a:r>
          </a:p>
          <a:p>
            <a:pPr indent="3136900" lvl="0">
              <a:lnSpc>
                <a:spcPct val="115000"/>
              </a:lnSpc>
              <a:spcBef>
                <a:spcPts val="0"/>
              </a:spcBef>
              <a:buNone/>
            </a:pPr>
            <a:r>
              <a:t/>
            </a:r>
            <a:endParaRPr sz="1800">
              <a:latin typeface="Roboto"/>
              <a:ea typeface="Roboto"/>
              <a:cs typeface="Roboto"/>
              <a:sym typeface="Roboto"/>
            </a:endParaRPr>
          </a:p>
          <a:p>
            <a:pPr indent="3136900" lvl="0">
              <a:lnSpc>
                <a:spcPct val="115000"/>
              </a:lnSpc>
              <a:spcBef>
                <a:spcPts val="0"/>
              </a:spcBef>
              <a:buNone/>
            </a:pPr>
            <a:r>
              <a:rPr lang="en" sz="1800">
                <a:latin typeface="Roboto"/>
                <a:ea typeface="Roboto"/>
                <a:cs typeface="Roboto"/>
                <a:sym typeface="Roboto"/>
              </a:rPr>
              <a:t>        public T Pop()</a:t>
            </a:r>
          </a:p>
          <a:p>
            <a:pPr indent="3136900" lvl="0">
              <a:lnSpc>
                <a:spcPct val="115000"/>
              </a:lnSpc>
              <a:spcBef>
                <a:spcPts val="0"/>
              </a:spcBef>
              <a:buNone/>
            </a:pPr>
            <a:r>
              <a:rPr lang="en" sz="1800">
                <a:latin typeface="Roboto"/>
                <a:ea typeface="Roboto"/>
                <a:cs typeface="Roboto"/>
                <a:sym typeface="Roboto"/>
              </a:rPr>
              <a:t>        {</a:t>
            </a:r>
          </a:p>
          <a:p>
            <a:pPr indent="3136900" lvl="0">
              <a:lnSpc>
                <a:spcPct val="115000"/>
              </a:lnSpc>
              <a:spcBef>
                <a:spcPts val="0"/>
              </a:spcBef>
              <a:buNone/>
            </a:pPr>
            <a:r>
              <a:rPr lang="en" sz="1800">
                <a:latin typeface="Roboto"/>
                <a:ea typeface="Roboto"/>
                <a:cs typeface="Roboto"/>
                <a:sym typeface="Roboto"/>
              </a:rPr>
              <a:t>            while (true)</a:t>
            </a:r>
          </a:p>
          <a:p>
            <a:pPr indent="3136900" lvl="0">
              <a:lnSpc>
                <a:spcPct val="115000"/>
              </a:lnSpc>
              <a:spcBef>
                <a:spcPts val="0"/>
              </a:spcBef>
              <a:buNone/>
            </a:pPr>
            <a:r>
              <a:rPr lang="en" sz="1800">
                <a:latin typeface="Roboto"/>
                <a:ea typeface="Roboto"/>
                <a:cs typeface="Roboto"/>
                <a:sym typeface="Roboto"/>
              </a:rPr>
              <a:t>            {</a:t>
            </a:r>
          </a:p>
          <a:p>
            <a:pPr indent="3136900" lvl="0">
              <a:lnSpc>
                <a:spcPct val="115000"/>
              </a:lnSpc>
              <a:spcBef>
                <a:spcPts val="0"/>
              </a:spcBef>
              <a:buNone/>
            </a:pPr>
            <a:r>
              <a:rPr lang="en" sz="1800">
                <a:latin typeface="Roboto"/>
                <a:ea typeface="Roboto"/>
                <a:cs typeface="Roboto"/>
                <a:sym typeface="Roboto"/>
              </a:rPr>
              <a:t>                Node node = this.head;</a:t>
            </a:r>
          </a:p>
          <a:p>
            <a:pPr indent="3136900" lvl="0">
              <a:lnSpc>
                <a:spcPct val="115000"/>
              </a:lnSpc>
              <a:spcBef>
                <a:spcPts val="0"/>
              </a:spcBef>
              <a:buNone/>
            </a:pPr>
            <a:r>
              <a:rPr lang="en" sz="1800">
                <a:latin typeface="Roboto"/>
                <a:ea typeface="Roboto"/>
                <a:cs typeface="Roboto"/>
                <a:sym typeface="Roboto"/>
              </a:rPr>
              <a:t>                if (node == null)</a:t>
            </a:r>
          </a:p>
          <a:p>
            <a:pPr indent="3136900" lvl="0">
              <a:lnSpc>
                <a:spcPct val="115000"/>
              </a:lnSpc>
              <a:spcBef>
                <a:spcPts val="0"/>
              </a:spcBef>
              <a:buNone/>
            </a:pPr>
            <a:r>
              <a:rPr lang="en" sz="1800">
                <a:latin typeface="Roboto"/>
                <a:ea typeface="Roboto"/>
                <a:cs typeface="Roboto"/>
                <a:sym typeface="Roboto"/>
              </a:rPr>
              <a:t>                {</a:t>
            </a:r>
          </a:p>
          <a:p>
            <a:pPr indent="3136900" lvl="0">
              <a:lnSpc>
                <a:spcPct val="115000"/>
              </a:lnSpc>
              <a:spcBef>
                <a:spcPts val="0"/>
              </a:spcBef>
              <a:buNone/>
            </a:pPr>
            <a:r>
              <a:rPr lang="en" sz="1800">
                <a:latin typeface="Roboto"/>
                <a:ea typeface="Roboto"/>
                <a:cs typeface="Roboto"/>
                <a:sym typeface="Roboto"/>
              </a:rPr>
              <a:t>                    return default(T);</a:t>
            </a:r>
          </a:p>
          <a:p>
            <a:pPr indent="3136900" lvl="0">
              <a:lnSpc>
                <a:spcPct val="115000"/>
              </a:lnSpc>
              <a:spcBef>
                <a:spcPts val="0"/>
              </a:spcBef>
              <a:buNone/>
            </a:pPr>
            <a:r>
              <a:rPr lang="en" sz="1800">
                <a:latin typeface="Roboto"/>
                <a:ea typeface="Roboto"/>
                <a:cs typeface="Roboto"/>
                <a:sym typeface="Roboto"/>
              </a:rPr>
              <a:t>                }</a:t>
            </a:r>
          </a:p>
          <a:p>
            <a:pPr indent="3136900" lvl="0">
              <a:lnSpc>
                <a:spcPct val="115000"/>
              </a:lnSpc>
              <a:spcBef>
                <a:spcPts val="0"/>
              </a:spcBef>
              <a:buNone/>
            </a:pPr>
            <a:r>
              <a:rPr lang="en" sz="1800">
                <a:latin typeface="Roboto"/>
                <a:ea typeface="Roboto"/>
                <a:cs typeface="Roboto"/>
                <a:sym typeface="Roboto"/>
              </a:rPr>
              <a:t>                if (Interlocked.CompareExchange(ref this.head, node.Next, node) == node)</a:t>
            </a:r>
          </a:p>
          <a:p>
            <a:pPr indent="3136900" lvl="0">
              <a:lnSpc>
                <a:spcPct val="115000"/>
              </a:lnSpc>
              <a:spcBef>
                <a:spcPts val="0"/>
              </a:spcBef>
              <a:buNone/>
            </a:pPr>
            <a:r>
              <a:rPr lang="en" sz="1800">
                <a:latin typeface="Roboto"/>
                <a:ea typeface="Roboto"/>
                <a:cs typeface="Roboto"/>
                <a:sym typeface="Roboto"/>
              </a:rPr>
              <a:t>                {</a:t>
            </a:r>
          </a:p>
          <a:p>
            <a:pPr indent="3136900" lvl="0">
              <a:lnSpc>
                <a:spcPct val="115000"/>
              </a:lnSpc>
              <a:spcBef>
                <a:spcPts val="0"/>
              </a:spcBef>
              <a:buNone/>
            </a:pPr>
            <a:r>
              <a:rPr lang="en" sz="1800">
                <a:latin typeface="Roboto"/>
                <a:ea typeface="Roboto"/>
                <a:cs typeface="Roboto"/>
                <a:sym typeface="Roboto"/>
              </a:rPr>
              <a:t>                    return node.Value;</a:t>
            </a:r>
          </a:p>
          <a:p>
            <a:pPr indent="3136900" lvl="0">
              <a:lnSpc>
                <a:spcPct val="115000"/>
              </a:lnSpc>
              <a:spcBef>
                <a:spcPts val="0"/>
              </a:spcBef>
              <a:buNone/>
            </a:pPr>
            <a:r>
              <a:rPr lang="en" sz="1800">
                <a:latin typeface="Roboto"/>
                <a:ea typeface="Roboto"/>
                <a:cs typeface="Roboto"/>
                <a:sym typeface="Roboto"/>
              </a:rPr>
              <a:t>                }</a:t>
            </a:r>
          </a:p>
          <a:p>
            <a:pPr indent="3136900" lvl="0">
              <a:lnSpc>
                <a:spcPct val="115000"/>
              </a:lnSpc>
              <a:spcBef>
                <a:spcPts val="0"/>
              </a:spcBef>
              <a:buNone/>
            </a:pPr>
            <a:r>
              <a:rPr lang="en" sz="1800">
                <a:latin typeface="Roboto"/>
                <a:ea typeface="Roboto"/>
                <a:cs typeface="Roboto"/>
                <a:sym typeface="Roboto"/>
              </a:rPr>
              <a:t>            }</a:t>
            </a:r>
          </a:p>
          <a:p>
            <a:pPr indent="3136900" lvl="0">
              <a:lnSpc>
                <a:spcPct val="115000"/>
              </a:lnSpc>
              <a:spcBef>
                <a:spcPts val="0"/>
              </a:spcBef>
              <a:buNone/>
            </a:pPr>
            <a:r>
              <a:rPr lang="en" sz="1800">
                <a:latin typeface="Roboto"/>
                <a:ea typeface="Roboto"/>
                <a:cs typeface="Roboto"/>
                <a:sym typeface="Roboto"/>
              </a:rPr>
              <a:t>        }</a:t>
            </a:r>
          </a:p>
          <a:p>
            <a:pPr indent="3136900" lvl="0">
              <a:lnSpc>
                <a:spcPct val="115000"/>
              </a:lnSpc>
              <a:spcBef>
                <a:spcPts val="0"/>
              </a:spcBef>
              <a:buNone/>
            </a:pPr>
            <a:r>
              <a:rPr lang="en" sz="1800">
                <a:latin typeface="Roboto"/>
                <a:ea typeface="Roboto"/>
                <a:cs typeface="Roboto"/>
                <a:sym typeface="Roboto"/>
              </a:rPr>
              <a:t>    }</a:t>
            </a:r>
          </a:p>
          <a:p>
            <a:pPr lvl="0">
              <a:spcBef>
                <a:spcPts val="0"/>
              </a:spcBef>
              <a:buNone/>
            </a:pPr>
            <a:r>
              <a:rPr lang="en"/>
              <a:t>===========================================================</a:t>
            </a:r>
          </a:p>
          <a:p>
            <a:pPr lvl="0">
              <a:spcBef>
                <a:spcPts val="0"/>
              </a:spcBef>
              <a:buNone/>
            </a:pPr>
            <a:r>
              <a:rPr lang="en"/>
              <a:t>Async locking</a:t>
            </a:r>
          </a:p>
          <a:p>
            <a:pPr indent="2133600" lvl="0">
              <a:lnSpc>
                <a:spcPct val="115000"/>
              </a:lnSpc>
              <a:spcBef>
                <a:spcPts val="0"/>
              </a:spcBef>
              <a:buNone/>
            </a:pPr>
            <a:r>
              <a:rPr lang="en" sz="1800">
                <a:latin typeface="Roboto"/>
                <a:ea typeface="Roboto"/>
                <a:cs typeface="Roboto"/>
                <a:sym typeface="Roboto"/>
              </a:rPr>
              <a:t>    class Program</a:t>
            </a:r>
          </a:p>
          <a:p>
            <a:pPr indent="2133600" lvl="0">
              <a:lnSpc>
                <a:spcPct val="115000"/>
              </a:lnSpc>
              <a:spcBef>
                <a:spcPts val="0"/>
              </a:spcBef>
              <a:buNone/>
            </a:pPr>
            <a:r>
              <a:rPr lang="en" sz="1800">
                <a:latin typeface="Roboto"/>
                <a:ea typeface="Roboto"/>
                <a:cs typeface="Roboto"/>
                <a:sym typeface="Roboto"/>
              </a:rPr>
              <a:t>    {</a:t>
            </a:r>
          </a:p>
          <a:p>
            <a:pPr indent="2133600" lvl="0">
              <a:lnSpc>
                <a:spcPct val="115000"/>
              </a:lnSpc>
              <a:spcBef>
                <a:spcPts val="0"/>
              </a:spcBef>
              <a:buNone/>
            </a:pPr>
            <a:r>
              <a:rPr lang="en" sz="1800">
                <a:latin typeface="Roboto"/>
                <a:ea typeface="Roboto"/>
                <a:cs typeface="Roboto"/>
                <a:sym typeface="Roboto"/>
              </a:rPr>
              <a:t>        const int Size = 256;</a:t>
            </a:r>
          </a:p>
          <a:p>
            <a:pPr indent="2133600" lvl="0">
              <a:lnSpc>
                <a:spcPct val="115000"/>
              </a:lnSpc>
              <a:spcBef>
                <a:spcPts val="0"/>
              </a:spcBef>
              <a:buNone/>
            </a:pPr>
            <a:r>
              <a:rPr lang="en" sz="1800">
                <a:latin typeface="Roboto"/>
                <a:ea typeface="Roboto"/>
                <a:cs typeface="Roboto"/>
                <a:sym typeface="Roboto"/>
              </a:rPr>
              <a:t>        static int[] array = new int[Size];</a:t>
            </a:r>
          </a:p>
          <a:p>
            <a:pPr indent="2133600" lvl="0">
              <a:lnSpc>
                <a:spcPct val="115000"/>
              </a:lnSpc>
              <a:spcBef>
                <a:spcPts val="0"/>
              </a:spcBef>
              <a:buNone/>
            </a:pPr>
            <a:r>
              <a:rPr lang="en" sz="1800">
                <a:latin typeface="Roboto"/>
                <a:ea typeface="Roboto"/>
                <a:cs typeface="Roboto"/>
                <a:sym typeface="Roboto"/>
              </a:rPr>
              <a:t>        static int length = 0;</a:t>
            </a:r>
          </a:p>
          <a:p>
            <a:pPr indent="2133600" lvl="0">
              <a:lnSpc>
                <a:spcPct val="115000"/>
              </a:lnSpc>
              <a:spcBef>
                <a:spcPts val="0"/>
              </a:spcBef>
              <a:buNone/>
            </a:pPr>
            <a:r>
              <a:rPr lang="en" sz="1800">
                <a:latin typeface="Roboto"/>
                <a:ea typeface="Roboto"/>
                <a:cs typeface="Roboto"/>
                <a:sym typeface="Roboto"/>
              </a:rPr>
              <a:t>        static SemaphoreSlim semaphore = new SemaphoreSlim(1);</a:t>
            </a:r>
          </a:p>
          <a:p>
            <a:pPr indent="2133600" lvl="0">
              <a:lnSpc>
                <a:spcPct val="115000"/>
              </a:lnSpc>
              <a:spcBef>
                <a:spcPts val="0"/>
              </a:spcBef>
              <a:buNone/>
            </a:pPr>
            <a:r>
              <a:t/>
            </a:r>
            <a:endParaRPr sz="1800">
              <a:latin typeface="Roboto"/>
              <a:ea typeface="Roboto"/>
              <a:cs typeface="Roboto"/>
              <a:sym typeface="Roboto"/>
            </a:endParaRPr>
          </a:p>
          <a:p>
            <a:pPr indent="2133600" lvl="0">
              <a:lnSpc>
                <a:spcPct val="115000"/>
              </a:lnSpc>
              <a:spcBef>
                <a:spcPts val="0"/>
              </a:spcBef>
              <a:buNone/>
            </a:pPr>
            <a:r>
              <a:rPr lang="en" sz="1800">
                <a:latin typeface="Roboto"/>
                <a:ea typeface="Roboto"/>
                <a:cs typeface="Roboto"/>
                <a:sym typeface="Roboto"/>
              </a:rPr>
              <a:t>        static void Main(string[] args)</a:t>
            </a:r>
          </a:p>
          <a:p>
            <a:pPr indent="2133600" lvl="0">
              <a:lnSpc>
                <a:spcPct val="115000"/>
              </a:lnSpc>
              <a:spcBef>
                <a:spcPts val="0"/>
              </a:spcBef>
              <a:buNone/>
            </a:pPr>
            <a:r>
              <a:rPr lang="en" sz="1800">
                <a:latin typeface="Roboto"/>
                <a:ea typeface="Roboto"/>
                <a:cs typeface="Roboto"/>
                <a:sym typeface="Roboto"/>
              </a:rPr>
              <a:t>        {</a:t>
            </a:r>
          </a:p>
          <a:p>
            <a:pPr indent="2133600" lvl="0">
              <a:lnSpc>
                <a:spcPct val="115000"/>
              </a:lnSpc>
              <a:spcBef>
                <a:spcPts val="0"/>
              </a:spcBef>
              <a:buNone/>
            </a:pPr>
            <a:r>
              <a:rPr lang="en" sz="1800">
                <a:latin typeface="Roboto"/>
                <a:ea typeface="Roboto"/>
                <a:cs typeface="Roboto"/>
                <a:sym typeface="Roboto"/>
              </a:rPr>
              <a:t>            var writerTask = Task.Run((Action)WriterFunc); var readerTask = Task.Run((Action)ReaderFunc);</a:t>
            </a:r>
          </a:p>
          <a:p>
            <a:pPr indent="2133600" lvl="0">
              <a:lnSpc>
                <a:spcPct val="115000"/>
              </a:lnSpc>
              <a:spcBef>
                <a:spcPts val="0"/>
              </a:spcBef>
              <a:buNone/>
            </a:pPr>
            <a:r>
              <a:rPr lang="en" sz="1800">
                <a:latin typeface="Roboto"/>
                <a:ea typeface="Roboto"/>
                <a:cs typeface="Roboto"/>
                <a:sym typeface="Roboto"/>
              </a:rPr>
              <a:t>            Console.WriteLine("Press any key to exit"); Console.ReadKey();</a:t>
            </a:r>
          </a:p>
          <a:p>
            <a:pPr indent="2133600" lvl="0">
              <a:lnSpc>
                <a:spcPct val="115000"/>
              </a:lnSpc>
              <a:spcBef>
                <a:spcPts val="0"/>
              </a:spcBef>
              <a:buNone/>
            </a:pPr>
            <a:r>
              <a:rPr lang="en" sz="1800">
                <a:latin typeface="Roboto"/>
                <a:ea typeface="Roboto"/>
                <a:cs typeface="Roboto"/>
                <a:sym typeface="Roboto"/>
              </a:rPr>
              <a:t>        }</a:t>
            </a:r>
          </a:p>
          <a:p>
            <a:pPr indent="2133600" lvl="0">
              <a:lnSpc>
                <a:spcPct val="115000"/>
              </a:lnSpc>
              <a:spcBef>
                <a:spcPts val="0"/>
              </a:spcBef>
              <a:buNone/>
            </a:pPr>
            <a:r>
              <a:t/>
            </a:r>
            <a:endParaRPr sz="1800">
              <a:latin typeface="Roboto"/>
              <a:ea typeface="Roboto"/>
              <a:cs typeface="Roboto"/>
              <a:sym typeface="Roboto"/>
            </a:endParaRPr>
          </a:p>
          <a:p>
            <a:pPr indent="2133600" lvl="0">
              <a:lnSpc>
                <a:spcPct val="115000"/>
              </a:lnSpc>
              <a:spcBef>
                <a:spcPts val="0"/>
              </a:spcBef>
              <a:buNone/>
            </a:pPr>
            <a:r>
              <a:rPr lang="en" sz="1800">
                <a:latin typeface="Roboto"/>
                <a:ea typeface="Roboto"/>
                <a:cs typeface="Roboto"/>
                <a:sym typeface="Roboto"/>
              </a:rPr>
              <a:t>        static void WriterFunc()</a:t>
            </a:r>
          </a:p>
          <a:p>
            <a:pPr indent="2133600" lvl="0">
              <a:lnSpc>
                <a:spcPct val="115000"/>
              </a:lnSpc>
              <a:spcBef>
                <a:spcPts val="0"/>
              </a:spcBef>
              <a:buNone/>
            </a:pPr>
            <a:r>
              <a:rPr lang="en" sz="1800">
                <a:latin typeface="Roboto"/>
                <a:ea typeface="Roboto"/>
                <a:cs typeface="Roboto"/>
                <a:sym typeface="Roboto"/>
              </a:rPr>
              <a:t>        {</a:t>
            </a:r>
          </a:p>
          <a:p>
            <a:pPr indent="2133600" lvl="0">
              <a:lnSpc>
                <a:spcPct val="115000"/>
              </a:lnSpc>
              <a:spcBef>
                <a:spcPts val="0"/>
              </a:spcBef>
              <a:buNone/>
            </a:pPr>
            <a:r>
              <a:rPr lang="en" sz="1800">
                <a:latin typeface="Roboto"/>
                <a:ea typeface="Roboto"/>
                <a:cs typeface="Roboto"/>
                <a:sym typeface="Roboto"/>
              </a:rPr>
              <a:t>            while (true)</a:t>
            </a:r>
          </a:p>
          <a:p>
            <a:pPr indent="2133600" lvl="0">
              <a:lnSpc>
                <a:spcPct val="115000"/>
              </a:lnSpc>
              <a:spcBef>
                <a:spcPts val="0"/>
              </a:spcBef>
              <a:buNone/>
            </a:pPr>
            <a:r>
              <a:rPr lang="en" sz="1800">
                <a:latin typeface="Roboto"/>
                <a:ea typeface="Roboto"/>
                <a:cs typeface="Roboto"/>
                <a:sym typeface="Roboto"/>
              </a:rPr>
              <a:t>            {</a:t>
            </a:r>
          </a:p>
          <a:p>
            <a:pPr indent="2133600" lvl="0">
              <a:lnSpc>
                <a:spcPct val="115000"/>
              </a:lnSpc>
              <a:spcBef>
                <a:spcPts val="0"/>
              </a:spcBef>
              <a:buNone/>
            </a:pPr>
            <a:r>
              <a:rPr lang="en" sz="1800">
                <a:latin typeface="Roboto"/>
                <a:ea typeface="Roboto"/>
                <a:cs typeface="Roboto"/>
                <a:sym typeface="Roboto"/>
              </a:rPr>
              <a:t>                semaphore.Wait(); Console.WriteLine("Writer: Obtain");</a:t>
            </a:r>
          </a:p>
          <a:p>
            <a:pPr indent="2133600" lvl="0">
              <a:lnSpc>
                <a:spcPct val="115000"/>
              </a:lnSpc>
              <a:spcBef>
                <a:spcPts val="0"/>
              </a:spcBef>
              <a:buNone/>
            </a:pPr>
            <a:r>
              <a:rPr lang="en" sz="1800">
                <a:latin typeface="Roboto"/>
                <a:ea typeface="Roboto"/>
                <a:cs typeface="Roboto"/>
                <a:sym typeface="Roboto"/>
              </a:rPr>
              <a:t>                for (int i = length; i &lt; array.Length; i++)</a:t>
            </a:r>
          </a:p>
          <a:p>
            <a:pPr indent="2133600" lvl="0">
              <a:lnSpc>
                <a:spcPct val="115000"/>
              </a:lnSpc>
              <a:spcBef>
                <a:spcPts val="0"/>
              </a:spcBef>
              <a:buNone/>
            </a:pPr>
            <a:r>
              <a:rPr lang="en" sz="1800">
                <a:latin typeface="Roboto"/>
                <a:ea typeface="Roboto"/>
                <a:cs typeface="Roboto"/>
                <a:sym typeface="Roboto"/>
              </a:rPr>
              <a:t>                {</a:t>
            </a:r>
          </a:p>
          <a:p>
            <a:pPr indent="2133600" lvl="0">
              <a:lnSpc>
                <a:spcPct val="115000"/>
              </a:lnSpc>
              <a:spcBef>
                <a:spcPts val="0"/>
              </a:spcBef>
              <a:buNone/>
            </a:pPr>
            <a:r>
              <a:rPr lang="en" sz="1800">
                <a:latin typeface="Roboto"/>
                <a:ea typeface="Roboto"/>
                <a:cs typeface="Roboto"/>
                <a:sym typeface="Roboto"/>
              </a:rPr>
              <a:t>                    array[i] = i * 2;</a:t>
            </a:r>
          </a:p>
          <a:p>
            <a:pPr indent="2133600" lvl="0">
              <a:lnSpc>
                <a:spcPct val="115000"/>
              </a:lnSpc>
              <a:spcBef>
                <a:spcPts val="0"/>
              </a:spcBef>
              <a:buNone/>
            </a:pPr>
            <a:r>
              <a:rPr lang="en" sz="1800">
                <a:latin typeface="Roboto"/>
                <a:ea typeface="Roboto"/>
                <a:cs typeface="Roboto"/>
                <a:sym typeface="Roboto"/>
              </a:rPr>
              <a:t>                }</a:t>
            </a:r>
          </a:p>
          <a:p>
            <a:pPr indent="2133600" lvl="0">
              <a:lnSpc>
                <a:spcPct val="115000"/>
              </a:lnSpc>
              <a:spcBef>
                <a:spcPts val="0"/>
              </a:spcBef>
              <a:buNone/>
            </a:pPr>
            <a:r>
              <a:rPr lang="en" sz="1800">
                <a:latin typeface="Roboto"/>
                <a:ea typeface="Roboto"/>
                <a:cs typeface="Roboto"/>
                <a:sym typeface="Roboto"/>
              </a:rPr>
              <a:t>                Console.WriteLine("Writer: Release"); semaphore.Release();</a:t>
            </a:r>
          </a:p>
          <a:p>
            <a:pPr indent="2133600" lvl="0">
              <a:lnSpc>
                <a:spcPct val="115000"/>
              </a:lnSpc>
              <a:spcBef>
                <a:spcPts val="0"/>
              </a:spcBef>
              <a:buNone/>
            </a:pPr>
            <a:r>
              <a:rPr lang="en" sz="1800">
                <a:latin typeface="Roboto"/>
                <a:ea typeface="Roboto"/>
                <a:cs typeface="Roboto"/>
                <a:sym typeface="Roboto"/>
              </a:rPr>
              <a:t>            }</a:t>
            </a:r>
          </a:p>
          <a:p>
            <a:pPr indent="2133600" lvl="0">
              <a:lnSpc>
                <a:spcPct val="115000"/>
              </a:lnSpc>
              <a:spcBef>
                <a:spcPts val="0"/>
              </a:spcBef>
              <a:buNone/>
            </a:pPr>
            <a:r>
              <a:rPr lang="en" sz="1800">
                <a:latin typeface="Roboto"/>
                <a:ea typeface="Roboto"/>
                <a:cs typeface="Roboto"/>
                <a:sym typeface="Roboto"/>
              </a:rPr>
              <a:t>        }</a:t>
            </a:r>
          </a:p>
          <a:p>
            <a:pPr indent="2133600" lvl="0">
              <a:lnSpc>
                <a:spcPct val="115000"/>
              </a:lnSpc>
              <a:spcBef>
                <a:spcPts val="0"/>
              </a:spcBef>
              <a:buNone/>
            </a:pPr>
            <a:r>
              <a:t/>
            </a:r>
            <a:endParaRPr sz="1800">
              <a:latin typeface="Roboto"/>
              <a:ea typeface="Roboto"/>
              <a:cs typeface="Roboto"/>
              <a:sym typeface="Roboto"/>
            </a:endParaRPr>
          </a:p>
          <a:p>
            <a:pPr indent="2133600" lvl="0">
              <a:lnSpc>
                <a:spcPct val="115000"/>
              </a:lnSpc>
              <a:spcBef>
                <a:spcPts val="0"/>
              </a:spcBef>
              <a:buNone/>
            </a:pPr>
            <a:r>
              <a:rPr lang="en" sz="1800">
                <a:latin typeface="Roboto"/>
                <a:ea typeface="Roboto"/>
                <a:cs typeface="Roboto"/>
                <a:sym typeface="Roboto"/>
              </a:rPr>
              <a:t>        static void ReaderFunc()</a:t>
            </a:r>
          </a:p>
          <a:p>
            <a:pPr indent="2133600" lvl="0">
              <a:lnSpc>
                <a:spcPct val="115000"/>
              </a:lnSpc>
              <a:spcBef>
                <a:spcPts val="0"/>
              </a:spcBef>
              <a:buNone/>
            </a:pPr>
            <a:r>
              <a:rPr lang="en" sz="1800">
                <a:latin typeface="Roboto"/>
                <a:ea typeface="Roboto"/>
                <a:cs typeface="Roboto"/>
                <a:sym typeface="Roboto"/>
              </a:rPr>
              <a:t>        {</a:t>
            </a:r>
          </a:p>
          <a:p>
            <a:pPr indent="2133600" lvl="0">
              <a:lnSpc>
                <a:spcPct val="115000"/>
              </a:lnSpc>
              <a:spcBef>
                <a:spcPts val="0"/>
              </a:spcBef>
              <a:buNone/>
            </a:pPr>
            <a:r>
              <a:rPr lang="en" sz="1800">
                <a:latin typeface="Roboto"/>
                <a:ea typeface="Roboto"/>
                <a:cs typeface="Roboto"/>
                <a:sym typeface="Roboto"/>
              </a:rPr>
              <a:t>            while (true)</a:t>
            </a:r>
          </a:p>
          <a:p>
            <a:pPr indent="2133600" lvl="0">
              <a:lnSpc>
                <a:spcPct val="115000"/>
              </a:lnSpc>
              <a:spcBef>
                <a:spcPts val="0"/>
              </a:spcBef>
              <a:buNone/>
            </a:pPr>
            <a:r>
              <a:rPr lang="en" sz="1800">
                <a:latin typeface="Roboto"/>
                <a:ea typeface="Roboto"/>
                <a:cs typeface="Roboto"/>
                <a:sym typeface="Roboto"/>
              </a:rPr>
              <a:t>            {</a:t>
            </a:r>
          </a:p>
          <a:p>
            <a:pPr indent="2133600" lvl="0">
              <a:lnSpc>
                <a:spcPct val="115000"/>
              </a:lnSpc>
              <a:spcBef>
                <a:spcPts val="0"/>
              </a:spcBef>
              <a:buNone/>
            </a:pPr>
            <a:r>
              <a:rPr lang="en" sz="1800">
                <a:latin typeface="Roboto"/>
                <a:ea typeface="Roboto"/>
                <a:cs typeface="Roboto"/>
                <a:sym typeface="Roboto"/>
              </a:rPr>
              <a:t>                semaphore.Wait();</a:t>
            </a:r>
          </a:p>
          <a:p>
            <a:pPr indent="2133600" lvl="0">
              <a:lnSpc>
                <a:spcPct val="115000"/>
              </a:lnSpc>
              <a:spcBef>
                <a:spcPts val="0"/>
              </a:spcBef>
              <a:buNone/>
            </a:pPr>
            <a:r>
              <a:rPr lang="en" sz="1800">
                <a:latin typeface="Roboto"/>
                <a:ea typeface="Roboto"/>
                <a:cs typeface="Roboto"/>
                <a:sym typeface="Roboto"/>
              </a:rPr>
              <a:t>                Console.WriteLine("Reader: Obtain");</a:t>
            </a:r>
          </a:p>
          <a:p>
            <a:pPr indent="2133600" lvl="0">
              <a:lnSpc>
                <a:spcPct val="115000"/>
              </a:lnSpc>
              <a:spcBef>
                <a:spcPts val="0"/>
              </a:spcBef>
              <a:buNone/>
            </a:pPr>
            <a:r>
              <a:rPr lang="en" sz="1800">
                <a:latin typeface="Roboto"/>
                <a:ea typeface="Roboto"/>
                <a:cs typeface="Roboto"/>
                <a:sym typeface="Roboto"/>
              </a:rPr>
              <a:t>                for (int i = length; i &gt;= 0; i--)</a:t>
            </a:r>
          </a:p>
          <a:p>
            <a:pPr indent="2133600" lvl="0">
              <a:lnSpc>
                <a:spcPct val="115000"/>
              </a:lnSpc>
              <a:spcBef>
                <a:spcPts val="0"/>
              </a:spcBef>
              <a:buNone/>
            </a:pPr>
            <a:r>
              <a:rPr lang="en" sz="1800">
                <a:latin typeface="Roboto"/>
                <a:ea typeface="Roboto"/>
                <a:cs typeface="Roboto"/>
                <a:sym typeface="Roboto"/>
              </a:rPr>
              <a:t>                {</a:t>
            </a:r>
          </a:p>
          <a:p>
            <a:pPr indent="2133600" lvl="0">
              <a:lnSpc>
                <a:spcPct val="115000"/>
              </a:lnSpc>
              <a:spcBef>
                <a:spcPts val="0"/>
              </a:spcBef>
              <a:buNone/>
            </a:pPr>
            <a:r>
              <a:rPr lang="en" sz="1800">
                <a:latin typeface="Roboto"/>
                <a:ea typeface="Roboto"/>
                <a:cs typeface="Roboto"/>
                <a:sym typeface="Roboto"/>
              </a:rPr>
              <a:t>                    array[i] = 0;</a:t>
            </a:r>
          </a:p>
          <a:p>
            <a:pPr indent="2133600" lvl="0">
              <a:lnSpc>
                <a:spcPct val="115000"/>
              </a:lnSpc>
              <a:spcBef>
                <a:spcPts val="0"/>
              </a:spcBef>
              <a:buNone/>
            </a:pPr>
            <a:r>
              <a:rPr lang="en" sz="1800">
                <a:latin typeface="Roboto"/>
                <a:ea typeface="Roboto"/>
                <a:cs typeface="Roboto"/>
                <a:sym typeface="Roboto"/>
              </a:rPr>
              <a:t>                }</a:t>
            </a:r>
          </a:p>
          <a:p>
            <a:pPr indent="2133600" lvl="0">
              <a:lnSpc>
                <a:spcPct val="115000"/>
              </a:lnSpc>
              <a:spcBef>
                <a:spcPts val="0"/>
              </a:spcBef>
              <a:buNone/>
            </a:pPr>
            <a:r>
              <a:rPr lang="en" sz="1800">
                <a:latin typeface="Roboto"/>
                <a:ea typeface="Roboto"/>
                <a:cs typeface="Roboto"/>
                <a:sym typeface="Roboto"/>
              </a:rPr>
              <a:t>                length = 0;</a:t>
            </a:r>
          </a:p>
          <a:p>
            <a:pPr indent="2133600" lvl="0">
              <a:lnSpc>
                <a:spcPct val="115000"/>
              </a:lnSpc>
              <a:spcBef>
                <a:spcPts val="0"/>
              </a:spcBef>
              <a:buNone/>
            </a:pPr>
            <a:r>
              <a:rPr lang="en" sz="1800">
                <a:latin typeface="Roboto"/>
                <a:ea typeface="Roboto"/>
                <a:cs typeface="Roboto"/>
                <a:sym typeface="Roboto"/>
              </a:rPr>
              <a:t>                Console.WriteLine("Reader: Release"); semaphore.Release();</a:t>
            </a:r>
          </a:p>
          <a:p>
            <a:pPr indent="2133600" lvl="0">
              <a:lnSpc>
                <a:spcPct val="115000"/>
              </a:lnSpc>
              <a:spcBef>
                <a:spcPts val="0"/>
              </a:spcBef>
              <a:buNone/>
            </a:pPr>
            <a:r>
              <a:rPr lang="en" sz="1800">
                <a:latin typeface="Roboto"/>
                <a:ea typeface="Roboto"/>
                <a:cs typeface="Roboto"/>
                <a:sym typeface="Roboto"/>
              </a:rPr>
              <a:t>            }</a:t>
            </a:r>
          </a:p>
          <a:p>
            <a:pPr indent="2133600" lvl="0">
              <a:lnSpc>
                <a:spcPct val="115000"/>
              </a:lnSpc>
              <a:spcBef>
                <a:spcPts val="0"/>
              </a:spcBef>
              <a:buNone/>
            </a:pPr>
            <a:r>
              <a:rPr lang="en" sz="1800">
                <a:latin typeface="Roboto"/>
                <a:ea typeface="Roboto"/>
                <a:cs typeface="Roboto"/>
                <a:sym typeface="Roboto"/>
              </a:rPr>
              <a:t>        }</a:t>
            </a:r>
          </a:p>
          <a:p>
            <a:pPr indent="2133600" lvl="0">
              <a:lnSpc>
                <a:spcPct val="115000"/>
              </a:lnSpc>
              <a:spcBef>
                <a:spcPts val="0"/>
              </a:spcBef>
              <a:buNone/>
            </a:pPr>
            <a:r>
              <a:rPr lang="en" sz="1800">
                <a:latin typeface="Roboto"/>
                <a:ea typeface="Roboto"/>
                <a:cs typeface="Roboto"/>
                <a:sym typeface="Roboto"/>
              </a:rPr>
              <a:t>    }</a:t>
            </a:r>
          </a:p>
          <a:p>
            <a:pPr lvl="0">
              <a:spcBef>
                <a:spcPts val="0"/>
              </a:spcBef>
              <a:buNone/>
            </a:pPr>
            <a:r>
              <a:rPr lang="en"/>
              <a:t>//  better writer and reader functons</a:t>
            </a:r>
          </a:p>
          <a:p>
            <a:pPr indent="2133600" lvl="0">
              <a:lnSpc>
                <a:spcPct val="115000"/>
              </a:lnSpc>
              <a:spcBef>
                <a:spcPts val="0"/>
              </a:spcBef>
              <a:buNone/>
            </a:pPr>
            <a:r>
              <a:rPr lang="en" sz="1800">
                <a:latin typeface="Roboto"/>
                <a:ea typeface="Roboto"/>
                <a:cs typeface="Roboto"/>
                <a:sym typeface="Roboto"/>
              </a:rPr>
              <a:t>        static void WriterFuncAsync()</a:t>
            </a:r>
          </a:p>
          <a:p>
            <a:pPr indent="2133600" lvl="0">
              <a:lnSpc>
                <a:spcPct val="115000"/>
              </a:lnSpc>
              <a:spcBef>
                <a:spcPts val="0"/>
              </a:spcBef>
              <a:buNone/>
            </a:pPr>
            <a:r>
              <a:rPr lang="en" sz="1800">
                <a:latin typeface="Roboto"/>
                <a:ea typeface="Roboto"/>
                <a:cs typeface="Roboto"/>
                <a:sym typeface="Roboto"/>
              </a:rPr>
              <a:t>        {</a:t>
            </a:r>
          </a:p>
          <a:p>
            <a:pPr indent="2133600" lvl="0">
              <a:lnSpc>
                <a:spcPct val="115000"/>
              </a:lnSpc>
              <a:spcBef>
                <a:spcPts val="0"/>
              </a:spcBef>
              <a:buNone/>
            </a:pPr>
            <a:r>
              <a:rPr lang="en" sz="1800">
                <a:latin typeface="Roboto"/>
                <a:ea typeface="Roboto"/>
                <a:cs typeface="Roboto"/>
                <a:sym typeface="Roboto"/>
              </a:rPr>
              <a:t>            semaphore.WaitAsync().ContinueWith(_ =&gt;</a:t>
            </a:r>
          </a:p>
          <a:p>
            <a:pPr indent="2133600" lvl="0">
              <a:lnSpc>
                <a:spcPct val="115000"/>
              </a:lnSpc>
              <a:spcBef>
                <a:spcPts val="0"/>
              </a:spcBef>
              <a:buNone/>
            </a:pPr>
            <a:r>
              <a:rPr lang="en" sz="1800">
                <a:latin typeface="Roboto"/>
                <a:ea typeface="Roboto"/>
                <a:cs typeface="Roboto"/>
                <a:sym typeface="Roboto"/>
              </a:rPr>
              <a:t>            {</a:t>
            </a:r>
          </a:p>
          <a:p>
            <a:pPr indent="2133600" lvl="0">
              <a:lnSpc>
                <a:spcPct val="115000"/>
              </a:lnSpc>
              <a:spcBef>
                <a:spcPts val="0"/>
              </a:spcBef>
              <a:buNone/>
            </a:pPr>
            <a:r>
              <a:rPr lang="en" sz="1800">
                <a:latin typeface="Roboto"/>
                <a:ea typeface="Roboto"/>
                <a:cs typeface="Roboto"/>
                <a:sym typeface="Roboto"/>
              </a:rPr>
              <a:t>                Console.WriteLine("Writer: Obtain");</a:t>
            </a:r>
          </a:p>
          <a:p>
            <a:pPr indent="2133600" lvl="0">
              <a:lnSpc>
                <a:spcPct val="115000"/>
              </a:lnSpc>
              <a:spcBef>
                <a:spcPts val="0"/>
              </a:spcBef>
              <a:buNone/>
            </a:pPr>
            <a:r>
              <a:rPr lang="en" sz="1800">
                <a:latin typeface="Roboto"/>
                <a:ea typeface="Roboto"/>
                <a:cs typeface="Roboto"/>
                <a:sym typeface="Roboto"/>
              </a:rPr>
              <a:t>                for (int i = length; i &lt; array.Length; i++)</a:t>
            </a:r>
          </a:p>
          <a:p>
            <a:pPr indent="2133600" lvl="0">
              <a:lnSpc>
                <a:spcPct val="115000"/>
              </a:lnSpc>
              <a:spcBef>
                <a:spcPts val="0"/>
              </a:spcBef>
              <a:buNone/>
            </a:pPr>
            <a:r>
              <a:rPr lang="en" sz="1800">
                <a:latin typeface="Roboto"/>
                <a:ea typeface="Roboto"/>
                <a:cs typeface="Roboto"/>
                <a:sym typeface="Roboto"/>
              </a:rPr>
              <a:t>                {</a:t>
            </a:r>
          </a:p>
          <a:p>
            <a:pPr indent="2133600" lvl="0">
              <a:lnSpc>
                <a:spcPct val="115000"/>
              </a:lnSpc>
              <a:spcBef>
                <a:spcPts val="0"/>
              </a:spcBef>
              <a:buNone/>
            </a:pPr>
            <a:r>
              <a:rPr lang="en" sz="1800">
                <a:latin typeface="Roboto"/>
                <a:ea typeface="Roboto"/>
                <a:cs typeface="Roboto"/>
                <a:sym typeface="Roboto"/>
              </a:rPr>
              <a:t>                    array[i] = i * 2;</a:t>
            </a:r>
          </a:p>
          <a:p>
            <a:pPr indent="2133600" lvl="0">
              <a:lnSpc>
                <a:spcPct val="115000"/>
              </a:lnSpc>
              <a:spcBef>
                <a:spcPts val="0"/>
              </a:spcBef>
              <a:buNone/>
            </a:pPr>
            <a:r>
              <a:rPr lang="en" sz="1800">
                <a:latin typeface="Roboto"/>
                <a:ea typeface="Roboto"/>
                <a:cs typeface="Roboto"/>
                <a:sym typeface="Roboto"/>
              </a:rPr>
              <a:t>                }</a:t>
            </a:r>
          </a:p>
          <a:p>
            <a:pPr indent="2133600" lvl="0">
              <a:lnSpc>
                <a:spcPct val="115000"/>
              </a:lnSpc>
              <a:spcBef>
                <a:spcPts val="0"/>
              </a:spcBef>
              <a:buNone/>
            </a:pPr>
            <a:r>
              <a:rPr lang="en" sz="1800">
                <a:latin typeface="Roboto"/>
                <a:ea typeface="Roboto"/>
                <a:cs typeface="Roboto"/>
                <a:sym typeface="Roboto"/>
              </a:rPr>
              <a:t>                Console.WriteLine("Writer: Release"); semaphore.Release();</a:t>
            </a:r>
          </a:p>
          <a:p>
            <a:pPr indent="2133600" lvl="0">
              <a:lnSpc>
                <a:spcPct val="115000"/>
              </a:lnSpc>
              <a:spcBef>
                <a:spcPts val="0"/>
              </a:spcBef>
              <a:buNone/>
            </a:pPr>
            <a:r>
              <a:rPr lang="en" sz="1800">
                <a:latin typeface="Roboto"/>
                <a:ea typeface="Roboto"/>
                <a:cs typeface="Roboto"/>
                <a:sym typeface="Roboto"/>
              </a:rPr>
              <a:t>            }).ContinueWith(_ =&gt; WriterFuncAsync());</a:t>
            </a:r>
          </a:p>
          <a:p>
            <a:pPr indent="2133600" lvl="0">
              <a:lnSpc>
                <a:spcPct val="115000"/>
              </a:lnSpc>
              <a:spcBef>
                <a:spcPts val="0"/>
              </a:spcBef>
              <a:buNone/>
            </a:pPr>
            <a:r>
              <a:rPr lang="en" sz="1800">
                <a:latin typeface="Roboto"/>
                <a:ea typeface="Roboto"/>
                <a:cs typeface="Roboto"/>
                <a:sym typeface="Roboto"/>
              </a:rPr>
              <a:t>        }</a:t>
            </a:r>
          </a:p>
          <a:p>
            <a:pPr indent="2133600" lvl="0">
              <a:lnSpc>
                <a:spcPct val="115000"/>
              </a:lnSpc>
              <a:spcBef>
                <a:spcPts val="0"/>
              </a:spcBef>
              <a:buNone/>
            </a:pPr>
            <a:r>
              <a:t/>
            </a:r>
            <a:endParaRPr sz="1800">
              <a:latin typeface="Roboto"/>
              <a:ea typeface="Roboto"/>
              <a:cs typeface="Roboto"/>
              <a:sym typeface="Roboto"/>
            </a:endParaRPr>
          </a:p>
          <a:p>
            <a:pPr indent="2133600" lvl="0">
              <a:lnSpc>
                <a:spcPct val="115000"/>
              </a:lnSpc>
              <a:spcBef>
                <a:spcPts val="0"/>
              </a:spcBef>
              <a:buNone/>
            </a:pPr>
            <a:r>
              <a:rPr lang="en" sz="1800">
                <a:latin typeface="Roboto"/>
                <a:ea typeface="Roboto"/>
                <a:cs typeface="Roboto"/>
                <a:sym typeface="Roboto"/>
              </a:rPr>
              <a:t>        static void ReaderFuncAsync()</a:t>
            </a:r>
          </a:p>
          <a:p>
            <a:pPr indent="2133600" lvl="0">
              <a:lnSpc>
                <a:spcPct val="115000"/>
              </a:lnSpc>
              <a:spcBef>
                <a:spcPts val="0"/>
              </a:spcBef>
              <a:buNone/>
            </a:pPr>
            <a:r>
              <a:rPr lang="en" sz="1800">
                <a:latin typeface="Roboto"/>
                <a:ea typeface="Roboto"/>
                <a:cs typeface="Roboto"/>
                <a:sym typeface="Roboto"/>
              </a:rPr>
              <a:t>        {</a:t>
            </a:r>
          </a:p>
          <a:p>
            <a:pPr indent="2133600" lvl="0">
              <a:lnSpc>
                <a:spcPct val="115000"/>
              </a:lnSpc>
              <a:spcBef>
                <a:spcPts val="0"/>
              </a:spcBef>
              <a:buNone/>
            </a:pPr>
            <a:r>
              <a:rPr lang="en" sz="1800">
                <a:latin typeface="Roboto"/>
                <a:ea typeface="Roboto"/>
                <a:cs typeface="Roboto"/>
                <a:sym typeface="Roboto"/>
              </a:rPr>
              <a:t>            semaphore.WaitAsync().ContinueWith(_ =&gt;</a:t>
            </a:r>
          </a:p>
          <a:p>
            <a:pPr indent="2133600" lvl="0">
              <a:lnSpc>
                <a:spcPct val="115000"/>
              </a:lnSpc>
              <a:spcBef>
                <a:spcPts val="0"/>
              </a:spcBef>
              <a:buNone/>
            </a:pPr>
            <a:r>
              <a:rPr lang="en" sz="1800">
                <a:latin typeface="Roboto"/>
                <a:ea typeface="Roboto"/>
                <a:cs typeface="Roboto"/>
                <a:sym typeface="Roboto"/>
              </a:rPr>
              <a:t>            {</a:t>
            </a:r>
          </a:p>
          <a:p>
            <a:pPr indent="2133600" lvl="0">
              <a:lnSpc>
                <a:spcPct val="115000"/>
              </a:lnSpc>
              <a:spcBef>
                <a:spcPts val="0"/>
              </a:spcBef>
              <a:buNone/>
            </a:pPr>
            <a:r>
              <a:rPr lang="en" sz="1800">
                <a:latin typeface="Roboto"/>
                <a:ea typeface="Roboto"/>
                <a:cs typeface="Roboto"/>
                <a:sym typeface="Roboto"/>
              </a:rPr>
              <a:t>                Console.WriteLine("Reader: Obtain"); for (int i = length; i &gt;= 0; i--)</a:t>
            </a:r>
          </a:p>
          <a:p>
            <a:pPr indent="2133600" lvl="0">
              <a:lnSpc>
                <a:spcPct val="115000"/>
              </a:lnSpc>
              <a:spcBef>
                <a:spcPts val="0"/>
              </a:spcBef>
              <a:buNone/>
            </a:pPr>
            <a:r>
              <a:rPr lang="en" sz="1800">
                <a:latin typeface="Roboto"/>
                <a:ea typeface="Roboto"/>
                <a:cs typeface="Roboto"/>
                <a:sym typeface="Roboto"/>
              </a:rPr>
              <a:t>                {</a:t>
            </a:r>
          </a:p>
          <a:p>
            <a:pPr indent="2133600" lvl="0">
              <a:lnSpc>
                <a:spcPct val="115000"/>
              </a:lnSpc>
              <a:spcBef>
                <a:spcPts val="0"/>
              </a:spcBef>
              <a:buNone/>
            </a:pPr>
            <a:r>
              <a:rPr lang="en" sz="1800">
                <a:latin typeface="Roboto"/>
                <a:ea typeface="Roboto"/>
                <a:cs typeface="Roboto"/>
                <a:sym typeface="Roboto"/>
              </a:rPr>
              <a:t>                    array[i] = 0;</a:t>
            </a:r>
          </a:p>
          <a:p>
            <a:pPr indent="2133600" lvl="0">
              <a:lnSpc>
                <a:spcPct val="115000"/>
              </a:lnSpc>
              <a:spcBef>
                <a:spcPts val="0"/>
              </a:spcBef>
              <a:buNone/>
            </a:pPr>
            <a:r>
              <a:rPr lang="en" sz="1800">
                <a:latin typeface="Roboto"/>
                <a:ea typeface="Roboto"/>
                <a:cs typeface="Roboto"/>
                <a:sym typeface="Roboto"/>
              </a:rPr>
              <a:t>                }</a:t>
            </a:r>
          </a:p>
          <a:p>
            <a:pPr indent="2133600" lvl="0">
              <a:lnSpc>
                <a:spcPct val="115000"/>
              </a:lnSpc>
              <a:spcBef>
                <a:spcPts val="0"/>
              </a:spcBef>
              <a:buNone/>
            </a:pPr>
            <a:r>
              <a:rPr lang="en" sz="1800">
                <a:latin typeface="Roboto"/>
                <a:ea typeface="Roboto"/>
                <a:cs typeface="Roboto"/>
                <a:sym typeface="Roboto"/>
              </a:rPr>
              <a:t>                length = 0; Console.WriteLine("Reader: Release"); semaphore.Release();</a:t>
            </a:r>
          </a:p>
          <a:p>
            <a:pPr indent="2133600" lvl="0">
              <a:lnSpc>
                <a:spcPct val="115000"/>
              </a:lnSpc>
              <a:spcBef>
                <a:spcPts val="0"/>
              </a:spcBef>
              <a:buNone/>
            </a:pPr>
            <a:r>
              <a:rPr lang="en" sz="1800">
                <a:latin typeface="Roboto"/>
                <a:ea typeface="Roboto"/>
                <a:cs typeface="Roboto"/>
                <a:sym typeface="Roboto"/>
              </a:rPr>
              <a:t>            }).ContinueWith(_ =&gt; ReaderFuncAsync());</a:t>
            </a:r>
          </a:p>
          <a:p>
            <a:pPr indent="2133600" lvl="0">
              <a:lnSpc>
                <a:spcPct val="115000"/>
              </a:lnSpc>
              <a:spcBef>
                <a:spcPts val="0"/>
              </a:spcBef>
              <a:buNone/>
            </a:pPr>
            <a:r>
              <a:rPr lang="en" sz="1800">
                <a:latin typeface="Roboto"/>
                <a:ea typeface="Roboto"/>
                <a:cs typeface="Roboto"/>
                <a:sym typeface="Roboto"/>
              </a:rPr>
              <a:t>        }</a:t>
            </a:r>
          </a:p>
          <a:p>
            <a:pPr lvl="0">
              <a:spcBef>
                <a:spcPts val="0"/>
              </a:spcBef>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Shape 6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26" name="Shape 62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Shape 6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3" name="Shape 6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sz="1800" u="sng">
                <a:solidFill>
                  <a:schemeClr val="hlink"/>
                </a:solidFill>
                <a:latin typeface="Roboto"/>
                <a:ea typeface="Roboto"/>
                <a:cs typeface="Roboto"/>
                <a:sym typeface="Roboto"/>
                <a:hlinkClick r:id="rId2"/>
              </a:rPr>
              <a:t>https://msdn.microsoft.com/en-us/magazine/jj991977.aspx</a:t>
            </a:r>
          </a:p>
          <a:p>
            <a:pPr lvl="0">
              <a:spcBef>
                <a:spcPts val="0"/>
              </a:spcBef>
              <a:buNone/>
            </a:pPr>
            <a:r>
              <a:t/>
            </a:r>
            <a:endParaRPr sz="1800">
              <a:solidFill>
                <a:srgbClr val="FFFFFF"/>
              </a:solidFill>
              <a:latin typeface="Roboto"/>
              <a:ea typeface="Roboto"/>
              <a:cs typeface="Roboto"/>
              <a:sym typeface="Roboto"/>
            </a:endParaRPr>
          </a:p>
          <a:p>
            <a:pPr lvl="0">
              <a:spcBef>
                <a:spcPts val="0"/>
              </a:spcBef>
              <a:buNone/>
            </a:pPr>
            <a:r>
              <a:rPr lang="en" sz="1800" u="sng">
                <a:solidFill>
                  <a:schemeClr val="hlink"/>
                </a:solidFill>
                <a:latin typeface="Roboto"/>
                <a:ea typeface="Roboto"/>
                <a:cs typeface="Roboto"/>
                <a:sym typeface="Roboto"/>
                <a:hlinkClick r:id="rId3"/>
              </a:rPr>
              <a:t>https://msdn.microsoft.com/en-us/magazine/gg598924.aspx</a:t>
            </a:r>
          </a:p>
          <a:p>
            <a:pPr lvl="0">
              <a:spcBef>
                <a:spcPts val="0"/>
              </a:spcBef>
              <a:buNone/>
            </a:pPr>
            <a:r>
              <a:t/>
            </a:r>
            <a:endParaRPr sz="1800">
              <a:solidFill>
                <a:srgbClr val="FFFFFF"/>
              </a:solidFill>
              <a:latin typeface="Roboto"/>
              <a:ea typeface="Roboto"/>
              <a:cs typeface="Roboto"/>
              <a:sym typeface="Roboto"/>
            </a:endParaRPr>
          </a:p>
          <a:p>
            <a:pPr lvl="0">
              <a:spcBef>
                <a:spcPts val="0"/>
              </a:spcBef>
              <a:buNone/>
            </a:pPr>
            <a:r>
              <a:rPr lang="en" sz="1800" u="sng">
                <a:solidFill>
                  <a:schemeClr val="hlink"/>
                </a:solidFill>
                <a:latin typeface="Roboto"/>
                <a:ea typeface="Roboto"/>
                <a:cs typeface="Roboto"/>
                <a:sym typeface="Roboto"/>
                <a:hlinkClick r:id="rId4"/>
              </a:rPr>
              <a:t>http://www.tugberkugurlu.com/archive/the-perfect-recipe-to-shoot-yourself-in-the-foot-ending-up-with-a-deadlock-using-the-c-sharp-5-0-asynchronous-language-features</a:t>
            </a:r>
          </a:p>
          <a:p>
            <a:pPr lvl="0">
              <a:spcBef>
                <a:spcPts val="0"/>
              </a:spcBef>
              <a:buNone/>
            </a:pPr>
            <a:r>
              <a:t/>
            </a:r>
            <a:endParaRPr sz="1800">
              <a:solidFill>
                <a:srgbClr val="FFFFFF"/>
              </a:solidFill>
              <a:latin typeface="Roboto"/>
              <a:ea typeface="Roboto"/>
              <a:cs typeface="Roboto"/>
              <a:sym typeface="Roboto"/>
            </a:endParaRPr>
          </a:p>
          <a:p>
            <a:pPr lvl="0">
              <a:spcBef>
                <a:spcPts val="0"/>
              </a:spcBef>
              <a:buNone/>
            </a:pPr>
            <a:r>
              <a:rPr lang="en" sz="1800" u="sng">
                <a:solidFill>
                  <a:schemeClr val="hlink"/>
                </a:solidFill>
                <a:latin typeface="Roboto"/>
                <a:ea typeface="Roboto"/>
                <a:cs typeface="Roboto"/>
                <a:sym typeface="Roboto"/>
                <a:hlinkClick r:id="rId5"/>
              </a:rPr>
              <a:t>http://www.tugberkugurlu.com/archive/asynchronousnet-client-libraries-for-your-http-api-and-awareness-of-async-await-s-bad-effects</a:t>
            </a:r>
          </a:p>
          <a:p>
            <a:pPr lvl="0">
              <a:spcBef>
                <a:spcPts val="0"/>
              </a:spcBef>
              <a:buNone/>
            </a:pPr>
            <a:r>
              <a:t/>
            </a:r>
            <a:endParaRPr sz="1800">
              <a:solidFill>
                <a:srgbClr val="FFFFFF"/>
              </a:solidFill>
              <a:latin typeface="Roboto"/>
              <a:ea typeface="Roboto"/>
              <a:cs typeface="Roboto"/>
              <a:sym typeface="Roboto"/>
            </a:endParaRPr>
          </a:p>
          <a:p>
            <a:pPr lvl="0">
              <a:spcBef>
                <a:spcPts val="0"/>
              </a:spcBef>
              <a:buNone/>
            </a:pPr>
            <a:r>
              <a:rPr lang="en" sz="1800">
                <a:latin typeface="Roboto"/>
                <a:ea typeface="Roboto"/>
                <a:cs typeface="Roboto"/>
                <a:sym typeface="Roboto"/>
              </a:rPr>
              <a:t>//</a:t>
            </a:r>
          </a:p>
          <a:p>
            <a:pPr lvl="0">
              <a:lnSpc>
                <a:spcPct val="142857"/>
              </a:lnSpc>
              <a:spcBef>
                <a:spcPts val="0"/>
              </a:spcBef>
              <a:buNone/>
            </a:pPr>
            <a:r>
              <a:rPr lang="en" sz="1000">
                <a:highlight>
                  <a:srgbClr val="EDEDED"/>
                </a:highlight>
                <a:latin typeface="Roboto"/>
                <a:ea typeface="Roboto"/>
                <a:cs typeface="Roboto"/>
                <a:sym typeface="Roboto"/>
              </a:rPr>
              <a:t>async Task MyMethodAsync()</a:t>
            </a:r>
            <a:br>
              <a:rPr lang="en" sz="1000">
                <a:highlight>
                  <a:srgbClr val="EDEDED"/>
                </a:highlight>
                <a:latin typeface="Roboto"/>
                <a:ea typeface="Roboto"/>
                <a:cs typeface="Roboto"/>
                <a:sym typeface="Roboto"/>
              </a:rPr>
            </a:br>
            <a:r>
              <a:rPr lang="en" sz="1000">
                <a:highlight>
                  <a:srgbClr val="EDEDED"/>
                </a:highlight>
                <a:latin typeface="Roboto"/>
                <a:ea typeface="Roboto"/>
                <a:cs typeface="Roboto"/>
                <a:sym typeface="Roboto"/>
              </a:rPr>
              <a:t>{</a:t>
            </a:r>
            <a:br>
              <a:rPr lang="en" sz="1000">
                <a:highlight>
                  <a:srgbClr val="EDEDED"/>
                </a:highlight>
                <a:latin typeface="Roboto"/>
                <a:ea typeface="Roboto"/>
                <a:cs typeface="Roboto"/>
                <a:sym typeface="Roboto"/>
              </a:rPr>
            </a:br>
            <a:r>
              <a:rPr lang="en" sz="1000">
                <a:highlight>
                  <a:srgbClr val="EDEDED"/>
                </a:highlight>
                <a:latin typeface="Roboto"/>
                <a:ea typeface="Roboto"/>
                <a:cs typeface="Roboto"/>
                <a:sym typeface="Roboto"/>
              </a:rPr>
              <a:t>  // Code here runs in the original context.</a:t>
            </a:r>
            <a:br>
              <a:rPr lang="en" sz="1000">
                <a:highlight>
                  <a:srgbClr val="EDEDED"/>
                </a:highlight>
                <a:latin typeface="Roboto"/>
                <a:ea typeface="Roboto"/>
                <a:cs typeface="Roboto"/>
                <a:sym typeface="Roboto"/>
              </a:rPr>
            </a:br>
            <a:r>
              <a:rPr lang="en" sz="1000">
                <a:highlight>
                  <a:srgbClr val="EDEDED"/>
                </a:highlight>
                <a:latin typeface="Roboto"/>
                <a:ea typeface="Roboto"/>
                <a:cs typeface="Roboto"/>
                <a:sym typeface="Roboto"/>
              </a:rPr>
              <a:t>  await Task.Delay(1000);</a:t>
            </a:r>
            <a:br>
              <a:rPr lang="en" sz="1000">
                <a:highlight>
                  <a:srgbClr val="EDEDED"/>
                </a:highlight>
                <a:latin typeface="Roboto"/>
                <a:ea typeface="Roboto"/>
                <a:cs typeface="Roboto"/>
                <a:sym typeface="Roboto"/>
              </a:rPr>
            </a:br>
            <a:r>
              <a:rPr lang="en" sz="1000">
                <a:highlight>
                  <a:srgbClr val="EDEDED"/>
                </a:highlight>
                <a:latin typeface="Roboto"/>
                <a:ea typeface="Roboto"/>
                <a:cs typeface="Roboto"/>
                <a:sym typeface="Roboto"/>
              </a:rPr>
              <a:t>  // Code here runs in the original context.</a:t>
            </a:r>
            <a:br>
              <a:rPr lang="en" sz="1000">
                <a:highlight>
                  <a:srgbClr val="EDEDED"/>
                </a:highlight>
                <a:latin typeface="Roboto"/>
                <a:ea typeface="Roboto"/>
                <a:cs typeface="Roboto"/>
                <a:sym typeface="Roboto"/>
              </a:rPr>
            </a:br>
            <a:r>
              <a:rPr lang="en" sz="1000">
                <a:highlight>
                  <a:srgbClr val="EDEDED"/>
                </a:highlight>
                <a:latin typeface="Roboto"/>
                <a:ea typeface="Roboto"/>
                <a:cs typeface="Roboto"/>
                <a:sym typeface="Roboto"/>
              </a:rPr>
              <a:t>  await Task.Delay(1000).ConfigureAwait(continueOnCapturedContext: false);</a:t>
            </a:r>
            <a:br>
              <a:rPr lang="en" sz="1000">
                <a:highlight>
                  <a:srgbClr val="EDEDED"/>
                </a:highlight>
                <a:latin typeface="Roboto"/>
                <a:ea typeface="Roboto"/>
                <a:cs typeface="Roboto"/>
                <a:sym typeface="Roboto"/>
              </a:rPr>
            </a:br>
            <a:r>
              <a:rPr lang="en" sz="1000">
                <a:highlight>
                  <a:srgbClr val="EDEDED"/>
                </a:highlight>
                <a:latin typeface="Roboto"/>
                <a:ea typeface="Roboto"/>
                <a:cs typeface="Roboto"/>
                <a:sym typeface="Roboto"/>
              </a:rPr>
              <a:t>  // Code here runs without the original</a:t>
            </a:r>
            <a:br>
              <a:rPr lang="en" sz="1000">
                <a:highlight>
                  <a:srgbClr val="EDEDED"/>
                </a:highlight>
                <a:latin typeface="Roboto"/>
                <a:ea typeface="Roboto"/>
                <a:cs typeface="Roboto"/>
                <a:sym typeface="Roboto"/>
              </a:rPr>
            </a:br>
            <a:r>
              <a:rPr lang="en" sz="1000">
                <a:highlight>
                  <a:srgbClr val="EDEDED"/>
                </a:highlight>
                <a:latin typeface="Roboto"/>
                <a:ea typeface="Roboto"/>
                <a:cs typeface="Roboto"/>
                <a:sym typeface="Roboto"/>
              </a:rPr>
              <a:t>  // context (in this case, on the thread pool).</a:t>
            </a:r>
            <a:br>
              <a:rPr lang="en" sz="1000">
                <a:highlight>
                  <a:srgbClr val="EDEDED"/>
                </a:highlight>
                <a:latin typeface="Roboto"/>
                <a:ea typeface="Roboto"/>
                <a:cs typeface="Roboto"/>
                <a:sym typeface="Roboto"/>
              </a:rPr>
            </a:br>
            <a:r>
              <a:rPr lang="en" sz="1000">
                <a:highlight>
                  <a:srgbClr val="EDEDED"/>
                </a:highlight>
                <a:latin typeface="Roboto"/>
                <a:ea typeface="Roboto"/>
                <a:cs typeface="Roboto"/>
                <a:sym typeface="Roboto"/>
              </a:rPr>
              <a:t>}</a:t>
            </a:r>
          </a:p>
          <a:p>
            <a:pPr lvl="0">
              <a:spcBef>
                <a:spcPts val="0"/>
              </a:spcBef>
              <a:buNone/>
            </a:pPr>
            <a:r>
              <a:t/>
            </a:r>
            <a:endParaRPr sz="1800">
              <a:solidFill>
                <a:srgbClr val="FFFFFF"/>
              </a:solidFill>
              <a:latin typeface="Roboto"/>
              <a:ea typeface="Roboto"/>
              <a:cs typeface="Roboto"/>
              <a:sym typeface="Roboto"/>
            </a:endParaRPr>
          </a:p>
          <a:p>
            <a:pPr lvl="0">
              <a:spcBef>
                <a:spcPts val="0"/>
              </a:spcBef>
              <a:buNone/>
            </a:pPr>
            <a:r>
              <a:t/>
            </a:r>
            <a:endParaRPr sz="1800">
              <a:solidFill>
                <a:srgbClr val="FFFFFF"/>
              </a:solidFill>
              <a:latin typeface="Roboto"/>
              <a:ea typeface="Roboto"/>
              <a:cs typeface="Roboto"/>
              <a:sym typeface="Roboto"/>
            </a:endParaRPr>
          </a:p>
          <a:p>
            <a:pPr lvl="0">
              <a:spcBef>
                <a:spcPts val="0"/>
              </a:spcBef>
              <a:buNone/>
            </a:pPr>
            <a:r>
              <a:t/>
            </a:r>
            <a:endParaRPr sz="1800">
              <a:solidFill>
                <a:srgbClr val="FFFFFF"/>
              </a:solidFill>
              <a:latin typeface="Roboto"/>
              <a:ea typeface="Roboto"/>
              <a:cs typeface="Roboto"/>
              <a:sym typeface="Roboto"/>
            </a:endParaRPr>
          </a:p>
          <a:p>
            <a:pPr lvl="0">
              <a:spcBef>
                <a:spcPts val="0"/>
              </a:spcBef>
              <a:buNone/>
            </a:pPr>
            <a:r>
              <a:t/>
            </a:r>
            <a:endParaRPr sz="1800">
              <a:solidFill>
                <a:srgbClr val="FFFFFF"/>
              </a:solidFill>
              <a:latin typeface="Roboto"/>
              <a:ea typeface="Roboto"/>
              <a:cs typeface="Roboto"/>
              <a:sym typeface="Roboto"/>
            </a:endParaRPr>
          </a:p>
          <a:p>
            <a:pPr lvl="0">
              <a:spcBef>
                <a:spcPts val="0"/>
              </a:spcBef>
              <a:buNone/>
            </a:pPr>
            <a:r>
              <a:t/>
            </a:r>
            <a:endParaRPr sz="1800">
              <a:solidFill>
                <a:srgbClr val="FFFFFF"/>
              </a:solidFill>
              <a:latin typeface="Roboto"/>
              <a:ea typeface="Roboto"/>
              <a:cs typeface="Roboto"/>
              <a:sym typeface="Roboto"/>
            </a:endParaRPr>
          </a:p>
          <a:p>
            <a:pPr lvl="0">
              <a:spcBef>
                <a:spcPts val="0"/>
              </a:spcBef>
              <a:buNone/>
            </a:pPr>
            <a:r>
              <a:t/>
            </a:r>
            <a:endParaRPr sz="1800">
              <a:solidFill>
                <a:srgbClr val="FFFFFF"/>
              </a:solidFill>
              <a:latin typeface="Roboto"/>
              <a:ea typeface="Roboto"/>
              <a:cs typeface="Roboto"/>
              <a:sym typeface="Roboto"/>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Shape 6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0" name="Shape 64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5" name="Shape 645"/>
        <p:cNvGrpSpPr/>
        <p:nvPr/>
      </p:nvGrpSpPr>
      <p:grpSpPr>
        <a:xfrm>
          <a:off x="0" y="0"/>
          <a:ext cx="0" cy="0"/>
          <a:chOff x="0" y="0"/>
          <a:chExt cx="0" cy="0"/>
        </a:xfrm>
      </p:grpSpPr>
      <p:sp>
        <p:nvSpPr>
          <p:cNvPr id="646" name="Shape 64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7" name="Shape 6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2" name="Shape 652"/>
        <p:cNvGrpSpPr/>
        <p:nvPr/>
      </p:nvGrpSpPr>
      <p:grpSpPr>
        <a:xfrm>
          <a:off x="0" y="0"/>
          <a:ext cx="0" cy="0"/>
          <a:chOff x="0" y="0"/>
          <a:chExt cx="0" cy="0"/>
        </a:xfrm>
      </p:grpSpPr>
      <p:sp>
        <p:nvSpPr>
          <p:cNvPr id="653" name="Shape 6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4" name="Shape 6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Shape 6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1" name="Shape 6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Shape 6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8" name="Shape 6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Shape 6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5" name="Shape 6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Shape 68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2" name="Shape 6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Shape 68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89" name="Shape 6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4" name="Shape 694"/>
        <p:cNvGrpSpPr/>
        <p:nvPr/>
      </p:nvGrpSpPr>
      <p:grpSpPr>
        <a:xfrm>
          <a:off x="0" y="0"/>
          <a:ext cx="0" cy="0"/>
          <a:chOff x="0" y="0"/>
          <a:chExt cx="0" cy="0"/>
        </a:xfrm>
      </p:grpSpPr>
      <p:sp>
        <p:nvSpPr>
          <p:cNvPr id="695" name="Shape 6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6" name="Shape 6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1" name="Shape 701"/>
        <p:cNvGrpSpPr/>
        <p:nvPr/>
      </p:nvGrpSpPr>
      <p:grpSpPr>
        <a:xfrm>
          <a:off x="0" y="0"/>
          <a:ext cx="0" cy="0"/>
          <a:chOff x="0" y="0"/>
          <a:chExt cx="0" cy="0"/>
        </a:xfrm>
      </p:grpSpPr>
      <p:sp>
        <p:nvSpPr>
          <p:cNvPr id="702" name="Shape 7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03" name="Shape 7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Shape 7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0" name="Shape 71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Shape 71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7" name="Shape 7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Shape 7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24" name="Shape 7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6" name="Shape 736"/>
        <p:cNvGrpSpPr/>
        <p:nvPr/>
      </p:nvGrpSpPr>
      <p:grpSpPr>
        <a:xfrm>
          <a:off x="0" y="0"/>
          <a:ext cx="0" cy="0"/>
          <a:chOff x="0" y="0"/>
          <a:chExt cx="0" cy="0"/>
        </a:xfrm>
      </p:grpSpPr>
      <p:sp>
        <p:nvSpPr>
          <p:cNvPr id="737" name="Shape 73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8" name="Shape 73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3" name="Shape 743"/>
        <p:cNvGrpSpPr/>
        <p:nvPr/>
      </p:nvGrpSpPr>
      <p:grpSpPr>
        <a:xfrm>
          <a:off x="0" y="0"/>
          <a:ext cx="0" cy="0"/>
          <a:chOff x="0" y="0"/>
          <a:chExt cx="0" cy="0"/>
        </a:xfrm>
      </p:grpSpPr>
      <p:sp>
        <p:nvSpPr>
          <p:cNvPr id="744" name="Shape 7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45" name="Shape 7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0" name="Shape 750"/>
        <p:cNvGrpSpPr/>
        <p:nvPr/>
      </p:nvGrpSpPr>
      <p:grpSpPr>
        <a:xfrm>
          <a:off x="0" y="0"/>
          <a:ext cx="0" cy="0"/>
          <a:chOff x="0" y="0"/>
          <a:chExt cx="0" cy="0"/>
        </a:xfrm>
      </p:grpSpPr>
      <p:sp>
        <p:nvSpPr>
          <p:cNvPr id="751" name="Shape 7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2" name="Shape 7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7" name="Shape 757"/>
        <p:cNvGrpSpPr/>
        <p:nvPr/>
      </p:nvGrpSpPr>
      <p:grpSpPr>
        <a:xfrm>
          <a:off x="0" y="0"/>
          <a:ext cx="0" cy="0"/>
          <a:chOff x="0" y="0"/>
          <a:chExt cx="0" cy="0"/>
        </a:xfrm>
      </p:grpSpPr>
      <p:sp>
        <p:nvSpPr>
          <p:cNvPr id="758" name="Shape 7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9" name="Shape 7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Shape 7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66" name="Shape 7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Shape 7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3" name="Shape 7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8" name="Shape 778"/>
        <p:cNvGrpSpPr/>
        <p:nvPr/>
      </p:nvGrpSpPr>
      <p:grpSpPr>
        <a:xfrm>
          <a:off x="0" y="0"/>
          <a:ext cx="0" cy="0"/>
          <a:chOff x="0" y="0"/>
          <a:chExt cx="0" cy="0"/>
        </a:xfrm>
      </p:grpSpPr>
      <p:sp>
        <p:nvSpPr>
          <p:cNvPr id="779" name="Shape 7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0" name="Shape 7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1524800" y="672606"/>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sp>
        <p:nvSpPr>
          <p:cNvPr id="11" name="Shape 11"/>
          <p:cNvSpPr/>
          <p:nvPr/>
        </p:nvSpPr>
        <p:spPr>
          <a:xfrm rot="10800000">
            <a:off x="6537563" y="3342925"/>
            <a:ext cx="1081625" cy="1124950"/>
          </a:xfrm>
          <a:custGeom>
            <a:pathLst>
              <a:path extrusionOk="0" h="44998" w="43265">
                <a:moveTo>
                  <a:pt x="0" y="44998"/>
                </a:moveTo>
                <a:lnTo>
                  <a:pt x="0" y="0"/>
                </a:lnTo>
                <a:lnTo>
                  <a:pt x="43265" y="0"/>
                </a:lnTo>
              </a:path>
            </a:pathLst>
          </a:custGeom>
          <a:noFill/>
          <a:ln cap="flat" cmpd="sng" w="28575">
            <a:solidFill>
              <a:schemeClr val="accent5"/>
            </a:solidFill>
            <a:prstDash val="solid"/>
            <a:miter lim="8000"/>
            <a:headEnd len="med" w="med" type="none"/>
            <a:tailEnd len="med" w="med" type="none"/>
          </a:ln>
        </p:spPr>
      </p:sp>
      <p:cxnSp>
        <p:nvCxnSpPr>
          <p:cNvPr id="12" name="Shape 12"/>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13" name="Shape 13"/>
          <p:cNvSpPr txBox="1"/>
          <p:nvPr>
            <p:ph type="ctrTitle"/>
          </p:nvPr>
        </p:nvSpPr>
        <p:spPr>
          <a:xfrm>
            <a:off x="1680302" y="1188925"/>
            <a:ext cx="5783400" cy="1457400"/>
          </a:xfrm>
          <a:prstGeom prst="rect">
            <a:avLst/>
          </a:prstGeom>
        </p:spPr>
        <p:txBody>
          <a:bodyPr anchorCtr="0" anchor="b" bIns="91425" lIns="91425" rIns="91425" wrap="square" tIns="91425"/>
          <a:lstStyle>
            <a:lvl1pPr lvl="0" algn="ctr">
              <a:spcBef>
                <a:spcPts val="0"/>
              </a:spcBef>
              <a:buSzPct val="100000"/>
              <a:defRPr sz="4000"/>
            </a:lvl1pPr>
            <a:lvl2pPr lvl="1" algn="ctr">
              <a:spcBef>
                <a:spcPts val="0"/>
              </a:spcBef>
              <a:buSzPct val="100000"/>
              <a:defRPr sz="4000"/>
            </a:lvl2pPr>
            <a:lvl3pPr lvl="2" algn="ctr">
              <a:spcBef>
                <a:spcPts val="0"/>
              </a:spcBef>
              <a:buSzPct val="100000"/>
              <a:defRPr sz="4000"/>
            </a:lvl3pPr>
            <a:lvl4pPr lvl="3" algn="ctr">
              <a:spcBef>
                <a:spcPts val="0"/>
              </a:spcBef>
              <a:buSzPct val="100000"/>
              <a:defRPr sz="4000"/>
            </a:lvl4pPr>
            <a:lvl5pPr lvl="4" algn="ctr">
              <a:spcBef>
                <a:spcPts val="0"/>
              </a:spcBef>
              <a:buSzPct val="100000"/>
              <a:defRPr sz="4000"/>
            </a:lvl5pPr>
            <a:lvl6pPr lvl="5" algn="ctr">
              <a:spcBef>
                <a:spcPts val="0"/>
              </a:spcBef>
              <a:buSzPct val="100000"/>
              <a:defRPr sz="4000"/>
            </a:lvl6pPr>
            <a:lvl7pPr lvl="6" algn="ctr">
              <a:spcBef>
                <a:spcPts val="0"/>
              </a:spcBef>
              <a:buSzPct val="100000"/>
              <a:defRPr sz="4000"/>
            </a:lvl7pPr>
            <a:lvl8pPr lvl="7" algn="ctr">
              <a:spcBef>
                <a:spcPts val="0"/>
              </a:spcBef>
              <a:buSzPct val="100000"/>
              <a:defRPr sz="4000"/>
            </a:lvl8pPr>
            <a:lvl9pPr lvl="8" algn="ctr">
              <a:spcBef>
                <a:spcPts val="0"/>
              </a:spcBef>
              <a:buSzPct val="100000"/>
              <a:defRPr sz="4000"/>
            </a:lvl9pPr>
          </a:lstStyle>
          <a:p/>
        </p:txBody>
      </p:sp>
      <p:sp>
        <p:nvSpPr>
          <p:cNvPr id="14" name="Shape 14"/>
          <p:cNvSpPr txBox="1"/>
          <p:nvPr>
            <p:ph idx="1" type="subTitle"/>
          </p:nvPr>
        </p:nvSpPr>
        <p:spPr>
          <a:xfrm>
            <a:off x="1680302" y="3049450"/>
            <a:ext cx="5783400" cy="9090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ct val="100000"/>
              <a:buFont typeface="Roboto Slab"/>
              <a:buNone/>
              <a:defRPr sz="2400">
                <a:solidFill>
                  <a:schemeClr val="accent5"/>
                </a:solidFill>
                <a:latin typeface="Roboto Slab"/>
                <a:ea typeface="Roboto Slab"/>
                <a:cs typeface="Roboto Slab"/>
                <a:sym typeface="Roboto Slab"/>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52" name="Shape 52"/>
        <p:cNvGrpSpPr/>
        <p:nvPr/>
      </p:nvGrpSpPr>
      <p:grpSpPr>
        <a:xfrm>
          <a:off x="0" y="0"/>
          <a:ext cx="0" cy="0"/>
          <a:chOff x="0" y="0"/>
          <a:chExt cx="0" cy="0"/>
        </a:xfrm>
      </p:grpSpPr>
      <p:sp>
        <p:nvSpPr>
          <p:cNvPr id="53" name="Shape 53"/>
          <p:cNvSpPr/>
          <p:nvPr/>
        </p:nvSpPr>
        <p:spPr>
          <a:xfrm>
            <a:off x="150" y="5076825"/>
            <a:ext cx="9143700" cy="66600"/>
          </a:xfrm>
          <a:prstGeom prst="rect">
            <a:avLst/>
          </a:prstGeom>
          <a:solidFill>
            <a:schemeClr val="accent4"/>
          </a:solidFill>
          <a:ln>
            <a:noFill/>
          </a:ln>
        </p:spPr>
        <p:txBody>
          <a:bodyPr anchorCtr="0" anchor="ctr" bIns="91425" lIns="91425" rIns="91425" wrap="square" tIns="91425">
            <a:noAutofit/>
          </a:bodyPr>
          <a:lstStyle/>
          <a:p>
            <a:pPr lvl="0">
              <a:spcBef>
                <a:spcPts val="0"/>
              </a:spcBef>
              <a:buNone/>
            </a:pPr>
            <a:r>
              <a:t/>
            </a:r>
            <a:endParaRPr/>
          </a:p>
        </p:txBody>
      </p:sp>
      <p:sp>
        <p:nvSpPr>
          <p:cNvPr id="54" name="Shape 54"/>
          <p:cNvSpPr txBox="1"/>
          <p:nvPr>
            <p:ph type="title"/>
          </p:nvPr>
        </p:nvSpPr>
        <p:spPr>
          <a:xfrm>
            <a:off x="387900" y="1152450"/>
            <a:ext cx="8368200" cy="1538400"/>
          </a:xfrm>
          <a:prstGeom prst="rect">
            <a:avLst/>
          </a:prstGeom>
        </p:spPr>
        <p:txBody>
          <a:bodyPr anchorCtr="0" anchor="ctr" bIns="91425" lIns="91425" rIns="91425" wrap="square" tIns="91425"/>
          <a:lstStyle>
            <a:lvl1pPr lvl="0" algn="ctr">
              <a:spcBef>
                <a:spcPts val="0"/>
              </a:spcBef>
              <a:buClr>
                <a:schemeClr val="accent5"/>
              </a:buClr>
              <a:buSzPct val="100000"/>
              <a:defRPr sz="13000">
                <a:solidFill>
                  <a:schemeClr val="accent5"/>
                </a:solidFill>
              </a:defRPr>
            </a:lvl1pPr>
            <a:lvl2pPr lvl="1" algn="ctr">
              <a:spcBef>
                <a:spcPts val="0"/>
              </a:spcBef>
              <a:buClr>
                <a:schemeClr val="accent5"/>
              </a:buClr>
              <a:buSzPct val="100000"/>
              <a:defRPr sz="13000">
                <a:solidFill>
                  <a:schemeClr val="accent5"/>
                </a:solidFill>
              </a:defRPr>
            </a:lvl2pPr>
            <a:lvl3pPr lvl="2" algn="ctr">
              <a:spcBef>
                <a:spcPts val="0"/>
              </a:spcBef>
              <a:buClr>
                <a:schemeClr val="accent5"/>
              </a:buClr>
              <a:buSzPct val="100000"/>
              <a:defRPr sz="13000">
                <a:solidFill>
                  <a:schemeClr val="accent5"/>
                </a:solidFill>
              </a:defRPr>
            </a:lvl3pPr>
            <a:lvl4pPr lvl="3" algn="ctr">
              <a:spcBef>
                <a:spcPts val="0"/>
              </a:spcBef>
              <a:buClr>
                <a:schemeClr val="accent5"/>
              </a:buClr>
              <a:buSzPct val="100000"/>
              <a:defRPr sz="13000">
                <a:solidFill>
                  <a:schemeClr val="accent5"/>
                </a:solidFill>
              </a:defRPr>
            </a:lvl4pPr>
            <a:lvl5pPr lvl="4" algn="ctr">
              <a:spcBef>
                <a:spcPts val="0"/>
              </a:spcBef>
              <a:buClr>
                <a:schemeClr val="accent5"/>
              </a:buClr>
              <a:buSzPct val="100000"/>
              <a:defRPr sz="13000">
                <a:solidFill>
                  <a:schemeClr val="accent5"/>
                </a:solidFill>
              </a:defRPr>
            </a:lvl5pPr>
            <a:lvl6pPr lvl="5" algn="ctr">
              <a:spcBef>
                <a:spcPts val="0"/>
              </a:spcBef>
              <a:buClr>
                <a:schemeClr val="accent5"/>
              </a:buClr>
              <a:buSzPct val="100000"/>
              <a:defRPr sz="13000">
                <a:solidFill>
                  <a:schemeClr val="accent5"/>
                </a:solidFill>
              </a:defRPr>
            </a:lvl6pPr>
            <a:lvl7pPr lvl="6" algn="ctr">
              <a:spcBef>
                <a:spcPts val="0"/>
              </a:spcBef>
              <a:buClr>
                <a:schemeClr val="accent5"/>
              </a:buClr>
              <a:buSzPct val="100000"/>
              <a:defRPr sz="13000">
                <a:solidFill>
                  <a:schemeClr val="accent5"/>
                </a:solidFill>
              </a:defRPr>
            </a:lvl7pPr>
            <a:lvl8pPr lvl="7" algn="ctr">
              <a:spcBef>
                <a:spcPts val="0"/>
              </a:spcBef>
              <a:buClr>
                <a:schemeClr val="accent5"/>
              </a:buClr>
              <a:buSzPct val="100000"/>
              <a:defRPr sz="13000">
                <a:solidFill>
                  <a:schemeClr val="accent5"/>
                </a:solidFill>
              </a:defRPr>
            </a:lvl8pPr>
            <a:lvl9pPr lvl="8" algn="ctr">
              <a:spcBef>
                <a:spcPts val="0"/>
              </a:spcBef>
              <a:buClr>
                <a:schemeClr val="accent5"/>
              </a:buClr>
              <a:buSzPct val="100000"/>
              <a:defRPr sz="13000">
                <a:solidFill>
                  <a:schemeClr val="accent5"/>
                </a:solidFill>
              </a:defRPr>
            </a:lvl9pPr>
          </a:lstStyle>
          <a:p/>
        </p:txBody>
      </p:sp>
      <p:sp>
        <p:nvSpPr>
          <p:cNvPr id="55" name="Shape 55"/>
          <p:cNvSpPr txBox="1"/>
          <p:nvPr>
            <p:ph idx="1" type="body"/>
          </p:nvPr>
        </p:nvSpPr>
        <p:spPr>
          <a:xfrm>
            <a:off x="387900" y="2919450"/>
            <a:ext cx="8368200" cy="10716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6" name="Shape 5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7" name="Shape 57"/>
        <p:cNvGrpSpPr/>
        <p:nvPr/>
      </p:nvGrpSpPr>
      <p:grpSpPr>
        <a:xfrm>
          <a:off x="0" y="0"/>
          <a:ext cx="0" cy="0"/>
          <a:chOff x="0" y="0"/>
          <a:chExt cx="0" cy="0"/>
        </a:xfrm>
      </p:grpSpPr>
      <p:sp>
        <p:nvSpPr>
          <p:cNvPr id="58" name="Shape 5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6" name="Shape 16"/>
        <p:cNvGrpSpPr/>
        <p:nvPr/>
      </p:nvGrpSpPr>
      <p:grpSpPr>
        <a:xfrm>
          <a:off x="0" y="0"/>
          <a:ext cx="0" cy="0"/>
          <a:chOff x="0" y="0"/>
          <a:chExt cx="0" cy="0"/>
        </a:xfrm>
      </p:grpSpPr>
      <p:cxnSp>
        <p:nvCxnSpPr>
          <p:cNvPr id="17" name="Shape 17"/>
          <p:cNvCxnSpPr/>
          <p:nvPr/>
        </p:nvCxnSpPr>
        <p:spPr>
          <a:xfrm>
            <a:off x="4359602" y="2817464"/>
            <a:ext cx="424800" cy="0"/>
          </a:xfrm>
          <a:prstGeom prst="straightConnector1">
            <a:avLst/>
          </a:prstGeom>
          <a:noFill/>
          <a:ln cap="flat" cmpd="sng" w="38100">
            <a:solidFill>
              <a:schemeClr val="accent4"/>
            </a:solidFill>
            <a:prstDash val="solid"/>
            <a:round/>
            <a:headEnd len="med" w="med" type="none"/>
            <a:tailEnd len="med" w="med" type="none"/>
          </a:ln>
        </p:spPr>
      </p:cxnSp>
      <p:sp>
        <p:nvSpPr>
          <p:cNvPr id="18" name="Shape 18"/>
          <p:cNvSpPr txBox="1"/>
          <p:nvPr>
            <p:ph type="title"/>
          </p:nvPr>
        </p:nvSpPr>
        <p:spPr>
          <a:xfrm>
            <a:off x="480750" y="1764950"/>
            <a:ext cx="8222100" cy="907500"/>
          </a:xfrm>
          <a:prstGeom prst="rect">
            <a:avLst/>
          </a:prstGeom>
        </p:spPr>
        <p:txBody>
          <a:bodyPr anchorCtr="0" anchor="b" bIns="91425" lIns="91425" rIns="91425" wrap="square"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0" name="Shape 20"/>
        <p:cNvGrpSpPr/>
        <p:nvPr/>
      </p:nvGrpSpPr>
      <p:grpSpPr>
        <a:xfrm>
          <a:off x="0" y="0"/>
          <a:ext cx="0" cy="0"/>
          <a:chOff x="0" y="0"/>
          <a:chExt cx="0" cy="0"/>
        </a:xfrm>
      </p:grpSpPr>
      <p:cxnSp>
        <p:nvCxnSpPr>
          <p:cNvPr id="21" name="Shape 21"/>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22" name="Shape 22"/>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87900" y="1489824"/>
            <a:ext cx="8368200" cy="30789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5" name="Shape 25"/>
        <p:cNvGrpSpPr/>
        <p:nvPr/>
      </p:nvGrpSpPr>
      <p:grpSpPr>
        <a:xfrm>
          <a:off x="0" y="0"/>
          <a:ext cx="0" cy="0"/>
          <a:chOff x="0" y="0"/>
          <a:chExt cx="0" cy="0"/>
        </a:xfrm>
      </p:grpSpPr>
      <p:cxnSp>
        <p:nvCxnSpPr>
          <p:cNvPr id="26" name="Shape 26"/>
          <p:cNvCxnSpPr/>
          <p:nvPr/>
        </p:nvCxnSpPr>
        <p:spPr>
          <a:xfrm>
            <a:off x="492563" y="1260284"/>
            <a:ext cx="424800" cy="0"/>
          </a:xfrm>
          <a:prstGeom prst="straightConnector1">
            <a:avLst/>
          </a:prstGeom>
          <a:noFill/>
          <a:ln cap="flat" cmpd="sng" w="38100">
            <a:solidFill>
              <a:schemeClr val="accent4"/>
            </a:solidFill>
            <a:prstDash val="solid"/>
            <a:round/>
            <a:headEnd len="med" w="med" type="none"/>
            <a:tailEnd len="med" w="med" type="none"/>
          </a:ln>
        </p:spPr>
      </p:cxnSp>
      <p:sp>
        <p:nvSpPr>
          <p:cNvPr id="27" name="Shape 27"/>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 type="body"/>
          </p:nvPr>
        </p:nvSpPr>
        <p:spPr>
          <a:xfrm>
            <a:off x="387900" y="1489825"/>
            <a:ext cx="3999900" cy="30789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9" name="Shape 29"/>
          <p:cNvSpPr txBox="1"/>
          <p:nvPr>
            <p:ph idx="2" type="body"/>
          </p:nvPr>
        </p:nvSpPr>
        <p:spPr>
          <a:xfrm>
            <a:off x="4756200" y="1489825"/>
            <a:ext cx="3999900" cy="30789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0" name="Shape 3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1" name="Shape 31"/>
        <p:cNvGrpSpPr/>
        <p:nvPr/>
      </p:nvGrpSpPr>
      <p:grpSpPr>
        <a:xfrm>
          <a:off x="0" y="0"/>
          <a:ext cx="0" cy="0"/>
          <a:chOff x="0" y="0"/>
          <a:chExt cx="0" cy="0"/>
        </a:xfrm>
      </p:grpSpPr>
      <p:sp>
        <p:nvSpPr>
          <p:cNvPr id="32" name="Shape 32"/>
          <p:cNvSpPr txBox="1"/>
          <p:nvPr>
            <p:ph type="title"/>
          </p:nvPr>
        </p:nvSpPr>
        <p:spPr>
          <a:xfrm>
            <a:off x="387900" y="458025"/>
            <a:ext cx="8368200" cy="6861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34" name="Shape 34"/>
        <p:cNvGrpSpPr/>
        <p:nvPr/>
      </p:nvGrpSpPr>
      <p:grpSpPr>
        <a:xfrm>
          <a:off x="0" y="0"/>
          <a:ext cx="0" cy="0"/>
          <a:chOff x="0" y="0"/>
          <a:chExt cx="0" cy="0"/>
        </a:xfrm>
      </p:grpSpPr>
      <p:cxnSp>
        <p:nvCxnSpPr>
          <p:cNvPr id="35" name="Shape 35"/>
          <p:cNvCxnSpPr/>
          <p:nvPr/>
        </p:nvCxnSpPr>
        <p:spPr>
          <a:xfrm>
            <a:off x="489218" y="1412277"/>
            <a:ext cx="331500" cy="0"/>
          </a:xfrm>
          <a:prstGeom prst="straightConnector1">
            <a:avLst/>
          </a:prstGeom>
          <a:noFill/>
          <a:ln cap="flat" cmpd="sng" w="38100">
            <a:solidFill>
              <a:schemeClr val="accent4"/>
            </a:solidFill>
            <a:prstDash val="solid"/>
            <a:round/>
            <a:headEnd len="med" w="med" type="none"/>
            <a:tailEnd len="med" w="med" type="none"/>
          </a:ln>
        </p:spPr>
      </p:cxnSp>
      <p:sp>
        <p:nvSpPr>
          <p:cNvPr id="36" name="Shape 36"/>
          <p:cNvSpPr txBox="1"/>
          <p:nvPr>
            <p:ph type="title"/>
          </p:nvPr>
        </p:nvSpPr>
        <p:spPr>
          <a:xfrm>
            <a:off x="3879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7" name="Shape 37"/>
          <p:cNvSpPr txBox="1"/>
          <p:nvPr>
            <p:ph idx="1" type="body"/>
          </p:nvPr>
        </p:nvSpPr>
        <p:spPr>
          <a:xfrm>
            <a:off x="387900" y="1594025"/>
            <a:ext cx="2808000" cy="26811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8" name="Shape 3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9" name="Shape 39"/>
        <p:cNvGrpSpPr/>
        <p:nvPr/>
      </p:nvGrpSpPr>
      <p:grpSpPr>
        <a:xfrm>
          <a:off x="0" y="0"/>
          <a:ext cx="0" cy="0"/>
          <a:chOff x="0" y="0"/>
          <a:chExt cx="0" cy="0"/>
        </a:xfrm>
      </p:grpSpPr>
      <p:sp>
        <p:nvSpPr>
          <p:cNvPr id="40" name="Shape 40"/>
          <p:cNvSpPr txBox="1"/>
          <p:nvPr>
            <p:ph type="title"/>
          </p:nvPr>
        </p:nvSpPr>
        <p:spPr>
          <a:xfrm>
            <a:off x="490250" y="526350"/>
            <a:ext cx="56187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41" name="Shape 4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42" name="Shape 42"/>
        <p:cNvGrpSpPr/>
        <p:nvPr/>
      </p:nvGrpSpPr>
      <p:grpSpPr>
        <a:xfrm>
          <a:off x="0" y="0"/>
          <a:ext cx="0" cy="0"/>
          <a:chOff x="0" y="0"/>
          <a:chExt cx="0" cy="0"/>
        </a:xfrm>
      </p:grpSpPr>
      <p:sp>
        <p:nvSpPr>
          <p:cNvPr id="43" name="Shape 43"/>
          <p:cNvSpPr/>
          <p:nvPr/>
        </p:nvSpPr>
        <p:spPr>
          <a:xfrm>
            <a:off x="4572000" y="-75"/>
            <a:ext cx="4572000" cy="5143500"/>
          </a:xfrm>
          <a:prstGeom prst="rect">
            <a:avLst/>
          </a:prstGeom>
          <a:solidFill>
            <a:schemeClr val="dk2"/>
          </a:solidFill>
          <a:ln>
            <a:noFill/>
          </a:ln>
        </p:spPr>
        <p:txBody>
          <a:bodyPr anchorCtr="0" anchor="ctr" bIns="91425" lIns="91425" rIns="91425" wrap="square" tIns="91425">
            <a:noAutofit/>
          </a:bodyPr>
          <a:lstStyle/>
          <a:p>
            <a:pPr lvl="0">
              <a:spcBef>
                <a:spcPts val="0"/>
              </a:spcBef>
              <a:buNone/>
            </a:pPr>
            <a:r>
              <a:t/>
            </a:r>
            <a:endParaRPr/>
          </a:p>
        </p:txBody>
      </p:sp>
      <p:cxnSp>
        <p:nvCxnSpPr>
          <p:cNvPr id="44" name="Shape 44"/>
          <p:cNvCxnSpPr/>
          <p:nvPr/>
        </p:nvCxnSpPr>
        <p:spPr>
          <a:xfrm>
            <a:off x="5029675" y="4495503"/>
            <a:ext cx="540900" cy="0"/>
          </a:xfrm>
          <a:prstGeom prst="straightConnector1">
            <a:avLst/>
          </a:prstGeom>
          <a:noFill/>
          <a:ln cap="flat" cmpd="sng" w="38100">
            <a:solidFill>
              <a:schemeClr val="accent5"/>
            </a:solidFill>
            <a:prstDash val="solid"/>
            <a:round/>
            <a:headEnd len="med" w="med" type="none"/>
            <a:tailEnd len="med" w="med" type="none"/>
          </a:ln>
        </p:spPr>
      </p:cxnSp>
      <p:sp>
        <p:nvSpPr>
          <p:cNvPr id="45" name="Shape 45"/>
          <p:cNvSpPr txBox="1"/>
          <p:nvPr>
            <p:ph type="title"/>
          </p:nvPr>
        </p:nvSpPr>
        <p:spPr>
          <a:xfrm>
            <a:off x="265500" y="1209075"/>
            <a:ext cx="4045200" cy="1506300"/>
          </a:xfrm>
          <a:prstGeom prst="rect">
            <a:avLst/>
          </a:prstGeom>
        </p:spPr>
        <p:txBody>
          <a:bodyPr anchorCtr="0" anchor="b" bIns="91425" lIns="91425" rIns="91425" wrap="square"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6" name="Shape 46"/>
          <p:cNvSpPr txBox="1"/>
          <p:nvPr>
            <p:ph idx="1" type="subTitle"/>
          </p:nvPr>
        </p:nvSpPr>
        <p:spPr>
          <a:xfrm>
            <a:off x="265500" y="2769001"/>
            <a:ext cx="4045200" cy="1345500"/>
          </a:xfrm>
          <a:prstGeom prst="rect">
            <a:avLst/>
          </a:prstGeom>
        </p:spPr>
        <p:txBody>
          <a:bodyPr anchorCtr="0" anchor="t" bIns="91425" lIns="91425" rIns="91425" wrap="square" tIns="91425"/>
          <a:lstStyle>
            <a:lvl1pPr lvl="0" algn="ctr">
              <a:lnSpc>
                <a:spcPct val="100000"/>
              </a:lnSpc>
              <a:spcBef>
                <a:spcPts val="0"/>
              </a:spcBef>
              <a:spcAft>
                <a:spcPts val="0"/>
              </a:spcAft>
              <a:buClr>
                <a:schemeClr val="accent5"/>
              </a:buClr>
              <a:buSzPct val="100000"/>
              <a:buNone/>
              <a:defRPr sz="2100">
                <a:solidFill>
                  <a:schemeClr val="accent5"/>
                </a:solidFill>
              </a:defRPr>
            </a:lvl1pPr>
            <a:lvl2pPr lvl="1" algn="ctr">
              <a:lnSpc>
                <a:spcPct val="100000"/>
              </a:lnSpc>
              <a:spcBef>
                <a:spcPts val="0"/>
              </a:spcBef>
              <a:spcAft>
                <a:spcPts val="0"/>
              </a:spcAft>
              <a:buClr>
                <a:schemeClr val="accent5"/>
              </a:buClr>
              <a:buSzPct val="100000"/>
              <a:buNone/>
              <a:defRPr sz="2100">
                <a:solidFill>
                  <a:schemeClr val="accent5"/>
                </a:solidFill>
              </a:defRPr>
            </a:lvl2pPr>
            <a:lvl3pPr lvl="2" algn="ctr">
              <a:lnSpc>
                <a:spcPct val="100000"/>
              </a:lnSpc>
              <a:spcBef>
                <a:spcPts val="0"/>
              </a:spcBef>
              <a:spcAft>
                <a:spcPts val="0"/>
              </a:spcAft>
              <a:buClr>
                <a:schemeClr val="accent5"/>
              </a:buClr>
              <a:buSzPct val="100000"/>
              <a:buNone/>
              <a:defRPr sz="2100">
                <a:solidFill>
                  <a:schemeClr val="accent5"/>
                </a:solidFill>
              </a:defRPr>
            </a:lvl3pPr>
            <a:lvl4pPr lvl="3" algn="ctr">
              <a:lnSpc>
                <a:spcPct val="100000"/>
              </a:lnSpc>
              <a:spcBef>
                <a:spcPts val="0"/>
              </a:spcBef>
              <a:spcAft>
                <a:spcPts val="0"/>
              </a:spcAft>
              <a:buClr>
                <a:schemeClr val="accent5"/>
              </a:buClr>
              <a:buSzPct val="100000"/>
              <a:buNone/>
              <a:defRPr sz="2100">
                <a:solidFill>
                  <a:schemeClr val="accent5"/>
                </a:solidFill>
              </a:defRPr>
            </a:lvl4pPr>
            <a:lvl5pPr lvl="4" algn="ctr">
              <a:lnSpc>
                <a:spcPct val="100000"/>
              </a:lnSpc>
              <a:spcBef>
                <a:spcPts val="0"/>
              </a:spcBef>
              <a:spcAft>
                <a:spcPts val="0"/>
              </a:spcAft>
              <a:buClr>
                <a:schemeClr val="accent5"/>
              </a:buClr>
              <a:buSzPct val="100000"/>
              <a:buNone/>
              <a:defRPr sz="2100">
                <a:solidFill>
                  <a:schemeClr val="accent5"/>
                </a:solidFill>
              </a:defRPr>
            </a:lvl5pPr>
            <a:lvl6pPr lvl="5" algn="ctr">
              <a:lnSpc>
                <a:spcPct val="100000"/>
              </a:lnSpc>
              <a:spcBef>
                <a:spcPts val="0"/>
              </a:spcBef>
              <a:spcAft>
                <a:spcPts val="0"/>
              </a:spcAft>
              <a:buClr>
                <a:schemeClr val="accent5"/>
              </a:buClr>
              <a:buSzPct val="100000"/>
              <a:buNone/>
              <a:defRPr sz="2100">
                <a:solidFill>
                  <a:schemeClr val="accent5"/>
                </a:solidFill>
              </a:defRPr>
            </a:lvl6pPr>
            <a:lvl7pPr lvl="6" algn="ctr">
              <a:lnSpc>
                <a:spcPct val="100000"/>
              </a:lnSpc>
              <a:spcBef>
                <a:spcPts val="0"/>
              </a:spcBef>
              <a:spcAft>
                <a:spcPts val="0"/>
              </a:spcAft>
              <a:buClr>
                <a:schemeClr val="accent5"/>
              </a:buClr>
              <a:buSzPct val="100000"/>
              <a:buNone/>
              <a:defRPr sz="2100">
                <a:solidFill>
                  <a:schemeClr val="accent5"/>
                </a:solidFill>
              </a:defRPr>
            </a:lvl7pPr>
            <a:lvl8pPr lvl="7" algn="ctr">
              <a:lnSpc>
                <a:spcPct val="100000"/>
              </a:lnSpc>
              <a:spcBef>
                <a:spcPts val="0"/>
              </a:spcBef>
              <a:spcAft>
                <a:spcPts val="0"/>
              </a:spcAft>
              <a:buClr>
                <a:schemeClr val="accent5"/>
              </a:buClr>
              <a:buSzPct val="100000"/>
              <a:buNone/>
              <a:defRPr sz="2100">
                <a:solidFill>
                  <a:schemeClr val="accent5"/>
                </a:solidFill>
              </a:defRPr>
            </a:lvl8pPr>
            <a:lvl9pPr lvl="8" algn="ctr">
              <a:lnSpc>
                <a:spcPct val="100000"/>
              </a:lnSpc>
              <a:spcBef>
                <a:spcPts val="0"/>
              </a:spcBef>
              <a:spcAft>
                <a:spcPts val="0"/>
              </a:spcAft>
              <a:buClr>
                <a:schemeClr val="accent5"/>
              </a:buClr>
              <a:buSzPct val="100000"/>
              <a:buNone/>
              <a:defRPr sz="2100">
                <a:solidFill>
                  <a:schemeClr val="accent5"/>
                </a:solidFill>
              </a:defRPr>
            </a:lvl9pPr>
          </a:lstStyle>
          <a:p/>
        </p:txBody>
      </p:sp>
      <p:sp>
        <p:nvSpPr>
          <p:cNvPr id="47" name="Shape 47"/>
          <p:cNvSpPr txBox="1"/>
          <p:nvPr>
            <p:ph idx="2" type="body"/>
          </p:nvPr>
        </p:nvSpPr>
        <p:spPr>
          <a:xfrm>
            <a:off x="4939500" y="724200"/>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8" name="Shape 4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9" name="Shape 49"/>
        <p:cNvGrpSpPr/>
        <p:nvPr/>
      </p:nvGrpSpPr>
      <p:grpSpPr>
        <a:xfrm>
          <a:off x="0" y="0"/>
          <a:ext cx="0" cy="0"/>
          <a:chOff x="0" y="0"/>
          <a:chExt cx="0" cy="0"/>
        </a:xfrm>
      </p:grpSpPr>
      <p:sp>
        <p:nvSpPr>
          <p:cNvPr id="50" name="Shape 50"/>
          <p:cNvSpPr txBox="1"/>
          <p:nvPr>
            <p:ph idx="1" type="body"/>
          </p:nvPr>
        </p:nvSpPr>
        <p:spPr>
          <a:xfrm>
            <a:off x="319500" y="4233725"/>
            <a:ext cx="5998800" cy="598800"/>
          </a:xfrm>
          <a:prstGeom prst="rect">
            <a:avLst/>
          </a:prstGeom>
        </p:spPr>
        <p:txBody>
          <a:bodyPr anchorCtr="0" anchor="ctr" bIns="91425" lIns="91425" rIns="91425" wrap="square" tIns="91425"/>
          <a:lstStyle>
            <a:lvl1pPr lvl="0">
              <a:lnSpc>
                <a:spcPct val="100000"/>
              </a:lnSpc>
              <a:spcBef>
                <a:spcPts val="0"/>
              </a:spcBef>
              <a:spcAft>
                <a:spcPts val="0"/>
              </a:spcAft>
              <a:buFont typeface="Roboto Slab"/>
              <a:buNone/>
              <a:defRPr>
                <a:latin typeface="Roboto Slab"/>
                <a:ea typeface="Roboto Slab"/>
                <a:cs typeface="Roboto Slab"/>
                <a:sym typeface="Roboto Slab"/>
              </a:defRPr>
            </a:lvl1pPr>
          </a:lstStyle>
          <a:p/>
        </p:txBody>
      </p:sp>
      <p:sp>
        <p:nvSpPr>
          <p:cNvPr id="51" name="Shape 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87900" y="458025"/>
            <a:ext cx="8368200" cy="686100"/>
          </a:xfrm>
          <a:prstGeom prst="rect">
            <a:avLst/>
          </a:prstGeom>
          <a:noFill/>
          <a:ln>
            <a:noFill/>
          </a:ln>
        </p:spPr>
        <p:txBody>
          <a:bodyPr anchorCtr="0" anchor="b" bIns="91425" lIns="91425" rIns="91425" wrap="square" tIns="91425"/>
          <a:lstStyle>
            <a:lvl1pPr lvl="0">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1pPr>
            <a:lvl2pPr lvl="1">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2pPr>
            <a:lvl3pPr lvl="2">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3pPr>
            <a:lvl4pPr lvl="3">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4pPr>
            <a:lvl5pPr lvl="4">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5pPr>
            <a:lvl6pPr lvl="5">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6pPr>
            <a:lvl7pPr lvl="6">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7pPr>
            <a:lvl8pPr lvl="7">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8pPr>
            <a:lvl9pPr lvl="8">
              <a:spcBef>
                <a:spcPts val="0"/>
              </a:spcBef>
              <a:buClr>
                <a:schemeClr val="dk1"/>
              </a:buClr>
              <a:buSzPct val="100000"/>
              <a:buFont typeface="Roboto Slab"/>
              <a:buNone/>
              <a:defRPr sz="3000">
                <a:solidFill>
                  <a:schemeClr val="dk1"/>
                </a:solidFill>
                <a:latin typeface="Roboto Slab"/>
                <a:ea typeface="Roboto Slab"/>
                <a:cs typeface="Roboto Slab"/>
                <a:sym typeface="Roboto Slab"/>
              </a:defRPr>
            </a:lvl9pPr>
          </a:lstStyle>
          <a:p/>
        </p:txBody>
      </p:sp>
      <p:sp>
        <p:nvSpPr>
          <p:cNvPr id="7" name="Shape 7"/>
          <p:cNvSpPr txBox="1"/>
          <p:nvPr>
            <p:ph idx="1" type="body"/>
          </p:nvPr>
        </p:nvSpPr>
        <p:spPr>
          <a:xfrm>
            <a:off x="387900" y="1489824"/>
            <a:ext cx="8368200" cy="30789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1"/>
              </a:buClr>
              <a:buSzPct val="100000"/>
              <a:buFont typeface="Roboto"/>
              <a:buChar char="●"/>
              <a:defRPr sz="1800">
                <a:solidFill>
                  <a:schemeClr val="dk1"/>
                </a:solidFill>
                <a:latin typeface="Roboto"/>
                <a:ea typeface="Roboto"/>
                <a:cs typeface="Roboto"/>
                <a:sym typeface="Roboto"/>
              </a:defRPr>
            </a:lvl1pPr>
            <a:lvl2pPr lvl="1">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2pPr>
            <a:lvl3pPr lvl="2">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3pPr>
            <a:lvl4pPr lvl="3">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4pPr>
            <a:lvl5pPr lvl="4">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5pPr>
            <a:lvl6pPr lvl="5">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6pPr>
            <a:lvl7pPr lvl="6">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7pPr>
            <a:lvl8pPr lvl="7">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8pPr>
            <a:lvl9pPr lvl="8">
              <a:lnSpc>
                <a:spcPct val="115000"/>
              </a:lnSpc>
              <a:spcBef>
                <a:spcPts val="0"/>
              </a:spcBef>
              <a:spcAft>
                <a:spcPts val="1600"/>
              </a:spcAft>
              <a:buClr>
                <a:schemeClr val="dk1"/>
              </a:buClr>
              <a:buFont typeface="Roboto"/>
              <a:buChar char="■"/>
              <a:defRPr>
                <a:solidFill>
                  <a:schemeClr val="dk1"/>
                </a:solidFill>
                <a:latin typeface="Roboto"/>
                <a:ea typeface="Roboto"/>
                <a:cs typeface="Roboto"/>
                <a:sym typeface="Robot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1"/>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referencesource.microsoft.com/#mscorlib/system/collections/stack.cs,52293d65ba832461" TargetMode="External"/><Relationship Id="rId4" Type="http://schemas.openxmlformats.org/officeDocument/2006/relationships/hyperlink" Target="https://referencesource.microsoft.com/#mscorlib/system/collections/queue.cs,f7cdfd0f848ca249"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referencesource.microsoft.com/#mscorlib/system/collections/generic/list.cs,cf7f4095e4de7646" TargetMode="External"/><Relationship Id="rId4" Type="http://schemas.openxmlformats.org/officeDocument/2006/relationships/hyperlink" Target="https://referencesource.microsoft.com/#System/compmod/system/collections/generic/linkedlist.cs,df5a6c7b6b60da4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msdn.microsoft.com/en-us/library/ee787088(v=vs.110).aspx"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msdn.microsoft.com/en-us/library/system.runtime.gcsettings.latencymode(v=vs.110).aspx"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github.com/Microsoft/dotnet/blob/master/docs/testing-with-ryujit.md"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s://msdn.microsoft.com/en-us/windows/hardware/commercialize/test/wpt/index" TargetMode="External"/><Relationship Id="rId4" Type="http://schemas.openxmlformats.org/officeDocument/2006/relationships/hyperlink" Target="https://www.microsoft.com/en-us/download/details.aspx?id=28567" TargetMode="External"/><Relationship Id="rId5" Type="http://schemas.openxmlformats.org/officeDocument/2006/relationships/hyperlink" Target="https://www.microsoft.com/en-us/download/details.aspx?id=16273"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hyperlink" Target="https://www.youtube.com/watch?v=qfTPJld4RNo"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ctrTitle"/>
          </p:nvPr>
        </p:nvSpPr>
        <p:spPr>
          <a:xfrm>
            <a:off x="311700" y="1204100"/>
            <a:ext cx="8520600" cy="1296000"/>
          </a:xfrm>
          <a:prstGeom prst="rect">
            <a:avLst/>
          </a:prstGeom>
        </p:spPr>
        <p:txBody>
          <a:bodyPr anchorCtr="0" anchor="b" bIns="91425" lIns="91425" rIns="91425" wrap="square" tIns="91425">
            <a:noAutofit/>
          </a:bodyPr>
          <a:lstStyle/>
          <a:p>
            <a:pPr lvl="0">
              <a:spcBef>
                <a:spcPts val="0"/>
              </a:spcBef>
              <a:buNone/>
            </a:pPr>
            <a:r>
              <a:rPr lang="en" sz="4000"/>
              <a:t>.Net 技術討論課程公益活動</a:t>
            </a:r>
          </a:p>
          <a:p>
            <a:pPr lvl="0" algn="l">
              <a:spcBef>
                <a:spcPts val="0"/>
              </a:spcBef>
              <a:buNone/>
            </a:pPr>
            <a:r>
              <a:t/>
            </a:r>
            <a:endParaRPr sz="4000"/>
          </a:p>
        </p:txBody>
      </p:sp>
      <p:sp>
        <p:nvSpPr>
          <p:cNvPr id="64" name="Shape 64"/>
          <p:cNvSpPr txBox="1"/>
          <p:nvPr>
            <p:ph idx="1" type="subTitle"/>
          </p:nvPr>
        </p:nvSpPr>
        <p:spPr>
          <a:xfrm>
            <a:off x="257200" y="2248500"/>
            <a:ext cx="8520600" cy="1965300"/>
          </a:xfrm>
          <a:prstGeom prst="rect">
            <a:avLst/>
          </a:prstGeom>
        </p:spPr>
        <p:txBody>
          <a:bodyPr anchorCtr="0" anchor="t" bIns="91425" lIns="91425" rIns="91425" wrap="square" tIns="91425">
            <a:noAutofit/>
          </a:bodyPr>
          <a:lstStyle/>
          <a:p>
            <a:pPr lvl="0">
              <a:spcBef>
                <a:spcPts val="0"/>
              </a:spcBef>
              <a:buNone/>
            </a:pPr>
            <a:r>
              <a:rPr lang="en"/>
              <a:t>撰寫高效率 .Net Code</a:t>
            </a:r>
          </a:p>
          <a:p>
            <a:pPr lvl="0">
              <a:spcBef>
                <a:spcPts val="0"/>
              </a:spcBef>
              <a:buNone/>
            </a:pPr>
            <a:r>
              <a:t/>
            </a:r>
            <a:endParaRPr/>
          </a:p>
          <a:p>
            <a:pPr lvl="0">
              <a:spcBef>
                <a:spcPts val="0"/>
              </a:spcBef>
              <a:buNone/>
            </a:pPr>
            <a:r>
              <a:rPr lang="en"/>
              <a:t>12.10.2016</a:t>
            </a:r>
          </a:p>
          <a:p>
            <a:pPr lvl="0">
              <a:spcBef>
                <a:spcPts val="0"/>
              </a:spcBef>
              <a:buClr>
                <a:srgbClr val="000000"/>
              </a:buClr>
              <a:buSzPct val="45833"/>
              <a:buFont typeface="Arial"/>
              <a:buNone/>
            </a:pPr>
            <a:r>
              <a:rPr lang="en"/>
              <a:t>台北</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參考資料 - Memory (OS)</a:t>
            </a:r>
          </a:p>
        </p:txBody>
      </p:sp>
      <p:sp>
        <p:nvSpPr>
          <p:cNvPr id="131" name="Shape 131"/>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Virtual memory (一個在硬碟空間中假裝是記憶體的空間)</a:t>
            </a:r>
          </a:p>
          <a:p>
            <a:pPr lvl="0">
              <a:spcBef>
                <a:spcPts val="0"/>
              </a:spcBef>
              <a:buNone/>
            </a:pPr>
            <a:r>
              <a:rPr lang="en"/>
              <a:t>Page table in memory</a:t>
            </a:r>
          </a:p>
          <a:p>
            <a:pPr lvl="0">
              <a:spcBef>
                <a:spcPts val="0"/>
              </a:spcBef>
              <a:buNone/>
            </a:pPr>
            <a:r>
              <a:rPr lang="en"/>
              <a:t>Page fault (data 不在 memory, 而在 disk)，這是個麻煩的傢伙!</a:t>
            </a:r>
          </a:p>
          <a:p>
            <a:pPr lvl="0">
              <a:spcBef>
                <a:spcPts val="0"/>
              </a:spcBef>
              <a:buNone/>
            </a:pPr>
            <a:r>
              <a:rPr lang="en"/>
              <a:t>Fragmentation (De-fragmentation) 在電腦科學裡的許多領域上都會有這問題</a:t>
            </a:r>
          </a:p>
          <a:p>
            <a:pPr lvl="0">
              <a:spcBef>
                <a:spcPts val="0"/>
              </a:spcBef>
              <a:buNone/>
            </a:pPr>
            <a:r>
              <a:t/>
            </a:r>
            <a:endParaRPr/>
          </a:p>
          <a:p>
            <a:pPr lvl="0">
              <a:spcBef>
                <a:spcPts val="0"/>
              </a:spcBef>
              <a:buNone/>
            </a:pPr>
            <a:r>
              <a:t/>
            </a:r>
            <a:endParaRPr/>
          </a:p>
        </p:txBody>
      </p:sp>
      <p:sp>
        <p:nvSpPr>
          <p:cNvPr id="132" name="Shape 1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46825" y="458025"/>
            <a:ext cx="9069600" cy="686100"/>
          </a:xfrm>
          <a:prstGeom prst="rect">
            <a:avLst/>
          </a:prstGeom>
        </p:spPr>
        <p:txBody>
          <a:bodyPr anchorCtr="0" anchor="b" bIns="91425" lIns="91425" rIns="91425" wrap="square" tIns="91425">
            <a:noAutofit/>
          </a:bodyPr>
          <a:lstStyle/>
          <a:p>
            <a:pPr indent="-228600" lvl="0" marL="457200">
              <a:spcBef>
                <a:spcPts val="0"/>
              </a:spcBef>
              <a:buClr>
                <a:srgbClr val="FFFF00"/>
              </a:buClr>
              <a:buAutoNum type="arabicPeriod"/>
            </a:pPr>
            <a:r>
              <a:rPr lang="en">
                <a:solidFill>
                  <a:srgbClr val="FFFF00"/>
                </a:solidFill>
              </a:rPr>
              <a:t>Fundamental Data Structures and Algorithms</a:t>
            </a:r>
          </a:p>
        </p:txBody>
      </p:sp>
      <p:sp>
        <p:nvSpPr>
          <p:cNvPr id="138" name="Shape 138"/>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1-1. 基本定義</a:t>
            </a:r>
          </a:p>
          <a:p>
            <a:pPr lvl="0">
              <a:spcBef>
                <a:spcPts val="0"/>
              </a:spcBef>
              <a:buNone/>
            </a:pPr>
            <a:r>
              <a:rPr lang="en"/>
              <a:t>1-2. 常用的資料結構與應用</a:t>
            </a:r>
          </a:p>
        </p:txBody>
      </p:sp>
      <p:sp>
        <p:nvSpPr>
          <p:cNvPr id="139" name="Shape 13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solidFill>
                  <a:srgbClr val="FFFF00"/>
                </a:solidFill>
              </a:rPr>
              <a:t>1-1. 基本定義</a:t>
            </a:r>
          </a:p>
        </p:txBody>
      </p:sp>
      <p:sp>
        <p:nvSpPr>
          <p:cNvPr id="145" name="Shape 145"/>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如何定義程式快不快 ?</a:t>
            </a:r>
          </a:p>
          <a:p>
            <a:pPr lvl="0">
              <a:spcBef>
                <a:spcPts val="0"/>
              </a:spcBef>
              <a:buNone/>
            </a:pPr>
            <a:r>
              <a:rPr lang="en"/>
              <a:t>O , 念 Big O </a:t>
            </a:r>
          </a:p>
          <a:p>
            <a:pPr lvl="0">
              <a:spcBef>
                <a:spcPts val="0"/>
              </a:spcBef>
              <a:buNone/>
            </a:pPr>
            <a:r>
              <a:rPr lang="en"/>
              <a:t>O(1), O(n), O(nlogn), O(n</a:t>
            </a:r>
            <a:r>
              <a:rPr baseline="30000" lang="en"/>
              <a:t>2</a:t>
            </a:r>
            <a:r>
              <a:rPr lang="en"/>
              <a:t>) … 這些都是 P (polynomial) </a:t>
            </a:r>
          </a:p>
          <a:p>
            <a:pPr lvl="0">
              <a:spcBef>
                <a:spcPts val="0"/>
              </a:spcBef>
              <a:buNone/>
            </a:pPr>
            <a:r>
              <a:rPr lang="en"/>
              <a:t>世界上還有許多問題是 NP (non-deterministic polynomial)，也許你曾遇過，如最佳排程， 最短路徑規畫等等</a:t>
            </a:r>
          </a:p>
        </p:txBody>
      </p:sp>
      <p:sp>
        <p:nvSpPr>
          <p:cNvPr id="146" name="Shape 14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Big O Example - 1</a:t>
            </a:r>
          </a:p>
        </p:txBody>
      </p:sp>
      <p:sp>
        <p:nvSpPr>
          <p:cNvPr id="152" name="Shape 152"/>
          <p:cNvSpPr txBox="1"/>
          <p:nvPr>
            <p:ph idx="1" type="body"/>
          </p:nvPr>
        </p:nvSpPr>
        <p:spPr>
          <a:xfrm>
            <a:off x="387900" y="1489825"/>
            <a:ext cx="3451200" cy="3078900"/>
          </a:xfrm>
          <a:prstGeom prst="rect">
            <a:avLst/>
          </a:prstGeom>
        </p:spPr>
        <p:txBody>
          <a:bodyPr anchorCtr="0" anchor="t" bIns="91425" lIns="91425" rIns="91425" wrap="square" tIns="91425">
            <a:noAutofit/>
          </a:bodyPr>
          <a:lstStyle/>
          <a:p>
            <a:pPr lvl="0" rtl="0">
              <a:spcBef>
                <a:spcPts val="0"/>
              </a:spcBef>
              <a:spcAft>
                <a:spcPts val="0"/>
              </a:spcAft>
              <a:buNone/>
            </a:pPr>
            <a:r>
              <a:rPr lang="en">
                <a:solidFill>
                  <a:srgbClr val="FFFFFF"/>
                </a:solidFill>
              </a:rPr>
              <a:t>i</a:t>
            </a:r>
            <a:r>
              <a:rPr lang="en">
                <a:solidFill>
                  <a:srgbClr val="FFFFFF"/>
                </a:solidFill>
              </a:rPr>
              <a:t>nt GetSum(int n) {</a:t>
            </a:r>
          </a:p>
          <a:p>
            <a:pPr indent="457200" lvl="0" rtl="0">
              <a:spcBef>
                <a:spcPts val="0"/>
              </a:spcBef>
              <a:spcAft>
                <a:spcPts val="0"/>
              </a:spcAft>
              <a:buNone/>
            </a:pPr>
            <a:r>
              <a:rPr lang="en">
                <a:solidFill>
                  <a:srgbClr val="FFFFFF"/>
                </a:solidFill>
              </a:rPr>
              <a:t>int answer = 0;</a:t>
            </a:r>
            <a:br>
              <a:rPr lang="en">
                <a:solidFill>
                  <a:srgbClr val="FFFFFF"/>
                </a:solidFill>
              </a:rPr>
            </a:br>
            <a:r>
              <a:rPr lang="en">
                <a:solidFill>
                  <a:srgbClr val="FFFFFF"/>
                </a:solidFill>
              </a:rPr>
              <a:t>	for (int i = 1; i &lt;= n ; i++ ) {</a:t>
            </a:r>
            <a:br>
              <a:rPr lang="en">
                <a:solidFill>
                  <a:srgbClr val="FFFFFF"/>
                </a:solidFill>
              </a:rPr>
            </a:br>
            <a:r>
              <a:rPr lang="en">
                <a:solidFill>
                  <a:srgbClr val="FFFFFF"/>
                </a:solidFill>
              </a:rPr>
              <a:t>     		answer += i;</a:t>
            </a:r>
            <a:br>
              <a:rPr lang="en">
                <a:solidFill>
                  <a:srgbClr val="FFFFFF"/>
                </a:solidFill>
              </a:rPr>
            </a:br>
            <a:r>
              <a:rPr lang="en">
                <a:solidFill>
                  <a:srgbClr val="FFFFFF"/>
                </a:solidFill>
              </a:rPr>
              <a:t>	}</a:t>
            </a:r>
          </a:p>
          <a:p>
            <a:pPr indent="457200" lvl="0" rtl="0">
              <a:spcBef>
                <a:spcPts val="0"/>
              </a:spcBef>
              <a:spcAft>
                <a:spcPts val="0"/>
              </a:spcAft>
              <a:buNone/>
            </a:pPr>
            <a:r>
              <a:rPr lang="en">
                <a:solidFill>
                  <a:srgbClr val="FFFFFF"/>
                </a:solidFill>
              </a:rPr>
              <a:t>r</a:t>
            </a:r>
            <a:r>
              <a:rPr lang="en">
                <a:solidFill>
                  <a:srgbClr val="FFFFFF"/>
                </a:solidFill>
              </a:rPr>
              <a:t>eturn </a:t>
            </a:r>
            <a:r>
              <a:rPr lang="en"/>
              <a:t>answer</a:t>
            </a:r>
            <a:r>
              <a:rPr lang="en">
                <a:solidFill>
                  <a:srgbClr val="FFFFFF"/>
                </a:solidFill>
              </a:rPr>
              <a:t>;</a:t>
            </a:r>
          </a:p>
          <a:p>
            <a:pPr indent="0" lvl="0" marL="0" rtl="0">
              <a:spcBef>
                <a:spcPts val="0"/>
              </a:spcBef>
              <a:spcAft>
                <a:spcPts val="0"/>
              </a:spcAft>
              <a:buNone/>
            </a:pPr>
            <a:r>
              <a:rPr lang="en">
                <a:solidFill>
                  <a:srgbClr val="FFFFFF"/>
                </a:solidFill>
              </a:rPr>
              <a:t>}</a:t>
            </a:r>
          </a:p>
          <a:p>
            <a:pPr lvl="0">
              <a:spcBef>
                <a:spcPts val="0"/>
              </a:spcBef>
              <a:spcAft>
                <a:spcPts val="0"/>
              </a:spcAft>
              <a:buNone/>
            </a:pPr>
            <a:r>
              <a:rPr lang="en">
                <a:solidFill>
                  <a:srgbClr val="FFFFFF"/>
                </a:solidFill>
              </a:rPr>
              <a:t>=&gt; O(n)</a:t>
            </a:r>
          </a:p>
          <a:p>
            <a:pPr lvl="0">
              <a:spcBef>
                <a:spcPts val="0"/>
              </a:spcBef>
              <a:buNone/>
            </a:pPr>
            <a:r>
              <a:t/>
            </a:r>
            <a:endParaRPr>
              <a:solidFill>
                <a:srgbClr val="FFFFFF"/>
              </a:solidFill>
            </a:endParaRPr>
          </a:p>
        </p:txBody>
      </p:sp>
      <p:sp>
        <p:nvSpPr>
          <p:cNvPr id="153" name="Shape 15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154" name="Shape 154"/>
          <p:cNvSpPr txBox="1"/>
          <p:nvPr/>
        </p:nvSpPr>
        <p:spPr>
          <a:xfrm>
            <a:off x="4166975" y="1489825"/>
            <a:ext cx="4589100" cy="28710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lang="en" sz="1800">
                <a:solidFill>
                  <a:srgbClr val="FFFFFF"/>
                </a:solidFill>
                <a:latin typeface="Roboto"/>
                <a:ea typeface="Roboto"/>
                <a:cs typeface="Roboto"/>
                <a:sym typeface="Roboto"/>
              </a:rPr>
              <a:t>int FindSum2(int n) {</a:t>
            </a:r>
            <a:br>
              <a:rPr lang="en" sz="1800">
                <a:solidFill>
                  <a:srgbClr val="FFFFFF"/>
                </a:solidFill>
                <a:latin typeface="Roboto"/>
                <a:ea typeface="Roboto"/>
                <a:cs typeface="Roboto"/>
                <a:sym typeface="Roboto"/>
              </a:rPr>
            </a:br>
            <a:r>
              <a:rPr lang="en" sz="1800">
                <a:solidFill>
                  <a:srgbClr val="FFFFFF"/>
                </a:solidFill>
                <a:latin typeface="Roboto"/>
                <a:ea typeface="Roboto"/>
                <a:cs typeface="Roboto"/>
                <a:sym typeface="Roboto"/>
              </a:rPr>
              <a:t>    int answer = 0;</a:t>
            </a:r>
            <a:br>
              <a:rPr lang="en" sz="1800">
                <a:solidFill>
                  <a:srgbClr val="FFFFFF"/>
                </a:solidFill>
                <a:latin typeface="Roboto"/>
                <a:ea typeface="Roboto"/>
                <a:cs typeface="Roboto"/>
                <a:sym typeface="Roboto"/>
              </a:rPr>
            </a:br>
            <a:r>
              <a:rPr lang="en" sz="1800">
                <a:solidFill>
                  <a:srgbClr val="FFFFFF"/>
                </a:solidFill>
                <a:latin typeface="Roboto"/>
                <a:ea typeface="Roboto"/>
                <a:cs typeface="Roboto"/>
                <a:sym typeface="Roboto"/>
              </a:rPr>
              <a:t>    int n = n + 1;</a:t>
            </a:r>
            <a:br>
              <a:rPr lang="en" sz="1800">
                <a:solidFill>
                  <a:srgbClr val="FFFFFF"/>
                </a:solidFill>
                <a:latin typeface="Roboto"/>
                <a:ea typeface="Roboto"/>
                <a:cs typeface="Roboto"/>
                <a:sym typeface="Roboto"/>
              </a:rPr>
            </a:br>
            <a:r>
              <a:rPr lang="en" sz="1800">
                <a:solidFill>
                  <a:srgbClr val="FFFFFF"/>
                </a:solidFill>
                <a:latin typeface="Roboto"/>
                <a:ea typeface="Roboto"/>
                <a:cs typeface="Roboto"/>
                <a:sym typeface="Roboto"/>
              </a:rPr>
              <a:t>    for( int i = 1; i &lt;= n ; i++) {</a:t>
            </a:r>
            <a:br>
              <a:rPr lang="en" sz="1800">
                <a:solidFill>
                  <a:srgbClr val="FFFFFF"/>
                </a:solidFill>
                <a:latin typeface="Roboto"/>
                <a:ea typeface="Roboto"/>
                <a:cs typeface="Roboto"/>
                <a:sym typeface="Roboto"/>
              </a:rPr>
            </a:br>
            <a:r>
              <a:rPr lang="en" sz="1800">
                <a:solidFill>
                  <a:srgbClr val="FFFFFF"/>
                </a:solidFill>
                <a:latin typeface="Roboto"/>
                <a:ea typeface="Roboto"/>
                <a:cs typeface="Roboto"/>
                <a:sym typeface="Roboto"/>
              </a:rPr>
              <a:t>        answer = answer + i;</a:t>
            </a:r>
            <a:br>
              <a:rPr lang="en" sz="1800">
                <a:solidFill>
                  <a:srgbClr val="FFFFFF"/>
                </a:solidFill>
                <a:latin typeface="Roboto"/>
                <a:ea typeface="Roboto"/>
                <a:cs typeface="Roboto"/>
                <a:sym typeface="Roboto"/>
              </a:rPr>
            </a:br>
            <a:r>
              <a:rPr lang="en" sz="1800">
                <a:solidFill>
                  <a:srgbClr val="FFFFFF"/>
                </a:solidFill>
                <a:latin typeface="Roboto"/>
                <a:ea typeface="Roboto"/>
                <a:cs typeface="Roboto"/>
                <a:sym typeface="Roboto"/>
              </a:rPr>
              <a:t>    }</a:t>
            </a:r>
            <a:br>
              <a:rPr lang="en" sz="1800">
                <a:solidFill>
                  <a:srgbClr val="FFFFFF"/>
                </a:solidFill>
                <a:latin typeface="Roboto"/>
                <a:ea typeface="Roboto"/>
                <a:cs typeface="Roboto"/>
                <a:sym typeface="Roboto"/>
              </a:rPr>
            </a:br>
            <a:r>
              <a:rPr lang="en" sz="1800">
                <a:solidFill>
                  <a:srgbClr val="FFFFFF"/>
                </a:solidFill>
                <a:latin typeface="Roboto"/>
                <a:ea typeface="Roboto"/>
                <a:cs typeface="Roboto"/>
                <a:sym typeface="Roboto"/>
              </a:rPr>
              <a:t>    return answer;</a:t>
            </a:r>
            <a:br>
              <a:rPr lang="en" sz="1800">
                <a:solidFill>
                  <a:srgbClr val="FFFFFF"/>
                </a:solidFill>
                <a:latin typeface="Roboto"/>
                <a:ea typeface="Roboto"/>
                <a:cs typeface="Roboto"/>
                <a:sym typeface="Roboto"/>
              </a:rPr>
            </a:br>
            <a:r>
              <a:rPr lang="en" sz="1800">
                <a:solidFill>
                  <a:srgbClr val="FFFFFF"/>
                </a:solidFill>
                <a:latin typeface="Roboto"/>
                <a:ea typeface="Roboto"/>
                <a:cs typeface="Roboto"/>
                <a:sym typeface="Roboto"/>
              </a:rPr>
              <a:t>}</a:t>
            </a:r>
          </a:p>
          <a:p>
            <a:pPr lvl="0">
              <a:spcBef>
                <a:spcPts val="0"/>
              </a:spcBef>
              <a:buNone/>
            </a:pPr>
            <a:r>
              <a:rPr lang="en">
                <a:solidFill>
                  <a:srgbClr val="FFFFFF"/>
                </a:solidFill>
              </a:rPr>
              <a:t>=&gt; O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Big O Example - 2</a:t>
            </a:r>
          </a:p>
        </p:txBody>
      </p:sp>
      <p:sp>
        <p:nvSpPr>
          <p:cNvPr id="160" name="Shape 160"/>
          <p:cNvSpPr txBox="1"/>
          <p:nvPr>
            <p:ph idx="1" type="body"/>
          </p:nvPr>
        </p:nvSpPr>
        <p:spPr>
          <a:xfrm>
            <a:off x="387900" y="1302550"/>
            <a:ext cx="3438000" cy="3078900"/>
          </a:xfrm>
          <a:prstGeom prst="rect">
            <a:avLst/>
          </a:prstGeom>
        </p:spPr>
        <p:txBody>
          <a:bodyPr anchorCtr="0" anchor="t" bIns="91425" lIns="91425" rIns="91425" wrap="square" tIns="91425">
            <a:noAutofit/>
          </a:bodyPr>
          <a:lstStyle/>
          <a:p>
            <a:pPr lvl="0" rtl="0">
              <a:spcBef>
                <a:spcPts val="0"/>
              </a:spcBef>
              <a:spcAft>
                <a:spcPts val="0"/>
              </a:spcAft>
              <a:buNone/>
            </a:pPr>
            <a:r>
              <a:rPr lang="en" sz="1400">
                <a:solidFill>
                  <a:srgbClr val="FFFFFF"/>
                </a:solidFill>
              </a:rPr>
              <a:t>int FindSum3(int n) {</a:t>
            </a:r>
            <a:br>
              <a:rPr lang="en" sz="1400">
                <a:solidFill>
                  <a:srgbClr val="FFFFFF"/>
                </a:solidFill>
              </a:rPr>
            </a:br>
            <a:r>
              <a:rPr lang="en" sz="1400">
                <a:solidFill>
                  <a:srgbClr val="FFFFFF"/>
                </a:solidFill>
              </a:rPr>
              <a:t>    int answer = 0;</a:t>
            </a:r>
            <a:br>
              <a:rPr lang="en" sz="1400">
                <a:solidFill>
                  <a:srgbClr val="FFFFFF"/>
                </a:solidFill>
              </a:rPr>
            </a:br>
            <a:r>
              <a:rPr lang="en" sz="1400">
                <a:solidFill>
                  <a:srgbClr val="FFFFFF"/>
                </a:solidFill>
              </a:rPr>
              <a:t>    for( int i = 0 ; i &lt; 10 ; i++ ) {</a:t>
            </a:r>
            <a:br>
              <a:rPr lang="en" sz="1400">
                <a:solidFill>
                  <a:srgbClr val="FFFFFF"/>
                </a:solidFill>
              </a:rPr>
            </a:br>
            <a:r>
              <a:rPr lang="en" sz="1400">
                <a:solidFill>
                  <a:srgbClr val="FFFFFF"/>
                </a:solidFill>
              </a:rPr>
              <a:t>        answer = answer + 2;</a:t>
            </a:r>
            <a:br>
              <a:rPr lang="en" sz="1400">
                <a:solidFill>
                  <a:srgbClr val="FFFFFF"/>
                </a:solidFill>
              </a:rPr>
            </a:br>
            <a:r>
              <a:rPr lang="en" sz="1400">
                <a:solidFill>
                  <a:srgbClr val="FFFFFF"/>
                </a:solidFill>
              </a:rPr>
              <a:t>    }</a:t>
            </a:r>
            <a:br>
              <a:rPr lang="en" sz="1400">
                <a:solidFill>
                  <a:srgbClr val="FFFFFF"/>
                </a:solidFill>
              </a:rPr>
            </a:br>
            <a:r>
              <a:rPr lang="en" sz="1400">
                <a:solidFill>
                  <a:srgbClr val="FFFFFF"/>
                </a:solidFill>
              </a:rPr>
              <a:t>    for( int i = 1; i &lt;= n ; i++) {</a:t>
            </a:r>
            <a:br>
              <a:rPr lang="en" sz="1400">
                <a:solidFill>
                  <a:srgbClr val="FFFFFF"/>
                </a:solidFill>
              </a:rPr>
            </a:br>
            <a:r>
              <a:rPr lang="en" sz="1400">
                <a:solidFill>
                  <a:srgbClr val="FFFFFF"/>
                </a:solidFill>
              </a:rPr>
              <a:t>        answer = answer + i;</a:t>
            </a:r>
            <a:br>
              <a:rPr lang="en" sz="1400">
                <a:solidFill>
                  <a:srgbClr val="FFFFFF"/>
                </a:solidFill>
              </a:rPr>
            </a:br>
            <a:r>
              <a:rPr lang="en" sz="1400">
                <a:solidFill>
                  <a:srgbClr val="FFFFFF"/>
                </a:solidFill>
              </a:rPr>
              <a:t>    }</a:t>
            </a:r>
            <a:br>
              <a:rPr lang="en" sz="1400">
                <a:solidFill>
                  <a:srgbClr val="FFFFFF"/>
                </a:solidFill>
              </a:rPr>
            </a:br>
            <a:r>
              <a:rPr lang="en" sz="1400">
                <a:solidFill>
                  <a:srgbClr val="FFFFFF"/>
                </a:solidFill>
              </a:rPr>
              <a:t>    return answer;</a:t>
            </a:r>
            <a:br>
              <a:rPr lang="en" sz="1400">
                <a:solidFill>
                  <a:srgbClr val="FFFFFF"/>
                </a:solidFill>
              </a:rPr>
            </a:br>
            <a:r>
              <a:rPr lang="en" sz="1400">
                <a:solidFill>
                  <a:srgbClr val="FFFFFF"/>
                </a:solidFill>
              </a:rPr>
              <a:t>}</a:t>
            </a:r>
          </a:p>
          <a:p>
            <a:pPr lvl="0">
              <a:spcBef>
                <a:spcPts val="0"/>
              </a:spcBef>
              <a:spcAft>
                <a:spcPts val="0"/>
              </a:spcAft>
              <a:buNone/>
            </a:pPr>
            <a:r>
              <a:rPr lang="en" sz="1400">
                <a:solidFill>
                  <a:srgbClr val="FFFFFF"/>
                </a:solidFill>
              </a:rPr>
              <a:t>=&gt; O ?</a:t>
            </a:r>
          </a:p>
          <a:p>
            <a:pPr lvl="0">
              <a:spcBef>
                <a:spcPts val="0"/>
              </a:spcBef>
              <a:buNone/>
            </a:pPr>
            <a:r>
              <a:t/>
            </a:r>
            <a:endParaRPr sz="1400">
              <a:solidFill>
                <a:srgbClr val="FFFFFF"/>
              </a:solidFill>
            </a:endParaRPr>
          </a:p>
        </p:txBody>
      </p:sp>
      <p:sp>
        <p:nvSpPr>
          <p:cNvPr id="161" name="Shape 1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162" name="Shape 162"/>
          <p:cNvSpPr txBox="1"/>
          <p:nvPr/>
        </p:nvSpPr>
        <p:spPr>
          <a:xfrm>
            <a:off x="4247225" y="1183825"/>
            <a:ext cx="4367700" cy="38730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lang="en">
                <a:solidFill>
                  <a:srgbClr val="FFFFFF"/>
                </a:solidFill>
                <a:latin typeface="Roboto"/>
                <a:ea typeface="Roboto"/>
                <a:cs typeface="Roboto"/>
                <a:sym typeface="Roboto"/>
              </a:rPr>
              <a:t>bool FindSum4(int[] ary, int target) {</a:t>
            </a:r>
            <a:br>
              <a:rPr lang="en">
                <a:solidFill>
                  <a:srgbClr val="FFFFFF"/>
                </a:solidFill>
                <a:latin typeface="Roboto"/>
                <a:ea typeface="Roboto"/>
                <a:cs typeface="Roboto"/>
                <a:sym typeface="Roboto"/>
              </a:rPr>
            </a:br>
            <a:r>
              <a:rPr lang="en">
                <a:solidFill>
                  <a:srgbClr val="FFFFFF"/>
                </a:solidFill>
                <a:latin typeface="Roboto"/>
                <a:ea typeface="Roboto"/>
                <a:cs typeface="Roboto"/>
                <a:sym typeface="Roboto"/>
              </a:rPr>
              <a:t>    for (int i = 0; i &lt; ary.length ; i++) {</a:t>
            </a:r>
            <a:br>
              <a:rPr lang="en">
                <a:solidFill>
                  <a:srgbClr val="FFFFFF"/>
                </a:solidFill>
                <a:latin typeface="Roboto"/>
                <a:ea typeface="Roboto"/>
                <a:cs typeface="Roboto"/>
                <a:sym typeface="Roboto"/>
              </a:rPr>
            </a:br>
            <a:r>
              <a:rPr lang="en">
                <a:solidFill>
                  <a:srgbClr val="FFFFFF"/>
                </a:solidFill>
                <a:latin typeface="Roboto"/>
                <a:ea typeface="Roboto"/>
                <a:cs typeface="Roboto"/>
                <a:sym typeface="Roboto"/>
              </a:rPr>
              <a:t>        for ( int j = 0 ; j &lt; ary.length ; j++) {</a:t>
            </a:r>
            <a:br>
              <a:rPr lang="en">
                <a:solidFill>
                  <a:srgbClr val="FFFFFF"/>
                </a:solidFill>
                <a:latin typeface="Roboto"/>
                <a:ea typeface="Roboto"/>
                <a:cs typeface="Roboto"/>
                <a:sym typeface="Roboto"/>
              </a:rPr>
            </a:br>
            <a:r>
              <a:rPr lang="en">
                <a:solidFill>
                  <a:srgbClr val="FFFFFF"/>
                </a:solidFill>
                <a:latin typeface="Roboto"/>
                <a:ea typeface="Roboto"/>
                <a:cs typeface="Roboto"/>
                <a:sym typeface="Roboto"/>
              </a:rPr>
              <a:t>            if ( i != j )  {</a:t>
            </a:r>
            <a:br>
              <a:rPr lang="en">
                <a:solidFill>
                  <a:srgbClr val="FFFFFF"/>
                </a:solidFill>
                <a:latin typeface="Roboto"/>
                <a:ea typeface="Roboto"/>
                <a:cs typeface="Roboto"/>
                <a:sym typeface="Roboto"/>
              </a:rPr>
            </a:br>
            <a:r>
              <a:rPr lang="en">
                <a:solidFill>
                  <a:srgbClr val="FFFFFF"/>
                </a:solidFill>
                <a:latin typeface="Roboto"/>
                <a:ea typeface="Roboto"/>
                <a:cs typeface="Roboto"/>
                <a:sym typeface="Roboto"/>
              </a:rPr>
              <a:t>                int sum = ary[i] + ary[j];</a:t>
            </a:r>
            <a:br>
              <a:rPr lang="en">
                <a:solidFill>
                  <a:srgbClr val="FFFFFF"/>
                </a:solidFill>
                <a:latin typeface="Roboto"/>
                <a:ea typeface="Roboto"/>
                <a:cs typeface="Roboto"/>
                <a:sym typeface="Roboto"/>
              </a:rPr>
            </a:br>
            <a:r>
              <a:rPr lang="en">
                <a:solidFill>
                  <a:srgbClr val="FFFFFF"/>
                </a:solidFill>
                <a:latin typeface="Roboto"/>
                <a:ea typeface="Roboto"/>
                <a:cs typeface="Roboto"/>
                <a:sym typeface="Roboto"/>
              </a:rPr>
              <a:t>                if ( sum == target ) {</a:t>
            </a:r>
            <a:br>
              <a:rPr lang="en">
                <a:solidFill>
                  <a:srgbClr val="FFFFFF"/>
                </a:solidFill>
                <a:latin typeface="Roboto"/>
                <a:ea typeface="Roboto"/>
                <a:cs typeface="Roboto"/>
                <a:sym typeface="Roboto"/>
              </a:rPr>
            </a:br>
            <a:r>
              <a:rPr lang="en">
                <a:solidFill>
                  <a:srgbClr val="FFFFFF"/>
                </a:solidFill>
                <a:latin typeface="Roboto"/>
                <a:ea typeface="Roboto"/>
                <a:cs typeface="Roboto"/>
                <a:sym typeface="Roboto"/>
              </a:rPr>
              <a:t>                    return true;</a:t>
            </a:r>
            <a:br>
              <a:rPr lang="en">
                <a:solidFill>
                  <a:srgbClr val="FFFFFF"/>
                </a:solidFill>
                <a:latin typeface="Roboto"/>
                <a:ea typeface="Roboto"/>
                <a:cs typeface="Roboto"/>
                <a:sym typeface="Roboto"/>
              </a:rPr>
            </a:br>
            <a:r>
              <a:rPr lang="en">
                <a:solidFill>
                  <a:srgbClr val="FFFFFF"/>
                </a:solidFill>
                <a:latin typeface="Roboto"/>
                <a:ea typeface="Roboto"/>
                <a:cs typeface="Roboto"/>
                <a:sym typeface="Roboto"/>
              </a:rPr>
              <a:t>                }</a:t>
            </a:r>
            <a:br>
              <a:rPr lang="en">
                <a:solidFill>
                  <a:srgbClr val="FFFFFF"/>
                </a:solidFill>
                <a:latin typeface="Roboto"/>
                <a:ea typeface="Roboto"/>
                <a:cs typeface="Roboto"/>
                <a:sym typeface="Roboto"/>
              </a:rPr>
            </a:br>
            <a:r>
              <a:rPr lang="en">
                <a:solidFill>
                  <a:srgbClr val="FFFFFF"/>
                </a:solidFill>
                <a:latin typeface="Roboto"/>
                <a:ea typeface="Roboto"/>
                <a:cs typeface="Roboto"/>
                <a:sym typeface="Roboto"/>
              </a:rPr>
              <a:t>            }</a:t>
            </a:r>
            <a:br>
              <a:rPr lang="en">
                <a:solidFill>
                  <a:srgbClr val="FFFFFF"/>
                </a:solidFill>
                <a:latin typeface="Roboto"/>
                <a:ea typeface="Roboto"/>
                <a:cs typeface="Roboto"/>
                <a:sym typeface="Roboto"/>
              </a:rPr>
            </a:br>
            <a:r>
              <a:rPr lang="en">
                <a:solidFill>
                  <a:srgbClr val="FFFFFF"/>
                </a:solidFill>
                <a:latin typeface="Roboto"/>
                <a:ea typeface="Roboto"/>
                <a:cs typeface="Roboto"/>
                <a:sym typeface="Roboto"/>
              </a:rPr>
              <a:t>        }</a:t>
            </a:r>
            <a:br>
              <a:rPr lang="en">
                <a:solidFill>
                  <a:srgbClr val="FFFFFF"/>
                </a:solidFill>
                <a:latin typeface="Roboto"/>
                <a:ea typeface="Roboto"/>
                <a:cs typeface="Roboto"/>
                <a:sym typeface="Roboto"/>
              </a:rPr>
            </a:br>
            <a:r>
              <a:rPr lang="en">
                <a:solidFill>
                  <a:srgbClr val="FFFFFF"/>
                </a:solidFill>
                <a:latin typeface="Roboto"/>
                <a:ea typeface="Roboto"/>
                <a:cs typeface="Roboto"/>
                <a:sym typeface="Roboto"/>
              </a:rPr>
              <a:t>    }</a:t>
            </a:r>
            <a:br>
              <a:rPr lang="en">
                <a:solidFill>
                  <a:srgbClr val="FFFFFF"/>
                </a:solidFill>
                <a:latin typeface="Roboto"/>
                <a:ea typeface="Roboto"/>
                <a:cs typeface="Roboto"/>
                <a:sym typeface="Roboto"/>
              </a:rPr>
            </a:br>
            <a:r>
              <a:rPr lang="en">
                <a:solidFill>
                  <a:srgbClr val="FFFFFF"/>
                </a:solidFill>
                <a:latin typeface="Roboto"/>
                <a:ea typeface="Roboto"/>
                <a:cs typeface="Roboto"/>
                <a:sym typeface="Roboto"/>
              </a:rPr>
              <a:t>    return false;</a:t>
            </a:r>
            <a:br>
              <a:rPr lang="en">
                <a:solidFill>
                  <a:srgbClr val="FFFFFF"/>
                </a:solidFill>
                <a:latin typeface="Roboto"/>
                <a:ea typeface="Roboto"/>
                <a:cs typeface="Roboto"/>
                <a:sym typeface="Roboto"/>
              </a:rPr>
            </a:br>
            <a:r>
              <a:rPr lang="en">
                <a:solidFill>
                  <a:srgbClr val="FFFFFF"/>
                </a:solidFill>
                <a:latin typeface="Roboto"/>
                <a:ea typeface="Roboto"/>
                <a:cs typeface="Roboto"/>
                <a:sym typeface="Roboto"/>
              </a:rPr>
              <a:t>}</a:t>
            </a:r>
          </a:p>
          <a:p>
            <a:pPr lvl="0" rtl="0">
              <a:lnSpc>
                <a:spcPct val="115000"/>
              </a:lnSpc>
              <a:spcBef>
                <a:spcPts val="0"/>
              </a:spcBef>
              <a:buNone/>
            </a:pPr>
            <a:r>
              <a:rPr lang="en">
                <a:solidFill>
                  <a:srgbClr val="FFFFFF"/>
                </a:solidFill>
                <a:latin typeface="Roboto"/>
                <a:ea typeface="Roboto"/>
                <a:cs typeface="Roboto"/>
                <a:sym typeface="Roboto"/>
              </a:rPr>
              <a:t>=&gt; O ?</a:t>
            </a:r>
          </a:p>
          <a:p>
            <a:pPr lvl="0">
              <a:spcBef>
                <a:spcPts val="0"/>
              </a:spcBef>
              <a:buNone/>
            </a:pPr>
            <a:r>
              <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Big O Example - Binary Search</a:t>
            </a:r>
          </a:p>
        </p:txBody>
      </p:sp>
      <p:sp>
        <p:nvSpPr>
          <p:cNvPr id="168" name="Shape 168"/>
          <p:cNvSpPr txBox="1"/>
          <p:nvPr>
            <p:ph idx="1" type="body"/>
          </p:nvPr>
        </p:nvSpPr>
        <p:spPr>
          <a:xfrm>
            <a:off x="434725" y="1295850"/>
            <a:ext cx="3651900" cy="3493200"/>
          </a:xfrm>
          <a:prstGeom prst="rect">
            <a:avLst/>
          </a:prstGeom>
        </p:spPr>
        <p:txBody>
          <a:bodyPr anchorCtr="0" anchor="t" bIns="91425" lIns="91425" rIns="91425" wrap="square" tIns="91425">
            <a:noAutofit/>
          </a:bodyPr>
          <a:lstStyle/>
          <a:p>
            <a:pPr lvl="0">
              <a:spcBef>
                <a:spcPts val="0"/>
              </a:spcBef>
              <a:spcAft>
                <a:spcPts val="0"/>
              </a:spcAft>
              <a:buNone/>
            </a:pPr>
            <a:r>
              <a:rPr lang="en" sz="1200">
                <a:solidFill>
                  <a:srgbClr val="FFFFFF"/>
                </a:solidFill>
                <a:latin typeface="Times New Roman"/>
                <a:ea typeface="Times New Roman"/>
                <a:cs typeface="Times New Roman"/>
                <a:sym typeface="Times New Roman"/>
              </a:rPr>
              <a:t>Recursive :</a:t>
            </a:r>
          </a:p>
          <a:p>
            <a:pPr lvl="0">
              <a:spcBef>
                <a:spcPts val="0"/>
              </a:spcBef>
              <a:spcAft>
                <a:spcPts val="0"/>
              </a:spcAft>
              <a:buNone/>
            </a:pPr>
            <a:r>
              <a:rPr lang="en" sz="1200">
                <a:solidFill>
                  <a:srgbClr val="FFFFFF"/>
                </a:solidFill>
                <a:latin typeface="Times New Roman"/>
                <a:ea typeface="Times New Roman"/>
                <a:cs typeface="Times New Roman"/>
                <a:sym typeface="Times New Roman"/>
              </a:rPr>
              <a:t>          bool BSearch(int[] A, int target, int start, int end)</a:t>
            </a:r>
          </a:p>
          <a:p>
            <a:pPr lvl="0">
              <a:spcBef>
                <a:spcPts val="0"/>
              </a:spcBef>
              <a:spcAft>
                <a:spcPts val="0"/>
              </a:spcAft>
              <a:buNone/>
            </a:pPr>
            <a:r>
              <a:rPr lang="en" sz="1200">
                <a:solidFill>
                  <a:srgbClr val="FFFFFF"/>
                </a:solidFill>
                <a:latin typeface="Times New Roman"/>
                <a:ea typeface="Times New Roman"/>
                <a:cs typeface="Times New Roman"/>
                <a:sym typeface="Times New Roman"/>
              </a:rPr>
              <a:t>         {</a:t>
            </a:r>
          </a:p>
          <a:p>
            <a:pPr lvl="0">
              <a:spcBef>
                <a:spcPts val="0"/>
              </a:spcBef>
              <a:spcAft>
                <a:spcPts val="0"/>
              </a:spcAft>
              <a:buNone/>
            </a:pPr>
            <a:r>
              <a:rPr lang="en" sz="1200">
                <a:solidFill>
                  <a:srgbClr val="FFFFFF"/>
                </a:solidFill>
                <a:latin typeface="Times New Roman"/>
                <a:ea typeface="Times New Roman"/>
                <a:cs typeface="Times New Roman"/>
                <a:sym typeface="Times New Roman"/>
              </a:rPr>
              <a:t>             if (start &lt; end) return false;</a:t>
            </a:r>
          </a:p>
          <a:p>
            <a:pPr lvl="0">
              <a:spcBef>
                <a:spcPts val="0"/>
              </a:spcBef>
              <a:spcAft>
                <a:spcPts val="0"/>
              </a:spcAft>
              <a:buNone/>
            </a:pPr>
            <a:r>
              <a:rPr lang="en" sz="1200">
                <a:solidFill>
                  <a:srgbClr val="FFFFFF"/>
                </a:solidFill>
                <a:latin typeface="Times New Roman"/>
                <a:ea typeface="Times New Roman"/>
                <a:cs typeface="Times New Roman"/>
                <a:sym typeface="Times New Roman"/>
              </a:rPr>
              <a:t>             int mid = (start + end) / 2;</a:t>
            </a:r>
          </a:p>
          <a:p>
            <a:pPr lvl="0">
              <a:spcBef>
                <a:spcPts val="0"/>
              </a:spcBef>
              <a:spcAft>
                <a:spcPts val="0"/>
              </a:spcAft>
              <a:buNone/>
            </a:pPr>
            <a:r>
              <a:rPr lang="en" sz="1200">
                <a:solidFill>
                  <a:srgbClr val="FFFFFF"/>
                </a:solidFill>
                <a:latin typeface="Times New Roman"/>
                <a:ea typeface="Times New Roman"/>
                <a:cs typeface="Times New Roman"/>
                <a:sym typeface="Times New Roman"/>
              </a:rPr>
              <a:t>             if (A[mid] == target)</a:t>
            </a:r>
          </a:p>
          <a:p>
            <a:pPr lvl="0">
              <a:spcBef>
                <a:spcPts val="0"/>
              </a:spcBef>
              <a:spcAft>
                <a:spcPts val="0"/>
              </a:spcAft>
              <a:buNone/>
            </a:pPr>
            <a:r>
              <a:rPr lang="en" sz="1200">
                <a:solidFill>
                  <a:srgbClr val="FFFFFF"/>
                </a:solidFill>
                <a:latin typeface="Times New Roman"/>
                <a:ea typeface="Times New Roman"/>
                <a:cs typeface="Times New Roman"/>
                <a:sym typeface="Times New Roman"/>
              </a:rPr>
              <a:t>                 return true;</a:t>
            </a:r>
          </a:p>
          <a:p>
            <a:pPr lvl="0">
              <a:spcBef>
                <a:spcPts val="0"/>
              </a:spcBef>
              <a:spcAft>
                <a:spcPts val="0"/>
              </a:spcAft>
              <a:buNone/>
            </a:pPr>
            <a:r>
              <a:rPr lang="en" sz="1200">
                <a:solidFill>
                  <a:srgbClr val="FFFFFF"/>
                </a:solidFill>
                <a:latin typeface="Times New Roman"/>
                <a:ea typeface="Times New Roman"/>
                <a:cs typeface="Times New Roman"/>
                <a:sym typeface="Times New Roman"/>
              </a:rPr>
              <a:t>             else if (target &gt; A[mid])</a:t>
            </a:r>
          </a:p>
          <a:p>
            <a:pPr lvl="0">
              <a:spcBef>
                <a:spcPts val="0"/>
              </a:spcBef>
              <a:spcAft>
                <a:spcPts val="0"/>
              </a:spcAft>
              <a:buNone/>
            </a:pPr>
            <a:r>
              <a:rPr lang="en" sz="1200">
                <a:solidFill>
                  <a:srgbClr val="FFFFFF"/>
                </a:solidFill>
                <a:latin typeface="Times New Roman"/>
                <a:ea typeface="Times New Roman"/>
                <a:cs typeface="Times New Roman"/>
                <a:sym typeface="Times New Roman"/>
              </a:rPr>
              <a:t>                 return BSearch(A, target, mid + 1, end);</a:t>
            </a:r>
          </a:p>
          <a:p>
            <a:pPr lvl="0">
              <a:spcBef>
                <a:spcPts val="0"/>
              </a:spcBef>
              <a:spcAft>
                <a:spcPts val="0"/>
              </a:spcAft>
              <a:buNone/>
            </a:pPr>
            <a:r>
              <a:rPr lang="en" sz="1200">
                <a:solidFill>
                  <a:srgbClr val="FFFFFF"/>
                </a:solidFill>
                <a:latin typeface="Times New Roman"/>
                <a:ea typeface="Times New Roman"/>
                <a:cs typeface="Times New Roman"/>
                <a:sym typeface="Times New Roman"/>
              </a:rPr>
              <a:t>             else</a:t>
            </a:r>
          </a:p>
          <a:p>
            <a:pPr lvl="0">
              <a:spcBef>
                <a:spcPts val="0"/>
              </a:spcBef>
              <a:spcAft>
                <a:spcPts val="0"/>
              </a:spcAft>
              <a:buNone/>
            </a:pPr>
            <a:r>
              <a:rPr lang="en" sz="1200">
                <a:solidFill>
                  <a:srgbClr val="FFFFFF"/>
                </a:solidFill>
                <a:latin typeface="Times New Roman"/>
                <a:ea typeface="Times New Roman"/>
                <a:cs typeface="Times New Roman"/>
                <a:sym typeface="Times New Roman"/>
              </a:rPr>
              <a:t>                 return BSearch(A, target, start, mid - 1);</a:t>
            </a:r>
          </a:p>
          <a:p>
            <a:pPr lvl="0">
              <a:spcBef>
                <a:spcPts val="0"/>
              </a:spcBef>
              <a:spcAft>
                <a:spcPts val="0"/>
              </a:spcAft>
              <a:buNone/>
            </a:pPr>
            <a:r>
              <a:rPr lang="en" sz="1200">
                <a:solidFill>
                  <a:srgbClr val="FFFFFF"/>
                </a:solidFill>
                <a:latin typeface="Times New Roman"/>
                <a:ea typeface="Times New Roman"/>
                <a:cs typeface="Times New Roman"/>
                <a:sym typeface="Times New Roman"/>
              </a:rPr>
              <a:t>         }</a:t>
            </a:r>
          </a:p>
          <a:p>
            <a:pPr lvl="0">
              <a:spcBef>
                <a:spcPts val="0"/>
              </a:spcBef>
              <a:buNone/>
            </a:pPr>
            <a:r>
              <a:t/>
            </a:r>
            <a:endParaRPr sz="1200">
              <a:solidFill>
                <a:srgbClr val="FFFFFF"/>
              </a:solidFill>
            </a:endParaRPr>
          </a:p>
          <a:p>
            <a:pPr lvl="0">
              <a:spcBef>
                <a:spcPts val="0"/>
              </a:spcBef>
              <a:buNone/>
            </a:pPr>
            <a:r>
              <a:rPr lang="en" sz="1200">
                <a:solidFill>
                  <a:srgbClr val="FFFFFF"/>
                </a:solidFill>
              </a:rPr>
              <a:t>=&gt; O ?</a:t>
            </a:r>
          </a:p>
        </p:txBody>
      </p:sp>
      <p:sp>
        <p:nvSpPr>
          <p:cNvPr id="169" name="Shape 16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170" name="Shape 170"/>
          <p:cNvSpPr txBox="1"/>
          <p:nvPr/>
        </p:nvSpPr>
        <p:spPr>
          <a:xfrm>
            <a:off x="4323150" y="1322625"/>
            <a:ext cx="3852600" cy="3203700"/>
          </a:xfrm>
          <a:prstGeom prst="rect">
            <a:avLst/>
          </a:prstGeom>
          <a:noFill/>
          <a:ln>
            <a:noFill/>
          </a:ln>
        </p:spPr>
        <p:txBody>
          <a:bodyPr anchorCtr="0" anchor="t" bIns="91425" lIns="91425" rIns="91425" wrap="square" tIns="91425">
            <a:noAutofit/>
          </a:bodyPr>
          <a:lstStyle/>
          <a:p>
            <a:pPr lvl="0" rtl="0">
              <a:lnSpc>
                <a:spcPct val="115000"/>
              </a:lnSpc>
              <a:spcBef>
                <a:spcPts val="0"/>
              </a:spcBef>
              <a:buNone/>
            </a:pPr>
            <a:r>
              <a:rPr lang="en" sz="1200">
                <a:solidFill>
                  <a:srgbClr val="FFFFFF"/>
                </a:solidFill>
                <a:latin typeface="Times New Roman"/>
                <a:ea typeface="Times New Roman"/>
                <a:cs typeface="Times New Roman"/>
                <a:sym typeface="Times New Roman"/>
              </a:rPr>
              <a:t>Iterative :</a:t>
            </a:r>
          </a:p>
          <a:p>
            <a:pPr lvl="0" rtl="0">
              <a:lnSpc>
                <a:spcPct val="115000"/>
              </a:lnSpc>
              <a:spcBef>
                <a:spcPts val="0"/>
              </a:spcBef>
              <a:buNone/>
            </a:pPr>
            <a:r>
              <a:rPr lang="en" sz="1200">
                <a:solidFill>
                  <a:srgbClr val="FFFFFF"/>
                </a:solidFill>
                <a:latin typeface="Times New Roman"/>
                <a:ea typeface="Times New Roman"/>
                <a:cs typeface="Times New Roman"/>
                <a:sym typeface="Times New Roman"/>
              </a:rPr>
              <a:t>         bool BSearch(int[] A, int target)</a:t>
            </a:r>
          </a:p>
          <a:p>
            <a:pPr lvl="0" rtl="0">
              <a:lnSpc>
                <a:spcPct val="115000"/>
              </a:lnSpc>
              <a:spcBef>
                <a:spcPts val="0"/>
              </a:spcBef>
              <a:buNone/>
            </a:pPr>
            <a:r>
              <a:rPr lang="en" sz="1200">
                <a:solidFill>
                  <a:srgbClr val="FFFFFF"/>
                </a:solidFill>
                <a:latin typeface="Times New Roman"/>
                <a:ea typeface="Times New Roman"/>
                <a:cs typeface="Times New Roman"/>
                <a:sym typeface="Times New Roman"/>
              </a:rPr>
              <a:t>         {</a:t>
            </a:r>
          </a:p>
          <a:p>
            <a:pPr lvl="0" rtl="0">
              <a:lnSpc>
                <a:spcPct val="115000"/>
              </a:lnSpc>
              <a:spcBef>
                <a:spcPts val="0"/>
              </a:spcBef>
              <a:buNone/>
            </a:pPr>
            <a:r>
              <a:rPr lang="en" sz="1200">
                <a:solidFill>
                  <a:srgbClr val="FFFFFF"/>
                </a:solidFill>
                <a:latin typeface="Times New Roman"/>
                <a:ea typeface="Times New Roman"/>
                <a:cs typeface="Times New Roman"/>
                <a:sym typeface="Times New Roman"/>
              </a:rPr>
              <a:t>             int start = 0;</a:t>
            </a:r>
          </a:p>
          <a:p>
            <a:pPr lvl="0" rtl="0">
              <a:lnSpc>
                <a:spcPct val="115000"/>
              </a:lnSpc>
              <a:spcBef>
                <a:spcPts val="0"/>
              </a:spcBef>
              <a:buNone/>
            </a:pPr>
            <a:r>
              <a:rPr lang="en" sz="1200">
                <a:solidFill>
                  <a:srgbClr val="FFFFFF"/>
                </a:solidFill>
                <a:latin typeface="Times New Roman"/>
                <a:ea typeface="Times New Roman"/>
                <a:cs typeface="Times New Roman"/>
                <a:sym typeface="Times New Roman"/>
              </a:rPr>
              <a:t>             int end = A.Length - 1;</a:t>
            </a:r>
          </a:p>
          <a:p>
            <a:pPr lvl="0" rtl="0">
              <a:lnSpc>
                <a:spcPct val="115000"/>
              </a:lnSpc>
              <a:spcBef>
                <a:spcPts val="0"/>
              </a:spcBef>
              <a:buNone/>
            </a:pPr>
            <a:r>
              <a:rPr lang="en" sz="1200">
                <a:solidFill>
                  <a:srgbClr val="FFFFFF"/>
                </a:solidFill>
                <a:latin typeface="Times New Roman"/>
                <a:ea typeface="Times New Roman"/>
                <a:cs typeface="Times New Roman"/>
                <a:sym typeface="Times New Roman"/>
              </a:rPr>
              <a:t>             while (start &lt; end)</a:t>
            </a:r>
          </a:p>
          <a:p>
            <a:pPr lvl="0" rtl="0">
              <a:lnSpc>
                <a:spcPct val="115000"/>
              </a:lnSpc>
              <a:spcBef>
                <a:spcPts val="0"/>
              </a:spcBef>
              <a:buNone/>
            </a:pPr>
            <a:r>
              <a:rPr lang="en" sz="1200">
                <a:solidFill>
                  <a:srgbClr val="FFFFFF"/>
                </a:solidFill>
                <a:latin typeface="Times New Roman"/>
                <a:ea typeface="Times New Roman"/>
                <a:cs typeface="Times New Roman"/>
                <a:sym typeface="Times New Roman"/>
              </a:rPr>
              <a:t>             {</a:t>
            </a:r>
          </a:p>
          <a:p>
            <a:pPr lvl="0" rtl="0">
              <a:lnSpc>
                <a:spcPct val="115000"/>
              </a:lnSpc>
              <a:spcBef>
                <a:spcPts val="0"/>
              </a:spcBef>
              <a:buNone/>
            </a:pPr>
            <a:r>
              <a:rPr lang="en" sz="1200">
                <a:solidFill>
                  <a:srgbClr val="FFFFFF"/>
                </a:solidFill>
                <a:latin typeface="Times New Roman"/>
                <a:ea typeface="Times New Roman"/>
                <a:cs typeface="Times New Roman"/>
                <a:sym typeface="Times New Roman"/>
              </a:rPr>
              <a:t>                 int mid = (start + end) / 2;</a:t>
            </a:r>
          </a:p>
          <a:p>
            <a:pPr lvl="0" rtl="0">
              <a:lnSpc>
                <a:spcPct val="115000"/>
              </a:lnSpc>
              <a:spcBef>
                <a:spcPts val="0"/>
              </a:spcBef>
              <a:buNone/>
            </a:pPr>
            <a:r>
              <a:rPr lang="en" sz="1200">
                <a:solidFill>
                  <a:srgbClr val="FFFFFF"/>
                </a:solidFill>
                <a:latin typeface="Times New Roman"/>
                <a:ea typeface="Times New Roman"/>
                <a:cs typeface="Times New Roman"/>
                <a:sym typeface="Times New Roman"/>
              </a:rPr>
              <a:t>                 if (A[mid] == target)</a:t>
            </a:r>
          </a:p>
          <a:p>
            <a:pPr lvl="0" rtl="0">
              <a:lnSpc>
                <a:spcPct val="115000"/>
              </a:lnSpc>
              <a:spcBef>
                <a:spcPts val="0"/>
              </a:spcBef>
              <a:buNone/>
            </a:pPr>
            <a:r>
              <a:rPr lang="en" sz="1200">
                <a:solidFill>
                  <a:srgbClr val="FFFFFF"/>
                </a:solidFill>
                <a:latin typeface="Times New Roman"/>
                <a:ea typeface="Times New Roman"/>
                <a:cs typeface="Times New Roman"/>
                <a:sym typeface="Times New Roman"/>
              </a:rPr>
              <a:t>                     return true;</a:t>
            </a:r>
          </a:p>
          <a:p>
            <a:pPr lvl="0" rtl="0">
              <a:lnSpc>
                <a:spcPct val="115000"/>
              </a:lnSpc>
              <a:spcBef>
                <a:spcPts val="0"/>
              </a:spcBef>
              <a:buNone/>
            </a:pPr>
            <a:r>
              <a:rPr lang="en" sz="1200">
                <a:solidFill>
                  <a:srgbClr val="FFFFFF"/>
                </a:solidFill>
                <a:latin typeface="Times New Roman"/>
                <a:ea typeface="Times New Roman"/>
                <a:cs typeface="Times New Roman"/>
                <a:sym typeface="Times New Roman"/>
              </a:rPr>
              <a:t>                 else if (target &gt; A[mid])</a:t>
            </a:r>
          </a:p>
          <a:p>
            <a:pPr lvl="0" rtl="0">
              <a:lnSpc>
                <a:spcPct val="115000"/>
              </a:lnSpc>
              <a:spcBef>
                <a:spcPts val="0"/>
              </a:spcBef>
              <a:buNone/>
            </a:pPr>
            <a:r>
              <a:rPr lang="en" sz="1200">
                <a:solidFill>
                  <a:srgbClr val="FFFFFF"/>
                </a:solidFill>
                <a:latin typeface="Times New Roman"/>
                <a:ea typeface="Times New Roman"/>
                <a:cs typeface="Times New Roman"/>
                <a:sym typeface="Times New Roman"/>
              </a:rPr>
              <a:t>                     start = mid + 1;</a:t>
            </a:r>
          </a:p>
          <a:p>
            <a:pPr lvl="0" rtl="0">
              <a:lnSpc>
                <a:spcPct val="115000"/>
              </a:lnSpc>
              <a:spcBef>
                <a:spcPts val="0"/>
              </a:spcBef>
              <a:buNone/>
            </a:pPr>
            <a:r>
              <a:rPr lang="en" sz="1200">
                <a:solidFill>
                  <a:srgbClr val="FFFFFF"/>
                </a:solidFill>
                <a:latin typeface="Times New Roman"/>
                <a:ea typeface="Times New Roman"/>
                <a:cs typeface="Times New Roman"/>
                <a:sym typeface="Times New Roman"/>
              </a:rPr>
              <a:t>                 else</a:t>
            </a:r>
          </a:p>
          <a:p>
            <a:pPr lvl="0" rtl="0">
              <a:lnSpc>
                <a:spcPct val="115000"/>
              </a:lnSpc>
              <a:spcBef>
                <a:spcPts val="0"/>
              </a:spcBef>
              <a:buNone/>
            </a:pPr>
            <a:r>
              <a:rPr lang="en" sz="1200">
                <a:solidFill>
                  <a:srgbClr val="FFFFFF"/>
                </a:solidFill>
                <a:latin typeface="Times New Roman"/>
                <a:ea typeface="Times New Roman"/>
                <a:cs typeface="Times New Roman"/>
                <a:sym typeface="Times New Roman"/>
              </a:rPr>
              <a:t>                     end = mid - 1;</a:t>
            </a:r>
          </a:p>
          <a:p>
            <a:pPr lvl="0" rtl="0">
              <a:lnSpc>
                <a:spcPct val="115000"/>
              </a:lnSpc>
              <a:spcBef>
                <a:spcPts val="0"/>
              </a:spcBef>
              <a:buNone/>
            </a:pPr>
            <a:r>
              <a:rPr lang="en" sz="1200">
                <a:solidFill>
                  <a:srgbClr val="FFFFFF"/>
                </a:solidFill>
                <a:latin typeface="Times New Roman"/>
                <a:ea typeface="Times New Roman"/>
                <a:cs typeface="Times New Roman"/>
                <a:sym typeface="Times New Roman"/>
              </a:rPr>
              <a:t>             }</a:t>
            </a:r>
          </a:p>
          <a:p>
            <a:pPr lvl="0" rtl="0">
              <a:lnSpc>
                <a:spcPct val="115000"/>
              </a:lnSpc>
              <a:spcBef>
                <a:spcPts val="0"/>
              </a:spcBef>
              <a:buNone/>
            </a:pPr>
            <a:r>
              <a:rPr lang="en" sz="1200">
                <a:solidFill>
                  <a:srgbClr val="FFFFFF"/>
                </a:solidFill>
                <a:latin typeface="Times New Roman"/>
                <a:ea typeface="Times New Roman"/>
                <a:cs typeface="Times New Roman"/>
                <a:sym typeface="Times New Roman"/>
              </a:rPr>
              <a:t>             return false;</a:t>
            </a:r>
          </a:p>
          <a:p>
            <a:pPr lvl="0" rtl="0">
              <a:lnSpc>
                <a:spcPct val="115000"/>
              </a:lnSpc>
              <a:spcBef>
                <a:spcPts val="0"/>
              </a:spcBef>
              <a:buNone/>
            </a:pPr>
            <a:r>
              <a:rPr lang="en" sz="1200">
                <a:solidFill>
                  <a:srgbClr val="FFFFFF"/>
                </a:solidFill>
                <a:latin typeface="Times New Roman"/>
                <a:ea typeface="Times New Roman"/>
                <a:cs typeface="Times New Roman"/>
                <a:sym typeface="Times New Roman"/>
              </a:rPr>
              <a:t>         }</a:t>
            </a:r>
          </a:p>
          <a:p>
            <a:pPr lvl="0">
              <a:spcBef>
                <a:spcPts val="0"/>
              </a:spcBef>
              <a:buNone/>
            </a:pPr>
            <a:r>
              <a:t/>
            </a:r>
            <a:endParaRPr sz="12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Optimization</a:t>
            </a:r>
          </a:p>
        </p:txBody>
      </p:sp>
      <p:sp>
        <p:nvSpPr>
          <p:cNvPr id="176" name="Shape 176"/>
          <p:cNvSpPr txBox="1"/>
          <p:nvPr>
            <p:ph idx="1" type="body"/>
          </p:nvPr>
        </p:nvSpPr>
        <p:spPr>
          <a:xfrm>
            <a:off x="387900" y="1329300"/>
            <a:ext cx="8368200" cy="3466500"/>
          </a:xfrm>
          <a:prstGeom prst="rect">
            <a:avLst/>
          </a:prstGeom>
        </p:spPr>
        <p:txBody>
          <a:bodyPr anchorCtr="0" anchor="t" bIns="91425" lIns="91425" rIns="91425" wrap="square" tIns="91425">
            <a:noAutofit/>
          </a:bodyPr>
          <a:lstStyle/>
          <a:p>
            <a:pPr lvl="0">
              <a:spcBef>
                <a:spcPts val="0"/>
              </a:spcBef>
              <a:buNone/>
            </a:pPr>
            <a:r>
              <a:rPr lang="en" sz="1400">
                <a:solidFill>
                  <a:srgbClr val="FFFFFF"/>
                </a:solidFill>
              </a:rPr>
              <a:t>Example: 輸入一個陣列，查詢陣列中某兩元素的和是否等於某個值</a:t>
            </a:r>
          </a:p>
          <a:p>
            <a:pPr lvl="0">
              <a:spcBef>
                <a:spcPts val="0"/>
              </a:spcBef>
              <a:buNone/>
            </a:pPr>
            <a:r>
              <a:rPr lang="en" sz="1200">
                <a:solidFill>
                  <a:srgbClr val="FFFFFF"/>
                </a:solidFill>
                <a:latin typeface="Verdana"/>
                <a:ea typeface="Verdana"/>
                <a:cs typeface="Verdana"/>
                <a:sym typeface="Verdana"/>
              </a:rPr>
              <a:t>bool FindSum4(int[] ary, int target) {</a:t>
            </a:r>
            <a:br>
              <a:rPr lang="en" sz="1200">
                <a:solidFill>
                  <a:srgbClr val="FFFFFF"/>
                </a:solidFill>
                <a:latin typeface="Verdana"/>
                <a:ea typeface="Verdana"/>
                <a:cs typeface="Verdana"/>
                <a:sym typeface="Verdana"/>
              </a:rPr>
            </a:br>
            <a:r>
              <a:rPr lang="en" sz="1200">
                <a:solidFill>
                  <a:srgbClr val="FFFFFF"/>
                </a:solidFill>
                <a:latin typeface="Verdana"/>
                <a:ea typeface="Verdana"/>
                <a:cs typeface="Verdana"/>
                <a:sym typeface="Verdana"/>
              </a:rPr>
              <a:t>    for (int i = 0; i &lt; ary.length ; i++) {</a:t>
            </a:r>
            <a:br>
              <a:rPr lang="en" sz="1200">
                <a:solidFill>
                  <a:srgbClr val="FFFFFF"/>
                </a:solidFill>
                <a:latin typeface="Verdana"/>
                <a:ea typeface="Verdana"/>
                <a:cs typeface="Verdana"/>
                <a:sym typeface="Verdana"/>
              </a:rPr>
            </a:br>
            <a:r>
              <a:rPr lang="en" sz="1200">
                <a:solidFill>
                  <a:srgbClr val="FFFFFF"/>
                </a:solidFill>
                <a:latin typeface="Verdana"/>
                <a:ea typeface="Verdana"/>
                <a:cs typeface="Verdana"/>
                <a:sym typeface="Verdana"/>
              </a:rPr>
              <a:t>        for ( int j = 0 ; j &lt; ary.length ; j++) {</a:t>
            </a:r>
            <a:br>
              <a:rPr lang="en" sz="1200">
                <a:solidFill>
                  <a:srgbClr val="FFFFFF"/>
                </a:solidFill>
                <a:latin typeface="Verdana"/>
                <a:ea typeface="Verdana"/>
                <a:cs typeface="Verdana"/>
                <a:sym typeface="Verdana"/>
              </a:rPr>
            </a:br>
            <a:r>
              <a:rPr lang="en" sz="1200">
                <a:solidFill>
                  <a:srgbClr val="FFFFFF"/>
                </a:solidFill>
                <a:latin typeface="Verdana"/>
                <a:ea typeface="Verdana"/>
                <a:cs typeface="Verdana"/>
                <a:sym typeface="Verdana"/>
              </a:rPr>
              <a:t>            if ( i != j ) {</a:t>
            </a:r>
            <a:br>
              <a:rPr lang="en" sz="1200">
                <a:solidFill>
                  <a:srgbClr val="FFFFFF"/>
                </a:solidFill>
                <a:latin typeface="Verdana"/>
                <a:ea typeface="Verdana"/>
                <a:cs typeface="Verdana"/>
                <a:sym typeface="Verdana"/>
              </a:rPr>
            </a:br>
            <a:r>
              <a:rPr lang="en" sz="1200">
                <a:solidFill>
                  <a:srgbClr val="FFFFFF"/>
                </a:solidFill>
                <a:latin typeface="Verdana"/>
                <a:ea typeface="Verdana"/>
                <a:cs typeface="Verdana"/>
                <a:sym typeface="Verdana"/>
              </a:rPr>
              <a:t>                int sum = ary[i] + ary[j];</a:t>
            </a:r>
            <a:br>
              <a:rPr lang="en" sz="1200">
                <a:solidFill>
                  <a:srgbClr val="FFFFFF"/>
                </a:solidFill>
                <a:latin typeface="Verdana"/>
                <a:ea typeface="Verdana"/>
                <a:cs typeface="Verdana"/>
                <a:sym typeface="Verdana"/>
              </a:rPr>
            </a:br>
            <a:r>
              <a:rPr lang="en" sz="1200">
                <a:solidFill>
                  <a:srgbClr val="FFFFFF"/>
                </a:solidFill>
                <a:latin typeface="Verdana"/>
                <a:ea typeface="Verdana"/>
                <a:cs typeface="Verdana"/>
                <a:sym typeface="Verdana"/>
              </a:rPr>
              <a:t>                if ( sum == target ) {</a:t>
            </a:r>
            <a:br>
              <a:rPr lang="en" sz="1200">
                <a:solidFill>
                  <a:srgbClr val="FFFFFF"/>
                </a:solidFill>
                <a:latin typeface="Verdana"/>
                <a:ea typeface="Verdana"/>
                <a:cs typeface="Verdana"/>
                <a:sym typeface="Verdana"/>
              </a:rPr>
            </a:br>
            <a:r>
              <a:rPr lang="en" sz="1200">
                <a:solidFill>
                  <a:srgbClr val="FFFFFF"/>
                </a:solidFill>
                <a:latin typeface="Verdana"/>
                <a:ea typeface="Verdana"/>
                <a:cs typeface="Verdana"/>
                <a:sym typeface="Verdana"/>
              </a:rPr>
              <a:t>                    return true;</a:t>
            </a:r>
            <a:br>
              <a:rPr lang="en" sz="1200">
                <a:solidFill>
                  <a:srgbClr val="FFFFFF"/>
                </a:solidFill>
                <a:latin typeface="Verdana"/>
                <a:ea typeface="Verdana"/>
                <a:cs typeface="Verdana"/>
                <a:sym typeface="Verdana"/>
              </a:rPr>
            </a:br>
            <a:r>
              <a:rPr lang="en" sz="1200">
                <a:solidFill>
                  <a:srgbClr val="FFFFFF"/>
                </a:solidFill>
                <a:latin typeface="Verdana"/>
                <a:ea typeface="Verdana"/>
                <a:cs typeface="Verdana"/>
                <a:sym typeface="Verdana"/>
              </a:rPr>
              <a:t>                }</a:t>
            </a:r>
            <a:br>
              <a:rPr lang="en" sz="1200">
                <a:solidFill>
                  <a:srgbClr val="FFFFFF"/>
                </a:solidFill>
                <a:latin typeface="Verdana"/>
                <a:ea typeface="Verdana"/>
                <a:cs typeface="Verdana"/>
                <a:sym typeface="Verdana"/>
              </a:rPr>
            </a:br>
            <a:r>
              <a:rPr lang="en" sz="1200">
                <a:solidFill>
                  <a:srgbClr val="FFFFFF"/>
                </a:solidFill>
                <a:latin typeface="Verdana"/>
                <a:ea typeface="Verdana"/>
                <a:cs typeface="Verdana"/>
                <a:sym typeface="Verdana"/>
              </a:rPr>
              <a:t>            }</a:t>
            </a:r>
            <a:br>
              <a:rPr lang="en" sz="1200">
                <a:solidFill>
                  <a:srgbClr val="FFFFFF"/>
                </a:solidFill>
                <a:latin typeface="Verdana"/>
                <a:ea typeface="Verdana"/>
                <a:cs typeface="Verdana"/>
                <a:sym typeface="Verdana"/>
              </a:rPr>
            </a:br>
            <a:r>
              <a:rPr lang="en" sz="1200">
                <a:solidFill>
                  <a:srgbClr val="FFFFFF"/>
                </a:solidFill>
                <a:latin typeface="Verdana"/>
                <a:ea typeface="Verdana"/>
                <a:cs typeface="Verdana"/>
                <a:sym typeface="Verdana"/>
              </a:rPr>
              <a:t>        }</a:t>
            </a:r>
            <a:br>
              <a:rPr lang="en" sz="1200">
                <a:solidFill>
                  <a:srgbClr val="FFFFFF"/>
                </a:solidFill>
                <a:latin typeface="Verdana"/>
                <a:ea typeface="Verdana"/>
                <a:cs typeface="Verdana"/>
                <a:sym typeface="Verdana"/>
              </a:rPr>
            </a:br>
            <a:r>
              <a:rPr lang="en" sz="1200">
                <a:solidFill>
                  <a:srgbClr val="FFFFFF"/>
                </a:solidFill>
                <a:latin typeface="Verdana"/>
                <a:ea typeface="Verdana"/>
                <a:cs typeface="Verdana"/>
                <a:sym typeface="Verdana"/>
              </a:rPr>
              <a:t>    }</a:t>
            </a:r>
            <a:br>
              <a:rPr lang="en" sz="1200">
                <a:solidFill>
                  <a:srgbClr val="FFFFFF"/>
                </a:solidFill>
                <a:latin typeface="Verdana"/>
                <a:ea typeface="Verdana"/>
                <a:cs typeface="Verdana"/>
                <a:sym typeface="Verdana"/>
              </a:rPr>
            </a:br>
            <a:r>
              <a:rPr lang="en" sz="1200">
                <a:solidFill>
                  <a:srgbClr val="FFFFFF"/>
                </a:solidFill>
                <a:latin typeface="Verdana"/>
                <a:ea typeface="Verdana"/>
                <a:cs typeface="Verdana"/>
                <a:sym typeface="Verdana"/>
              </a:rPr>
              <a:t>    return false;</a:t>
            </a:r>
            <a:br>
              <a:rPr lang="en" sz="1200">
                <a:solidFill>
                  <a:srgbClr val="FFFFFF"/>
                </a:solidFill>
                <a:latin typeface="Verdana"/>
                <a:ea typeface="Verdana"/>
                <a:cs typeface="Verdana"/>
                <a:sym typeface="Verdana"/>
              </a:rPr>
            </a:br>
            <a:r>
              <a:rPr lang="en" sz="1200">
                <a:solidFill>
                  <a:srgbClr val="FFFFFF"/>
                </a:solidFill>
                <a:latin typeface="Verdana"/>
                <a:ea typeface="Verdana"/>
                <a:cs typeface="Verdana"/>
                <a:sym typeface="Verdana"/>
              </a:rPr>
              <a:t>}</a:t>
            </a:r>
          </a:p>
          <a:p>
            <a:pPr lvl="0" rtl="0">
              <a:spcBef>
                <a:spcPts val="0"/>
              </a:spcBef>
              <a:buNone/>
            </a:pPr>
            <a:r>
              <a:rPr lang="en" sz="1200">
                <a:solidFill>
                  <a:srgbClr val="FFFFFF"/>
                </a:solidFill>
                <a:latin typeface="Verdana"/>
                <a:ea typeface="Verdana"/>
                <a:cs typeface="Verdana"/>
                <a:sym typeface="Verdana"/>
              </a:rPr>
              <a:t>=&gt; O(n</a:t>
            </a:r>
            <a:r>
              <a:rPr baseline="30000" lang="en" sz="1200">
                <a:solidFill>
                  <a:srgbClr val="FFFFFF"/>
                </a:solidFill>
                <a:latin typeface="Verdana"/>
                <a:ea typeface="Verdana"/>
                <a:cs typeface="Verdana"/>
                <a:sym typeface="Verdana"/>
              </a:rPr>
              <a:t>2</a:t>
            </a:r>
            <a:r>
              <a:rPr lang="en" sz="1200">
                <a:solidFill>
                  <a:srgbClr val="FFFFFF"/>
                </a:solidFill>
                <a:latin typeface="Verdana"/>
                <a:ea typeface="Verdana"/>
                <a:cs typeface="Verdana"/>
                <a:sym typeface="Verdana"/>
              </a:rPr>
              <a:t>) , how to optimize ?</a:t>
            </a:r>
          </a:p>
          <a:p>
            <a:pPr lvl="0">
              <a:spcBef>
                <a:spcPts val="0"/>
              </a:spcBef>
              <a:buNone/>
            </a:pPr>
            <a:r>
              <a:t/>
            </a:r>
            <a:endParaRPr sz="1200">
              <a:solidFill>
                <a:srgbClr val="FFFFFF"/>
              </a:solidFill>
            </a:endParaRPr>
          </a:p>
        </p:txBody>
      </p:sp>
      <p:sp>
        <p:nvSpPr>
          <p:cNvPr id="177" name="Shape 17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solidFill>
                  <a:srgbClr val="FFFF00"/>
                </a:solidFill>
              </a:rPr>
              <a:t>1-2. 常用的資料結構與應用</a:t>
            </a:r>
          </a:p>
        </p:txBody>
      </p:sp>
      <p:sp>
        <p:nvSpPr>
          <p:cNvPr id="183" name="Shape 183"/>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Stack and Queue，他們能做什麼 ? 在 .Net 中他們如何被實做 ?</a:t>
            </a:r>
          </a:p>
          <a:p>
            <a:pPr lvl="0">
              <a:spcBef>
                <a:spcPts val="0"/>
              </a:spcBef>
              <a:buNone/>
            </a:pPr>
            <a:r>
              <a:rPr lang="en" u="sng">
                <a:solidFill>
                  <a:schemeClr val="hlink"/>
                </a:solidFill>
                <a:hlinkClick r:id="rId3"/>
              </a:rPr>
              <a:t>https://referencesource.microsoft.com/#mscorlib/system/collections/stack.cs,52293d65ba832461</a:t>
            </a:r>
          </a:p>
          <a:p>
            <a:pPr lvl="0">
              <a:spcBef>
                <a:spcPts val="0"/>
              </a:spcBef>
              <a:buNone/>
            </a:pPr>
            <a:r>
              <a:rPr lang="en" u="sng">
                <a:solidFill>
                  <a:schemeClr val="hlink"/>
                </a:solidFill>
                <a:hlinkClick r:id="rId4"/>
              </a:rPr>
              <a:t>https://referencesource.microsoft.com/#mscorlib/system/collections/queue.cs,f7cdfd0f848ca249</a:t>
            </a:r>
          </a:p>
          <a:p>
            <a:pPr lvl="0">
              <a:spcBef>
                <a:spcPts val="0"/>
              </a:spcBef>
              <a:buNone/>
            </a:pPr>
            <a:r>
              <a:t/>
            </a:r>
            <a:endParaRPr>
              <a:solidFill>
                <a:srgbClr val="FFFFFF"/>
              </a:solidFill>
            </a:endParaRPr>
          </a:p>
          <a:p>
            <a:pPr lvl="0">
              <a:spcBef>
                <a:spcPts val="0"/>
              </a:spcBef>
              <a:buNone/>
            </a:pPr>
            <a:r>
              <a:t/>
            </a:r>
            <a:endParaRPr/>
          </a:p>
        </p:txBody>
      </p:sp>
      <p:sp>
        <p:nvSpPr>
          <p:cNvPr id="184" name="Shape 18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常用資料結構 - List</a:t>
            </a:r>
          </a:p>
        </p:txBody>
      </p:sp>
      <p:sp>
        <p:nvSpPr>
          <p:cNvPr id="190" name="Shape 190"/>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List, LinkedList，他們能做什麼 ? 在 .Net 中他們如何被實做 ?</a:t>
            </a:r>
          </a:p>
          <a:p>
            <a:pPr lvl="0">
              <a:spcBef>
                <a:spcPts val="0"/>
              </a:spcBef>
              <a:buNone/>
            </a:pPr>
            <a:r>
              <a:rPr lang="en"/>
              <a:t>In .Net, LinkedList 是 double-link. 典型的用空間換時間.</a:t>
            </a:r>
          </a:p>
          <a:p>
            <a:pPr lvl="0">
              <a:spcBef>
                <a:spcPts val="0"/>
              </a:spcBef>
              <a:buNone/>
            </a:pPr>
            <a:r>
              <a:rPr lang="en" u="sng">
                <a:solidFill>
                  <a:schemeClr val="hlink"/>
                </a:solidFill>
                <a:hlinkClick r:id="rId3"/>
              </a:rPr>
              <a:t>https://referencesource.microsoft.com/#mscorlib/system/collections/generic/list.cs,cf7f4095e4de7646</a:t>
            </a:r>
          </a:p>
          <a:p>
            <a:pPr lvl="0">
              <a:spcBef>
                <a:spcPts val="0"/>
              </a:spcBef>
              <a:buNone/>
            </a:pPr>
            <a:r>
              <a:rPr lang="en" u="sng">
                <a:solidFill>
                  <a:schemeClr val="hlink"/>
                </a:solidFill>
                <a:hlinkClick r:id="rId4"/>
              </a:rPr>
              <a:t>https://referencesource.microsoft.com/#System/compmod/system/collections/generic/linkedlist.cs,df5a6c7b6b60da4f</a:t>
            </a:r>
          </a:p>
          <a:p>
            <a:pPr lvl="0">
              <a:spcBef>
                <a:spcPts val="0"/>
              </a:spcBef>
              <a:buNone/>
            </a:pPr>
            <a:r>
              <a:t/>
            </a:r>
            <a:endParaRPr>
              <a:solidFill>
                <a:srgbClr val="FFFFFF"/>
              </a:solidFill>
            </a:endParaRPr>
          </a:p>
        </p:txBody>
      </p:sp>
      <p:sp>
        <p:nvSpPr>
          <p:cNvPr id="191" name="Shape 19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常用資料結構 - Hash</a:t>
            </a:r>
          </a:p>
        </p:txBody>
      </p:sp>
      <p:sp>
        <p:nvSpPr>
          <p:cNvPr id="197" name="Shape 197"/>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Key value pairs, 常見的用空間換時間的方法</a:t>
            </a:r>
          </a:p>
          <a:p>
            <a:pPr lvl="0">
              <a:spcBef>
                <a:spcPts val="0"/>
              </a:spcBef>
              <a:buNone/>
            </a:pPr>
            <a:r>
              <a:rPr lang="en"/>
              <a:t>製做方式有數種，最簡單的是餘數分配方法</a:t>
            </a:r>
          </a:p>
          <a:p>
            <a:pPr lvl="0">
              <a:spcBef>
                <a:spcPts val="0"/>
              </a:spcBef>
              <a:buNone/>
            </a:pPr>
            <a:r>
              <a:t/>
            </a:r>
            <a:endParaRPr/>
          </a:p>
        </p:txBody>
      </p:sp>
      <p:sp>
        <p:nvSpPr>
          <p:cNvPr id="198" name="Shape 19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311700" y="562200"/>
            <a:ext cx="8520600" cy="572700"/>
          </a:xfrm>
          <a:prstGeom prst="rect">
            <a:avLst/>
          </a:prstGeom>
        </p:spPr>
        <p:txBody>
          <a:bodyPr anchorCtr="0" anchor="b" bIns="91425" lIns="91425" rIns="91425" wrap="square" tIns="91425">
            <a:noAutofit/>
          </a:bodyPr>
          <a:lstStyle/>
          <a:p>
            <a:pPr lvl="0">
              <a:spcBef>
                <a:spcPts val="0"/>
              </a:spcBef>
              <a:buNone/>
            </a:pPr>
            <a:r>
              <a:rPr lang="en"/>
              <a:t>課程大綱</a:t>
            </a:r>
          </a:p>
        </p:txBody>
      </p:sp>
      <p:sp>
        <p:nvSpPr>
          <p:cNvPr id="70" name="Shape 70"/>
          <p:cNvSpPr txBox="1"/>
          <p:nvPr>
            <p:ph idx="1" type="body"/>
          </p:nvPr>
        </p:nvSpPr>
        <p:spPr>
          <a:xfrm>
            <a:off x="311700" y="1327525"/>
            <a:ext cx="8520600" cy="3561900"/>
          </a:xfrm>
          <a:prstGeom prst="rect">
            <a:avLst/>
          </a:prstGeom>
        </p:spPr>
        <p:txBody>
          <a:bodyPr anchorCtr="0" anchor="t" bIns="91425" lIns="91425" rIns="91425" wrap="square" tIns="91425">
            <a:noAutofit/>
          </a:bodyPr>
          <a:lstStyle/>
          <a:p>
            <a:pPr lvl="0" rtl="0">
              <a:lnSpc>
                <a:spcPct val="100000"/>
              </a:lnSpc>
              <a:spcBef>
                <a:spcPts val="0"/>
              </a:spcBef>
              <a:spcAft>
                <a:spcPts val="0"/>
              </a:spcAft>
              <a:buNone/>
            </a:pPr>
            <a:r>
              <a:rPr lang="en" sz="2400"/>
              <a:t>0. Basic Performance Concepts</a:t>
            </a:r>
          </a:p>
          <a:p>
            <a:pPr lvl="0" rtl="0">
              <a:lnSpc>
                <a:spcPct val="100000"/>
              </a:lnSpc>
              <a:spcBef>
                <a:spcPts val="0"/>
              </a:spcBef>
              <a:spcAft>
                <a:spcPts val="0"/>
              </a:spcAft>
              <a:buNone/>
            </a:pPr>
            <a:r>
              <a:rPr lang="en" sz="2400"/>
              <a:t>1. Fundamental Data Structures and Algorithms</a:t>
            </a:r>
          </a:p>
          <a:p>
            <a:pPr lvl="0" rtl="0">
              <a:lnSpc>
                <a:spcPct val="100000"/>
              </a:lnSpc>
              <a:spcBef>
                <a:spcPts val="0"/>
              </a:spcBef>
              <a:spcAft>
                <a:spcPts val="0"/>
              </a:spcAft>
              <a:buNone/>
            </a:pPr>
            <a:r>
              <a:rPr lang="en" sz="2400"/>
              <a:t>2. .Net CLR</a:t>
            </a:r>
          </a:p>
          <a:p>
            <a:pPr lvl="0" rtl="0">
              <a:lnSpc>
                <a:spcPct val="100000"/>
              </a:lnSpc>
              <a:spcBef>
                <a:spcPts val="0"/>
              </a:spcBef>
              <a:spcAft>
                <a:spcPts val="0"/>
              </a:spcAft>
              <a:buNone/>
            </a:pPr>
            <a:r>
              <a:rPr lang="en" sz="2400"/>
              <a:t>3. Coding Techniques</a:t>
            </a:r>
          </a:p>
          <a:p>
            <a:pPr lvl="0" rtl="0">
              <a:lnSpc>
                <a:spcPct val="100000"/>
              </a:lnSpc>
              <a:spcBef>
                <a:spcPts val="0"/>
              </a:spcBef>
              <a:spcAft>
                <a:spcPts val="0"/>
              </a:spcAft>
              <a:buNone/>
            </a:pPr>
            <a:r>
              <a:rPr lang="en" sz="2400"/>
              <a:t>4. Performance Tools</a:t>
            </a:r>
          </a:p>
          <a:p>
            <a:pPr lvl="0" rtl="0">
              <a:lnSpc>
                <a:spcPct val="100000"/>
              </a:lnSpc>
              <a:spcBef>
                <a:spcPts val="0"/>
              </a:spcBef>
              <a:spcAft>
                <a:spcPts val="0"/>
              </a:spcAft>
              <a:buNone/>
            </a:pPr>
            <a:r>
              <a:rPr lang="en" sz="2400"/>
              <a:t>5. Technical Interview and Culture</a:t>
            </a:r>
          </a:p>
          <a:p>
            <a:pPr lvl="0" rtl="0">
              <a:lnSpc>
                <a:spcPct val="100000"/>
              </a:lnSpc>
              <a:spcBef>
                <a:spcPts val="0"/>
              </a:spcBef>
              <a:spcAft>
                <a:spcPts val="0"/>
              </a:spcAft>
              <a:buNone/>
            </a:pPr>
            <a:r>
              <a:rPr lang="en" sz="2400"/>
              <a:t>6. Q &amp; A</a:t>
            </a:r>
          </a:p>
          <a:p>
            <a:pPr lvl="0" rtl="0">
              <a:lnSpc>
                <a:spcPct val="100000"/>
              </a:lnSpc>
              <a:spcBef>
                <a:spcPts val="0"/>
              </a:spcBef>
              <a:spcAft>
                <a:spcPts val="0"/>
              </a:spcAft>
              <a:buNone/>
            </a:pPr>
            <a:r>
              <a:rPr lang="en" sz="2400"/>
              <a:t>7. Why This Event ?</a:t>
            </a:r>
          </a:p>
          <a:p>
            <a:pPr lvl="0">
              <a:lnSpc>
                <a:spcPct val="100000"/>
              </a:lnSpc>
              <a:spcBef>
                <a:spcPts val="0"/>
              </a:spcBef>
              <a:spcAft>
                <a:spcPts val="0"/>
              </a:spcAft>
              <a:buNone/>
            </a:pPr>
            <a:r>
              <a:t/>
            </a:r>
            <a:endParaRPr sz="2400"/>
          </a:p>
        </p:txBody>
      </p:sp>
      <p:sp>
        <p:nvSpPr>
          <p:cNvPr id="71" name="Shape 7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latin typeface="Roboto"/>
                <a:ea typeface="Roboto"/>
                <a:cs typeface="Roboto"/>
                <a:sym typeface="Roboto"/>
              </a:rPr>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用 Hash 來加速</a:t>
            </a:r>
          </a:p>
        </p:txBody>
      </p:sp>
      <p:sp>
        <p:nvSpPr>
          <p:cNvPr id="204" name="Shape 204"/>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spcAft>
                <a:spcPts val="0"/>
              </a:spcAft>
              <a:buNone/>
            </a:pPr>
            <a:r>
              <a:rPr lang="en" sz="1200">
                <a:solidFill>
                  <a:srgbClr val="FFFFFF"/>
                </a:solidFill>
              </a:rPr>
              <a:t>bool FindSum4(int[] ary, int target) {</a:t>
            </a:r>
          </a:p>
          <a:p>
            <a:pPr lvl="0">
              <a:spcBef>
                <a:spcPts val="0"/>
              </a:spcBef>
              <a:spcAft>
                <a:spcPts val="0"/>
              </a:spcAft>
              <a:buNone/>
            </a:pPr>
            <a:r>
              <a:rPr lang="en" sz="1200">
                <a:solidFill>
                  <a:srgbClr val="FFFFFF"/>
                </a:solidFill>
              </a:rPr>
              <a:t>   Dictionary&lt;int,true&gt; hash = new Dictionary&lt;int,true&gt;();</a:t>
            </a:r>
          </a:p>
          <a:p>
            <a:pPr lvl="0">
              <a:spcBef>
                <a:spcPts val="0"/>
              </a:spcBef>
              <a:spcAft>
                <a:spcPts val="0"/>
              </a:spcAft>
              <a:buNone/>
            </a:pPr>
            <a:r>
              <a:rPr b="1" lang="en" sz="1200">
                <a:solidFill>
                  <a:srgbClr val="00FF00"/>
                </a:solidFill>
              </a:rPr>
              <a:t>   for (int i = 0; i &lt; ary.Length; i++) {</a:t>
            </a:r>
            <a:br>
              <a:rPr b="1" lang="en" sz="1200">
                <a:solidFill>
                  <a:srgbClr val="00FF00"/>
                </a:solidFill>
              </a:rPr>
            </a:br>
            <a:r>
              <a:rPr b="1" lang="en" sz="1200">
                <a:solidFill>
                  <a:srgbClr val="00FF00"/>
                </a:solidFill>
              </a:rPr>
              <a:t>       int temp = target - ary[i];</a:t>
            </a:r>
          </a:p>
          <a:p>
            <a:pPr lvl="0">
              <a:spcBef>
                <a:spcPts val="0"/>
              </a:spcBef>
              <a:spcAft>
                <a:spcPts val="0"/>
              </a:spcAft>
              <a:buNone/>
            </a:pPr>
            <a:r>
              <a:rPr b="1" lang="en" sz="1200">
                <a:solidFill>
                  <a:srgbClr val="00FF00"/>
                </a:solidFill>
              </a:rPr>
              <a:t>       if (hash.ContainsKey(temp)) {</a:t>
            </a:r>
          </a:p>
          <a:p>
            <a:pPr lvl="0" rtl="0">
              <a:spcBef>
                <a:spcPts val="0"/>
              </a:spcBef>
              <a:spcAft>
                <a:spcPts val="0"/>
              </a:spcAft>
              <a:buNone/>
            </a:pPr>
            <a:r>
              <a:rPr b="1" lang="en" sz="1200">
                <a:solidFill>
                  <a:srgbClr val="00FF00"/>
                </a:solidFill>
              </a:rPr>
              <a:t>           return true;</a:t>
            </a:r>
          </a:p>
          <a:p>
            <a:pPr lvl="0">
              <a:spcBef>
                <a:spcPts val="0"/>
              </a:spcBef>
              <a:spcAft>
                <a:spcPts val="0"/>
              </a:spcAft>
              <a:buNone/>
            </a:pPr>
            <a:r>
              <a:rPr b="1" lang="en" sz="1200">
                <a:solidFill>
                  <a:srgbClr val="00FF00"/>
                </a:solidFill>
              </a:rPr>
              <a:t>       }</a:t>
            </a:r>
          </a:p>
          <a:p>
            <a:pPr lvl="0">
              <a:spcBef>
                <a:spcPts val="0"/>
              </a:spcBef>
              <a:spcAft>
                <a:spcPts val="0"/>
              </a:spcAft>
              <a:buNone/>
            </a:pPr>
            <a:r>
              <a:rPr b="1" lang="en" sz="1200">
                <a:solidFill>
                  <a:srgbClr val="00FF00"/>
                </a:solidFill>
              </a:rPr>
              <a:t>       else {</a:t>
            </a:r>
          </a:p>
          <a:p>
            <a:pPr lvl="0">
              <a:spcBef>
                <a:spcPts val="0"/>
              </a:spcBef>
              <a:spcAft>
                <a:spcPts val="0"/>
              </a:spcAft>
              <a:buNone/>
            </a:pPr>
            <a:r>
              <a:rPr b="1" lang="en" sz="1200">
                <a:solidFill>
                  <a:srgbClr val="00FF00"/>
                </a:solidFill>
              </a:rPr>
              <a:t>           if (!hash.ContainsKey(ary[i])) {</a:t>
            </a:r>
          </a:p>
          <a:p>
            <a:pPr lvl="0" rtl="0">
              <a:spcBef>
                <a:spcPts val="0"/>
              </a:spcBef>
              <a:spcAft>
                <a:spcPts val="0"/>
              </a:spcAft>
              <a:buNone/>
            </a:pPr>
            <a:r>
              <a:rPr b="1" lang="en" sz="1200">
                <a:solidFill>
                  <a:srgbClr val="00FF00"/>
                </a:solidFill>
              </a:rPr>
              <a:t>               Hash[</a:t>
            </a:r>
            <a:r>
              <a:rPr b="1" lang="en" sz="1200">
                <a:solidFill>
                  <a:srgbClr val="00FF00"/>
                </a:solidFill>
              </a:rPr>
              <a:t>ary[i]] = true</a:t>
            </a:r>
            <a:r>
              <a:rPr b="1" lang="en" sz="1200">
                <a:solidFill>
                  <a:srgbClr val="00FF00"/>
                </a:solidFill>
              </a:rPr>
              <a:t>;</a:t>
            </a:r>
          </a:p>
          <a:p>
            <a:pPr lvl="0">
              <a:spcBef>
                <a:spcPts val="0"/>
              </a:spcBef>
              <a:spcAft>
                <a:spcPts val="0"/>
              </a:spcAft>
              <a:buNone/>
            </a:pPr>
            <a:r>
              <a:rPr b="1" lang="en" sz="1200">
                <a:solidFill>
                  <a:srgbClr val="00FF00"/>
                </a:solidFill>
              </a:rPr>
              <a:t>           }</a:t>
            </a:r>
          </a:p>
          <a:p>
            <a:pPr lvl="0">
              <a:spcBef>
                <a:spcPts val="0"/>
              </a:spcBef>
              <a:spcAft>
                <a:spcPts val="0"/>
              </a:spcAft>
              <a:buNone/>
            </a:pPr>
            <a:r>
              <a:rPr b="1" lang="en" sz="1200">
                <a:solidFill>
                  <a:srgbClr val="00FF00"/>
                </a:solidFill>
              </a:rPr>
              <a:t>       }</a:t>
            </a:r>
            <a:br>
              <a:rPr b="1" lang="en" sz="1200">
                <a:solidFill>
                  <a:srgbClr val="00FF00"/>
                </a:solidFill>
              </a:rPr>
            </a:br>
            <a:r>
              <a:rPr b="1" lang="en" sz="1200">
                <a:solidFill>
                  <a:srgbClr val="00FF00"/>
                </a:solidFill>
              </a:rPr>
              <a:t>    }</a:t>
            </a:r>
            <a:br>
              <a:rPr lang="en" sz="1200">
                <a:solidFill>
                  <a:srgbClr val="000000"/>
                </a:solidFill>
              </a:rPr>
            </a:br>
            <a:r>
              <a:rPr lang="en" sz="1200">
                <a:solidFill>
                  <a:srgbClr val="FFFFFF"/>
                </a:solidFill>
              </a:rPr>
              <a:t>    return false;</a:t>
            </a:r>
            <a:br>
              <a:rPr lang="en" sz="1200">
                <a:solidFill>
                  <a:srgbClr val="FFFFFF"/>
                </a:solidFill>
              </a:rPr>
            </a:br>
            <a:r>
              <a:rPr lang="en" sz="1200">
                <a:solidFill>
                  <a:srgbClr val="FFFFFF"/>
                </a:solidFill>
              </a:rPr>
              <a:t>}</a:t>
            </a:r>
          </a:p>
          <a:p>
            <a:pPr lvl="0">
              <a:spcBef>
                <a:spcPts val="0"/>
              </a:spcBef>
              <a:buNone/>
            </a:pPr>
            <a:r>
              <a:rPr lang="en" sz="1200"/>
              <a:t>=&gt; O ?</a:t>
            </a:r>
          </a:p>
        </p:txBody>
      </p:sp>
      <p:sp>
        <p:nvSpPr>
          <p:cNvPr id="205" name="Shape 20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Shape 210"/>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Reduction</a:t>
            </a:r>
          </a:p>
        </p:txBody>
      </p:sp>
      <p:sp>
        <p:nvSpPr>
          <p:cNvPr id="211" name="Shape 211"/>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rtl="0">
              <a:spcBef>
                <a:spcPts val="0"/>
              </a:spcBef>
              <a:buNone/>
            </a:pPr>
            <a:r>
              <a:rPr lang="en"/>
              <a:t>你有一個解法可以解決問題 B </a:t>
            </a:r>
          </a:p>
          <a:p>
            <a:pPr lvl="0" rtl="0">
              <a:spcBef>
                <a:spcPts val="0"/>
              </a:spcBef>
              <a:buNone/>
            </a:pPr>
            <a:r>
              <a:rPr lang="en"/>
              <a:t>你現在面對的是問題 A, 而問題A 可以透過一些運算 (in linear time) 轉換成問題 B.</a:t>
            </a:r>
          </a:p>
          <a:p>
            <a:pPr lvl="0" rtl="0">
              <a:spcBef>
                <a:spcPts val="0"/>
              </a:spcBef>
              <a:buNone/>
            </a:pPr>
            <a:r>
              <a:rPr lang="en"/>
              <a:t>你就可以用問題B 的解法來解決問題 A</a:t>
            </a:r>
          </a:p>
          <a:p>
            <a:pPr lvl="0" rtl="0">
              <a:spcBef>
                <a:spcPts val="0"/>
              </a:spcBef>
              <a:buNone/>
            </a:pPr>
            <a:r>
              <a:t/>
            </a:r>
            <a:endParaRPr/>
          </a:p>
        </p:txBody>
      </p:sp>
      <p:sp>
        <p:nvSpPr>
          <p:cNvPr id="212" name="Shape 2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Shape 217"/>
          <p:cNvSpPr txBox="1"/>
          <p:nvPr>
            <p:ph type="title"/>
          </p:nvPr>
        </p:nvSpPr>
        <p:spPr>
          <a:xfrm>
            <a:off x="387900" y="458025"/>
            <a:ext cx="8588100" cy="686100"/>
          </a:xfrm>
          <a:prstGeom prst="rect">
            <a:avLst/>
          </a:prstGeom>
        </p:spPr>
        <p:txBody>
          <a:bodyPr anchorCtr="0" anchor="b" bIns="91425" lIns="91425" rIns="91425" wrap="square" tIns="91425">
            <a:noAutofit/>
          </a:bodyPr>
          <a:lstStyle/>
          <a:p>
            <a:pPr lvl="0" rtl="0">
              <a:spcBef>
                <a:spcPts val="0"/>
              </a:spcBef>
              <a:buNone/>
            </a:pPr>
            <a:r>
              <a:rPr lang="en"/>
              <a:t>Dynamic programming</a:t>
            </a:r>
          </a:p>
        </p:txBody>
      </p:sp>
      <p:sp>
        <p:nvSpPr>
          <p:cNvPr id="218" name="Shape 218"/>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rtl="0">
              <a:spcBef>
                <a:spcPts val="0"/>
              </a:spcBef>
              <a:buNone/>
            </a:pPr>
            <a:r>
              <a:rPr lang="en"/>
              <a:t>其實一點也不 dynamic，一點也不 programming</a:t>
            </a:r>
          </a:p>
          <a:p>
            <a:pPr lvl="0" rtl="0">
              <a:spcBef>
                <a:spcPts val="0"/>
              </a:spcBef>
              <a:buNone/>
            </a:pPr>
            <a:r>
              <a:rPr lang="en"/>
              <a:t>查表法</a:t>
            </a:r>
          </a:p>
          <a:p>
            <a:pPr lvl="0" rtl="0">
              <a:spcBef>
                <a:spcPts val="0"/>
              </a:spcBef>
              <a:buNone/>
            </a:pPr>
            <a:r>
              <a:rPr lang="en"/>
              <a:t>花費空間來爭取時間的技巧</a:t>
            </a:r>
          </a:p>
          <a:p>
            <a:pPr lvl="0">
              <a:spcBef>
                <a:spcPts val="0"/>
              </a:spcBef>
              <a:buNone/>
            </a:pPr>
            <a:r>
              <a:rPr lang="en"/>
              <a:t>Classic example: Fibonacci number (sample code)</a:t>
            </a:r>
          </a:p>
          <a:p>
            <a:pPr lvl="0" rtl="0">
              <a:spcBef>
                <a:spcPts val="0"/>
              </a:spcBef>
              <a:buNone/>
            </a:pPr>
            <a:r>
              <a:rPr lang="en"/>
              <a:t>1,1,2,3,5,8,13,....</a:t>
            </a:r>
          </a:p>
        </p:txBody>
      </p:sp>
      <p:sp>
        <p:nvSpPr>
          <p:cNvPr id="219" name="Shape 2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t/>
            </a:r>
            <a:endParaRPr/>
          </a:p>
        </p:txBody>
      </p:sp>
      <p:sp>
        <p:nvSpPr>
          <p:cNvPr id="225" name="Shape 225"/>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在不同的領域面對不同問題時，都會有許多不同的演算法來解決某個特定問題</a:t>
            </a:r>
          </a:p>
          <a:p>
            <a:pPr lvl="0">
              <a:spcBef>
                <a:spcPts val="0"/>
              </a:spcBef>
              <a:buNone/>
            </a:pPr>
            <a:r>
              <a:rPr lang="en"/>
              <a:t>問題 =&gt; 用數學表示 =&gt; 寫程式求解 (通常是找最佳解)</a:t>
            </a:r>
          </a:p>
          <a:p>
            <a:pPr lvl="0">
              <a:spcBef>
                <a:spcPts val="0"/>
              </a:spcBef>
              <a:buNone/>
            </a:pPr>
            <a:r>
              <a:rPr lang="en"/>
              <a:t>問題 =&gt; 用數學表示，基本上是 PhD 的訓練</a:t>
            </a:r>
          </a:p>
          <a:p>
            <a:pPr lvl="0">
              <a:spcBef>
                <a:spcPts val="0"/>
              </a:spcBef>
              <a:buNone/>
            </a:pPr>
            <a:r>
              <a:rPr lang="en"/>
              <a:t>用數學表示 =&gt; 寫程式求解，基本上是大學部高年級與碩班的訓練</a:t>
            </a:r>
          </a:p>
          <a:p>
            <a:pPr lvl="0">
              <a:spcBef>
                <a:spcPts val="0"/>
              </a:spcBef>
              <a:buNone/>
            </a:pPr>
            <a:r>
              <a:rPr lang="en"/>
              <a:t>一般來說，台灣業界軟體開發的工作 (根據我以前經驗與網路上看到的資料)，熟悉使用產品比底層基礎來的重要，對嗎? 這樣好嗎?</a:t>
            </a:r>
          </a:p>
        </p:txBody>
      </p:sp>
      <p:sp>
        <p:nvSpPr>
          <p:cNvPr id="226" name="Shape 22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Shape 231"/>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solidFill>
                  <a:srgbClr val="FFFF00"/>
                </a:solidFill>
              </a:rPr>
              <a:t>2. .NET CLR (Common Language Runtime)</a:t>
            </a:r>
          </a:p>
        </p:txBody>
      </p:sp>
      <p:sp>
        <p:nvSpPr>
          <p:cNvPr id="232" name="Shape 232"/>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2-1. Garbage Collection</a:t>
            </a:r>
          </a:p>
          <a:p>
            <a:pPr lvl="0">
              <a:spcBef>
                <a:spcPts val="0"/>
              </a:spcBef>
              <a:buNone/>
            </a:pPr>
            <a:r>
              <a:rPr lang="en"/>
              <a:t>2-2. Just In Time compiler</a:t>
            </a:r>
          </a:p>
        </p:txBody>
      </p:sp>
      <p:sp>
        <p:nvSpPr>
          <p:cNvPr id="233" name="Shape 23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latin typeface="Roboto"/>
                <a:ea typeface="Roboto"/>
                <a:cs typeface="Roboto"/>
                <a:sym typeface="Roboto"/>
              </a:rPr>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Shape 238"/>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solidFill>
                  <a:srgbClr val="FFFF00"/>
                </a:solidFill>
              </a:rPr>
              <a:t>2-1. Garbage Collection</a:t>
            </a:r>
          </a:p>
        </p:txBody>
      </p:sp>
      <p:sp>
        <p:nvSpPr>
          <p:cNvPr id="239" name="Shape 239"/>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a:spcBef>
                <a:spcPts val="0"/>
              </a:spcBef>
            </a:pPr>
            <a:r>
              <a:rPr lang="en"/>
              <a:t>Managed v.s. Un-managed</a:t>
            </a:r>
          </a:p>
          <a:p>
            <a:pPr indent="-228600" lvl="0" marL="457200">
              <a:spcBef>
                <a:spcPts val="0"/>
              </a:spcBef>
            </a:pPr>
            <a:r>
              <a:rPr lang="en"/>
              <a:t>Allocation v.s. Fragmentation (許多資源分配再利用的項目，如作業系統或資料庫引擎等，都有類似問題)</a:t>
            </a:r>
          </a:p>
          <a:p>
            <a:pPr indent="-228600" lvl="0" marL="457200" rtl="0">
              <a:spcBef>
                <a:spcPts val="0"/>
              </a:spcBef>
            </a:pPr>
            <a:r>
              <a:rPr lang="en"/>
              <a:t>.Net GC 採用的方法很直覺</a:t>
            </a:r>
          </a:p>
          <a:p>
            <a:pPr indent="-228600" lvl="1" marL="914400">
              <a:spcBef>
                <a:spcPts val="0"/>
              </a:spcBef>
            </a:pPr>
            <a:r>
              <a:rPr lang="en"/>
              <a:t>Mark and Compact</a:t>
            </a:r>
          </a:p>
          <a:p>
            <a:pPr indent="0" lvl="0" marL="457200" marR="0" rtl="0" algn="l">
              <a:lnSpc>
                <a:spcPct val="115000"/>
              </a:lnSpc>
              <a:spcBef>
                <a:spcPts val="0"/>
              </a:spcBef>
              <a:spcAft>
                <a:spcPts val="1600"/>
              </a:spcAft>
              <a:buNone/>
            </a:pPr>
            <a:r>
              <a:t/>
            </a:r>
            <a:endParaRPr/>
          </a:p>
        </p:txBody>
      </p:sp>
      <p:sp>
        <p:nvSpPr>
          <p:cNvPr id="240" name="Shape 2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Shape 245"/>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Mark</a:t>
            </a:r>
          </a:p>
        </p:txBody>
      </p:sp>
      <p:sp>
        <p:nvSpPr>
          <p:cNvPr id="246" name="Shape 246"/>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a:spcBef>
                <a:spcPts val="0"/>
              </a:spcBef>
            </a:pPr>
            <a:r>
              <a:rPr lang="en"/>
              <a:t>Suspends all threads</a:t>
            </a:r>
          </a:p>
          <a:p>
            <a:pPr indent="-228600" lvl="0" marL="457200">
              <a:spcBef>
                <a:spcPts val="0"/>
              </a:spcBef>
            </a:pPr>
            <a:r>
              <a:rPr lang="en"/>
              <a:t>Assume all objects are garbage</a:t>
            </a:r>
          </a:p>
          <a:p>
            <a:pPr indent="-228600" lvl="0" marL="457200">
              <a:spcBef>
                <a:spcPts val="0"/>
              </a:spcBef>
            </a:pPr>
            <a:r>
              <a:rPr lang="en"/>
              <a:t>Mark reachable objects (all rooted objects in current scope + objects referred by static fields)</a:t>
            </a:r>
          </a:p>
        </p:txBody>
      </p:sp>
      <p:sp>
        <p:nvSpPr>
          <p:cNvPr id="247" name="Shape 2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Compact</a:t>
            </a:r>
          </a:p>
        </p:txBody>
      </p:sp>
      <p:sp>
        <p:nvSpPr>
          <p:cNvPr id="253" name="Shape 253"/>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rtl="0">
              <a:spcBef>
                <a:spcPts val="0"/>
              </a:spcBef>
            </a:pPr>
            <a:r>
              <a:rPr lang="en"/>
              <a:t>Compact marked objects</a:t>
            </a:r>
          </a:p>
          <a:p>
            <a:pPr indent="-228600" lvl="1" marL="914400" rtl="0">
              <a:spcBef>
                <a:spcPts val="0"/>
              </a:spcBef>
            </a:pPr>
            <a:r>
              <a:rPr lang="en"/>
              <a:t>Marked objects are shifted down (simple memory copy) </a:t>
            </a:r>
          </a:p>
          <a:p>
            <a:pPr indent="-228600" lvl="2" marL="1371600" rtl="0">
              <a:spcBef>
                <a:spcPts val="0"/>
              </a:spcBef>
            </a:pPr>
            <a:r>
              <a:rPr lang="en"/>
              <a:t>No address space fragmentation</a:t>
            </a:r>
          </a:p>
          <a:p>
            <a:pPr indent="-228600" lvl="1" marL="914400" rtl="0">
              <a:spcBef>
                <a:spcPts val="0"/>
              </a:spcBef>
            </a:pPr>
            <a:r>
              <a:rPr lang="en"/>
              <a:t>Each root is updated to point to object’s new memory address</a:t>
            </a:r>
          </a:p>
          <a:p>
            <a:pPr indent="-228600" lvl="0" marL="457200" rtl="0">
              <a:spcBef>
                <a:spcPts val="0"/>
              </a:spcBef>
            </a:pPr>
            <a:r>
              <a:rPr lang="en"/>
              <a:t>After compacting,</a:t>
            </a:r>
          </a:p>
          <a:p>
            <a:pPr indent="-228600" lvl="1" marL="914400" rtl="0">
              <a:spcBef>
                <a:spcPts val="0"/>
              </a:spcBef>
            </a:pPr>
            <a:r>
              <a:rPr lang="en"/>
              <a:t>NextObjPtr pointer is positioned after last surviving object</a:t>
            </a:r>
          </a:p>
          <a:p>
            <a:pPr indent="-228600" lvl="1" marL="914400" rtl="0">
              <a:spcBef>
                <a:spcPts val="0"/>
              </a:spcBef>
            </a:pPr>
            <a:r>
              <a:rPr lang="en"/>
              <a:t>All threads are resumed</a:t>
            </a:r>
          </a:p>
          <a:p>
            <a:pPr indent="-228600" lvl="1" marL="914400">
              <a:spcBef>
                <a:spcPts val="0"/>
              </a:spcBef>
            </a:pPr>
            <a:r>
              <a:rPr lang="en"/>
              <a:t>Heap should have free space &amp; new should succeed (otherwise OutOfMemoryException)</a:t>
            </a:r>
          </a:p>
          <a:p>
            <a:pPr lvl="0">
              <a:spcBef>
                <a:spcPts val="0"/>
              </a:spcBef>
              <a:buNone/>
            </a:pPr>
            <a:r>
              <a:t/>
            </a:r>
            <a:endParaRPr/>
          </a:p>
        </p:txBody>
      </p:sp>
      <p:sp>
        <p:nvSpPr>
          <p:cNvPr id="254" name="Shape 25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.Net memory heap</a:t>
            </a:r>
          </a:p>
        </p:txBody>
      </p:sp>
      <p:sp>
        <p:nvSpPr>
          <p:cNvPr id="260" name="Shape 260"/>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rtl="0">
              <a:spcBef>
                <a:spcPts val="0"/>
              </a:spcBef>
              <a:buNone/>
            </a:pPr>
            <a:r>
              <a:rPr lang="en"/>
              <a:t>Small object heap and large object heap (how large ?  &gt; 85000 bytes) </a:t>
            </a:r>
          </a:p>
          <a:p>
            <a:pPr lvl="0" rtl="0">
              <a:spcBef>
                <a:spcPts val="0"/>
              </a:spcBef>
              <a:buNone/>
            </a:pPr>
            <a:r>
              <a:rPr lang="en"/>
              <a:t>Small object heap has gen 0, gen 1, and gen 2.</a:t>
            </a:r>
          </a:p>
        </p:txBody>
      </p:sp>
      <p:sp>
        <p:nvSpPr>
          <p:cNvPr id="261" name="Shape 2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262" name="Shape 262"/>
          <p:cNvSpPr/>
          <p:nvPr/>
        </p:nvSpPr>
        <p:spPr>
          <a:xfrm>
            <a:off x="1528775" y="3093250"/>
            <a:ext cx="3293400" cy="442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Gen 0</a:t>
            </a:r>
          </a:p>
        </p:txBody>
      </p:sp>
      <p:sp>
        <p:nvSpPr>
          <p:cNvPr id="263" name="Shape 263"/>
          <p:cNvSpPr/>
          <p:nvPr/>
        </p:nvSpPr>
        <p:spPr>
          <a:xfrm>
            <a:off x="4836325" y="3100400"/>
            <a:ext cx="8859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Gen 1</a:t>
            </a:r>
          </a:p>
        </p:txBody>
      </p:sp>
      <p:sp>
        <p:nvSpPr>
          <p:cNvPr id="264" name="Shape 264"/>
          <p:cNvSpPr/>
          <p:nvPr/>
        </p:nvSpPr>
        <p:spPr>
          <a:xfrm>
            <a:off x="5736375" y="3100400"/>
            <a:ext cx="8859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Gen 2</a:t>
            </a:r>
          </a:p>
        </p:txBody>
      </p:sp>
      <p:sp>
        <p:nvSpPr>
          <p:cNvPr id="265" name="Shape 265"/>
          <p:cNvSpPr/>
          <p:nvPr/>
        </p:nvSpPr>
        <p:spPr>
          <a:xfrm>
            <a:off x="1528775" y="3750475"/>
            <a:ext cx="50934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Large object heap</a:t>
            </a:r>
          </a:p>
        </p:txBody>
      </p:sp>
      <p:sp>
        <p:nvSpPr>
          <p:cNvPr id="266" name="Shape 266"/>
          <p:cNvSpPr txBox="1"/>
          <p:nvPr/>
        </p:nvSpPr>
        <p:spPr>
          <a:xfrm>
            <a:off x="6743700" y="3871925"/>
            <a:ext cx="4114800" cy="480000"/>
          </a:xfrm>
          <a:prstGeom prst="rect">
            <a:avLst/>
          </a:prstGeom>
          <a:noFill/>
          <a:ln>
            <a:noFill/>
          </a:ln>
        </p:spPr>
        <p:txBody>
          <a:bodyPr anchorCtr="0" anchor="t" bIns="91425" lIns="91425" rIns="91425" wrap="square" tIns="91425">
            <a:noAutofit/>
          </a:bodyPr>
          <a:lstStyle/>
          <a:p>
            <a:pPr lvl="0">
              <a:spcBef>
                <a:spcPts val="0"/>
              </a:spcBef>
              <a:buNone/>
            </a:pPr>
            <a:r>
              <a:t/>
            </a:r>
            <a:endParaRPr/>
          </a:p>
        </p:txBody>
      </p:sp>
      <p:sp>
        <p:nvSpPr>
          <p:cNvPr id="267" name="Shape 267"/>
          <p:cNvSpPr/>
          <p:nvPr/>
        </p:nvSpPr>
        <p:spPr>
          <a:xfrm>
            <a:off x="1528775" y="2872075"/>
            <a:ext cx="194100" cy="314400"/>
          </a:xfrm>
          <a:prstGeom prst="down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68" name="Shape 268"/>
          <p:cNvSpPr txBox="1"/>
          <p:nvPr/>
        </p:nvSpPr>
        <p:spPr>
          <a:xfrm>
            <a:off x="1351475" y="2564425"/>
            <a:ext cx="548700" cy="314400"/>
          </a:xfrm>
          <a:prstGeom prst="rect">
            <a:avLst/>
          </a:prstGeom>
          <a:noFill/>
          <a:ln>
            <a:noFill/>
          </a:ln>
        </p:spPr>
        <p:txBody>
          <a:bodyPr anchorCtr="0" anchor="t" bIns="91425" lIns="91425" rIns="91425" wrap="square" tIns="91425">
            <a:noAutofit/>
          </a:bodyPr>
          <a:lstStyle/>
          <a:p>
            <a:pPr lvl="0" rtl="0">
              <a:spcBef>
                <a:spcPts val="0"/>
              </a:spcBef>
              <a:buNone/>
            </a:pPr>
            <a:r>
              <a:rPr lang="en" sz="1000">
                <a:solidFill>
                  <a:schemeClr val="dk1"/>
                </a:solidFill>
              </a:rPr>
              <a:t>Initial</a:t>
            </a:r>
          </a:p>
        </p:txBody>
      </p:sp>
      <p:sp>
        <p:nvSpPr>
          <p:cNvPr id="269" name="Shape 269"/>
          <p:cNvSpPr txBox="1"/>
          <p:nvPr/>
        </p:nvSpPr>
        <p:spPr>
          <a:xfrm>
            <a:off x="6636425" y="3089950"/>
            <a:ext cx="1685400" cy="449400"/>
          </a:xfrm>
          <a:prstGeom prst="rect">
            <a:avLst/>
          </a:prstGeom>
          <a:noFill/>
          <a:ln>
            <a:noFill/>
          </a:ln>
        </p:spPr>
        <p:txBody>
          <a:bodyPr anchorCtr="0" anchor="t" bIns="91425" lIns="91425" rIns="91425" wrap="square" tIns="91425">
            <a:noAutofit/>
          </a:bodyPr>
          <a:lstStyle/>
          <a:p>
            <a:pPr lvl="0" rtl="0">
              <a:spcBef>
                <a:spcPts val="0"/>
              </a:spcBef>
              <a:buNone/>
            </a:pPr>
            <a:r>
              <a:rPr lang="en">
                <a:solidFill>
                  <a:schemeClr val="dk1"/>
                </a:solidFill>
              </a:rPr>
              <a:t>Small object heap</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GC 時的移動</a:t>
            </a:r>
          </a:p>
        </p:txBody>
      </p:sp>
      <p:sp>
        <p:nvSpPr>
          <p:cNvPr id="275" name="Shape 275"/>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76" name="Shape 27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277" name="Shape 277"/>
          <p:cNvSpPr/>
          <p:nvPr/>
        </p:nvSpPr>
        <p:spPr>
          <a:xfrm>
            <a:off x="1094025" y="2297325"/>
            <a:ext cx="3293400" cy="442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Gen 0</a:t>
            </a:r>
          </a:p>
        </p:txBody>
      </p:sp>
      <p:sp>
        <p:nvSpPr>
          <p:cNvPr id="278" name="Shape 278"/>
          <p:cNvSpPr/>
          <p:nvPr/>
        </p:nvSpPr>
        <p:spPr>
          <a:xfrm>
            <a:off x="4401575" y="2304475"/>
            <a:ext cx="8859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Gen 1</a:t>
            </a:r>
          </a:p>
        </p:txBody>
      </p:sp>
      <p:sp>
        <p:nvSpPr>
          <p:cNvPr id="279" name="Shape 279"/>
          <p:cNvSpPr/>
          <p:nvPr/>
        </p:nvSpPr>
        <p:spPr>
          <a:xfrm>
            <a:off x="1094025" y="3275625"/>
            <a:ext cx="50934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Large object heap</a:t>
            </a:r>
          </a:p>
        </p:txBody>
      </p:sp>
      <p:sp>
        <p:nvSpPr>
          <p:cNvPr id="280" name="Shape 280"/>
          <p:cNvSpPr/>
          <p:nvPr/>
        </p:nvSpPr>
        <p:spPr>
          <a:xfrm>
            <a:off x="4401575" y="2069450"/>
            <a:ext cx="194100" cy="314400"/>
          </a:xfrm>
          <a:prstGeom prst="down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81" name="Shape 281"/>
          <p:cNvSpPr txBox="1"/>
          <p:nvPr/>
        </p:nvSpPr>
        <p:spPr>
          <a:xfrm>
            <a:off x="4107450" y="1618625"/>
            <a:ext cx="922200" cy="314400"/>
          </a:xfrm>
          <a:prstGeom prst="rect">
            <a:avLst/>
          </a:prstGeom>
          <a:noFill/>
          <a:ln>
            <a:noFill/>
          </a:ln>
        </p:spPr>
        <p:txBody>
          <a:bodyPr anchorCtr="0" anchor="t" bIns="91425" lIns="91425" rIns="91425" wrap="square" tIns="91425">
            <a:noAutofit/>
          </a:bodyPr>
          <a:lstStyle/>
          <a:p>
            <a:pPr lvl="0" rtl="0">
              <a:spcBef>
                <a:spcPts val="0"/>
              </a:spcBef>
              <a:buNone/>
            </a:pPr>
            <a:r>
              <a:rPr lang="en" sz="1000">
                <a:solidFill>
                  <a:schemeClr val="dk1"/>
                </a:solidFill>
              </a:rPr>
              <a:t>When GC, from gen 0</a:t>
            </a:r>
          </a:p>
        </p:txBody>
      </p:sp>
      <p:sp>
        <p:nvSpPr>
          <p:cNvPr id="282" name="Shape 282"/>
          <p:cNvSpPr txBox="1"/>
          <p:nvPr/>
        </p:nvSpPr>
        <p:spPr>
          <a:xfrm>
            <a:off x="6201675" y="2294025"/>
            <a:ext cx="1685400" cy="449400"/>
          </a:xfrm>
          <a:prstGeom prst="rect">
            <a:avLst/>
          </a:prstGeom>
          <a:noFill/>
          <a:ln>
            <a:noFill/>
          </a:ln>
        </p:spPr>
        <p:txBody>
          <a:bodyPr anchorCtr="0" anchor="t" bIns="91425" lIns="91425" rIns="91425" wrap="square" tIns="91425">
            <a:noAutofit/>
          </a:bodyPr>
          <a:lstStyle/>
          <a:p>
            <a:pPr lvl="0" rtl="0">
              <a:spcBef>
                <a:spcPts val="0"/>
              </a:spcBef>
              <a:buNone/>
            </a:pPr>
            <a:r>
              <a:rPr lang="en">
                <a:solidFill>
                  <a:schemeClr val="dk1"/>
                </a:solidFill>
              </a:rPr>
              <a:t>Small object heap</a:t>
            </a:r>
          </a:p>
        </p:txBody>
      </p:sp>
      <p:sp>
        <p:nvSpPr>
          <p:cNvPr id="283" name="Shape 283"/>
          <p:cNvSpPr/>
          <p:nvPr/>
        </p:nvSpPr>
        <p:spPr>
          <a:xfrm>
            <a:off x="5301625" y="2304475"/>
            <a:ext cx="8859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Gen 2</a:t>
            </a:r>
          </a:p>
        </p:txBody>
      </p:sp>
      <p:sp>
        <p:nvSpPr>
          <p:cNvPr id="284" name="Shape 284"/>
          <p:cNvSpPr/>
          <p:nvPr/>
        </p:nvSpPr>
        <p:spPr>
          <a:xfrm>
            <a:off x="5336588" y="2069450"/>
            <a:ext cx="194100" cy="314400"/>
          </a:xfrm>
          <a:prstGeom prst="downArrow">
            <a:avLst>
              <a:gd fmla="val 50000" name="adj1"/>
              <a:gd fmla="val 50000" name="adj2"/>
            </a:avLst>
          </a:prstGeom>
          <a:solidFill>
            <a:srgbClr val="FF0000"/>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285" name="Shape 285"/>
          <p:cNvSpPr txBox="1"/>
          <p:nvPr/>
        </p:nvSpPr>
        <p:spPr>
          <a:xfrm>
            <a:off x="5029650" y="1618625"/>
            <a:ext cx="922200" cy="314400"/>
          </a:xfrm>
          <a:prstGeom prst="rect">
            <a:avLst/>
          </a:prstGeom>
          <a:noFill/>
          <a:ln>
            <a:noFill/>
          </a:ln>
        </p:spPr>
        <p:txBody>
          <a:bodyPr anchorCtr="0" anchor="t" bIns="91425" lIns="91425" rIns="91425" wrap="square" tIns="91425">
            <a:noAutofit/>
          </a:bodyPr>
          <a:lstStyle/>
          <a:p>
            <a:pPr lvl="0" rtl="0">
              <a:spcBef>
                <a:spcPts val="0"/>
              </a:spcBef>
              <a:buNone/>
            </a:pPr>
            <a:r>
              <a:rPr lang="en" sz="1000">
                <a:solidFill>
                  <a:schemeClr val="dk1"/>
                </a:solidFill>
              </a:rPr>
              <a:t>When GC, from gen 1</a:t>
            </a:r>
          </a:p>
        </p:txBody>
      </p:sp>
      <p:sp>
        <p:nvSpPr>
          <p:cNvPr id="286" name="Shape 286"/>
          <p:cNvSpPr txBox="1"/>
          <p:nvPr/>
        </p:nvSpPr>
        <p:spPr>
          <a:xfrm>
            <a:off x="3068475" y="2774325"/>
            <a:ext cx="4870800" cy="314400"/>
          </a:xfrm>
          <a:prstGeom prst="rect">
            <a:avLst/>
          </a:prstGeom>
          <a:noFill/>
          <a:ln>
            <a:noFill/>
          </a:ln>
        </p:spPr>
        <p:txBody>
          <a:bodyPr anchorCtr="0" anchor="t" bIns="91425" lIns="91425" rIns="91425" wrap="square" tIns="91425">
            <a:noAutofit/>
          </a:bodyPr>
          <a:lstStyle/>
          <a:p>
            <a:pPr lvl="0" rtl="0">
              <a:spcBef>
                <a:spcPts val="0"/>
              </a:spcBef>
              <a:buNone/>
            </a:pPr>
            <a:r>
              <a:rPr lang="en" sz="1000">
                <a:solidFill>
                  <a:schemeClr val="dk1"/>
                </a:solidFill>
              </a:rPr>
              <a:t>有時 (when no compaction) 物件並非真正在記憶體上被搬移，而是 gen 界限重新分配</a:t>
            </a:r>
          </a:p>
        </p:txBody>
      </p:sp>
      <p:sp>
        <p:nvSpPr>
          <p:cNvPr id="287" name="Shape 287"/>
          <p:cNvSpPr txBox="1"/>
          <p:nvPr/>
        </p:nvSpPr>
        <p:spPr>
          <a:xfrm>
            <a:off x="708975" y="3959625"/>
            <a:ext cx="3852600" cy="449400"/>
          </a:xfrm>
          <a:prstGeom prst="rect">
            <a:avLst/>
          </a:prstGeom>
          <a:noFill/>
          <a:ln>
            <a:noFill/>
          </a:ln>
        </p:spPr>
        <p:txBody>
          <a:bodyPr anchorCtr="0" anchor="t" bIns="91425" lIns="91425" rIns="91425" wrap="square" tIns="91425">
            <a:noAutofit/>
          </a:bodyPr>
          <a:lstStyle/>
          <a:p>
            <a:pPr lvl="0" rtl="0">
              <a:spcBef>
                <a:spcPts val="0"/>
              </a:spcBef>
              <a:buNone/>
            </a:pPr>
            <a:r>
              <a:rPr lang="en">
                <a:solidFill>
                  <a:schemeClr val="dk1"/>
                </a:solidFill>
              </a:rPr>
              <a:t>物件可能會在 Gen 2 一直到程式結束</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課程目標</a:t>
            </a:r>
          </a:p>
        </p:txBody>
      </p:sp>
      <p:sp>
        <p:nvSpPr>
          <p:cNvPr id="77" name="Shape 77"/>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捐錢公益團體進而幫助需要幫助的人</a:t>
            </a:r>
          </a:p>
          <a:p>
            <a:pPr lvl="0">
              <a:spcBef>
                <a:spcPts val="0"/>
              </a:spcBef>
              <a:buNone/>
            </a:pPr>
            <a:r>
              <a:rPr lang="en"/>
              <a:t>了解撰寫高效率 code/.Net code 該知道的事</a:t>
            </a:r>
          </a:p>
          <a:p>
            <a:pPr lvl="0">
              <a:spcBef>
                <a:spcPts val="0"/>
              </a:spcBef>
              <a:buNone/>
            </a:pPr>
            <a:r>
              <a:rPr lang="en"/>
              <a:t>了解一些 .Net framework 跟這主題有關的事</a:t>
            </a:r>
          </a:p>
          <a:p>
            <a:pPr lvl="0">
              <a:spcBef>
                <a:spcPts val="0"/>
              </a:spcBef>
              <a:buNone/>
            </a:pPr>
            <a:r>
              <a:rPr lang="en"/>
              <a:t>了解使用一些與程式效率有關的工具</a:t>
            </a:r>
          </a:p>
          <a:p>
            <a:pPr lvl="0">
              <a:spcBef>
                <a:spcPts val="0"/>
              </a:spcBef>
              <a:buNone/>
            </a:pPr>
            <a:r>
              <a:rPr lang="en"/>
              <a:t>不是教你寫程式，也不是教你寫 .Net code</a:t>
            </a:r>
          </a:p>
          <a:p>
            <a:pPr lvl="0">
              <a:spcBef>
                <a:spcPts val="0"/>
              </a:spcBef>
              <a:buNone/>
            </a:pPr>
            <a:r>
              <a:rPr lang="en"/>
              <a:t>不是討論其他主題，如資料庫效能或網路效能等等</a:t>
            </a:r>
          </a:p>
          <a:p>
            <a:pPr lvl="0">
              <a:spcBef>
                <a:spcPts val="0"/>
              </a:spcBef>
              <a:buNone/>
            </a:pPr>
            <a:r>
              <a:t/>
            </a:r>
            <a:endParaRPr/>
          </a:p>
        </p:txBody>
      </p:sp>
      <p:sp>
        <p:nvSpPr>
          <p:cNvPr id="78" name="Shape 7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Example</a:t>
            </a:r>
          </a:p>
        </p:txBody>
      </p:sp>
      <p:sp>
        <p:nvSpPr>
          <p:cNvPr id="293" name="Shape 29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294" name="Shape 294"/>
          <p:cNvSpPr txBox="1"/>
          <p:nvPr/>
        </p:nvSpPr>
        <p:spPr>
          <a:xfrm>
            <a:off x="249725" y="1388950"/>
            <a:ext cx="2475300" cy="1985400"/>
          </a:xfrm>
          <a:prstGeom prst="rect">
            <a:avLst/>
          </a:prstGeom>
          <a:noFill/>
          <a:ln cap="flat" cmpd="sng" w="19050">
            <a:solidFill>
              <a:srgbClr val="FFFFFF"/>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solidFill>
                  <a:srgbClr val="FFFFFF"/>
                </a:solidFill>
              </a:rPr>
              <a:t>Object Example() {</a:t>
            </a:r>
          </a:p>
          <a:p>
            <a:pPr lvl="0" rtl="0">
              <a:spcBef>
                <a:spcPts val="0"/>
              </a:spcBef>
              <a:buNone/>
            </a:pPr>
            <a:r>
              <a:rPr lang="en">
                <a:solidFill>
                  <a:srgbClr val="FFFFFF"/>
                </a:solidFill>
              </a:rPr>
              <a:t>  int x = 2;</a:t>
            </a:r>
          </a:p>
          <a:p>
            <a:pPr lvl="0" rtl="0">
              <a:spcBef>
                <a:spcPts val="0"/>
              </a:spcBef>
              <a:buNone/>
            </a:pPr>
            <a:r>
              <a:rPr lang="en">
                <a:solidFill>
                  <a:srgbClr val="FFFFFF"/>
                </a:solidFill>
              </a:rPr>
              <a:t>  Object o = new A();</a:t>
            </a:r>
          </a:p>
          <a:p>
            <a:pPr lvl="0" rtl="0">
              <a:spcBef>
                <a:spcPts val="0"/>
              </a:spcBef>
              <a:buNone/>
            </a:pPr>
            <a:r>
              <a:rPr lang="en">
                <a:solidFill>
                  <a:srgbClr val="FFFFFF"/>
                </a:solidFill>
              </a:rPr>
              <a:t>  Object[] a = new Object[x];</a:t>
            </a:r>
          </a:p>
          <a:p>
            <a:pPr lvl="0" rtl="0">
              <a:spcBef>
                <a:spcPts val="0"/>
              </a:spcBef>
              <a:buNone/>
            </a:pPr>
            <a:r>
              <a:rPr lang="en">
                <a:solidFill>
                  <a:srgbClr val="FFFFFF"/>
                </a:solidFill>
              </a:rPr>
              <a:t>  a[0] = new B();</a:t>
            </a:r>
          </a:p>
          <a:p>
            <a:pPr lvl="0" rtl="0">
              <a:spcBef>
                <a:spcPts val="0"/>
              </a:spcBef>
              <a:buNone/>
            </a:pPr>
            <a:r>
              <a:rPr lang="en">
                <a:solidFill>
                  <a:srgbClr val="FFFFFF"/>
                </a:solidFill>
              </a:rPr>
              <a:t>  a[1] = new C();</a:t>
            </a:r>
          </a:p>
          <a:p>
            <a:pPr lvl="0" rtl="0">
              <a:spcBef>
                <a:spcPts val="0"/>
              </a:spcBef>
              <a:buNone/>
            </a:pPr>
            <a:r>
              <a:rPr lang="en">
                <a:solidFill>
                  <a:srgbClr val="FFFFFF"/>
                </a:solidFill>
              </a:rPr>
              <a:t>  return a;</a:t>
            </a:r>
          </a:p>
          <a:p>
            <a:pPr lvl="0" rtl="0">
              <a:spcBef>
                <a:spcPts val="0"/>
              </a:spcBef>
              <a:buNone/>
            </a:pPr>
            <a:r>
              <a:rPr lang="en">
                <a:solidFill>
                  <a:srgbClr val="FFFFFF"/>
                </a:solidFill>
              </a:rPr>
              <a:t>}</a:t>
            </a:r>
          </a:p>
        </p:txBody>
      </p:sp>
      <p:graphicFrame>
        <p:nvGraphicFramePr>
          <p:cNvPr id="295" name="Shape 295"/>
          <p:cNvGraphicFramePr/>
          <p:nvPr/>
        </p:nvGraphicFramePr>
        <p:xfrm>
          <a:off x="2929375" y="1744300"/>
          <a:ext cx="3000000" cy="3000000"/>
        </p:xfrm>
        <a:graphic>
          <a:graphicData uri="http://schemas.openxmlformats.org/drawingml/2006/table">
            <a:tbl>
              <a:tblPr>
                <a:noFill/>
                <a:tableStyleId>{20012E94-3258-4F69-AB6A-71092E1F2819}</a:tableStyleId>
              </a:tblPr>
              <a:tblGrid>
                <a:gridCol w="1522875"/>
              </a:tblGrid>
              <a:tr h="381000">
                <a:tc>
                  <a:txBody>
                    <a:bodyPr>
                      <a:noAutofit/>
                    </a:bodyPr>
                    <a:lstStyle/>
                    <a:p>
                      <a:pPr lvl="0" rtl="0" algn="ctr">
                        <a:spcBef>
                          <a:spcPts val="0"/>
                        </a:spcBef>
                        <a:buNone/>
                      </a:pPr>
                      <a:r>
                        <a:rPr lang="en">
                          <a:solidFill>
                            <a:srgbClr val="FFFFFF"/>
                          </a:solidFill>
                        </a:rPr>
                        <a:t>x=2</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r h="381000">
                <a:tc>
                  <a:txBody>
                    <a:bodyPr>
                      <a:noAutofit/>
                    </a:bodyPr>
                    <a:lstStyle/>
                    <a:p>
                      <a:pPr lvl="0" rtl="0" algn="ctr">
                        <a:spcBef>
                          <a:spcPts val="0"/>
                        </a:spcBef>
                        <a:buNone/>
                      </a:pPr>
                      <a:r>
                        <a:rPr lang="en">
                          <a:solidFill>
                            <a:srgbClr val="FFFFFF"/>
                          </a:solidFill>
                        </a:rPr>
                        <a:t>o</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r h="381000">
                <a:tc>
                  <a:txBody>
                    <a:bodyPr>
                      <a:noAutofit/>
                    </a:bodyPr>
                    <a:lstStyle/>
                    <a:p>
                      <a:pPr lvl="0" rtl="0" algn="ctr">
                        <a:spcBef>
                          <a:spcPts val="0"/>
                        </a:spcBef>
                        <a:buNone/>
                      </a:pPr>
                      <a:r>
                        <a:rPr lang="en">
                          <a:solidFill>
                            <a:srgbClr val="FFFFFF"/>
                          </a:solidFill>
                        </a:rPr>
                        <a:t>a</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r h="381000">
                <a:tc>
                  <a:txBody>
                    <a:bodyPr>
                      <a:noAutofit/>
                    </a:bodyPr>
                    <a:lstStyle/>
                    <a:p>
                      <a:pPr lvl="0" rtl="0" algn="ctr">
                        <a:spcBef>
                          <a:spcPts val="0"/>
                        </a:spcBef>
                        <a:buNone/>
                      </a:pPr>
                      <a:r>
                        <a:t/>
                      </a:r>
                      <a:endParaRP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bl>
          </a:graphicData>
        </a:graphic>
      </p:graphicFrame>
      <p:sp>
        <p:nvSpPr>
          <p:cNvPr id="296" name="Shape 296"/>
          <p:cNvSpPr txBox="1"/>
          <p:nvPr/>
        </p:nvSpPr>
        <p:spPr>
          <a:xfrm>
            <a:off x="3116250" y="1388950"/>
            <a:ext cx="1335900" cy="3552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Thread stack</a:t>
            </a:r>
          </a:p>
        </p:txBody>
      </p:sp>
      <p:graphicFrame>
        <p:nvGraphicFramePr>
          <p:cNvPr id="297" name="Shape 297"/>
          <p:cNvGraphicFramePr/>
          <p:nvPr/>
        </p:nvGraphicFramePr>
        <p:xfrm>
          <a:off x="4843375" y="1735725"/>
          <a:ext cx="3000000" cy="3000000"/>
        </p:xfrm>
        <a:graphic>
          <a:graphicData uri="http://schemas.openxmlformats.org/drawingml/2006/table">
            <a:tbl>
              <a:tblPr>
                <a:noFill/>
                <a:tableStyleId>{20012E94-3258-4F69-AB6A-71092E1F2819}</a:tableStyleId>
              </a:tblPr>
              <a:tblGrid>
                <a:gridCol w="809400"/>
                <a:gridCol w="1192250"/>
                <a:gridCol w="622425"/>
                <a:gridCol w="613525"/>
                <a:gridCol w="809400"/>
              </a:tblGrid>
              <a:tr h="1827850">
                <a:tc>
                  <a:txBody>
                    <a:bodyPr>
                      <a:noAutofit/>
                    </a:bodyPr>
                    <a:lstStyle/>
                    <a:p>
                      <a:pPr lvl="0" rtl="0">
                        <a:spcBef>
                          <a:spcPts val="0"/>
                        </a:spcBef>
                        <a:buNone/>
                      </a:pPr>
                      <a:r>
                        <a:rPr lang="en">
                          <a:solidFill>
                            <a:srgbClr val="FFFFFF"/>
                          </a:solidFill>
                        </a:rPr>
                        <a:t>A</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Array</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B</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C</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a:spcBef>
                          <a:spcPts val="0"/>
                        </a:spcBef>
                        <a:buNone/>
                      </a:pPr>
                      <a:r>
                        <a:t/>
                      </a:r>
                      <a:endParaRP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bl>
          </a:graphicData>
        </a:graphic>
      </p:graphicFrame>
      <p:sp>
        <p:nvSpPr>
          <p:cNvPr id="298" name="Shape 298"/>
          <p:cNvSpPr txBox="1"/>
          <p:nvPr/>
        </p:nvSpPr>
        <p:spPr>
          <a:xfrm>
            <a:off x="5141650" y="1388950"/>
            <a:ext cx="1522800" cy="3552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Managed heap</a:t>
            </a:r>
          </a:p>
        </p:txBody>
      </p:sp>
      <p:sp>
        <p:nvSpPr>
          <p:cNvPr id="299" name="Shape 299"/>
          <p:cNvSpPr/>
          <p:nvPr/>
        </p:nvSpPr>
        <p:spPr>
          <a:xfrm>
            <a:off x="4452250" y="2172500"/>
            <a:ext cx="391200" cy="3027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00" name="Shape 300"/>
          <p:cNvSpPr txBox="1"/>
          <p:nvPr/>
        </p:nvSpPr>
        <p:spPr>
          <a:xfrm>
            <a:off x="5769525" y="2359450"/>
            <a:ext cx="596400" cy="302700"/>
          </a:xfrm>
          <a:prstGeom prst="rect">
            <a:avLst/>
          </a:prstGeom>
          <a:noFill/>
          <a:ln cap="flat" cmpd="sng" w="19050">
            <a:solidFill>
              <a:srgbClr val="FFFFFF"/>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solidFill>
                  <a:srgbClr val="FFFFFF"/>
                </a:solidFill>
              </a:rPr>
              <a:t>Ele 0</a:t>
            </a:r>
          </a:p>
        </p:txBody>
      </p:sp>
      <p:sp>
        <p:nvSpPr>
          <p:cNvPr id="301" name="Shape 301"/>
          <p:cNvSpPr txBox="1"/>
          <p:nvPr/>
        </p:nvSpPr>
        <p:spPr>
          <a:xfrm>
            <a:off x="5769525" y="2841275"/>
            <a:ext cx="596400" cy="302700"/>
          </a:xfrm>
          <a:prstGeom prst="rect">
            <a:avLst/>
          </a:prstGeom>
          <a:noFill/>
          <a:ln cap="flat" cmpd="sng" w="19050">
            <a:solidFill>
              <a:srgbClr val="FFFFFF"/>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solidFill>
                  <a:srgbClr val="FFFFFF"/>
                </a:solidFill>
              </a:rPr>
              <a:t>Ele 1</a:t>
            </a:r>
          </a:p>
        </p:txBody>
      </p:sp>
      <p:cxnSp>
        <p:nvCxnSpPr>
          <p:cNvPr id="302" name="Shape 302"/>
          <p:cNvCxnSpPr>
            <a:stCxn id="300" idx="3"/>
          </p:cNvCxnSpPr>
          <p:nvPr/>
        </p:nvCxnSpPr>
        <p:spPr>
          <a:xfrm flipH="1" rot="10800000">
            <a:off x="6365925" y="2181400"/>
            <a:ext cx="463200" cy="329400"/>
          </a:xfrm>
          <a:prstGeom prst="straightConnector1">
            <a:avLst/>
          </a:prstGeom>
          <a:noFill/>
          <a:ln cap="flat" cmpd="sng" w="19050">
            <a:solidFill>
              <a:srgbClr val="FFFFFF"/>
            </a:solidFill>
            <a:prstDash val="solid"/>
            <a:round/>
            <a:headEnd len="lg" w="lg" type="none"/>
            <a:tailEnd len="lg" w="lg" type="triangle"/>
          </a:ln>
        </p:spPr>
      </p:cxnSp>
      <p:cxnSp>
        <p:nvCxnSpPr>
          <p:cNvPr id="303" name="Shape 303"/>
          <p:cNvCxnSpPr/>
          <p:nvPr/>
        </p:nvCxnSpPr>
        <p:spPr>
          <a:xfrm flipH="1" rot="10800000">
            <a:off x="4469600" y="2243700"/>
            <a:ext cx="1193100" cy="471900"/>
          </a:xfrm>
          <a:prstGeom prst="straightConnector1">
            <a:avLst/>
          </a:prstGeom>
          <a:noFill/>
          <a:ln cap="flat" cmpd="sng" w="19050">
            <a:solidFill>
              <a:srgbClr val="FFFFFF"/>
            </a:solidFill>
            <a:prstDash val="solid"/>
            <a:round/>
            <a:headEnd len="lg" w="lg" type="none"/>
            <a:tailEnd len="lg" w="lg" type="triangle"/>
          </a:ln>
        </p:spPr>
      </p:cxnSp>
      <p:cxnSp>
        <p:nvCxnSpPr>
          <p:cNvPr id="304" name="Shape 304"/>
          <p:cNvCxnSpPr>
            <a:stCxn id="301" idx="3"/>
          </p:cNvCxnSpPr>
          <p:nvPr/>
        </p:nvCxnSpPr>
        <p:spPr>
          <a:xfrm flipH="1" rot="10800000">
            <a:off x="6365925" y="2234825"/>
            <a:ext cx="1104300" cy="757800"/>
          </a:xfrm>
          <a:prstGeom prst="straightConnector1">
            <a:avLst/>
          </a:prstGeom>
          <a:noFill/>
          <a:ln cap="flat" cmpd="sng" w="19050">
            <a:solidFill>
              <a:srgbClr val="FFFFFF"/>
            </a:solidFill>
            <a:prstDash val="solid"/>
            <a:round/>
            <a:headEnd len="lg" w="lg" type="none"/>
            <a:tailEnd len="lg" w="lg" type="triangle"/>
          </a:ln>
        </p:spPr>
      </p:cxnSp>
      <p:sp>
        <p:nvSpPr>
          <p:cNvPr id="305" name="Shape 305"/>
          <p:cNvSpPr/>
          <p:nvPr/>
        </p:nvSpPr>
        <p:spPr>
          <a:xfrm>
            <a:off x="4656600" y="3614875"/>
            <a:ext cx="391200" cy="4719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Shape 310"/>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Example - Mark</a:t>
            </a:r>
          </a:p>
        </p:txBody>
      </p:sp>
      <p:sp>
        <p:nvSpPr>
          <p:cNvPr id="311" name="Shape 31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312" name="Shape 312"/>
          <p:cNvSpPr txBox="1"/>
          <p:nvPr/>
        </p:nvSpPr>
        <p:spPr>
          <a:xfrm>
            <a:off x="249725" y="1388950"/>
            <a:ext cx="2475300" cy="1985400"/>
          </a:xfrm>
          <a:prstGeom prst="rect">
            <a:avLst/>
          </a:prstGeom>
          <a:noFill/>
          <a:ln cap="flat" cmpd="sng" w="19050">
            <a:solidFill>
              <a:srgbClr val="FFFFFF"/>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solidFill>
                  <a:srgbClr val="FFFFFF"/>
                </a:solidFill>
              </a:rPr>
              <a:t>Object Example() {</a:t>
            </a:r>
          </a:p>
          <a:p>
            <a:pPr lvl="0" rtl="0">
              <a:spcBef>
                <a:spcPts val="0"/>
              </a:spcBef>
              <a:buNone/>
            </a:pPr>
            <a:r>
              <a:rPr lang="en">
                <a:solidFill>
                  <a:srgbClr val="FFFFFF"/>
                </a:solidFill>
              </a:rPr>
              <a:t>  int x = 2;</a:t>
            </a:r>
          </a:p>
          <a:p>
            <a:pPr lvl="0" rtl="0">
              <a:spcBef>
                <a:spcPts val="0"/>
              </a:spcBef>
              <a:buNone/>
            </a:pPr>
            <a:r>
              <a:rPr lang="en">
                <a:solidFill>
                  <a:srgbClr val="FFFFFF"/>
                </a:solidFill>
              </a:rPr>
              <a:t>  Object o = new A();</a:t>
            </a:r>
          </a:p>
          <a:p>
            <a:pPr lvl="0" rtl="0">
              <a:spcBef>
                <a:spcPts val="0"/>
              </a:spcBef>
              <a:buNone/>
            </a:pPr>
            <a:r>
              <a:rPr lang="en">
                <a:solidFill>
                  <a:srgbClr val="FFFFFF"/>
                </a:solidFill>
              </a:rPr>
              <a:t>  Object[] a = new Object[x];</a:t>
            </a:r>
          </a:p>
          <a:p>
            <a:pPr lvl="0" rtl="0">
              <a:spcBef>
                <a:spcPts val="0"/>
              </a:spcBef>
              <a:buNone/>
            </a:pPr>
            <a:r>
              <a:rPr lang="en">
                <a:solidFill>
                  <a:srgbClr val="FFFFFF"/>
                </a:solidFill>
              </a:rPr>
              <a:t>  a[0] = new B();</a:t>
            </a:r>
          </a:p>
          <a:p>
            <a:pPr lvl="0" rtl="0">
              <a:spcBef>
                <a:spcPts val="0"/>
              </a:spcBef>
              <a:buNone/>
            </a:pPr>
            <a:r>
              <a:rPr lang="en">
                <a:solidFill>
                  <a:srgbClr val="FFFFFF"/>
                </a:solidFill>
              </a:rPr>
              <a:t>  a[1] = new C();</a:t>
            </a:r>
          </a:p>
          <a:p>
            <a:pPr lvl="0" rtl="0">
              <a:spcBef>
                <a:spcPts val="0"/>
              </a:spcBef>
              <a:buNone/>
            </a:pPr>
            <a:r>
              <a:rPr lang="en">
                <a:solidFill>
                  <a:srgbClr val="FFFFFF"/>
                </a:solidFill>
              </a:rPr>
              <a:t>  return a;</a:t>
            </a:r>
          </a:p>
          <a:p>
            <a:pPr lvl="0" rtl="0">
              <a:spcBef>
                <a:spcPts val="0"/>
              </a:spcBef>
              <a:buNone/>
            </a:pPr>
            <a:r>
              <a:rPr lang="en">
                <a:solidFill>
                  <a:srgbClr val="FFFFFF"/>
                </a:solidFill>
              </a:rPr>
              <a:t>}</a:t>
            </a:r>
          </a:p>
        </p:txBody>
      </p:sp>
      <p:graphicFrame>
        <p:nvGraphicFramePr>
          <p:cNvPr id="313" name="Shape 313"/>
          <p:cNvGraphicFramePr/>
          <p:nvPr/>
        </p:nvGraphicFramePr>
        <p:xfrm>
          <a:off x="2929375" y="1744300"/>
          <a:ext cx="3000000" cy="3000000"/>
        </p:xfrm>
        <a:graphic>
          <a:graphicData uri="http://schemas.openxmlformats.org/drawingml/2006/table">
            <a:tbl>
              <a:tblPr>
                <a:noFill/>
                <a:tableStyleId>{20012E94-3258-4F69-AB6A-71092E1F2819}</a:tableStyleId>
              </a:tblPr>
              <a:tblGrid>
                <a:gridCol w="1522875"/>
              </a:tblGrid>
              <a:tr h="381000">
                <a:tc>
                  <a:txBody>
                    <a:bodyPr>
                      <a:noAutofit/>
                    </a:bodyPr>
                    <a:lstStyle/>
                    <a:p>
                      <a:pPr lvl="0" rtl="0" algn="ctr">
                        <a:spcBef>
                          <a:spcPts val="0"/>
                        </a:spcBef>
                        <a:buNone/>
                      </a:pPr>
                      <a:r>
                        <a:rPr lang="en">
                          <a:solidFill>
                            <a:srgbClr val="FFFFFF"/>
                          </a:solidFill>
                        </a:rPr>
                        <a:t>x=2</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r h="381000">
                <a:tc>
                  <a:txBody>
                    <a:bodyPr>
                      <a:noAutofit/>
                    </a:bodyPr>
                    <a:lstStyle/>
                    <a:p>
                      <a:pPr lvl="0" rtl="0" algn="ctr">
                        <a:spcBef>
                          <a:spcPts val="0"/>
                        </a:spcBef>
                        <a:buNone/>
                      </a:pPr>
                      <a:r>
                        <a:rPr lang="en">
                          <a:solidFill>
                            <a:srgbClr val="FFFFFF"/>
                          </a:solidFill>
                        </a:rPr>
                        <a:t>o</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r h="381000">
                <a:tc>
                  <a:txBody>
                    <a:bodyPr>
                      <a:noAutofit/>
                    </a:bodyPr>
                    <a:lstStyle/>
                    <a:p>
                      <a:pPr lvl="0" rtl="0" algn="ctr">
                        <a:spcBef>
                          <a:spcPts val="0"/>
                        </a:spcBef>
                        <a:buNone/>
                      </a:pPr>
                      <a:r>
                        <a:rPr lang="en">
                          <a:solidFill>
                            <a:srgbClr val="FFFFFF"/>
                          </a:solidFill>
                        </a:rPr>
                        <a:t>a</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r h="381000">
                <a:tc>
                  <a:txBody>
                    <a:bodyPr>
                      <a:noAutofit/>
                    </a:bodyPr>
                    <a:lstStyle/>
                    <a:p>
                      <a:pPr lvl="0" rtl="0" algn="ctr">
                        <a:spcBef>
                          <a:spcPts val="0"/>
                        </a:spcBef>
                        <a:buNone/>
                      </a:pPr>
                      <a:r>
                        <a:t/>
                      </a:r>
                      <a:endParaRP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bl>
          </a:graphicData>
        </a:graphic>
      </p:graphicFrame>
      <p:sp>
        <p:nvSpPr>
          <p:cNvPr id="314" name="Shape 314"/>
          <p:cNvSpPr txBox="1"/>
          <p:nvPr/>
        </p:nvSpPr>
        <p:spPr>
          <a:xfrm>
            <a:off x="3116250" y="1388950"/>
            <a:ext cx="1335900" cy="3552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Thread stack</a:t>
            </a:r>
          </a:p>
        </p:txBody>
      </p:sp>
      <p:graphicFrame>
        <p:nvGraphicFramePr>
          <p:cNvPr id="315" name="Shape 315"/>
          <p:cNvGraphicFramePr/>
          <p:nvPr/>
        </p:nvGraphicFramePr>
        <p:xfrm>
          <a:off x="4843375" y="1735725"/>
          <a:ext cx="3000000" cy="3000000"/>
        </p:xfrm>
        <a:graphic>
          <a:graphicData uri="http://schemas.openxmlformats.org/drawingml/2006/table">
            <a:tbl>
              <a:tblPr>
                <a:noFill/>
                <a:tableStyleId>{20012E94-3258-4F69-AB6A-71092E1F2819}</a:tableStyleId>
              </a:tblPr>
              <a:tblGrid>
                <a:gridCol w="809400"/>
                <a:gridCol w="1192250"/>
                <a:gridCol w="622425"/>
                <a:gridCol w="613525"/>
                <a:gridCol w="809400"/>
              </a:tblGrid>
              <a:tr h="1827850">
                <a:tc>
                  <a:txBody>
                    <a:bodyPr>
                      <a:noAutofit/>
                    </a:bodyPr>
                    <a:lstStyle/>
                    <a:p>
                      <a:pPr lvl="0" rtl="0">
                        <a:spcBef>
                          <a:spcPts val="0"/>
                        </a:spcBef>
                        <a:buNone/>
                      </a:pPr>
                      <a:r>
                        <a:rPr lang="en">
                          <a:solidFill>
                            <a:srgbClr val="FFFFFF"/>
                          </a:solidFill>
                        </a:rPr>
                        <a:t>A</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Array</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B</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C</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a:spcBef>
                          <a:spcPts val="0"/>
                        </a:spcBef>
                        <a:buNone/>
                      </a:pPr>
                      <a:r>
                        <a:t/>
                      </a:r>
                      <a:endParaRP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bl>
          </a:graphicData>
        </a:graphic>
      </p:graphicFrame>
      <p:sp>
        <p:nvSpPr>
          <p:cNvPr id="316" name="Shape 316"/>
          <p:cNvSpPr txBox="1"/>
          <p:nvPr/>
        </p:nvSpPr>
        <p:spPr>
          <a:xfrm>
            <a:off x="5141650" y="1388950"/>
            <a:ext cx="1522800" cy="3552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Managed heap</a:t>
            </a:r>
          </a:p>
        </p:txBody>
      </p:sp>
      <p:sp>
        <p:nvSpPr>
          <p:cNvPr id="317" name="Shape 317"/>
          <p:cNvSpPr/>
          <p:nvPr/>
        </p:nvSpPr>
        <p:spPr>
          <a:xfrm>
            <a:off x="4452250" y="2172500"/>
            <a:ext cx="391200" cy="302700"/>
          </a:xfrm>
          <a:prstGeom prst="right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18" name="Shape 318"/>
          <p:cNvSpPr txBox="1"/>
          <p:nvPr/>
        </p:nvSpPr>
        <p:spPr>
          <a:xfrm>
            <a:off x="5769525" y="2359450"/>
            <a:ext cx="596400" cy="302700"/>
          </a:xfrm>
          <a:prstGeom prst="rect">
            <a:avLst/>
          </a:prstGeom>
          <a:noFill/>
          <a:ln cap="flat" cmpd="sng" w="19050">
            <a:solidFill>
              <a:srgbClr val="FFFFFF"/>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solidFill>
                  <a:srgbClr val="FFFFFF"/>
                </a:solidFill>
              </a:rPr>
              <a:t>Ele 0</a:t>
            </a:r>
          </a:p>
        </p:txBody>
      </p:sp>
      <p:sp>
        <p:nvSpPr>
          <p:cNvPr id="319" name="Shape 319"/>
          <p:cNvSpPr txBox="1"/>
          <p:nvPr/>
        </p:nvSpPr>
        <p:spPr>
          <a:xfrm>
            <a:off x="5769525" y="2841275"/>
            <a:ext cx="596400" cy="302700"/>
          </a:xfrm>
          <a:prstGeom prst="rect">
            <a:avLst/>
          </a:prstGeom>
          <a:noFill/>
          <a:ln cap="flat" cmpd="sng" w="19050">
            <a:solidFill>
              <a:srgbClr val="FFFFFF"/>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solidFill>
                  <a:srgbClr val="FFFFFF"/>
                </a:solidFill>
              </a:rPr>
              <a:t>Ele 1</a:t>
            </a:r>
          </a:p>
        </p:txBody>
      </p:sp>
      <p:cxnSp>
        <p:nvCxnSpPr>
          <p:cNvPr id="320" name="Shape 320"/>
          <p:cNvCxnSpPr>
            <a:stCxn id="318" idx="3"/>
          </p:cNvCxnSpPr>
          <p:nvPr/>
        </p:nvCxnSpPr>
        <p:spPr>
          <a:xfrm flipH="1" rot="10800000">
            <a:off x="6365925" y="2181400"/>
            <a:ext cx="463200" cy="329400"/>
          </a:xfrm>
          <a:prstGeom prst="straightConnector1">
            <a:avLst/>
          </a:prstGeom>
          <a:noFill/>
          <a:ln cap="flat" cmpd="sng" w="19050">
            <a:solidFill>
              <a:srgbClr val="FFFFFF"/>
            </a:solidFill>
            <a:prstDash val="solid"/>
            <a:round/>
            <a:headEnd len="lg" w="lg" type="none"/>
            <a:tailEnd len="lg" w="lg" type="triangle"/>
          </a:ln>
        </p:spPr>
      </p:cxnSp>
      <p:cxnSp>
        <p:nvCxnSpPr>
          <p:cNvPr id="321" name="Shape 321"/>
          <p:cNvCxnSpPr/>
          <p:nvPr/>
        </p:nvCxnSpPr>
        <p:spPr>
          <a:xfrm flipH="1" rot="10800000">
            <a:off x="4469600" y="2243700"/>
            <a:ext cx="1193100" cy="471900"/>
          </a:xfrm>
          <a:prstGeom prst="straightConnector1">
            <a:avLst/>
          </a:prstGeom>
          <a:noFill/>
          <a:ln cap="flat" cmpd="sng" w="19050">
            <a:solidFill>
              <a:srgbClr val="FFFFFF"/>
            </a:solidFill>
            <a:prstDash val="solid"/>
            <a:round/>
            <a:headEnd len="lg" w="lg" type="none"/>
            <a:tailEnd len="lg" w="lg" type="triangle"/>
          </a:ln>
        </p:spPr>
      </p:cxnSp>
      <p:cxnSp>
        <p:nvCxnSpPr>
          <p:cNvPr id="322" name="Shape 322"/>
          <p:cNvCxnSpPr>
            <a:stCxn id="319" idx="3"/>
          </p:cNvCxnSpPr>
          <p:nvPr/>
        </p:nvCxnSpPr>
        <p:spPr>
          <a:xfrm flipH="1" rot="10800000">
            <a:off x="6365925" y="2234825"/>
            <a:ext cx="1104300" cy="757800"/>
          </a:xfrm>
          <a:prstGeom prst="straightConnector1">
            <a:avLst/>
          </a:prstGeom>
          <a:noFill/>
          <a:ln cap="flat" cmpd="sng" w="19050">
            <a:solidFill>
              <a:srgbClr val="FFFFFF"/>
            </a:solidFill>
            <a:prstDash val="solid"/>
            <a:round/>
            <a:headEnd len="lg" w="lg" type="none"/>
            <a:tailEnd len="lg" w="lg" type="triangle"/>
          </a:ln>
        </p:spPr>
      </p:cxnSp>
      <p:sp>
        <p:nvSpPr>
          <p:cNvPr id="323" name="Shape 323"/>
          <p:cNvSpPr/>
          <p:nvPr/>
        </p:nvSpPr>
        <p:spPr>
          <a:xfrm>
            <a:off x="7888600" y="3614875"/>
            <a:ext cx="391200" cy="4719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Example - Compact</a:t>
            </a:r>
          </a:p>
        </p:txBody>
      </p:sp>
      <p:sp>
        <p:nvSpPr>
          <p:cNvPr id="329" name="Shape 32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330" name="Shape 330"/>
          <p:cNvSpPr txBox="1"/>
          <p:nvPr/>
        </p:nvSpPr>
        <p:spPr>
          <a:xfrm>
            <a:off x="249725" y="1388950"/>
            <a:ext cx="2475300" cy="1985400"/>
          </a:xfrm>
          <a:prstGeom prst="rect">
            <a:avLst/>
          </a:prstGeom>
          <a:noFill/>
          <a:ln cap="flat" cmpd="sng" w="19050">
            <a:solidFill>
              <a:srgbClr val="FFFFFF"/>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solidFill>
                  <a:srgbClr val="FFFFFF"/>
                </a:solidFill>
              </a:rPr>
              <a:t>Object Example() {</a:t>
            </a:r>
          </a:p>
          <a:p>
            <a:pPr lvl="0" rtl="0">
              <a:spcBef>
                <a:spcPts val="0"/>
              </a:spcBef>
              <a:buNone/>
            </a:pPr>
            <a:r>
              <a:rPr lang="en">
                <a:solidFill>
                  <a:srgbClr val="FFFFFF"/>
                </a:solidFill>
              </a:rPr>
              <a:t>  int x = 2;</a:t>
            </a:r>
          </a:p>
          <a:p>
            <a:pPr lvl="0" rtl="0">
              <a:spcBef>
                <a:spcPts val="0"/>
              </a:spcBef>
              <a:buNone/>
            </a:pPr>
            <a:r>
              <a:rPr lang="en">
                <a:solidFill>
                  <a:srgbClr val="FFFFFF"/>
                </a:solidFill>
              </a:rPr>
              <a:t>  Object o = new A();</a:t>
            </a:r>
          </a:p>
          <a:p>
            <a:pPr lvl="0" rtl="0">
              <a:spcBef>
                <a:spcPts val="0"/>
              </a:spcBef>
              <a:buNone/>
            </a:pPr>
            <a:r>
              <a:rPr lang="en">
                <a:solidFill>
                  <a:srgbClr val="FFFFFF"/>
                </a:solidFill>
              </a:rPr>
              <a:t>  Object[] a = new Object[x];</a:t>
            </a:r>
          </a:p>
          <a:p>
            <a:pPr lvl="0" rtl="0">
              <a:spcBef>
                <a:spcPts val="0"/>
              </a:spcBef>
              <a:buNone/>
            </a:pPr>
            <a:r>
              <a:rPr lang="en">
                <a:solidFill>
                  <a:srgbClr val="FFFFFF"/>
                </a:solidFill>
              </a:rPr>
              <a:t>  a[0] = new B();</a:t>
            </a:r>
          </a:p>
          <a:p>
            <a:pPr lvl="0" rtl="0">
              <a:spcBef>
                <a:spcPts val="0"/>
              </a:spcBef>
              <a:buNone/>
            </a:pPr>
            <a:r>
              <a:rPr lang="en">
                <a:solidFill>
                  <a:srgbClr val="FFFFFF"/>
                </a:solidFill>
              </a:rPr>
              <a:t>  a[1] = new C();</a:t>
            </a:r>
          </a:p>
          <a:p>
            <a:pPr lvl="0" rtl="0">
              <a:spcBef>
                <a:spcPts val="0"/>
              </a:spcBef>
              <a:buNone/>
            </a:pPr>
            <a:r>
              <a:rPr lang="en">
                <a:solidFill>
                  <a:srgbClr val="FFFFFF"/>
                </a:solidFill>
              </a:rPr>
              <a:t>  return a;</a:t>
            </a:r>
          </a:p>
          <a:p>
            <a:pPr lvl="0" rtl="0">
              <a:spcBef>
                <a:spcPts val="0"/>
              </a:spcBef>
              <a:buNone/>
            </a:pPr>
            <a:r>
              <a:rPr lang="en">
                <a:solidFill>
                  <a:srgbClr val="FFFFFF"/>
                </a:solidFill>
              </a:rPr>
              <a:t>}</a:t>
            </a:r>
          </a:p>
        </p:txBody>
      </p:sp>
      <p:graphicFrame>
        <p:nvGraphicFramePr>
          <p:cNvPr id="331" name="Shape 331"/>
          <p:cNvGraphicFramePr/>
          <p:nvPr/>
        </p:nvGraphicFramePr>
        <p:xfrm>
          <a:off x="2929375" y="1744300"/>
          <a:ext cx="3000000" cy="3000000"/>
        </p:xfrm>
        <a:graphic>
          <a:graphicData uri="http://schemas.openxmlformats.org/drawingml/2006/table">
            <a:tbl>
              <a:tblPr>
                <a:noFill/>
                <a:tableStyleId>{20012E94-3258-4F69-AB6A-71092E1F2819}</a:tableStyleId>
              </a:tblPr>
              <a:tblGrid>
                <a:gridCol w="1522875"/>
              </a:tblGrid>
              <a:tr h="381000">
                <a:tc>
                  <a:txBody>
                    <a:bodyPr>
                      <a:noAutofit/>
                    </a:bodyPr>
                    <a:lstStyle/>
                    <a:p>
                      <a:pPr lvl="0" rtl="0" algn="ctr">
                        <a:spcBef>
                          <a:spcPts val="0"/>
                        </a:spcBef>
                        <a:buNone/>
                      </a:pPr>
                      <a:r>
                        <a:rPr lang="en">
                          <a:solidFill>
                            <a:srgbClr val="FFFFFF"/>
                          </a:solidFill>
                        </a:rPr>
                        <a:t>x=2</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r h="381000">
                <a:tc>
                  <a:txBody>
                    <a:bodyPr>
                      <a:noAutofit/>
                    </a:bodyPr>
                    <a:lstStyle/>
                    <a:p>
                      <a:pPr lvl="0" rtl="0" algn="ctr">
                        <a:spcBef>
                          <a:spcPts val="0"/>
                        </a:spcBef>
                        <a:buNone/>
                      </a:pPr>
                      <a:r>
                        <a:rPr lang="en">
                          <a:solidFill>
                            <a:srgbClr val="FFFFFF"/>
                          </a:solidFill>
                        </a:rPr>
                        <a:t>o</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r h="381000">
                <a:tc>
                  <a:txBody>
                    <a:bodyPr>
                      <a:noAutofit/>
                    </a:bodyPr>
                    <a:lstStyle/>
                    <a:p>
                      <a:pPr lvl="0" rtl="0" algn="ctr">
                        <a:spcBef>
                          <a:spcPts val="0"/>
                        </a:spcBef>
                        <a:buNone/>
                      </a:pPr>
                      <a:r>
                        <a:rPr lang="en">
                          <a:solidFill>
                            <a:srgbClr val="FFFFFF"/>
                          </a:solidFill>
                        </a:rPr>
                        <a:t>a</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r h="381000">
                <a:tc>
                  <a:txBody>
                    <a:bodyPr>
                      <a:noAutofit/>
                    </a:bodyPr>
                    <a:lstStyle/>
                    <a:p>
                      <a:pPr lvl="0" rtl="0" algn="ctr">
                        <a:spcBef>
                          <a:spcPts val="0"/>
                        </a:spcBef>
                        <a:buNone/>
                      </a:pPr>
                      <a:r>
                        <a:t/>
                      </a:r>
                      <a:endParaRP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bl>
          </a:graphicData>
        </a:graphic>
      </p:graphicFrame>
      <p:sp>
        <p:nvSpPr>
          <p:cNvPr id="332" name="Shape 332"/>
          <p:cNvSpPr txBox="1"/>
          <p:nvPr/>
        </p:nvSpPr>
        <p:spPr>
          <a:xfrm>
            <a:off x="3116250" y="1388950"/>
            <a:ext cx="1335900" cy="3552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Thread stack</a:t>
            </a:r>
          </a:p>
        </p:txBody>
      </p:sp>
      <p:graphicFrame>
        <p:nvGraphicFramePr>
          <p:cNvPr id="333" name="Shape 333"/>
          <p:cNvGraphicFramePr/>
          <p:nvPr/>
        </p:nvGraphicFramePr>
        <p:xfrm>
          <a:off x="5025400" y="1744300"/>
          <a:ext cx="3000000" cy="3000000"/>
        </p:xfrm>
        <a:graphic>
          <a:graphicData uri="http://schemas.openxmlformats.org/drawingml/2006/table">
            <a:tbl>
              <a:tblPr>
                <a:noFill/>
                <a:tableStyleId>{20012E94-3258-4F69-AB6A-71092E1F2819}</a:tableStyleId>
              </a:tblPr>
              <a:tblGrid>
                <a:gridCol w="1226775"/>
                <a:gridCol w="500525"/>
                <a:gridCol w="493375"/>
                <a:gridCol w="650875"/>
              </a:tblGrid>
              <a:tr h="1827850">
                <a:tc>
                  <a:txBody>
                    <a:bodyPr>
                      <a:noAutofit/>
                    </a:bodyPr>
                    <a:lstStyle/>
                    <a:p>
                      <a:pPr lvl="0" rtl="0">
                        <a:spcBef>
                          <a:spcPts val="0"/>
                        </a:spcBef>
                        <a:buNone/>
                      </a:pPr>
                      <a:r>
                        <a:rPr lang="en">
                          <a:solidFill>
                            <a:srgbClr val="FFFFFF"/>
                          </a:solidFill>
                        </a:rPr>
                        <a:t>Array</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B</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C</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a:spcBef>
                          <a:spcPts val="0"/>
                        </a:spcBef>
                        <a:buNone/>
                      </a:pPr>
                      <a:r>
                        <a:t/>
                      </a:r>
                      <a:endParaRP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bl>
          </a:graphicData>
        </a:graphic>
      </p:graphicFrame>
      <p:sp>
        <p:nvSpPr>
          <p:cNvPr id="334" name="Shape 334"/>
          <p:cNvSpPr txBox="1"/>
          <p:nvPr/>
        </p:nvSpPr>
        <p:spPr>
          <a:xfrm>
            <a:off x="5141650" y="1388950"/>
            <a:ext cx="1522800" cy="3552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Managed heap</a:t>
            </a:r>
          </a:p>
        </p:txBody>
      </p:sp>
      <p:sp>
        <p:nvSpPr>
          <p:cNvPr id="335" name="Shape 335"/>
          <p:cNvSpPr txBox="1"/>
          <p:nvPr/>
        </p:nvSpPr>
        <p:spPr>
          <a:xfrm>
            <a:off x="5354850" y="2420400"/>
            <a:ext cx="596400" cy="302700"/>
          </a:xfrm>
          <a:prstGeom prst="rect">
            <a:avLst/>
          </a:prstGeom>
          <a:noFill/>
          <a:ln cap="flat" cmpd="sng" w="19050">
            <a:solidFill>
              <a:srgbClr val="FFFFFF"/>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solidFill>
                  <a:srgbClr val="FFFFFF"/>
                </a:solidFill>
              </a:rPr>
              <a:t>Ele 0</a:t>
            </a:r>
          </a:p>
        </p:txBody>
      </p:sp>
      <p:sp>
        <p:nvSpPr>
          <p:cNvPr id="336" name="Shape 336"/>
          <p:cNvSpPr txBox="1"/>
          <p:nvPr/>
        </p:nvSpPr>
        <p:spPr>
          <a:xfrm>
            <a:off x="5354850" y="2868025"/>
            <a:ext cx="596400" cy="302700"/>
          </a:xfrm>
          <a:prstGeom prst="rect">
            <a:avLst/>
          </a:prstGeom>
          <a:noFill/>
          <a:ln cap="flat" cmpd="sng" w="19050">
            <a:solidFill>
              <a:srgbClr val="FFFFFF"/>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solidFill>
                  <a:srgbClr val="FFFFFF"/>
                </a:solidFill>
              </a:rPr>
              <a:t>Ele 1</a:t>
            </a:r>
          </a:p>
        </p:txBody>
      </p:sp>
      <p:sp>
        <p:nvSpPr>
          <p:cNvPr id="337" name="Shape 337"/>
          <p:cNvSpPr/>
          <p:nvPr/>
        </p:nvSpPr>
        <p:spPr>
          <a:xfrm>
            <a:off x="7059225" y="3628275"/>
            <a:ext cx="391200" cy="4719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Example - reference restore</a:t>
            </a:r>
          </a:p>
        </p:txBody>
      </p:sp>
      <p:sp>
        <p:nvSpPr>
          <p:cNvPr id="343" name="Shape 3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344" name="Shape 344"/>
          <p:cNvSpPr txBox="1"/>
          <p:nvPr/>
        </p:nvSpPr>
        <p:spPr>
          <a:xfrm>
            <a:off x="249725" y="1388950"/>
            <a:ext cx="2475300" cy="1985400"/>
          </a:xfrm>
          <a:prstGeom prst="rect">
            <a:avLst/>
          </a:prstGeom>
          <a:noFill/>
          <a:ln cap="flat" cmpd="sng" w="19050">
            <a:solidFill>
              <a:srgbClr val="FFFFFF"/>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solidFill>
                  <a:srgbClr val="FFFFFF"/>
                </a:solidFill>
              </a:rPr>
              <a:t>Object Example() {</a:t>
            </a:r>
          </a:p>
          <a:p>
            <a:pPr lvl="0" rtl="0">
              <a:spcBef>
                <a:spcPts val="0"/>
              </a:spcBef>
              <a:buNone/>
            </a:pPr>
            <a:r>
              <a:rPr lang="en">
                <a:solidFill>
                  <a:srgbClr val="FFFFFF"/>
                </a:solidFill>
              </a:rPr>
              <a:t>  int x = 2;</a:t>
            </a:r>
          </a:p>
          <a:p>
            <a:pPr lvl="0" rtl="0">
              <a:spcBef>
                <a:spcPts val="0"/>
              </a:spcBef>
              <a:buNone/>
            </a:pPr>
            <a:r>
              <a:rPr lang="en">
                <a:solidFill>
                  <a:srgbClr val="FFFFFF"/>
                </a:solidFill>
              </a:rPr>
              <a:t>  Object o = new A();</a:t>
            </a:r>
          </a:p>
          <a:p>
            <a:pPr lvl="0" rtl="0">
              <a:spcBef>
                <a:spcPts val="0"/>
              </a:spcBef>
              <a:buNone/>
            </a:pPr>
            <a:r>
              <a:rPr lang="en">
                <a:solidFill>
                  <a:srgbClr val="FFFFFF"/>
                </a:solidFill>
              </a:rPr>
              <a:t>  Object[] a = new Object[x];</a:t>
            </a:r>
          </a:p>
          <a:p>
            <a:pPr lvl="0" rtl="0">
              <a:spcBef>
                <a:spcPts val="0"/>
              </a:spcBef>
              <a:buNone/>
            </a:pPr>
            <a:r>
              <a:rPr lang="en">
                <a:solidFill>
                  <a:srgbClr val="FFFFFF"/>
                </a:solidFill>
              </a:rPr>
              <a:t>  a[0] = new B();</a:t>
            </a:r>
          </a:p>
          <a:p>
            <a:pPr lvl="0" rtl="0">
              <a:spcBef>
                <a:spcPts val="0"/>
              </a:spcBef>
              <a:buNone/>
            </a:pPr>
            <a:r>
              <a:rPr lang="en">
                <a:solidFill>
                  <a:srgbClr val="FFFFFF"/>
                </a:solidFill>
              </a:rPr>
              <a:t>  a[1] = new C();</a:t>
            </a:r>
          </a:p>
          <a:p>
            <a:pPr lvl="0" rtl="0">
              <a:spcBef>
                <a:spcPts val="0"/>
              </a:spcBef>
              <a:buNone/>
            </a:pPr>
            <a:r>
              <a:rPr lang="en">
                <a:solidFill>
                  <a:srgbClr val="FFFFFF"/>
                </a:solidFill>
              </a:rPr>
              <a:t>  return a;</a:t>
            </a:r>
          </a:p>
          <a:p>
            <a:pPr lvl="0" rtl="0">
              <a:spcBef>
                <a:spcPts val="0"/>
              </a:spcBef>
              <a:buNone/>
            </a:pPr>
            <a:r>
              <a:rPr lang="en">
                <a:solidFill>
                  <a:srgbClr val="FFFFFF"/>
                </a:solidFill>
              </a:rPr>
              <a:t>}</a:t>
            </a:r>
          </a:p>
        </p:txBody>
      </p:sp>
      <p:graphicFrame>
        <p:nvGraphicFramePr>
          <p:cNvPr id="345" name="Shape 345"/>
          <p:cNvGraphicFramePr/>
          <p:nvPr/>
        </p:nvGraphicFramePr>
        <p:xfrm>
          <a:off x="2929375" y="1744300"/>
          <a:ext cx="3000000" cy="3000000"/>
        </p:xfrm>
        <a:graphic>
          <a:graphicData uri="http://schemas.openxmlformats.org/drawingml/2006/table">
            <a:tbl>
              <a:tblPr>
                <a:noFill/>
                <a:tableStyleId>{20012E94-3258-4F69-AB6A-71092E1F2819}</a:tableStyleId>
              </a:tblPr>
              <a:tblGrid>
                <a:gridCol w="1522875"/>
              </a:tblGrid>
              <a:tr h="381000">
                <a:tc>
                  <a:txBody>
                    <a:bodyPr>
                      <a:noAutofit/>
                    </a:bodyPr>
                    <a:lstStyle/>
                    <a:p>
                      <a:pPr lvl="0" rtl="0" algn="ctr">
                        <a:spcBef>
                          <a:spcPts val="0"/>
                        </a:spcBef>
                        <a:buNone/>
                      </a:pPr>
                      <a:r>
                        <a:rPr lang="en">
                          <a:solidFill>
                            <a:srgbClr val="FFFFFF"/>
                          </a:solidFill>
                        </a:rPr>
                        <a:t>x=2</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r h="381000">
                <a:tc>
                  <a:txBody>
                    <a:bodyPr>
                      <a:noAutofit/>
                    </a:bodyPr>
                    <a:lstStyle/>
                    <a:p>
                      <a:pPr lvl="0" rtl="0" algn="ctr">
                        <a:spcBef>
                          <a:spcPts val="0"/>
                        </a:spcBef>
                        <a:buNone/>
                      </a:pPr>
                      <a:r>
                        <a:rPr lang="en">
                          <a:solidFill>
                            <a:srgbClr val="FFFFFF"/>
                          </a:solidFill>
                        </a:rPr>
                        <a:t>o</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r h="381000">
                <a:tc>
                  <a:txBody>
                    <a:bodyPr>
                      <a:noAutofit/>
                    </a:bodyPr>
                    <a:lstStyle/>
                    <a:p>
                      <a:pPr lvl="0" rtl="0" algn="ctr">
                        <a:spcBef>
                          <a:spcPts val="0"/>
                        </a:spcBef>
                        <a:buNone/>
                      </a:pPr>
                      <a:r>
                        <a:rPr lang="en">
                          <a:solidFill>
                            <a:srgbClr val="FFFFFF"/>
                          </a:solidFill>
                        </a:rPr>
                        <a:t>a</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r h="381000">
                <a:tc>
                  <a:txBody>
                    <a:bodyPr>
                      <a:noAutofit/>
                    </a:bodyPr>
                    <a:lstStyle/>
                    <a:p>
                      <a:pPr lvl="0" rtl="0" algn="ctr">
                        <a:spcBef>
                          <a:spcPts val="0"/>
                        </a:spcBef>
                        <a:buNone/>
                      </a:pPr>
                      <a:r>
                        <a:t/>
                      </a:r>
                      <a:endParaRP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bl>
          </a:graphicData>
        </a:graphic>
      </p:graphicFrame>
      <p:sp>
        <p:nvSpPr>
          <p:cNvPr id="346" name="Shape 346"/>
          <p:cNvSpPr txBox="1"/>
          <p:nvPr/>
        </p:nvSpPr>
        <p:spPr>
          <a:xfrm>
            <a:off x="3116250" y="1388950"/>
            <a:ext cx="1335900" cy="3552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Thread stack</a:t>
            </a:r>
          </a:p>
        </p:txBody>
      </p:sp>
      <p:graphicFrame>
        <p:nvGraphicFramePr>
          <p:cNvPr id="347" name="Shape 347"/>
          <p:cNvGraphicFramePr/>
          <p:nvPr/>
        </p:nvGraphicFramePr>
        <p:xfrm>
          <a:off x="5025400" y="1744300"/>
          <a:ext cx="3000000" cy="3000000"/>
        </p:xfrm>
        <a:graphic>
          <a:graphicData uri="http://schemas.openxmlformats.org/drawingml/2006/table">
            <a:tbl>
              <a:tblPr>
                <a:noFill/>
                <a:tableStyleId>{20012E94-3258-4F69-AB6A-71092E1F2819}</a:tableStyleId>
              </a:tblPr>
              <a:tblGrid>
                <a:gridCol w="1226775"/>
                <a:gridCol w="500525"/>
                <a:gridCol w="493375"/>
                <a:gridCol w="650875"/>
              </a:tblGrid>
              <a:tr h="1827850">
                <a:tc>
                  <a:txBody>
                    <a:bodyPr>
                      <a:noAutofit/>
                    </a:bodyPr>
                    <a:lstStyle/>
                    <a:p>
                      <a:pPr lvl="0" rtl="0">
                        <a:spcBef>
                          <a:spcPts val="0"/>
                        </a:spcBef>
                        <a:buNone/>
                      </a:pPr>
                      <a:r>
                        <a:rPr lang="en">
                          <a:solidFill>
                            <a:srgbClr val="FFFFFF"/>
                          </a:solidFill>
                        </a:rPr>
                        <a:t>Array</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B</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C</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a:spcBef>
                          <a:spcPts val="0"/>
                        </a:spcBef>
                        <a:buNone/>
                      </a:pPr>
                      <a:r>
                        <a:t/>
                      </a:r>
                      <a:endParaRP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bl>
          </a:graphicData>
        </a:graphic>
      </p:graphicFrame>
      <p:sp>
        <p:nvSpPr>
          <p:cNvPr id="348" name="Shape 348"/>
          <p:cNvSpPr txBox="1"/>
          <p:nvPr/>
        </p:nvSpPr>
        <p:spPr>
          <a:xfrm>
            <a:off x="5141650" y="1388950"/>
            <a:ext cx="1522800" cy="3552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Managed heap</a:t>
            </a:r>
          </a:p>
        </p:txBody>
      </p:sp>
      <p:sp>
        <p:nvSpPr>
          <p:cNvPr id="349" name="Shape 349"/>
          <p:cNvSpPr txBox="1"/>
          <p:nvPr/>
        </p:nvSpPr>
        <p:spPr>
          <a:xfrm>
            <a:off x="5354850" y="2420400"/>
            <a:ext cx="596400" cy="302700"/>
          </a:xfrm>
          <a:prstGeom prst="rect">
            <a:avLst/>
          </a:prstGeom>
          <a:noFill/>
          <a:ln cap="flat" cmpd="sng" w="19050">
            <a:solidFill>
              <a:srgbClr val="FFFFFF"/>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solidFill>
                  <a:srgbClr val="FFFFFF"/>
                </a:solidFill>
              </a:rPr>
              <a:t>Ele 0</a:t>
            </a:r>
          </a:p>
        </p:txBody>
      </p:sp>
      <p:sp>
        <p:nvSpPr>
          <p:cNvPr id="350" name="Shape 350"/>
          <p:cNvSpPr txBox="1"/>
          <p:nvPr/>
        </p:nvSpPr>
        <p:spPr>
          <a:xfrm>
            <a:off x="5354850" y="2868025"/>
            <a:ext cx="596400" cy="302700"/>
          </a:xfrm>
          <a:prstGeom prst="rect">
            <a:avLst/>
          </a:prstGeom>
          <a:noFill/>
          <a:ln cap="flat" cmpd="sng" w="19050">
            <a:solidFill>
              <a:srgbClr val="FFFFFF"/>
            </a:solidFill>
            <a:prstDash val="solid"/>
            <a:round/>
            <a:headEnd len="med" w="med" type="none"/>
            <a:tailEnd len="med" w="med" type="none"/>
          </a:ln>
        </p:spPr>
        <p:txBody>
          <a:bodyPr anchorCtr="0" anchor="t" bIns="91425" lIns="91425" rIns="91425" wrap="square" tIns="91425">
            <a:noAutofit/>
          </a:bodyPr>
          <a:lstStyle/>
          <a:p>
            <a:pPr lvl="0" rtl="0">
              <a:spcBef>
                <a:spcPts val="0"/>
              </a:spcBef>
              <a:buNone/>
            </a:pPr>
            <a:r>
              <a:rPr lang="en">
                <a:solidFill>
                  <a:srgbClr val="FFFFFF"/>
                </a:solidFill>
              </a:rPr>
              <a:t>Ele 1</a:t>
            </a:r>
          </a:p>
        </p:txBody>
      </p:sp>
      <p:cxnSp>
        <p:nvCxnSpPr>
          <p:cNvPr id="351" name="Shape 351"/>
          <p:cNvCxnSpPr>
            <a:stCxn id="349" idx="3"/>
          </p:cNvCxnSpPr>
          <p:nvPr/>
        </p:nvCxnSpPr>
        <p:spPr>
          <a:xfrm flipH="1" rot="10800000">
            <a:off x="5951250" y="2207250"/>
            <a:ext cx="309300" cy="364500"/>
          </a:xfrm>
          <a:prstGeom prst="straightConnector1">
            <a:avLst/>
          </a:prstGeom>
          <a:noFill/>
          <a:ln cap="flat" cmpd="sng" w="19050">
            <a:solidFill>
              <a:srgbClr val="FFFFFF"/>
            </a:solidFill>
            <a:prstDash val="solid"/>
            <a:round/>
            <a:headEnd len="lg" w="lg" type="none"/>
            <a:tailEnd len="lg" w="lg" type="triangle"/>
          </a:ln>
        </p:spPr>
      </p:cxnSp>
      <p:cxnSp>
        <p:nvCxnSpPr>
          <p:cNvPr id="352" name="Shape 352"/>
          <p:cNvCxnSpPr/>
          <p:nvPr/>
        </p:nvCxnSpPr>
        <p:spPr>
          <a:xfrm flipH="1" rot="10800000">
            <a:off x="4469600" y="2280900"/>
            <a:ext cx="553500" cy="434700"/>
          </a:xfrm>
          <a:prstGeom prst="straightConnector1">
            <a:avLst/>
          </a:prstGeom>
          <a:noFill/>
          <a:ln cap="flat" cmpd="sng" w="19050">
            <a:solidFill>
              <a:srgbClr val="FFFFFF"/>
            </a:solidFill>
            <a:prstDash val="solid"/>
            <a:round/>
            <a:headEnd len="lg" w="lg" type="none"/>
            <a:tailEnd len="lg" w="lg" type="triangle"/>
          </a:ln>
        </p:spPr>
      </p:cxnSp>
      <p:cxnSp>
        <p:nvCxnSpPr>
          <p:cNvPr id="353" name="Shape 353"/>
          <p:cNvCxnSpPr>
            <a:stCxn id="350" idx="3"/>
          </p:cNvCxnSpPr>
          <p:nvPr/>
        </p:nvCxnSpPr>
        <p:spPr>
          <a:xfrm flipH="1" rot="10800000">
            <a:off x="5951250" y="2193775"/>
            <a:ext cx="810900" cy="825600"/>
          </a:xfrm>
          <a:prstGeom prst="straightConnector1">
            <a:avLst/>
          </a:prstGeom>
          <a:noFill/>
          <a:ln cap="flat" cmpd="sng" w="19050">
            <a:solidFill>
              <a:srgbClr val="FFFFFF"/>
            </a:solidFill>
            <a:prstDash val="solid"/>
            <a:round/>
            <a:headEnd len="lg" w="lg" type="none"/>
            <a:tailEnd len="lg" w="lg" type="triangle"/>
          </a:ln>
        </p:spPr>
      </p:cxnSp>
      <p:sp>
        <p:nvSpPr>
          <p:cNvPr id="354" name="Shape 354"/>
          <p:cNvSpPr/>
          <p:nvPr/>
        </p:nvSpPr>
        <p:spPr>
          <a:xfrm>
            <a:off x="7059225" y="3628275"/>
            <a:ext cx="391200" cy="471900"/>
          </a:xfrm>
          <a:prstGeom prst="upArrow">
            <a:avLst>
              <a:gd fmla="val 50000" name="adj1"/>
              <a:gd fmla="val 5000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Shape 359"/>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GC Generations</a:t>
            </a:r>
          </a:p>
        </p:txBody>
      </p:sp>
      <p:sp>
        <p:nvSpPr>
          <p:cNvPr id="360" name="Shape 360"/>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a:spcBef>
                <a:spcPts val="0"/>
              </a:spcBef>
            </a:pPr>
            <a:r>
              <a:rPr lang="en"/>
              <a:t>Makes assumptions about your code</a:t>
            </a:r>
          </a:p>
          <a:p>
            <a:pPr indent="-228600" lvl="1" marL="914400" rtl="0">
              <a:spcBef>
                <a:spcPts val="0"/>
              </a:spcBef>
            </a:pPr>
            <a:r>
              <a:rPr lang="en"/>
              <a:t>The newer an object is, the shorter its lifetime will be </a:t>
            </a:r>
          </a:p>
          <a:p>
            <a:pPr indent="-228600" lvl="1" marL="914400" rtl="0">
              <a:spcBef>
                <a:spcPts val="0"/>
              </a:spcBef>
            </a:pPr>
            <a:r>
              <a:rPr lang="en"/>
              <a:t>The older an object is, the longer its lifetime will be</a:t>
            </a:r>
          </a:p>
          <a:p>
            <a:pPr indent="-228600" lvl="1" marL="914400" rtl="0">
              <a:spcBef>
                <a:spcPts val="0"/>
              </a:spcBef>
            </a:pPr>
            <a:r>
              <a:rPr lang="en"/>
              <a:t>New objects have a strong relationship are access together (locality)</a:t>
            </a:r>
          </a:p>
          <a:p>
            <a:pPr indent="-228600" lvl="0" marL="457200" rtl="0">
              <a:spcBef>
                <a:spcPts val="0"/>
              </a:spcBef>
            </a:pPr>
            <a:r>
              <a:rPr lang="en"/>
              <a:t>經驗告訴我們以上假設在許多情況下是對的</a:t>
            </a:r>
          </a:p>
          <a:p>
            <a:pPr indent="-228600" lvl="0" marL="457200" rtl="0">
              <a:spcBef>
                <a:spcPts val="0"/>
              </a:spcBef>
            </a:pPr>
            <a:r>
              <a:rPr lang="en"/>
              <a:t>Generational GC improves performance by collecting new objects only</a:t>
            </a:r>
          </a:p>
          <a:p>
            <a:pPr indent="-228600" lvl="1" marL="914400" rtl="0">
              <a:spcBef>
                <a:spcPts val="0"/>
              </a:spcBef>
            </a:pPr>
            <a:r>
              <a:rPr lang="en"/>
              <a:t>Old objects are not marked and walked recursively</a:t>
            </a:r>
          </a:p>
          <a:p>
            <a:pPr indent="-228600" lvl="1" marL="914400" rtl="0">
              <a:spcBef>
                <a:spcPts val="0"/>
              </a:spcBef>
            </a:pPr>
            <a:r>
              <a:rPr lang="en"/>
              <a:t>Only new surviving objects are compacted</a:t>
            </a:r>
          </a:p>
          <a:p>
            <a:pPr indent="-228600" lvl="0" marL="457200">
              <a:spcBef>
                <a:spcPts val="0"/>
              </a:spcBef>
            </a:pPr>
            <a:r>
              <a:rPr lang="en"/>
              <a:t>Fragmentation ?</a:t>
            </a:r>
          </a:p>
          <a:p>
            <a:pPr lvl="0">
              <a:spcBef>
                <a:spcPts val="0"/>
              </a:spcBef>
              <a:buNone/>
            </a:pPr>
            <a:r>
              <a:t/>
            </a:r>
            <a:endParaRPr/>
          </a:p>
        </p:txBody>
      </p:sp>
      <p:sp>
        <p:nvSpPr>
          <p:cNvPr id="361" name="Shape 36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Shape 366"/>
          <p:cNvSpPr txBox="1"/>
          <p:nvPr/>
        </p:nvSpPr>
        <p:spPr>
          <a:xfrm>
            <a:off x="397275" y="2323850"/>
            <a:ext cx="2377200" cy="315600"/>
          </a:xfrm>
          <a:prstGeom prst="rect">
            <a:avLst/>
          </a:prstGeom>
          <a:noFill/>
          <a:ln>
            <a:noFill/>
          </a:ln>
        </p:spPr>
        <p:txBody>
          <a:bodyPr anchorCtr="0" anchor="t" bIns="91425" lIns="91425" rIns="91425" wrap="square" tIns="91425">
            <a:noAutofit/>
          </a:bodyPr>
          <a:lstStyle/>
          <a:p>
            <a:pPr lvl="0" rtl="0" algn="ctr">
              <a:spcBef>
                <a:spcPts val="0"/>
              </a:spcBef>
              <a:buNone/>
            </a:pPr>
            <a:r>
              <a:rPr lang="en">
                <a:solidFill>
                  <a:srgbClr val="FFFFFF"/>
                </a:solidFill>
              </a:rPr>
              <a:t>Gen 0</a:t>
            </a:r>
          </a:p>
        </p:txBody>
      </p:sp>
      <p:sp>
        <p:nvSpPr>
          <p:cNvPr id="367" name="Shape 367"/>
          <p:cNvSpPr txBox="1"/>
          <p:nvPr/>
        </p:nvSpPr>
        <p:spPr>
          <a:xfrm>
            <a:off x="257975" y="4702225"/>
            <a:ext cx="2377200" cy="315600"/>
          </a:xfrm>
          <a:prstGeom prst="rect">
            <a:avLst/>
          </a:prstGeom>
          <a:noFill/>
          <a:ln>
            <a:noFill/>
          </a:ln>
        </p:spPr>
        <p:txBody>
          <a:bodyPr anchorCtr="0" anchor="t" bIns="91425" lIns="91425" rIns="91425" wrap="square" tIns="91425">
            <a:noAutofit/>
          </a:bodyPr>
          <a:lstStyle/>
          <a:p>
            <a:pPr lvl="0" rtl="0" algn="ctr">
              <a:spcBef>
                <a:spcPts val="0"/>
              </a:spcBef>
              <a:buNone/>
            </a:pPr>
            <a:r>
              <a:rPr lang="en">
                <a:solidFill>
                  <a:srgbClr val="FFFFFF"/>
                </a:solidFill>
              </a:rPr>
              <a:t>Gen 1</a:t>
            </a:r>
          </a:p>
        </p:txBody>
      </p:sp>
      <p:sp>
        <p:nvSpPr>
          <p:cNvPr id="368" name="Shape 368"/>
          <p:cNvSpPr txBox="1"/>
          <p:nvPr/>
        </p:nvSpPr>
        <p:spPr>
          <a:xfrm>
            <a:off x="2688875" y="3530275"/>
            <a:ext cx="2377200" cy="315600"/>
          </a:xfrm>
          <a:prstGeom prst="rect">
            <a:avLst/>
          </a:prstGeom>
          <a:noFill/>
          <a:ln>
            <a:noFill/>
          </a:ln>
        </p:spPr>
        <p:txBody>
          <a:bodyPr anchorCtr="0" anchor="t" bIns="91425" lIns="91425" rIns="91425" wrap="square" tIns="91425">
            <a:noAutofit/>
          </a:bodyPr>
          <a:lstStyle/>
          <a:p>
            <a:pPr lvl="0" rtl="0" algn="ctr">
              <a:spcBef>
                <a:spcPts val="0"/>
              </a:spcBef>
              <a:buNone/>
            </a:pPr>
            <a:r>
              <a:rPr lang="en">
                <a:solidFill>
                  <a:srgbClr val="FFFFFF"/>
                </a:solidFill>
              </a:rPr>
              <a:t>Gen 0</a:t>
            </a:r>
          </a:p>
        </p:txBody>
      </p:sp>
      <p:sp>
        <p:nvSpPr>
          <p:cNvPr id="369" name="Shape 369"/>
          <p:cNvSpPr txBox="1"/>
          <p:nvPr/>
        </p:nvSpPr>
        <p:spPr>
          <a:xfrm>
            <a:off x="339375" y="3530275"/>
            <a:ext cx="2377200" cy="315600"/>
          </a:xfrm>
          <a:prstGeom prst="rect">
            <a:avLst/>
          </a:prstGeom>
          <a:noFill/>
          <a:ln>
            <a:noFill/>
          </a:ln>
        </p:spPr>
        <p:txBody>
          <a:bodyPr anchorCtr="0" anchor="t" bIns="91425" lIns="91425" rIns="91425" wrap="square" tIns="91425">
            <a:noAutofit/>
          </a:bodyPr>
          <a:lstStyle/>
          <a:p>
            <a:pPr lvl="0" rtl="0" algn="ctr">
              <a:spcBef>
                <a:spcPts val="0"/>
              </a:spcBef>
              <a:buNone/>
            </a:pPr>
            <a:r>
              <a:rPr lang="en">
                <a:solidFill>
                  <a:srgbClr val="FFFFFF"/>
                </a:solidFill>
              </a:rPr>
              <a:t>Gen 1</a:t>
            </a:r>
          </a:p>
        </p:txBody>
      </p:sp>
      <p:graphicFrame>
        <p:nvGraphicFramePr>
          <p:cNvPr id="370" name="Shape 370"/>
          <p:cNvGraphicFramePr/>
          <p:nvPr/>
        </p:nvGraphicFramePr>
        <p:xfrm>
          <a:off x="326625" y="3022800"/>
          <a:ext cx="3000000" cy="3000000"/>
        </p:xfrm>
        <a:graphic>
          <a:graphicData uri="http://schemas.openxmlformats.org/drawingml/2006/table">
            <a:tbl>
              <a:tblPr>
                <a:noFill/>
                <a:tableStyleId>{20012E94-3258-4F69-AB6A-71092E1F2819}</a:tableStyleId>
              </a:tblPr>
              <a:tblGrid>
                <a:gridCol w="575250"/>
                <a:gridCol w="637575"/>
                <a:gridCol w="664275"/>
                <a:gridCol w="646475"/>
                <a:gridCol w="4715425"/>
              </a:tblGrid>
              <a:tr h="381000">
                <a:tc>
                  <a:txBody>
                    <a:bodyPr>
                      <a:noAutofit/>
                    </a:bodyPr>
                    <a:lstStyle/>
                    <a:p>
                      <a:pPr lvl="0" rtl="0">
                        <a:spcBef>
                          <a:spcPts val="0"/>
                        </a:spcBef>
                        <a:buNone/>
                      </a:pPr>
                      <a:r>
                        <a:rPr lang="en">
                          <a:solidFill>
                            <a:srgbClr val="FFFFFF"/>
                          </a:solidFill>
                        </a:rPr>
                        <a:t>A</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B</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D</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t/>
                      </a:r>
                      <a:endParaRPr>
                        <a:solidFill>
                          <a:srgbClr val="FFFFFF"/>
                        </a:solidFill>
                      </a:endParaRP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t/>
                      </a:r>
                      <a:endParaRP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bl>
          </a:graphicData>
        </a:graphic>
      </p:graphicFrame>
      <p:sp>
        <p:nvSpPr>
          <p:cNvPr id="371" name="Shape 371"/>
          <p:cNvSpPr txBox="1"/>
          <p:nvPr/>
        </p:nvSpPr>
        <p:spPr>
          <a:xfrm>
            <a:off x="326625" y="2653750"/>
            <a:ext cx="7239000" cy="3156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當 Gen 0 到達門檻時, GC 啟動</a:t>
            </a:r>
            <a:r>
              <a:rPr lang="en">
                <a:solidFill>
                  <a:srgbClr val="FFFFFF"/>
                </a:solidFill>
              </a:rPr>
              <a:t>. 存活下來的物件移動到 Gen 1</a:t>
            </a:r>
          </a:p>
        </p:txBody>
      </p:sp>
      <p:cxnSp>
        <p:nvCxnSpPr>
          <p:cNvPr id="372" name="Shape 372"/>
          <p:cNvCxnSpPr/>
          <p:nvPr/>
        </p:nvCxnSpPr>
        <p:spPr>
          <a:xfrm flipH="1" rot="10800000">
            <a:off x="339375" y="3606050"/>
            <a:ext cx="1842000" cy="9300"/>
          </a:xfrm>
          <a:prstGeom prst="straightConnector1">
            <a:avLst/>
          </a:prstGeom>
          <a:noFill/>
          <a:ln cap="flat" cmpd="sng" w="19050">
            <a:solidFill>
              <a:srgbClr val="FFFFFF"/>
            </a:solidFill>
            <a:prstDash val="solid"/>
            <a:round/>
            <a:headEnd len="lg" w="lg" type="oval"/>
            <a:tailEnd len="lg" w="lg" type="triangle"/>
          </a:ln>
        </p:spPr>
      </p:cxnSp>
      <p:sp>
        <p:nvSpPr>
          <p:cNvPr id="373" name="Shape 373"/>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Object Promotions - 1</a:t>
            </a:r>
          </a:p>
        </p:txBody>
      </p:sp>
      <p:sp>
        <p:nvSpPr>
          <p:cNvPr id="374" name="Shape 37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graphicFrame>
        <p:nvGraphicFramePr>
          <p:cNvPr id="375" name="Shape 375"/>
          <p:cNvGraphicFramePr/>
          <p:nvPr/>
        </p:nvGraphicFramePr>
        <p:xfrm>
          <a:off x="387900" y="1758000"/>
          <a:ext cx="3000000" cy="3000000"/>
        </p:xfrm>
        <a:graphic>
          <a:graphicData uri="http://schemas.openxmlformats.org/drawingml/2006/table">
            <a:tbl>
              <a:tblPr>
                <a:noFill/>
                <a:tableStyleId>{20012E94-3258-4F69-AB6A-71092E1F2819}</a:tableStyleId>
              </a:tblPr>
              <a:tblGrid>
                <a:gridCol w="575250"/>
                <a:gridCol w="637575"/>
                <a:gridCol w="664275"/>
                <a:gridCol w="646475"/>
                <a:gridCol w="4715425"/>
              </a:tblGrid>
              <a:tr h="381000">
                <a:tc>
                  <a:txBody>
                    <a:bodyPr>
                      <a:noAutofit/>
                    </a:bodyPr>
                    <a:lstStyle/>
                    <a:p>
                      <a:pPr lvl="0">
                        <a:spcBef>
                          <a:spcPts val="0"/>
                        </a:spcBef>
                        <a:buNone/>
                      </a:pPr>
                      <a:r>
                        <a:rPr lang="en">
                          <a:solidFill>
                            <a:srgbClr val="FFFFFF"/>
                          </a:solidFill>
                        </a:rPr>
                        <a:t>A</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a:spcBef>
                          <a:spcPts val="0"/>
                        </a:spcBef>
                        <a:buNone/>
                      </a:pPr>
                      <a:r>
                        <a:rPr lang="en">
                          <a:solidFill>
                            <a:srgbClr val="FFFFFF"/>
                          </a:solidFill>
                        </a:rPr>
                        <a:t>B</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a:spcBef>
                          <a:spcPts val="0"/>
                        </a:spcBef>
                        <a:buNone/>
                      </a:pPr>
                      <a:r>
                        <a:rPr lang="en">
                          <a:solidFill>
                            <a:srgbClr val="FFFFFF"/>
                          </a:solidFill>
                        </a:rPr>
                        <a:t>C</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a:spcBef>
                          <a:spcPts val="0"/>
                        </a:spcBef>
                        <a:buNone/>
                      </a:pPr>
                      <a:r>
                        <a:rPr lang="en">
                          <a:solidFill>
                            <a:srgbClr val="FFFFFF"/>
                          </a:solidFill>
                        </a:rPr>
                        <a:t>D</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a:spcBef>
                          <a:spcPts val="0"/>
                        </a:spcBef>
                        <a:buNone/>
                      </a:pPr>
                      <a:r>
                        <a:t/>
                      </a:r>
                      <a:endParaRP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bl>
          </a:graphicData>
        </a:graphic>
      </p:graphicFrame>
      <p:sp>
        <p:nvSpPr>
          <p:cNvPr id="376" name="Shape 376"/>
          <p:cNvSpPr txBox="1"/>
          <p:nvPr/>
        </p:nvSpPr>
        <p:spPr>
          <a:xfrm>
            <a:off x="387900" y="1388950"/>
            <a:ext cx="7239000" cy="3156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FFFFFF"/>
                </a:solidFill>
              </a:rPr>
              <a:t>最初, heap 是空的. New objects go in Gen 0.</a:t>
            </a:r>
          </a:p>
        </p:txBody>
      </p:sp>
      <p:cxnSp>
        <p:nvCxnSpPr>
          <p:cNvPr id="377" name="Shape 377"/>
          <p:cNvCxnSpPr/>
          <p:nvPr/>
        </p:nvCxnSpPr>
        <p:spPr>
          <a:xfrm flipH="1" rot="10800000">
            <a:off x="400650" y="2323850"/>
            <a:ext cx="2493000" cy="26700"/>
          </a:xfrm>
          <a:prstGeom prst="straightConnector1">
            <a:avLst/>
          </a:prstGeom>
          <a:noFill/>
          <a:ln cap="flat" cmpd="sng" w="19050">
            <a:solidFill>
              <a:srgbClr val="FFFFFF"/>
            </a:solidFill>
            <a:prstDash val="solid"/>
            <a:round/>
            <a:headEnd len="lg" w="lg" type="oval"/>
            <a:tailEnd len="lg" w="lg" type="triangle"/>
          </a:ln>
        </p:spPr>
      </p:cxnSp>
      <p:cxnSp>
        <p:nvCxnSpPr>
          <p:cNvPr id="378" name="Shape 378"/>
          <p:cNvCxnSpPr/>
          <p:nvPr/>
        </p:nvCxnSpPr>
        <p:spPr>
          <a:xfrm flipH="1" rot="10800000">
            <a:off x="2234800" y="3596875"/>
            <a:ext cx="2635500" cy="18000"/>
          </a:xfrm>
          <a:prstGeom prst="straightConnector1">
            <a:avLst/>
          </a:prstGeom>
          <a:noFill/>
          <a:ln cap="flat" cmpd="sng" w="19050">
            <a:solidFill>
              <a:srgbClr val="FFFFFF"/>
            </a:solidFill>
            <a:prstDash val="solid"/>
            <a:round/>
            <a:headEnd len="lg" w="lg" type="oval"/>
            <a:tailEnd len="lg" w="lg" type="triangle"/>
          </a:ln>
        </p:spPr>
      </p:cxnSp>
      <p:sp>
        <p:nvSpPr>
          <p:cNvPr id="379" name="Shape 379"/>
          <p:cNvSpPr txBox="1"/>
          <p:nvPr/>
        </p:nvSpPr>
        <p:spPr>
          <a:xfrm>
            <a:off x="257975" y="3918550"/>
            <a:ext cx="7239000" cy="3156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新物件會安排到 Gen 0</a:t>
            </a:r>
            <a:r>
              <a:rPr lang="en">
                <a:solidFill>
                  <a:srgbClr val="FFFFFF"/>
                </a:solidFill>
              </a:rPr>
              <a:t>. </a:t>
            </a:r>
          </a:p>
        </p:txBody>
      </p:sp>
      <p:sp>
        <p:nvSpPr>
          <p:cNvPr id="380" name="Shape 380"/>
          <p:cNvSpPr txBox="1"/>
          <p:nvPr/>
        </p:nvSpPr>
        <p:spPr>
          <a:xfrm>
            <a:off x="2607475" y="4702225"/>
            <a:ext cx="2377200" cy="315600"/>
          </a:xfrm>
          <a:prstGeom prst="rect">
            <a:avLst/>
          </a:prstGeom>
          <a:noFill/>
          <a:ln>
            <a:noFill/>
          </a:ln>
        </p:spPr>
        <p:txBody>
          <a:bodyPr anchorCtr="0" anchor="t" bIns="91425" lIns="91425" rIns="91425" wrap="square" tIns="91425">
            <a:noAutofit/>
          </a:bodyPr>
          <a:lstStyle/>
          <a:p>
            <a:pPr lvl="0" rtl="0" algn="ctr">
              <a:spcBef>
                <a:spcPts val="0"/>
              </a:spcBef>
              <a:buNone/>
            </a:pPr>
            <a:r>
              <a:rPr lang="en">
                <a:solidFill>
                  <a:srgbClr val="FFFFFF"/>
                </a:solidFill>
              </a:rPr>
              <a:t>Gen 0</a:t>
            </a:r>
          </a:p>
        </p:txBody>
      </p:sp>
      <p:cxnSp>
        <p:nvCxnSpPr>
          <p:cNvPr id="381" name="Shape 381"/>
          <p:cNvCxnSpPr/>
          <p:nvPr/>
        </p:nvCxnSpPr>
        <p:spPr>
          <a:xfrm flipH="1" rot="10800000">
            <a:off x="257975" y="4778000"/>
            <a:ext cx="1842000" cy="9300"/>
          </a:xfrm>
          <a:prstGeom prst="straightConnector1">
            <a:avLst/>
          </a:prstGeom>
          <a:noFill/>
          <a:ln cap="flat" cmpd="sng" w="19050">
            <a:solidFill>
              <a:srgbClr val="FFFFFF"/>
            </a:solidFill>
            <a:prstDash val="solid"/>
            <a:round/>
            <a:headEnd len="lg" w="lg" type="oval"/>
            <a:tailEnd len="lg" w="lg" type="triangle"/>
          </a:ln>
        </p:spPr>
      </p:cxnSp>
      <p:cxnSp>
        <p:nvCxnSpPr>
          <p:cNvPr id="382" name="Shape 382"/>
          <p:cNvCxnSpPr/>
          <p:nvPr/>
        </p:nvCxnSpPr>
        <p:spPr>
          <a:xfrm flipH="1" rot="10800000">
            <a:off x="2153400" y="4768825"/>
            <a:ext cx="2635500" cy="18000"/>
          </a:xfrm>
          <a:prstGeom prst="straightConnector1">
            <a:avLst/>
          </a:prstGeom>
          <a:noFill/>
          <a:ln cap="flat" cmpd="sng" w="19050">
            <a:solidFill>
              <a:srgbClr val="FFFFFF"/>
            </a:solidFill>
            <a:prstDash val="solid"/>
            <a:round/>
            <a:headEnd len="lg" w="lg" type="oval"/>
            <a:tailEnd len="lg" w="lg" type="triangle"/>
          </a:ln>
        </p:spPr>
      </p:cxnSp>
      <p:graphicFrame>
        <p:nvGraphicFramePr>
          <p:cNvPr id="383" name="Shape 383"/>
          <p:cNvGraphicFramePr/>
          <p:nvPr/>
        </p:nvGraphicFramePr>
        <p:xfrm>
          <a:off x="257975" y="4277688"/>
          <a:ext cx="3000000" cy="3000000"/>
        </p:xfrm>
        <a:graphic>
          <a:graphicData uri="http://schemas.openxmlformats.org/drawingml/2006/table">
            <a:tbl>
              <a:tblPr>
                <a:noFill/>
                <a:tableStyleId>{20012E94-3258-4F69-AB6A-71092E1F2819}</a:tableStyleId>
              </a:tblPr>
              <a:tblGrid>
                <a:gridCol w="563625"/>
                <a:gridCol w="581450"/>
                <a:gridCol w="706075"/>
                <a:gridCol w="617075"/>
                <a:gridCol w="590350"/>
                <a:gridCol w="634850"/>
                <a:gridCol w="581450"/>
                <a:gridCol w="617050"/>
                <a:gridCol w="519125"/>
                <a:gridCol w="1827950"/>
              </a:tblGrid>
              <a:tr h="381000">
                <a:tc>
                  <a:txBody>
                    <a:bodyPr>
                      <a:noAutofit/>
                    </a:bodyPr>
                    <a:lstStyle/>
                    <a:p>
                      <a:pPr lvl="0">
                        <a:spcBef>
                          <a:spcPts val="0"/>
                        </a:spcBef>
                        <a:buNone/>
                      </a:pPr>
                      <a:r>
                        <a:rPr lang="en">
                          <a:solidFill>
                            <a:srgbClr val="FFFFFF"/>
                          </a:solidFill>
                        </a:rPr>
                        <a:t>A</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a:spcBef>
                          <a:spcPts val="0"/>
                        </a:spcBef>
                        <a:buNone/>
                      </a:pPr>
                      <a:r>
                        <a:rPr lang="en">
                          <a:solidFill>
                            <a:srgbClr val="FFFFFF"/>
                          </a:solidFill>
                        </a:rPr>
                        <a:t>B</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a:spcBef>
                          <a:spcPts val="0"/>
                        </a:spcBef>
                        <a:buNone/>
                      </a:pPr>
                      <a:r>
                        <a:rPr lang="en">
                          <a:solidFill>
                            <a:srgbClr val="FFFFFF"/>
                          </a:solidFill>
                        </a:rPr>
                        <a:t>D</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a:spcBef>
                          <a:spcPts val="0"/>
                        </a:spcBef>
                        <a:buNone/>
                      </a:pPr>
                      <a:r>
                        <a:rPr lang="en">
                          <a:solidFill>
                            <a:srgbClr val="FFFFFF"/>
                          </a:solidFill>
                        </a:rPr>
                        <a:t>F</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a:spcBef>
                          <a:spcPts val="0"/>
                        </a:spcBef>
                        <a:buNone/>
                      </a:pPr>
                      <a:r>
                        <a:rPr lang="en">
                          <a:solidFill>
                            <a:srgbClr val="FFFFFF"/>
                          </a:solidFill>
                        </a:rPr>
                        <a:t>G</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a:spcBef>
                          <a:spcPts val="0"/>
                        </a:spcBef>
                        <a:buNone/>
                      </a:pPr>
                      <a:r>
                        <a:rPr lang="en">
                          <a:solidFill>
                            <a:srgbClr val="FFFFFF"/>
                          </a:solidFill>
                        </a:rPr>
                        <a:t>H</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a:spcBef>
                          <a:spcPts val="0"/>
                        </a:spcBef>
                        <a:buNone/>
                      </a:pPr>
                      <a:r>
                        <a:rPr lang="en">
                          <a:solidFill>
                            <a:srgbClr val="FFFFFF"/>
                          </a:solidFill>
                        </a:rPr>
                        <a:t>I</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a:spcBef>
                          <a:spcPts val="0"/>
                        </a:spcBef>
                        <a:buNone/>
                      </a:pPr>
                      <a:r>
                        <a:rPr lang="en">
                          <a:solidFill>
                            <a:srgbClr val="FFFFFF"/>
                          </a:solidFill>
                        </a:rPr>
                        <a:t>J</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a:spcBef>
                          <a:spcPts val="0"/>
                        </a:spcBef>
                        <a:buNone/>
                      </a:pPr>
                      <a:r>
                        <a:rPr lang="en">
                          <a:solidFill>
                            <a:srgbClr val="FFFFFF"/>
                          </a:solidFill>
                        </a:rPr>
                        <a:t>K</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a:spcBef>
                          <a:spcPts val="0"/>
                        </a:spcBef>
                        <a:buNone/>
                      </a:pPr>
                      <a:r>
                        <a:t/>
                      </a:r>
                      <a:endParaRP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Shape 388"/>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Object Promotions - 2</a:t>
            </a:r>
          </a:p>
        </p:txBody>
      </p:sp>
      <p:sp>
        <p:nvSpPr>
          <p:cNvPr id="389" name="Shape 38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390" name="Shape 390"/>
          <p:cNvSpPr txBox="1"/>
          <p:nvPr/>
        </p:nvSpPr>
        <p:spPr>
          <a:xfrm>
            <a:off x="249075" y="1265275"/>
            <a:ext cx="7239000" cy="3156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Gen 0 到達門檻值, GC 啟動. 存活者到 Gen 1. </a:t>
            </a:r>
          </a:p>
        </p:txBody>
      </p:sp>
      <p:sp>
        <p:nvSpPr>
          <p:cNvPr id="391" name="Shape 391"/>
          <p:cNvSpPr txBox="1"/>
          <p:nvPr/>
        </p:nvSpPr>
        <p:spPr>
          <a:xfrm>
            <a:off x="4984725" y="2124725"/>
            <a:ext cx="2377200" cy="315600"/>
          </a:xfrm>
          <a:prstGeom prst="rect">
            <a:avLst/>
          </a:prstGeom>
          <a:noFill/>
          <a:ln>
            <a:noFill/>
          </a:ln>
        </p:spPr>
        <p:txBody>
          <a:bodyPr anchorCtr="0" anchor="t" bIns="91425" lIns="91425" rIns="91425" wrap="square" tIns="91425">
            <a:noAutofit/>
          </a:bodyPr>
          <a:lstStyle/>
          <a:p>
            <a:pPr lvl="0" rtl="0" algn="ctr">
              <a:spcBef>
                <a:spcPts val="0"/>
              </a:spcBef>
              <a:buNone/>
            </a:pPr>
            <a:r>
              <a:rPr lang="en">
                <a:solidFill>
                  <a:srgbClr val="FFFFFF"/>
                </a:solidFill>
              </a:rPr>
              <a:t>Gen 0</a:t>
            </a:r>
          </a:p>
        </p:txBody>
      </p:sp>
      <p:sp>
        <p:nvSpPr>
          <p:cNvPr id="392" name="Shape 392"/>
          <p:cNvSpPr txBox="1"/>
          <p:nvPr/>
        </p:nvSpPr>
        <p:spPr>
          <a:xfrm>
            <a:off x="249075" y="2048950"/>
            <a:ext cx="2377200" cy="315600"/>
          </a:xfrm>
          <a:prstGeom prst="rect">
            <a:avLst/>
          </a:prstGeom>
          <a:noFill/>
          <a:ln>
            <a:noFill/>
          </a:ln>
        </p:spPr>
        <p:txBody>
          <a:bodyPr anchorCtr="0" anchor="t" bIns="91425" lIns="91425" rIns="91425" wrap="square" tIns="91425">
            <a:noAutofit/>
          </a:bodyPr>
          <a:lstStyle/>
          <a:p>
            <a:pPr lvl="0" rtl="0" algn="ctr">
              <a:spcBef>
                <a:spcPts val="0"/>
              </a:spcBef>
              <a:buNone/>
            </a:pPr>
            <a:r>
              <a:rPr lang="en">
                <a:solidFill>
                  <a:srgbClr val="FFFFFF"/>
                </a:solidFill>
              </a:rPr>
              <a:t>Gen 1</a:t>
            </a:r>
          </a:p>
        </p:txBody>
      </p:sp>
      <p:cxnSp>
        <p:nvCxnSpPr>
          <p:cNvPr id="393" name="Shape 393"/>
          <p:cNvCxnSpPr/>
          <p:nvPr/>
        </p:nvCxnSpPr>
        <p:spPr>
          <a:xfrm>
            <a:off x="249075" y="2134025"/>
            <a:ext cx="4273800" cy="2700"/>
          </a:xfrm>
          <a:prstGeom prst="straightConnector1">
            <a:avLst/>
          </a:prstGeom>
          <a:noFill/>
          <a:ln cap="flat" cmpd="sng" w="19050">
            <a:solidFill>
              <a:srgbClr val="FFFFFF"/>
            </a:solidFill>
            <a:prstDash val="solid"/>
            <a:round/>
            <a:headEnd len="lg" w="lg" type="oval"/>
            <a:tailEnd len="lg" w="lg" type="triangle"/>
          </a:ln>
        </p:spPr>
      </p:cxnSp>
      <p:cxnSp>
        <p:nvCxnSpPr>
          <p:cNvPr id="394" name="Shape 394"/>
          <p:cNvCxnSpPr/>
          <p:nvPr/>
        </p:nvCxnSpPr>
        <p:spPr>
          <a:xfrm flipH="1" rot="10800000">
            <a:off x="4530650" y="2191325"/>
            <a:ext cx="2635500" cy="18000"/>
          </a:xfrm>
          <a:prstGeom prst="straightConnector1">
            <a:avLst/>
          </a:prstGeom>
          <a:noFill/>
          <a:ln cap="flat" cmpd="sng" w="19050">
            <a:solidFill>
              <a:srgbClr val="FFFFFF"/>
            </a:solidFill>
            <a:prstDash val="solid"/>
            <a:round/>
            <a:headEnd len="lg" w="lg" type="oval"/>
            <a:tailEnd len="lg" w="lg" type="triangle"/>
          </a:ln>
        </p:spPr>
      </p:cxnSp>
      <p:graphicFrame>
        <p:nvGraphicFramePr>
          <p:cNvPr id="395" name="Shape 395"/>
          <p:cNvGraphicFramePr/>
          <p:nvPr/>
        </p:nvGraphicFramePr>
        <p:xfrm>
          <a:off x="249075" y="1624413"/>
          <a:ext cx="3000000" cy="3000000"/>
        </p:xfrm>
        <a:graphic>
          <a:graphicData uri="http://schemas.openxmlformats.org/drawingml/2006/table">
            <a:tbl>
              <a:tblPr>
                <a:noFill/>
                <a:tableStyleId>{20012E94-3258-4F69-AB6A-71092E1F2819}</a:tableStyleId>
              </a:tblPr>
              <a:tblGrid>
                <a:gridCol w="563625"/>
                <a:gridCol w="581450"/>
                <a:gridCol w="706075"/>
                <a:gridCol w="617075"/>
                <a:gridCol w="590350"/>
                <a:gridCol w="634850"/>
                <a:gridCol w="581450"/>
                <a:gridCol w="617050"/>
                <a:gridCol w="519125"/>
                <a:gridCol w="1827950"/>
              </a:tblGrid>
              <a:tr h="381000">
                <a:tc>
                  <a:txBody>
                    <a:bodyPr>
                      <a:noAutofit/>
                    </a:bodyPr>
                    <a:lstStyle/>
                    <a:p>
                      <a:pPr lvl="0" rtl="0">
                        <a:spcBef>
                          <a:spcPts val="0"/>
                        </a:spcBef>
                        <a:buNone/>
                      </a:pPr>
                      <a:r>
                        <a:rPr lang="en">
                          <a:solidFill>
                            <a:srgbClr val="FFFFFF"/>
                          </a:solidFill>
                        </a:rPr>
                        <a:t>A</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B</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D</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F</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G</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K</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a:spcBef>
                          <a:spcPts val="0"/>
                        </a:spcBef>
                        <a:buNone/>
                      </a:pPr>
                      <a:r>
                        <a:t/>
                      </a:r>
                      <a:endParaRP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a:spcBef>
                          <a:spcPts val="0"/>
                        </a:spcBef>
                        <a:buNone/>
                      </a:pPr>
                      <a:r>
                        <a:t/>
                      </a:r>
                      <a:endParaRP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a:spcBef>
                          <a:spcPts val="0"/>
                        </a:spcBef>
                        <a:buNone/>
                      </a:pPr>
                      <a:r>
                        <a:t/>
                      </a:r>
                      <a:endParaRP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bl>
          </a:graphicData>
        </a:graphic>
      </p:graphicFrame>
      <p:sp>
        <p:nvSpPr>
          <p:cNvPr id="396" name="Shape 396"/>
          <p:cNvSpPr txBox="1"/>
          <p:nvPr/>
        </p:nvSpPr>
        <p:spPr>
          <a:xfrm>
            <a:off x="169975" y="2497125"/>
            <a:ext cx="7239000" cy="3156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新物件會安排到 Gen 0. </a:t>
            </a:r>
          </a:p>
        </p:txBody>
      </p:sp>
      <p:sp>
        <p:nvSpPr>
          <p:cNvPr id="397" name="Shape 397"/>
          <p:cNvSpPr txBox="1"/>
          <p:nvPr/>
        </p:nvSpPr>
        <p:spPr>
          <a:xfrm>
            <a:off x="4905625" y="3356575"/>
            <a:ext cx="2377200" cy="315600"/>
          </a:xfrm>
          <a:prstGeom prst="rect">
            <a:avLst/>
          </a:prstGeom>
          <a:noFill/>
          <a:ln>
            <a:noFill/>
          </a:ln>
        </p:spPr>
        <p:txBody>
          <a:bodyPr anchorCtr="0" anchor="t" bIns="91425" lIns="91425" rIns="91425" wrap="square" tIns="91425">
            <a:noAutofit/>
          </a:bodyPr>
          <a:lstStyle/>
          <a:p>
            <a:pPr lvl="0" rtl="0" algn="ctr">
              <a:spcBef>
                <a:spcPts val="0"/>
              </a:spcBef>
              <a:buNone/>
            </a:pPr>
            <a:r>
              <a:rPr lang="en">
                <a:solidFill>
                  <a:srgbClr val="FFFFFF"/>
                </a:solidFill>
              </a:rPr>
              <a:t>Gen 0</a:t>
            </a:r>
          </a:p>
        </p:txBody>
      </p:sp>
      <p:sp>
        <p:nvSpPr>
          <p:cNvPr id="398" name="Shape 398"/>
          <p:cNvSpPr txBox="1"/>
          <p:nvPr/>
        </p:nvSpPr>
        <p:spPr>
          <a:xfrm>
            <a:off x="169975" y="3280800"/>
            <a:ext cx="2377200" cy="315600"/>
          </a:xfrm>
          <a:prstGeom prst="rect">
            <a:avLst/>
          </a:prstGeom>
          <a:noFill/>
          <a:ln>
            <a:noFill/>
          </a:ln>
        </p:spPr>
        <p:txBody>
          <a:bodyPr anchorCtr="0" anchor="t" bIns="91425" lIns="91425" rIns="91425" wrap="square" tIns="91425">
            <a:noAutofit/>
          </a:bodyPr>
          <a:lstStyle/>
          <a:p>
            <a:pPr lvl="0" rtl="0" algn="ctr">
              <a:spcBef>
                <a:spcPts val="0"/>
              </a:spcBef>
              <a:buNone/>
            </a:pPr>
            <a:r>
              <a:rPr lang="en">
                <a:solidFill>
                  <a:srgbClr val="FFFFFF"/>
                </a:solidFill>
              </a:rPr>
              <a:t>Gen 1</a:t>
            </a:r>
          </a:p>
        </p:txBody>
      </p:sp>
      <p:cxnSp>
        <p:nvCxnSpPr>
          <p:cNvPr id="399" name="Shape 399"/>
          <p:cNvCxnSpPr/>
          <p:nvPr/>
        </p:nvCxnSpPr>
        <p:spPr>
          <a:xfrm>
            <a:off x="169975" y="3365875"/>
            <a:ext cx="4273800" cy="2700"/>
          </a:xfrm>
          <a:prstGeom prst="straightConnector1">
            <a:avLst/>
          </a:prstGeom>
          <a:noFill/>
          <a:ln cap="flat" cmpd="sng" w="19050">
            <a:solidFill>
              <a:srgbClr val="FFFFFF"/>
            </a:solidFill>
            <a:prstDash val="solid"/>
            <a:round/>
            <a:headEnd len="lg" w="lg" type="oval"/>
            <a:tailEnd len="lg" w="lg" type="triangle"/>
          </a:ln>
        </p:spPr>
      </p:cxnSp>
      <p:cxnSp>
        <p:nvCxnSpPr>
          <p:cNvPr id="400" name="Shape 400"/>
          <p:cNvCxnSpPr/>
          <p:nvPr/>
        </p:nvCxnSpPr>
        <p:spPr>
          <a:xfrm flipH="1" rot="10800000">
            <a:off x="4451550" y="3423175"/>
            <a:ext cx="2635500" cy="18000"/>
          </a:xfrm>
          <a:prstGeom prst="straightConnector1">
            <a:avLst/>
          </a:prstGeom>
          <a:noFill/>
          <a:ln cap="flat" cmpd="sng" w="19050">
            <a:solidFill>
              <a:srgbClr val="FFFFFF"/>
            </a:solidFill>
            <a:prstDash val="solid"/>
            <a:round/>
            <a:headEnd len="lg" w="lg" type="oval"/>
            <a:tailEnd len="lg" w="lg" type="triangle"/>
          </a:ln>
        </p:spPr>
      </p:cxnSp>
      <p:graphicFrame>
        <p:nvGraphicFramePr>
          <p:cNvPr id="401" name="Shape 401"/>
          <p:cNvGraphicFramePr/>
          <p:nvPr/>
        </p:nvGraphicFramePr>
        <p:xfrm>
          <a:off x="169975" y="2856263"/>
          <a:ext cx="3000000" cy="3000000"/>
        </p:xfrm>
        <a:graphic>
          <a:graphicData uri="http://schemas.openxmlformats.org/drawingml/2006/table">
            <a:tbl>
              <a:tblPr>
                <a:noFill/>
                <a:tableStyleId>{20012E94-3258-4F69-AB6A-71092E1F2819}</a:tableStyleId>
              </a:tblPr>
              <a:tblGrid>
                <a:gridCol w="563625"/>
                <a:gridCol w="581450"/>
                <a:gridCol w="706075"/>
                <a:gridCol w="617075"/>
                <a:gridCol w="590350"/>
                <a:gridCol w="634850"/>
                <a:gridCol w="581450"/>
                <a:gridCol w="617050"/>
                <a:gridCol w="519125"/>
                <a:gridCol w="1827950"/>
              </a:tblGrid>
              <a:tr h="381000">
                <a:tc>
                  <a:txBody>
                    <a:bodyPr>
                      <a:noAutofit/>
                    </a:bodyPr>
                    <a:lstStyle/>
                    <a:p>
                      <a:pPr lvl="0" rtl="0">
                        <a:spcBef>
                          <a:spcPts val="0"/>
                        </a:spcBef>
                        <a:buNone/>
                      </a:pPr>
                      <a:r>
                        <a:rPr lang="en">
                          <a:solidFill>
                            <a:srgbClr val="FFFFFF"/>
                          </a:solidFill>
                        </a:rPr>
                        <a:t>A</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B</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D</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F</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G</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K</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a:spcBef>
                          <a:spcPts val="0"/>
                        </a:spcBef>
                        <a:buNone/>
                      </a:pPr>
                      <a:r>
                        <a:rPr lang="en">
                          <a:solidFill>
                            <a:srgbClr val="FFFFFF"/>
                          </a:solidFill>
                        </a:rPr>
                        <a:t>L</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a:spcBef>
                          <a:spcPts val="0"/>
                        </a:spcBef>
                        <a:buNone/>
                      </a:pPr>
                      <a:r>
                        <a:rPr lang="en">
                          <a:solidFill>
                            <a:srgbClr val="FFFFFF"/>
                          </a:solidFill>
                        </a:rPr>
                        <a:t>M</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a:spcBef>
                          <a:spcPts val="0"/>
                        </a:spcBef>
                        <a:buNone/>
                      </a:pPr>
                      <a:r>
                        <a:rPr lang="en">
                          <a:solidFill>
                            <a:srgbClr val="FFFFFF"/>
                          </a:solidFill>
                        </a:rPr>
                        <a:t>N</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bl>
          </a:graphicData>
        </a:graphic>
      </p:graphicFrame>
      <p:sp>
        <p:nvSpPr>
          <p:cNvPr id="402" name="Shape 402"/>
          <p:cNvSpPr txBox="1"/>
          <p:nvPr/>
        </p:nvSpPr>
        <p:spPr>
          <a:xfrm>
            <a:off x="122925" y="3740400"/>
            <a:ext cx="7239000" cy="3156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Gen 0 再啟動 GC.</a:t>
            </a:r>
          </a:p>
        </p:txBody>
      </p:sp>
      <p:sp>
        <p:nvSpPr>
          <p:cNvPr id="403" name="Shape 403"/>
          <p:cNvSpPr txBox="1"/>
          <p:nvPr/>
        </p:nvSpPr>
        <p:spPr>
          <a:xfrm>
            <a:off x="4858575" y="4599850"/>
            <a:ext cx="2377200" cy="315600"/>
          </a:xfrm>
          <a:prstGeom prst="rect">
            <a:avLst/>
          </a:prstGeom>
          <a:noFill/>
          <a:ln>
            <a:noFill/>
          </a:ln>
        </p:spPr>
        <p:txBody>
          <a:bodyPr anchorCtr="0" anchor="t" bIns="91425" lIns="91425" rIns="91425" wrap="square" tIns="91425">
            <a:noAutofit/>
          </a:bodyPr>
          <a:lstStyle/>
          <a:p>
            <a:pPr lvl="0" rtl="0" algn="ctr">
              <a:spcBef>
                <a:spcPts val="0"/>
              </a:spcBef>
              <a:buNone/>
            </a:pPr>
            <a:r>
              <a:rPr lang="en">
                <a:solidFill>
                  <a:srgbClr val="FFFFFF"/>
                </a:solidFill>
              </a:rPr>
              <a:t>Gen 0</a:t>
            </a:r>
          </a:p>
        </p:txBody>
      </p:sp>
      <p:sp>
        <p:nvSpPr>
          <p:cNvPr id="404" name="Shape 404"/>
          <p:cNvSpPr txBox="1"/>
          <p:nvPr/>
        </p:nvSpPr>
        <p:spPr>
          <a:xfrm>
            <a:off x="122925" y="4524075"/>
            <a:ext cx="2377200" cy="315600"/>
          </a:xfrm>
          <a:prstGeom prst="rect">
            <a:avLst/>
          </a:prstGeom>
          <a:noFill/>
          <a:ln>
            <a:noFill/>
          </a:ln>
        </p:spPr>
        <p:txBody>
          <a:bodyPr anchorCtr="0" anchor="t" bIns="91425" lIns="91425" rIns="91425" wrap="square" tIns="91425">
            <a:noAutofit/>
          </a:bodyPr>
          <a:lstStyle/>
          <a:p>
            <a:pPr lvl="0" rtl="0" algn="ctr">
              <a:spcBef>
                <a:spcPts val="0"/>
              </a:spcBef>
              <a:buNone/>
            </a:pPr>
            <a:r>
              <a:rPr lang="en">
                <a:solidFill>
                  <a:srgbClr val="FFFFFF"/>
                </a:solidFill>
              </a:rPr>
              <a:t>Gen 1</a:t>
            </a:r>
          </a:p>
        </p:txBody>
      </p:sp>
      <p:cxnSp>
        <p:nvCxnSpPr>
          <p:cNvPr id="405" name="Shape 405"/>
          <p:cNvCxnSpPr/>
          <p:nvPr/>
        </p:nvCxnSpPr>
        <p:spPr>
          <a:xfrm>
            <a:off x="122925" y="4609150"/>
            <a:ext cx="5334900" cy="3000"/>
          </a:xfrm>
          <a:prstGeom prst="straightConnector1">
            <a:avLst/>
          </a:prstGeom>
          <a:noFill/>
          <a:ln cap="flat" cmpd="sng" w="19050">
            <a:solidFill>
              <a:srgbClr val="FFFFFF"/>
            </a:solidFill>
            <a:prstDash val="solid"/>
            <a:round/>
            <a:headEnd len="lg" w="lg" type="oval"/>
            <a:tailEnd len="lg" w="lg" type="triangle"/>
          </a:ln>
        </p:spPr>
      </p:cxnSp>
      <p:cxnSp>
        <p:nvCxnSpPr>
          <p:cNvPr id="406" name="Shape 406"/>
          <p:cNvCxnSpPr/>
          <p:nvPr/>
        </p:nvCxnSpPr>
        <p:spPr>
          <a:xfrm flipH="1" rot="10800000">
            <a:off x="5520225" y="4612075"/>
            <a:ext cx="1611600" cy="26700"/>
          </a:xfrm>
          <a:prstGeom prst="straightConnector1">
            <a:avLst/>
          </a:prstGeom>
          <a:noFill/>
          <a:ln cap="flat" cmpd="sng" w="19050">
            <a:solidFill>
              <a:srgbClr val="FFFFFF"/>
            </a:solidFill>
            <a:prstDash val="solid"/>
            <a:round/>
            <a:headEnd len="lg" w="lg" type="oval"/>
            <a:tailEnd len="lg" w="lg" type="triangle"/>
          </a:ln>
        </p:spPr>
      </p:cxnSp>
      <p:graphicFrame>
        <p:nvGraphicFramePr>
          <p:cNvPr id="407" name="Shape 407"/>
          <p:cNvGraphicFramePr/>
          <p:nvPr/>
        </p:nvGraphicFramePr>
        <p:xfrm>
          <a:off x="122925" y="4099538"/>
          <a:ext cx="3000000" cy="3000000"/>
        </p:xfrm>
        <a:graphic>
          <a:graphicData uri="http://schemas.openxmlformats.org/drawingml/2006/table">
            <a:tbl>
              <a:tblPr>
                <a:noFill/>
                <a:tableStyleId>{20012E94-3258-4F69-AB6A-71092E1F2819}</a:tableStyleId>
              </a:tblPr>
              <a:tblGrid>
                <a:gridCol w="563625"/>
                <a:gridCol w="581450"/>
                <a:gridCol w="706075"/>
                <a:gridCol w="617075"/>
                <a:gridCol w="590350"/>
                <a:gridCol w="634850"/>
                <a:gridCol w="581450"/>
                <a:gridCol w="617050"/>
                <a:gridCol w="519125"/>
                <a:gridCol w="1827950"/>
              </a:tblGrid>
              <a:tr h="381000">
                <a:tc>
                  <a:txBody>
                    <a:bodyPr>
                      <a:noAutofit/>
                    </a:bodyPr>
                    <a:lstStyle/>
                    <a:p>
                      <a:pPr lvl="0" rtl="0">
                        <a:spcBef>
                          <a:spcPts val="0"/>
                        </a:spcBef>
                        <a:buNone/>
                      </a:pPr>
                      <a:r>
                        <a:rPr lang="en">
                          <a:solidFill>
                            <a:srgbClr val="FFFFFF"/>
                          </a:solidFill>
                        </a:rPr>
                        <a:t>A</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B</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D</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F</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G</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K</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L</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N</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t/>
                      </a:r>
                      <a:endParaRPr>
                        <a:solidFill>
                          <a:srgbClr val="FFFFFF"/>
                        </a:solidFill>
                      </a:endParaRP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nvSpPr>
        <p:spPr>
          <a:xfrm>
            <a:off x="195200" y="3502400"/>
            <a:ext cx="1843800" cy="315600"/>
          </a:xfrm>
          <a:prstGeom prst="rect">
            <a:avLst/>
          </a:prstGeom>
          <a:noFill/>
          <a:ln>
            <a:noFill/>
          </a:ln>
        </p:spPr>
        <p:txBody>
          <a:bodyPr anchorCtr="0" anchor="t" bIns="91425" lIns="91425" rIns="91425" wrap="square" tIns="91425">
            <a:noAutofit/>
          </a:bodyPr>
          <a:lstStyle/>
          <a:p>
            <a:pPr lvl="0" rtl="0" algn="ctr">
              <a:spcBef>
                <a:spcPts val="0"/>
              </a:spcBef>
              <a:buNone/>
            </a:pPr>
            <a:r>
              <a:rPr lang="en">
                <a:solidFill>
                  <a:srgbClr val="FFFFFF"/>
                </a:solidFill>
              </a:rPr>
              <a:t>Gen 2</a:t>
            </a:r>
          </a:p>
        </p:txBody>
      </p:sp>
      <p:cxnSp>
        <p:nvCxnSpPr>
          <p:cNvPr id="413" name="Shape 413"/>
          <p:cNvCxnSpPr/>
          <p:nvPr/>
        </p:nvCxnSpPr>
        <p:spPr>
          <a:xfrm flipH="1" rot="10800000">
            <a:off x="195200" y="3490200"/>
            <a:ext cx="2458200" cy="8400"/>
          </a:xfrm>
          <a:prstGeom prst="straightConnector1">
            <a:avLst/>
          </a:prstGeom>
          <a:noFill/>
          <a:ln cap="flat" cmpd="sng" w="19050">
            <a:solidFill>
              <a:srgbClr val="FFFFFF"/>
            </a:solidFill>
            <a:prstDash val="solid"/>
            <a:round/>
            <a:headEnd len="lg" w="lg" type="oval"/>
            <a:tailEnd len="lg" w="lg" type="triangle"/>
          </a:ln>
        </p:spPr>
      </p:cxnSp>
      <p:sp>
        <p:nvSpPr>
          <p:cNvPr id="414" name="Shape 414"/>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Object Promotions - 3</a:t>
            </a:r>
          </a:p>
        </p:txBody>
      </p:sp>
      <p:sp>
        <p:nvSpPr>
          <p:cNvPr id="415" name="Shape 4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416" name="Shape 416"/>
          <p:cNvSpPr txBox="1"/>
          <p:nvPr/>
        </p:nvSpPr>
        <p:spPr>
          <a:xfrm>
            <a:off x="247575" y="1300800"/>
            <a:ext cx="7239000" cy="3156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新物件放到 Gen 0</a:t>
            </a:r>
          </a:p>
        </p:txBody>
      </p:sp>
      <p:sp>
        <p:nvSpPr>
          <p:cNvPr id="417" name="Shape 417"/>
          <p:cNvSpPr txBox="1"/>
          <p:nvPr/>
        </p:nvSpPr>
        <p:spPr>
          <a:xfrm>
            <a:off x="4983225" y="2160250"/>
            <a:ext cx="2377200" cy="315600"/>
          </a:xfrm>
          <a:prstGeom prst="rect">
            <a:avLst/>
          </a:prstGeom>
          <a:noFill/>
          <a:ln>
            <a:noFill/>
          </a:ln>
        </p:spPr>
        <p:txBody>
          <a:bodyPr anchorCtr="0" anchor="t" bIns="91425" lIns="91425" rIns="91425" wrap="square" tIns="91425">
            <a:noAutofit/>
          </a:bodyPr>
          <a:lstStyle/>
          <a:p>
            <a:pPr lvl="0" rtl="0" algn="ctr">
              <a:spcBef>
                <a:spcPts val="0"/>
              </a:spcBef>
              <a:buNone/>
            </a:pPr>
            <a:r>
              <a:rPr lang="en">
                <a:solidFill>
                  <a:srgbClr val="FFFFFF"/>
                </a:solidFill>
              </a:rPr>
              <a:t>Gen 0</a:t>
            </a:r>
          </a:p>
        </p:txBody>
      </p:sp>
      <p:sp>
        <p:nvSpPr>
          <p:cNvPr id="418" name="Shape 418"/>
          <p:cNvSpPr txBox="1"/>
          <p:nvPr/>
        </p:nvSpPr>
        <p:spPr>
          <a:xfrm>
            <a:off x="247575" y="2084475"/>
            <a:ext cx="2377200" cy="315600"/>
          </a:xfrm>
          <a:prstGeom prst="rect">
            <a:avLst/>
          </a:prstGeom>
          <a:noFill/>
          <a:ln>
            <a:noFill/>
          </a:ln>
        </p:spPr>
        <p:txBody>
          <a:bodyPr anchorCtr="0" anchor="t" bIns="91425" lIns="91425" rIns="91425" wrap="square" tIns="91425">
            <a:noAutofit/>
          </a:bodyPr>
          <a:lstStyle/>
          <a:p>
            <a:pPr lvl="0" rtl="0" algn="ctr">
              <a:spcBef>
                <a:spcPts val="0"/>
              </a:spcBef>
              <a:buNone/>
            </a:pPr>
            <a:r>
              <a:rPr lang="en">
                <a:solidFill>
                  <a:srgbClr val="FFFFFF"/>
                </a:solidFill>
              </a:rPr>
              <a:t>Gen 1</a:t>
            </a:r>
          </a:p>
        </p:txBody>
      </p:sp>
      <p:cxnSp>
        <p:nvCxnSpPr>
          <p:cNvPr id="419" name="Shape 419"/>
          <p:cNvCxnSpPr/>
          <p:nvPr/>
        </p:nvCxnSpPr>
        <p:spPr>
          <a:xfrm>
            <a:off x="247575" y="2169550"/>
            <a:ext cx="5334900" cy="3000"/>
          </a:xfrm>
          <a:prstGeom prst="straightConnector1">
            <a:avLst/>
          </a:prstGeom>
          <a:noFill/>
          <a:ln cap="flat" cmpd="sng" w="19050">
            <a:solidFill>
              <a:srgbClr val="FFFFFF"/>
            </a:solidFill>
            <a:prstDash val="solid"/>
            <a:round/>
            <a:headEnd len="lg" w="lg" type="oval"/>
            <a:tailEnd len="lg" w="lg" type="triangle"/>
          </a:ln>
        </p:spPr>
      </p:cxnSp>
      <p:cxnSp>
        <p:nvCxnSpPr>
          <p:cNvPr id="420" name="Shape 420"/>
          <p:cNvCxnSpPr/>
          <p:nvPr/>
        </p:nvCxnSpPr>
        <p:spPr>
          <a:xfrm flipH="1" rot="10800000">
            <a:off x="5644875" y="2172475"/>
            <a:ext cx="1611600" cy="26700"/>
          </a:xfrm>
          <a:prstGeom prst="straightConnector1">
            <a:avLst/>
          </a:prstGeom>
          <a:noFill/>
          <a:ln cap="flat" cmpd="sng" w="19050">
            <a:solidFill>
              <a:srgbClr val="FFFFFF"/>
            </a:solidFill>
            <a:prstDash val="solid"/>
            <a:round/>
            <a:headEnd len="lg" w="lg" type="oval"/>
            <a:tailEnd len="lg" w="lg" type="triangle"/>
          </a:ln>
        </p:spPr>
      </p:cxnSp>
      <p:graphicFrame>
        <p:nvGraphicFramePr>
          <p:cNvPr id="421" name="Shape 421"/>
          <p:cNvGraphicFramePr/>
          <p:nvPr/>
        </p:nvGraphicFramePr>
        <p:xfrm>
          <a:off x="247575" y="1659938"/>
          <a:ext cx="3000000" cy="3000000"/>
        </p:xfrm>
        <a:graphic>
          <a:graphicData uri="http://schemas.openxmlformats.org/drawingml/2006/table">
            <a:tbl>
              <a:tblPr>
                <a:noFill/>
                <a:tableStyleId>{20012E94-3258-4F69-AB6A-71092E1F2819}</a:tableStyleId>
              </a:tblPr>
              <a:tblGrid>
                <a:gridCol w="563625"/>
                <a:gridCol w="581450"/>
                <a:gridCol w="706075"/>
                <a:gridCol w="617075"/>
                <a:gridCol w="590350"/>
                <a:gridCol w="634850"/>
                <a:gridCol w="581450"/>
                <a:gridCol w="617050"/>
                <a:gridCol w="519125"/>
                <a:gridCol w="1827950"/>
              </a:tblGrid>
              <a:tr h="381000">
                <a:tc>
                  <a:txBody>
                    <a:bodyPr>
                      <a:noAutofit/>
                    </a:bodyPr>
                    <a:lstStyle/>
                    <a:p>
                      <a:pPr lvl="0" rtl="0">
                        <a:spcBef>
                          <a:spcPts val="0"/>
                        </a:spcBef>
                        <a:buNone/>
                      </a:pPr>
                      <a:r>
                        <a:rPr lang="en">
                          <a:solidFill>
                            <a:srgbClr val="FFFFFF"/>
                          </a:solidFill>
                        </a:rPr>
                        <a:t>A</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B</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D</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F</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G</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K</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L</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N</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Q,  S</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bl>
          </a:graphicData>
        </a:graphic>
      </p:graphicFrame>
      <p:sp>
        <p:nvSpPr>
          <p:cNvPr id="422" name="Shape 422"/>
          <p:cNvSpPr txBox="1"/>
          <p:nvPr/>
        </p:nvSpPr>
        <p:spPr>
          <a:xfrm>
            <a:off x="195200" y="2619575"/>
            <a:ext cx="7239000" cy="3156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Gen 1 到達門檻, GC 啟動 (Gen 0 也被 GC) </a:t>
            </a:r>
          </a:p>
        </p:txBody>
      </p:sp>
      <p:sp>
        <p:nvSpPr>
          <p:cNvPr id="423" name="Shape 423"/>
          <p:cNvSpPr txBox="1"/>
          <p:nvPr/>
        </p:nvSpPr>
        <p:spPr>
          <a:xfrm>
            <a:off x="2706700" y="3502400"/>
            <a:ext cx="988200" cy="315600"/>
          </a:xfrm>
          <a:prstGeom prst="rect">
            <a:avLst/>
          </a:prstGeom>
          <a:noFill/>
          <a:ln>
            <a:noFill/>
          </a:ln>
        </p:spPr>
        <p:txBody>
          <a:bodyPr anchorCtr="0" anchor="t" bIns="91425" lIns="91425" rIns="91425" wrap="square" tIns="91425">
            <a:noAutofit/>
          </a:bodyPr>
          <a:lstStyle/>
          <a:p>
            <a:pPr lvl="0" rtl="0" algn="ctr">
              <a:spcBef>
                <a:spcPts val="0"/>
              </a:spcBef>
              <a:buNone/>
            </a:pPr>
            <a:r>
              <a:rPr lang="en">
                <a:solidFill>
                  <a:srgbClr val="FFFFFF"/>
                </a:solidFill>
              </a:rPr>
              <a:t>Gen 1</a:t>
            </a:r>
          </a:p>
        </p:txBody>
      </p:sp>
      <p:cxnSp>
        <p:nvCxnSpPr>
          <p:cNvPr id="424" name="Shape 424"/>
          <p:cNvCxnSpPr/>
          <p:nvPr/>
        </p:nvCxnSpPr>
        <p:spPr>
          <a:xfrm>
            <a:off x="2706700" y="3508025"/>
            <a:ext cx="1175400" cy="9000"/>
          </a:xfrm>
          <a:prstGeom prst="straightConnector1">
            <a:avLst/>
          </a:prstGeom>
          <a:noFill/>
          <a:ln cap="flat" cmpd="sng" w="19050">
            <a:solidFill>
              <a:srgbClr val="FFFFFF"/>
            </a:solidFill>
            <a:prstDash val="solid"/>
            <a:round/>
            <a:headEnd len="lg" w="lg" type="oval"/>
            <a:tailEnd len="lg" w="lg" type="triangle"/>
          </a:ln>
        </p:spPr>
      </p:cxnSp>
      <p:graphicFrame>
        <p:nvGraphicFramePr>
          <p:cNvPr id="425" name="Shape 425"/>
          <p:cNvGraphicFramePr/>
          <p:nvPr/>
        </p:nvGraphicFramePr>
        <p:xfrm>
          <a:off x="195200" y="2978713"/>
          <a:ext cx="3000000" cy="3000000"/>
        </p:xfrm>
        <a:graphic>
          <a:graphicData uri="http://schemas.openxmlformats.org/drawingml/2006/table">
            <a:tbl>
              <a:tblPr>
                <a:noFill/>
                <a:tableStyleId>{20012E94-3258-4F69-AB6A-71092E1F2819}</a:tableStyleId>
              </a:tblPr>
              <a:tblGrid>
                <a:gridCol w="563625"/>
                <a:gridCol w="581450"/>
                <a:gridCol w="706075"/>
                <a:gridCol w="617075"/>
                <a:gridCol w="590350"/>
                <a:gridCol w="634850"/>
                <a:gridCol w="581450"/>
                <a:gridCol w="617050"/>
                <a:gridCol w="519125"/>
                <a:gridCol w="1827950"/>
              </a:tblGrid>
              <a:tr h="381000">
                <a:tc>
                  <a:txBody>
                    <a:bodyPr>
                      <a:noAutofit/>
                    </a:bodyPr>
                    <a:lstStyle/>
                    <a:p>
                      <a:pPr lvl="0" rtl="0">
                        <a:spcBef>
                          <a:spcPts val="0"/>
                        </a:spcBef>
                        <a:buNone/>
                      </a:pPr>
                      <a:r>
                        <a:rPr lang="en">
                          <a:solidFill>
                            <a:srgbClr val="FFFFFF"/>
                          </a:solidFill>
                        </a:rPr>
                        <a:t>D</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F</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I</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N</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Q</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rPr lang="en">
                          <a:solidFill>
                            <a:srgbClr val="FFFFFF"/>
                          </a:solidFill>
                        </a:rPr>
                        <a:t>S</a:t>
                      </a: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t/>
                      </a:r>
                      <a:endParaRPr>
                        <a:solidFill>
                          <a:srgbClr val="FFFFFF"/>
                        </a:solidFill>
                      </a:endParaRP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t/>
                      </a:r>
                      <a:endParaRPr>
                        <a:solidFill>
                          <a:srgbClr val="FFFFFF"/>
                        </a:solidFill>
                      </a:endParaRP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t/>
                      </a:r>
                      <a:endParaRPr>
                        <a:solidFill>
                          <a:srgbClr val="FFFFFF"/>
                        </a:solidFill>
                      </a:endParaRP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c>
                  <a:txBody>
                    <a:bodyPr>
                      <a:noAutofit/>
                    </a:bodyPr>
                    <a:lstStyle/>
                    <a:p>
                      <a:pPr lvl="0" rtl="0">
                        <a:spcBef>
                          <a:spcPts val="0"/>
                        </a:spcBef>
                        <a:buNone/>
                      </a:pPr>
                      <a:r>
                        <a:t/>
                      </a:r>
                      <a:endParaRPr>
                        <a:solidFill>
                          <a:srgbClr val="FFFFFF"/>
                        </a:solidFill>
                      </a:endParaRPr>
                    </a:p>
                  </a:txBody>
                  <a:tcPr marT="91425" marB="91425" marR="91425" marL="91425">
                    <a:lnL cap="flat" cmpd="sng" w="19050">
                      <a:solidFill>
                        <a:srgbClr val="FFFFFF"/>
                      </a:solidFill>
                      <a:prstDash val="solid"/>
                      <a:round/>
                      <a:headEnd len="med" w="med" type="none"/>
                      <a:tailEnd len="med" w="med" type="none"/>
                    </a:lnL>
                    <a:lnR cap="flat" cmpd="sng" w="19050">
                      <a:solidFill>
                        <a:srgbClr val="FFFFFF"/>
                      </a:solidFill>
                      <a:prstDash val="solid"/>
                      <a:round/>
                      <a:headEnd len="med" w="med" type="none"/>
                      <a:tailEnd len="med" w="med" type="none"/>
                    </a:lnR>
                    <a:lnT cap="flat" cmpd="sng" w="19050">
                      <a:solidFill>
                        <a:srgbClr val="FFFFFF"/>
                      </a:solidFill>
                      <a:prstDash val="solid"/>
                      <a:round/>
                      <a:headEnd len="med" w="med" type="none"/>
                      <a:tailEnd len="med" w="med" type="none"/>
                    </a:lnT>
                    <a:lnB cap="flat" cmpd="sng" w="19050">
                      <a:solidFill>
                        <a:srgbClr val="FFFFFF"/>
                      </a:solidFill>
                      <a:prstDash val="solid"/>
                      <a:round/>
                      <a:headEnd len="med" w="med" type="none"/>
                      <a:tailEnd len="med" w="med" type="none"/>
                    </a:lnB>
                  </a:tcPr>
                </a:tc>
              </a:tr>
            </a:tbl>
          </a:graphicData>
        </a:graphic>
      </p:graphicFrame>
      <p:sp>
        <p:nvSpPr>
          <p:cNvPr id="426" name="Shape 426"/>
          <p:cNvSpPr txBox="1"/>
          <p:nvPr/>
        </p:nvSpPr>
        <p:spPr>
          <a:xfrm>
            <a:off x="3882100" y="3491975"/>
            <a:ext cx="988200" cy="315600"/>
          </a:xfrm>
          <a:prstGeom prst="rect">
            <a:avLst/>
          </a:prstGeom>
          <a:noFill/>
          <a:ln>
            <a:noFill/>
          </a:ln>
        </p:spPr>
        <p:txBody>
          <a:bodyPr anchorCtr="0" anchor="t" bIns="91425" lIns="91425" rIns="91425" wrap="square" tIns="91425">
            <a:noAutofit/>
          </a:bodyPr>
          <a:lstStyle/>
          <a:p>
            <a:pPr lvl="0" rtl="0" algn="ctr">
              <a:spcBef>
                <a:spcPts val="0"/>
              </a:spcBef>
              <a:buNone/>
            </a:pPr>
            <a:r>
              <a:rPr lang="en">
                <a:solidFill>
                  <a:srgbClr val="FFFFFF"/>
                </a:solidFill>
              </a:rPr>
              <a:t>Gen 0</a:t>
            </a:r>
          </a:p>
        </p:txBody>
      </p:sp>
      <p:cxnSp>
        <p:nvCxnSpPr>
          <p:cNvPr id="427" name="Shape 427"/>
          <p:cNvCxnSpPr/>
          <p:nvPr/>
        </p:nvCxnSpPr>
        <p:spPr>
          <a:xfrm flipH="1" rot="10800000">
            <a:off x="3882100" y="3490100"/>
            <a:ext cx="2493000" cy="7500"/>
          </a:xfrm>
          <a:prstGeom prst="straightConnector1">
            <a:avLst/>
          </a:prstGeom>
          <a:noFill/>
          <a:ln cap="flat" cmpd="sng" w="19050">
            <a:solidFill>
              <a:srgbClr val="FFFFFF"/>
            </a:solidFill>
            <a:prstDash val="solid"/>
            <a:round/>
            <a:headEnd len="lg" w="lg" type="oval"/>
            <a:tailEnd len="lg" w="lg" type="triangl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Shape 432"/>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GC roots</a:t>
            </a:r>
          </a:p>
        </p:txBody>
      </p:sp>
      <p:sp>
        <p:nvSpPr>
          <p:cNvPr id="433" name="Shape 433"/>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判斷物件是否仍在使用中</a:t>
            </a:r>
          </a:p>
          <a:p>
            <a:pPr indent="-228600" lvl="0" marL="457200" rtl="0">
              <a:spcBef>
                <a:spcPts val="0"/>
              </a:spcBef>
              <a:buAutoNum type="arabicPeriod"/>
            </a:pPr>
            <a:r>
              <a:rPr lang="en"/>
              <a:t>Static data</a:t>
            </a:r>
          </a:p>
          <a:p>
            <a:pPr indent="-228600" lvl="0" marL="457200" rtl="0">
              <a:spcBef>
                <a:spcPts val="0"/>
              </a:spcBef>
              <a:buAutoNum type="arabicPeriod"/>
            </a:pPr>
            <a:r>
              <a:rPr lang="en"/>
              <a:t>程式中 thread 的 call stack 仍有 pointer 在的物件</a:t>
            </a:r>
          </a:p>
          <a:p>
            <a:pPr indent="-228600" lvl="0" marL="457200" rtl="0">
              <a:spcBef>
                <a:spcPts val="0"/>
              </a:spcBef>
              <a:buAutoNum type="arabicPeriod"/>
            </a:pPr>
            <a:r>
              <a:rPr lang="en"/>
              <a:t>Object without finalizer</a:t>
            </a:r>
          </a:p>
          <a:p>
            <a:pPr lvl="0" rtl="0">
              <a:spcBef>
                <a:spcPts val="0"/>
              </a:spcBef>
              <a:buNone/>
            </a:pPr>
            <a:r>
              <a:rPr lang="en" u="sng">
                <a:solidFill>
                  <a:schemeClr val="hlink"/>
                </a:solidFill>
                <a:hlinkClick r:id="rId3"/>
              </a:rPr>
              <a:t>https://msdn.microsoft.com/en-us/library/ee787088(v=vs.110).aspx</a:t>
            </a:r>
          </a:p>
          <a:p>
            <a:pPr lvl="0" rtl="0">
              <a:spcBef>
                <a:spcPts val="0"/>
              </a:spcBef>
              <a:buNone/>
            </a:pPr>
            <a:r>
              <a:t/>
            </a:r>
            <a:endParaRPr>
              <a:solidFill>
                <a:srgbClr val="FFFFFF"/>
              </a:solidFill>
            </a:endParaRPr>
          </a:p>
        </p:txBody>
      </p:sp>
      <p:sp>
        <p:nvSpPr>
          <p:cNvPr id="434" name="Shape 4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Shape 439"/>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GC start timing</a:t>
            </a:r>
          </a:p>
        </p:txBody>
      </p:sp>
      <p:sp>
        <p:nvSpPr>
          <p:cNvPr id="440" name="Shape 440"/>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317500" lvl="0" marL="457200" rtl="0">
              <a:lnSpc>
                <a:spcPct val="100000"/>
              </a:lnSpc>
              <a:spcBef>
                <a:spcPts val="0"/>
              </a:spcBef>
              <a:spcAft>
                <a:spcPts val="0"/>
              </a:spcAft>
              <a:buSzPct val="100000"/>
              <a:buFont typeface="Arial"/>
              <a:buChar char="●"/>
            </a:pPr>
            <a:r>
              <a:rPr lang="en" sz="1400">
                <a:latin typeface="Arial"/>
                <a:ea typeface="Arial"/>
                <a:cs typeface="Arial"/>
                <a:sym typeface="Arial"/>
              </a:rPr>
              <a:t>GC 0 - 256kb</a:t>
            </a:r>
          </a:p>
          <a:p>
            <a:pPr indent="-317500" lvl="0" marL="457200" rtl="0">
              <a:lnSpc>
                <a:spcPct val="100000"/>
              </a:lnSpc>
              <a:spcBef>
                <a:spcPts val="0"/>
              </a:spcBef>
              <a:spcAft>
                <a:spcPts val="0"/>
              </a:spcAft>
              <a:buSzPct val="100000"/>
              <a:buFont typeface="Arial"/>
              <a:buChar char="●"/>
            </a:pPr>
            <a:r>
              <a:rPr lang="en" sz="1400">
                <a:latin typeface="Arial"/>
                <a:ea typeface="Arial"/>
                <a:cs typeface="Arial"/>
                <a:sym typeface="Arial"/>
              </a:rPr>
              <a:t>GC 1 - 2mb</a:t>
            </a:r>
          </a:p>
          <a:p>
            <a:pPr indent="-317500" lvl="0" marL="457200" rtl="0">
              <a:lnSpc>
                <a:spcPct val="100000"/>
              </a:lnSpc>
              <a:spcBef>
                <a:spcPts val="0"/>
              </a:spcBef>
              <a:spcAft>
                <a:spcPts val="0"/>
              </a:spcAft>
              <a:buSzPct val="100000"/>
              <a:buFont typeface="Arial"/>
              <a:buChar char="●"/>
            </a:pPr>
            <a:r>
              <a:rPr lang="en" sz="1400">
                <a:latin typeface="Arial"/>
                <a:ea typeface="Arial"/>
                <a:cs typeface="Arial"/>
                <a:sym typeface="Arial"/>
              </a:rPr>
              <a:t>GC 2 - when necessary. LOH fills up (cause to full GC).</a:t>
            </a:r>
          </a:p>
          <a:p>
            <a:pPr indent="-317500" lvl="0" marL="457200" rtl="0">
              <a:lnSpc>
                <a:spcPct val="100000"/>
              </a:lnSpc>
              <a:spcBef>
                <a:spcPts val="0"/>
              </a:spcBef>
              <a:spcAft>
                <a:spcPts val="0"/>
              </a:spcAft>
              <a:buSzPct val="100000"/>
              <a:buFont typeface="Arial"/>
              <a:buChar char="●"/>
            </a:pPr>
            <a:r>
              <a:rPr lang="en" sz="1400">
                <a:latin typeface="Arial"/>
                <a:ea typeface="Arial"/>
                <a:cs typeface="Arial"/>
                <a:sym typeface="Arial"/>
              </a:rPr>
              <a:t>GC.Collect() is called.</a:t>
            </a:r>
          </a:p>
          <a:p>
            <a:pPr lvl="0">
              <a:spcBef>
                <a:spcPts val="0"/>
              </a:spcBef>
              <a:buNone/>
            </a:pPr>
            <a:r>
              <a:t/>
            </a:r>
            <a:endParaRPr/>
          </a:p>
        </p:txBody>
      </p:sp>
      <p:sp>
        <p:nvSpPr>
          <p:cNvPr id="441" name="Shape 44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442" name="Shape 442"/>
          <p:cNvSpPr/>
          <p:nvPr/>
        </p:nvSpPr>
        <p:spPr>
          <a:xfrm>
            <a:off x="993675" y="3382800"/>
            <a:ext cx="50934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Gen 2</a:t>
            </a:r>
          </a:p>
        </p:txBody>
      </p:sp>
      <p:sp>
        <p:nvSpPr>
          <p:cNvPr id="443" name="Shape 443"/>
          <p:cNvSpPr/>
          <p:nvPr/>
        </p:nvSpPr>
        <p:spPr>
          <a:xfrm>
            <a:off x="993675" y="4024700"/>
            <a:ext cx="50934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Large object heap</a:t>
            </a:r>
          </a:p>
        </p:txBody>
      </p:sp>
      <p:sp>
        <p:nvSpPr>
          <p:cNvPr id="444" name="Shape 444"/>
          <p:cNvSpPr txBox="1"/>
          <p:nvPr/>
        </p:nvSpPr>
        <p:spPr>
          <a:xfrm>
            <a:off x="6087075" y="3036450"/>
            <a:ext cx="1685400" cy="449400"/>
          </a:xfrm>
          <a:prstGeom prst="rect">
            <a:avLst/>
          </a:prstGeom>
          <a:noFill/>
          <a:ln>
            <a:noFill/>
          </a:ln>
        </p:spPr>
        <p:txBody>
          <a:bodyPr anchorCtr="0" anchor="t" bIns="91425" lIns="91425" rIns="91425" wrap="square" tIns="91425">
            <a:noAutofit/>
          </a:bodyPr>
          <a:lstStyle/>
          <a:p>
            <a:pPr lvl="0" rtl="0">
              <a:spcBef>
                <a:spcPts val="0"/>
              </a:spcBef>
              <a:buNone/>
            </a:pPr>
            <a:r>
              <a:rPr lang="en">
                <a:solidFill>
                  <a:schemeClr val="dk1"/>
                </a:solidFill>
              </a:rPr>
              <a:t>Small object heap</a:t>
            </a:r>
          </a:p>
        </p:txBody>
      </p:sp>
      <p:sp>
        <p:nvSpPr>
          <p:cNvPr id="445" name="Shape 445"/>
          <p:cNvSpPr/>
          <p:nvPr/>
        </p:nvSpPr>
        <p:spPr>
          <a:xfrm>
            <a:off x="993675" y="2737300"/>
            <a:ext cx="3654900" cy="442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Gen 0</a:t>
            </a:r>
          </a:p>
        </p:txBody>
      </p:sp>
      <p:sp>
        <p:nvSpPr>
          <p:cNvPr id="446" name="Shape 446"/>
          <p:cNvSpPr/>
          <p:nvPr/>
        </p:nvSpPr>
        <p:spPr>
          <a:xfrm>
            <a:off x="4648575" y="2740900"/>
            <a:ext cx="14385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Gen 1</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solidFill>
                  <a:srgbClr val="FFFF00"/>
                </a:solidFill>
              </a:rPr>
              <a:t>0. Basic Performance </a:t>
            </a:r>
            <a:r>
              <a:rPr lang="en">
                <a:solidFill>
                  <a:srgbClr val="FFFF00"/>
                </a:solidFill>
              </a:rPr>
              <a:t>Concepts</a:t>
            </a:r>
          </a:p>
        </p:txBody>
      </p:sp>
      <p:sp>
        <p:nvSpPr>
          <p:cNvPr id="84" name="Shape 84"/>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a:spcBef>
                <a:spcPts val="0"/>
              </a:spcBef>
            </a:pPr>
            <a:r>
              <a:rPr lang="en"/>
              <a:t>If it is fast and ugly, they will use it and curse you; if it is slow, they will not use it. (The art of computer system performance analysis, Wiley 1991)</a:t>
            </a:r>
          </a:p>
          <a:p>
            <a:pPr indent="-228600" lvl="0" marL="457200" rtl="0">
              <a:spcBef>
                <a:spcPts val="0"/>
              </a:spcBef>
            </a:pPr>
            <a:r>
              <a:rPr lang="en"/>
              <a:t>效率是時間 (compute) 與空間 (storage) 互相作用的結果</a:t>
            </a:r>
          </a:p>
          <a:p>
            <a:pPr indent="-228600" lvl="0" marL="457200">
              <a:spcBef>
                <a:spcPts val="0"/>
              </a:spcBef>
            </a:pPr>
            <a:r>
              <a:rPr lang="en"/>
              <a:t>效率就像 security 一樣，又多又深，一門很難全面了解的科學 (藝術?)</a:t>
            </a:r>
          </a:p>
          <a:p>
            <a:pPr indent="-228600" lvl="0" marL="457200" rtl="0">
              <a:spcBef>
                <a:spcPts val="0"/>
              </a:spcBef>
            </a:pPr>
            <a:r>
              <a:rPr lang="en"/>
              <a:t>什麼叫高效率 ? 至少你的客戶不能覺得慢 (客戶感覺)</a:t>
            </a:r>
          </a:p>
          <a:p>
            <a:pPr indent="-228600" lvl="0" marL="457200" rtl="0">
              <a:spcBef>
                <a:spcPts val="0"/>
              </a:spcBef>
            </a:pPr>
            <a:r>
              <a:rPr lang="en"/>
              <a:t>要測量 (measure) 什麼東西 ?</a:t>
            </a:r>
          </a:p>
          <a:p>
            <a:pPr indent="-228600" lvl="0" marL="457200" rtl="0">
              <a:spcBef>
                <a:spcPts val="0"/>
              </a:spcBef>
            </a:pPr>
            <a:r>
              <a:rPr lang="en"/>
              <a:t>設定你的標準 (baseline)</a:t>
            </a:r>
          </a:p>
          <a:p>
            <a:pPr indent="-228600" lvl="0" marL="457200">
              <a:spcBef>
                <a:spcPts val="0"/>
              </a:spcBef>
            </a:pPr>
            <a:r>
              <a:rPr lang="en"/>
              <a:t>做不好的原因通常是沒有足夠多且好的資料可衡量</a:t>
            </a:r>
          </a:p>
          <a:p>
            <a:pPr lvl="0">
              <a:spcBef>
                <a:spcPts val="0"/>
              </a:spcBef>
              <a:buNone/>
            </a:pPr>
            <a:r>
              <a:t/>
            </a:r>
            <a:endParaRPr/>
          </a:p>
        </p:txBody>
      </p:sp>
      <p:sp>
        <p:nvSpPr>
          <p:cNvPr id="85" name="Shape 8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Shape 451"/>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Large Object Heap</a:t>
            </a:r>
          </a:p>
        </p:txBody>
      </p:sp>
      <p:sp>
        <p:nvSpPr>
          <p:cNvPr id="452" name="Shape 452"/>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a:spcBef>
                <a:spcPts val="0"/>
              </a:spcBef>
              <a:buChar char="●"/>
            </a:pPr>
            <a:r>
              <a:rPr lang="en"/>
              <a:t>沒有 Gen </a:t>
            </a:r>
          </a:p>
          <a:p>
            <a:pPr indent="-228600" lvl="0" marL="457200">
              <a:spcBef>
                <a:spcPts val="0"/>
              </a:spcBef>
              <a:buChar char="●"/>
            </a:pPr>
            <a:r>
              <a:rPr lang="en"/>
              <a:t>通常都是 string or array 居多</a:t>
            </a:r>
          </a:p>
          <a:p>
            <a:pPr indent="-228600" lvl="0" marL="457200">
              <a:spcBef>
                <a:spcPts val="0"/>
              </a:spcBef>
              <a:buChar char="●"/>
            </a:pPr>
            <a:r>
              <a:rPr lang="en"/>
              <a:t>沒有 compact 動作 (since .Net 451, 可以手動 compact)</a:t>
            </a:r>
          </a:p>
          <a:p>
            <a:pPr indent="-228600" lvl="0" marL="457200">
              <a:spcBef>
                <a:spcPts val="0"/>
              </a:spcBef>
              <a:buChar char="●"/>
            </a:pPr>
            <a:r>
              <a:rPr lang="en"/>
              <a:t>使用 List 來追蹤 free space (Fragmentation?)</a:t>
            </a:r>
          </a:p>
        </p:txBody>
      </p:sp>
      <p:sp>
        <p:nvSpPr>
          <p:cNvPr id="453" name="Shape 45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454" name="Shape 454"/>
          <p:cNvSpPr/>
          <p:nvPr/>
        </p:nvSpPr>
        <p:spPr>
          <a:xfrm>
            <a:off x="1354875" y="3643650"/>
            <a:ext cx="50934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Gen 2</a:t>
            </a:r>
          </a:p>
        </p:txBody>
      </p:sp>
      <p:sp>
        <p:nvSpPr>
          <p:cNvPr id="455" name="Shape 455"/>
          <p:cNvSpPr/>
          <p:nvPr/>
        </p:nvSpPr>
        <p:spPr>
          <a:xfrm>
            <a:off x="1354875" y="4285550"/>
            <a:ext cx="50934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Large object heap</a:t>
            </a:r>
          </a:p>
        </p:txBody>
      </p:sp>
      <p:sp>
        <p:nvSpPr>
          <p:cNvPr id="456" name="Shape 456"/>
          <p:cNvSpPr txBox="1"/>
          <p:nvPr/>
        </p:nvSpPr>
        <p:spPr>
          <a:xfrm>
            <a:off x="6448275" y="3297300"/>
            <a:ext cx="1685400" cy="449400"/>
          </a:xfrm>
          <a:prstGeom prst="rect">
            <a:avLst/>
          </a:prstGeom>
          <a:noFill/>
          <a:ln>
            <a:noFill/>
          </a:ln>
        </p:spPr>
        <p:txBody>
          <a:bodyPr anchorCtr="0" anchor="t" bIns="91425" lIns="91425" rIns="91425" wrap="square" tIns="91425">
            <a:noAutofit/>
          </a:bodyPr>
          <a:lstStyle/>
          <a:p>
            <a:pPr lvl="0" rtl="0">
              <a:spcBef>
                <a:spcPts val="0"/>
              </a:spcBef>
              <a:buNone/>
            </a:pPr>
            <a:r>
              <a:rPr lang="en">
                <a:solidFill>
                  <a:schemeClr val="dk1"/>
                </a:solidFill>
              </a:rPr>
              <a:t>Small object heap</a:t>
            </a:r>
          </a:p>
        </p:txBody>
      </p:sp>
      <p:sp>
        <p:nvSpPr>
          <p:cNvPr id="457" name="Shape 457"/>
          <p:cNvSpPr/>
          <p:nvPr/>
        </p:nvSpPr>
        <p:spPr>
          <a:xfrm>
            <a:off x="1354875" y="2998150"/>
            <a:ext cx="3654900" cy="442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Gen 0</a:t>
            </a:r>
          </a:p>
        </p:txBody>
      </p:sp>
      <p:sp>
        <p:nvSpPr>
          <p:cNvPr id="458" name="Shape 458"/>
          <p:cNvSpPr/>
          <p:nvPr/>
        </p:nvSpPr>
        <p:spPr>
          <a:xfrm>
            <a:off x="5009775" y="3001750"/>
            <a:ext cx="1438500" cy="435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Gen 1</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Shape 463"/>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GC 迷思</a:t>
            </a:r>
          </a:p>
        </p:txBody>
      </p:sp>
      <p:sp>
        <p:nvSpPr>
          <p:cNvPr id="464" name="Shape 464"/>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GC 花的時間取決於 Gen 中 “live” 物件的數量，而不是一共有多少物件．</a:t>
            </a:r>
          </a:p>
          <a:p>
            <a:pPr lvl="0">
              <a:spcBef>
                <a:spcPts val="0"/>
              </a:spcBef>
              <a:buNone/>
            </a:pPr>
            <a:r>
              <a:rPr lang="en"/>
              <a:t>GC 理論上是自動執行，執行的時間點取決於在 Gen 裡有多少記憶體被使用了．一旦使用量超過, GC 就執行. 另一個執行點是機器的總記憶體量低於某門檻值時．</a:t>
            </a:r>
          </a:p>
          <a:p>
            <a:pPr lvl="0">
              <a:spcBef>
                <a:spcPts val="0"/>
              </a:spcBef>
              <a:buNone/>
            </a:pPr>
            <a:r>
              <a:rPr lang="en"/>
              <a:t>常常做 GC 不見得好，少少做 GC 也不見得好，case by case.</a:t>
            </a:r>
          </a:p>
        </p:txBody>
      </p:sp>
      <p:sp>
        <p:nvSpPr>
          <p:cNvPr id="465" name="Shape 46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Shape 470"/>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GC 選項</a:t>
            </a:r>
          </a:p>
        </p:txBody>
      </p:sp>
      <p:sp>
        <p:nvSpPr>
          <p:cNvPr id="471" name="Shape 471"/>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rtl="0">
              <a:spcBef>
                <a:spcPts val="0"/>
              </a:spcBef>
            </a:pPr>
            <a:r>
              <a:rPr lang="en"/>
              <a:t>Workstation GC (預設)</a:t>
            </a:r>
          </a:p>
          <a:p>
            <a:pPr indent="-228600" lvl="1" marL="914400" rtl="0">
              <a:spcBef>
                <a:spcPts val="0"/>
              </a:spcBef>
            </a:pPr>
            <a:r>
              <a:rPr lang="en"/>
              <a:t>All GCs happen on the same thread that triggered the collection and run at the same priority.</a:t>
            </a:r>
          </a:p>
          <a:p>
            <a:pPr indent="-228600" lvl="0" marL="457200" rtl="0">
              <a:spcBef>
                <a:spcPts val="0"/>
              </a:spcBef>
            </a:pPr>
            <a:r>
              <a:rPr lang="en"/>
              <a:t>Server GC</a:t>
            </a:r>
          </a:p>
          <a:p>
            <a:pPr indent="-228600" lvl="1" marL="914400" rtl="0">
              <a:spcBef>
                <a:spcPts val="0"/>
              </a:spcBef>
            </a:pPr>
            <a:r>
              <a:rPr lang="en"/>
              <a:t>Creates a dedicated thread for each logic processor and run at highest priority. 不做事時都在睡覺 (suspend state)</a:t>
            </a:r>
          </a:p>
          <a:p>
            <a:pPr indent="-228600" lvl="1" marL="914400">
              <a:spcBef>
                <a:spcPts val="0"/>
              </a:spcBef>
            </a:pPr>
            <a:r>
              <a:rPr lang="en"/>
              <a:t>理論上它比 Workstation GC 快. Why ? 因為每個處理器有各自的 small/large object heap.</a:t>
            </a:r>
          </a:p>
          <a:p>
            <a:pPr indent="-228600" lvl="0" marL="457200" rtl="0">
              <a:spcBef>
                <a:spcPts val="0"/>
              </a:spcBef>
            </a:pPr>
            <a:r>
              <a:rPr lang="en"/>
              <a:t>Background GC</a:t>
            </a:r>
          </a:p>
          <a:p>
            <a:pPr indent="-228600" lvl="1" marL="914400">
              <a:spcBef>
                <a:spcPts val="0"/>
              </a:spcBef>
            </a:pPr>
            <a:r>
              <a:rPr lang="en"/>
              <a:t>It has a dedicated thread for GC in Gen 2.</a:t>
            </a:r>
          </a:p>
          <a:p>
            <a:pPr indent="-228600" lvl="0" marL="457200" rtl="0">
              <a:spcBef>
                <a:spcPts val="0"/>
              </a:spcBef>
            </a:pPr>
            <a:r>
              <a:rPr lang="en"/>
              <a:t>Low Latency Mode</a:t>
            </a:r>
          </a:p>
          <a:p>
            <a:pPr indent="-228600" lvl="1" marL="914400">
              <a:spcBef>
                <a:spcPts val="0"/>
              </a:spcBef>
            </a:pPr>
            <a:r>
              <a:rPr lang="en"/>
              <a:t>Tell GC </a:t>
            </a:r>
            <a:r>
              <a:rPr lang="en" u="sng"/>
              <a:t>not </a:t>
            </a:r>
            <a:r>
              <a:rPr lang="en"/>
              <a:t>to perform in Gen 2</a:t>
            </a:r>
          </a:p>
        </p:txBody>
      </p:sp>
      <p:sp>
        <p:nvSpPr>
          <p:cNvPr id="472" name="Shape 47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Shape 477"/>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Server GC</a:t>
            </a:r>
          </a:p>
        </p:txBody>
      </p:sp>
      <p:sp>
        <p:nvSpPr>
          <p:cNvPr id="478" name="Shape 478"/>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App.config of your application</a:t>
            </a:r>
          </a:p>
          <a:p>
            <a:pPr lvl="0">
              <a:spcBef>
                <a:spcPts val="0"/>
              </a:spcBef>
              <a:buNone/>
            </a:pPr>
            <a:r>
              <a:t/>
            </a:r>
            <a:endParaRPr/>
          </a:p>
        </p:txBody>
      </p:sp>
      <p:sp>
        <p:nvSpPr>
          <p:cNvPr id="479" name="Shape 47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480" name="Shape 480"/>
          <p:cNvSpPr txBox="1"/>
          <p:nvPr/>
        </p:nvSpPr>
        <p:spPr>
          <a:xfrm>
            <a:off x="735725" y="1979825"/>
            <a:ext cx="2876100" cy="14046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FFFFFF"/>
                </a:solidFill>
                <a:latin typeface="Roboto"/>
                <a:ea typeface="Roboto"/>
                <a:cs typeface="Roboto"/>
                <a:sym typeface="Roboto"/>
              </a:rPr>
              <a:t>&lt;configuration&gt;    </a:t>
            </a:r>
          </a:p>
          <a:p>
            <a:pPr lvl="0">
              <a:spcBef>
                <a:spcPts val="0"/>
              </a:spcBef>
              <a:buNone/>
            </a:pPr>
            <a:r>
              <a:rPr lang="en">
                <a:solidFill>
                  <a:srgbClr val="FFFFFF"/>
                </a:solidFill>
                <a:latin typeface="Roboto"/>
                <a:ea typeface="Roboto"/>
                <a:cs typeface="Roboto"/>
                <a:sym typeface="Roboto"/>
              </a:rPr>
              <a:t>    &lt;runtime&gt;     </a:t>
            </a:r>
          </a:p>
          <a:p>
            <a:pPr lvl="0">
              <a:spcBef>
                <a:spcPts val="0"/>
              </a:spcBef>
              <a:buNone/>
            </a:pPr>
            <a:r>
              <a:rPr lang="en">
                <a:solidFill>
                  <a:srgbClr val="FFFFFF"/>
                </a:solidFill>
                <a:latin typeface="Roboto"/>
                <a:ea typeface="Roboto"/>
                <a:cs typeface="Roboto"/>
                <a:sym typeface="Roboto"/>
              </a:rPr>
              <a:t>        &lt;gcServer enabled="true"/&gt;          </a:t>
            </a:r>
          </a:p>
          <a:p>
            <a:pPr lvl="0">
              <a:spcBef>
                <a:spcPts val="0"/>
              </a:spcBef>
              <a:buNone/>
            </a:pPr>
            <a:r>
              <a:rPr lang="en">
                <a:solidFill>
                  <a:srgbClr val="FFFFFF"/>
                </a:solidFill>
                <a:latin typeface="Roboto"/>
                <a:ea typeface="Roboto"/>
                <a:cs typeface="Roboto"/>
                <a:sym typeface="Roboto"/>
              </a:rPr>
              <a:t>    &lt;/runtime&gt; </a:t>
            </a:r>
          </a:p>
          <a:p>
            <a:pPr lvl="0">
              <a:spcBef>
                <a:spcPts val="0"/>
              </a:spcBef>
              <a:buNone/>
            </a:pPr>
            <a:r>
              <a:rPr lang="en">
                <a:solidFill>
                  <a:srgbClr val="FFFFFF"/>
                </a:solidFill>
                <a:latin typeface="Roboto"/>
                <a:ea typeface="Roboto"/>
                <a:cs typeface="Roboto"/>
                <a:sym typeface="Roboto"/>
              </a:rPr>
              <a:t>&lt;/configuration</a:t>
            </a:r>
          </a:p>
        </p:txBody>
      </p:sp>
      <p:sp>
        <p:nvSpPr>
          <p:cNvPr id="481" name="Shape 481"/>
          <p:cNvSpPr txBox="1"/>
          <p:nvPr/>
        </p:nvSpPr>
        <p:spPr>
          <a:xfrm>
            <a:off x="648800" y="3478050"/>
            <a:ext cx="6053100" cy="449400"/>
          </a:xfrm>
          <a:prstGeom prst="rect">
            <a:avLst/>
          </a:prstGeom>
          <a:noFill/>
          <a:ln>
            <a:noFill/>
          </a:ln>
        </p:spPr>
        <p:txBody>
          <a:bodyPr anchorCtr="0" anchor="t" bIns="91425" lIns="91425" rIns="91425" wrap="square" tIns="91425">
            <a:noAutofit/>
          </a:bodyPr>
          <a:lstStyle/>
          <a:p>
            <a:pPr lvl="0">
              <a:spcBef>
                <a:spcPts val="0"/>
              </a:spcBef>
              <a:buNone/>
            </a:pPr>
            <a:r>
              <a:rPr lang="en">
                <a:solidFill>
                  <a:schemeClr val="dk1"/>
                </a:solidFill>
              </a:rPr>
              <a:t>何時用 ? 機器有多個處理器而且只跑你的程式時．</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Shape 486"/>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Background GC</a:t>
            </a:r>
          </a:p>
        </p:txBody>
      </p:sp>
      <p:sp>
        <p:nvSpPr>
          <p:cNvPr id="487" name="Shape 487"/>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If you use Workstation GC, background GC is enabled. </a:t>
            </a:r>
          </a:p>
          <a:p>
            <a:pPr lvl="0">
              <a:spcBef>
                <a:spcPts val="0"/>
              </a:spcBef>
              <a:buNone/>
            </a:pPr>
            <a:r>
              <a:rPr lang="en"/>
              <a:t>Since .net 4.5, it is enabled on Server GC by default. (你可以關掉 if you want)</a:t>
            </a:r>
          </a:p>
          <a:p>
            <a:pPr lvl="0">
              <a:spcBef>
                <a:spcPts val="0"/>
              </a:spcBef>
              <a:buNone/>
            </a:pPr>
            <a:r>
              <a:t/>
            </a:r>
            <a:endParaRPr/>
          </a:p>
        </p:txBody>
      </p:sp>
      <p:sp>
        <p:nvSpPr>
          <p:cNvPr id="488" name="Shape 48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489" name="Shape 489"/>
          <p:cNvSpPr txBox="1"/>
          <p:nvPr/>
        </p:nvSpPr>
        <p:spPr>
          <a:xfrm>
            <a:off x="2324700" y="2869400"/>
            <a:ext cx="4494600" cy="1518300"/>
          </a:xfrm>
          <a:prstGeom prst="rect">
            <a:avLst/>
          </a:prstGeom>
          <a:noFill/>
          <a:ln>
            <a:noFill/>
          </a:ln>
        </p:spPr>
        <p:txBody>
          <a:bodyPr anchorCtr="0" anchor="t" bIns="91425" lIns="91425" rIns="91425" wrap="square" tIns="91425">
            <a:noAutofit/>
          </a:bodyPr>
          <a:lstStyle/>
          <a:p>
            <a:pPr lvl="0">
              <a:spcBef>
                <a:spcPts val="0"/>
              </a:spcBef>
              <a:buNone/>
            </a:pPr>
            <a:r>
              <a:rPr lang="en" sz="1800">
                <a:solidFill>
                  <a:srgbClr val="FFFFFF"/>
                </a:solidFill>
                <a:latin typeface="Roboto"/>
                <a:ea typeface="Roboto"/>
                <a:cs typeface="Roboto"/>
                <a:sym typeface="Roboto"/>
              </a:rPr>
              <a:t>&lt;configuration&gt;    </a:t>
            </a:r>
          </a:p>
          <a:p>
            <a:pPr lvl="0">
              <a:spcBef>
                <a:spcPts val="0"/>
              </a:spcBef>
              <a:buNone/>
            </a:pPr>
            <a:r>
              <a:rPr lang="en" sz="1800">
                <a:solidFill>
                  <a:srgbClr val="FFFFFF"/>
                </a:solidFill>
                <a:latin typeface="Roboto"/>
                <a:ea typeface="Roboto"/>
                <a:cs typeface="Roboto"/>
                <a:sym typeface="Roboto"/>
              </a:rPr>
              <a:t>    &lt;runtime&gt;      </a:t>
            </a:r>
          </a:p>
          <a:p>
            <a:pPr lvl="0">
              <a:spcBef>
                <a:spcPts val="0"/>
              </a:spcBef>
              <a:buNone/>
            </a:pPr>
            <a:r>
              <a:rPr lang="en" sz="1800">
                <a:solidFill>
                  <a:srgbClr val="FFFFFF"/>
                </a:solidFill>
                <a:latin typeface="Roboto"/>
                <a:ea typeface="Roboto"/>
                <a:cs typeface="Roboto"/>
                <a:sym typeface="Roboto"/>
              </a:rPr>
              <a:t>        &lt;gcConcurrent enabled="false"/&gt;    </a:t>
            </a:r>
          </a:p>
          <a:p>
            <a:pPr lvl="0">
              <a:spcBef>
                <a:spcPts val="0"/>
              </a:spcBef>
              <a:buNone/>
            </a:pPr>
            <a:r>
              <a:rPr lang="en" sz="1800">
                <a:solidFill>
                  <a:srgbClr val="FFFFFF"/>
                </a:solidFill>
                <a:latin typeface="Roboto"/>
                <a:ea typeface="Roboto"/>
                <a:cs typeface="Roboto"/>
                <a:sym typeface="Roboto"/>
              </a:rPr>
              <a:t>    &lt;/runtime&gt; </a:t>
            </a:r>
          </a:p>
          <a:p>
            <a:pPr lvl="0">
              <a:spcBef>
                <a:spcPts val="0"/>
              </a:spcBef>
              <a:buNone/>
            </a:pPr>
            <a:r>
              <a:rPr lang="en" sz="1800">
                <a:solidFill>
                  <a:srgbClr val="FFFFFF"/>
                </a:solidFill>
                <a:latin typeface="Roboto"/>
                <a:ea typeface="Roboto"/>
                <a:cs typeface="Roboto"/>
                <a:sym typeface="Roboto"/>
              </a:rPr>
              <a:t>&lt;/configuration</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Shape 494"/>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Low Latency Mode</a:t>
            </a:r>
          </a:p>
        </p:txBody>
      </p:sp>
      <p:sp>
        <p:nvSpPr>
          <p:cNvPr id="495" name="Shape 495"/>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設定請參考 </a:t>
            </a:r>
            <a:r>
              <a:rPr lang="en" u="sng">
                <a:solidFill>
                  <a:schemeClr val="hlink"/>
                </a:solidFill>
                <a:hlinkClick r:id="rId3"/>
              </a:rPr>
              <a:t>https://msdn.microsoft.com/en-us/library/system.runtime.gcsettings.latencymode(v=vs.110).aspx</a:t>
            </a:r>
          </a:p>
          <a:p>
            <a:pPr indent="-228600" lvl="0" marL="457200" rtl="0">
              <a:spcBef>
                <a:spcPts val="0"/>
              </a:spcBef>
              <a:buClr>
                <a:srgbClr val="FFFFFF"/>
              </a:buClr>
            </a:pPr>
            <a:r>
              <a:rPr lang="en">
                <a:solidFill>
                  <a:srgbClr val="FFFFFF"/>
                </a:solidFill>
              </a:rPr>
              <a:t>會讓 heap 變大，適合用在不該常做 GC 而且執行時間有限制的程式，如股票交易程式.</a:t>
            </a:r>
          </a:p>
          <a:p>
            <a:pPr indent="-228600" lvl="0" marL="457200" rtl="0">
              <a:spcBef>
                <a:spcPts val="0"/>
              </a:spcBef>
              <a:buClr>
                <a:srgbClr val="FFFFFF"/>
              </a:buClr>
            </a:pPr>
            <a:r>
              <a:rPr lang="en">
                <a:solidFill>
                  <a:srgbClr val="FFFFFF"/>
                </a:solidFill>
              </a:rPr>
              <a:t>進入這模式之前和之後，可手動做 full GC</a:t>
            </a:r>
          </a:p>
          <a:p>
            <a:pPr indent="-228600" lvl="1" marL="914400" rtl="0">
              <a:spcBef>
                <a:spcPts val="0"/>
              </a:spcBef>
              <a:buClr>
                <a:srgbClr val="FFFFFF"/>
              </a:buClr>
            </a:pPr>
            <a:r>
              <a:rPr lang="en">
                <a:solidFill>
                  <a:srgbClr val="FFFFFF"/>
                </a:solidFill>
              </a:rPr>
              <a:t>GC.Collect(2 , GCCollectionMode.Forced)  // execute GC in Gen 2 right away</a:t>
            </a:r>
          </a:p>
        </p:txBody>
      </p:sp>
      <p:sp>
        <p:nvSpPr>
          <p:cNvPr id="496" name="Shape 49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Shape 501"/>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.Net Memory Perf Counters</a:t>
            </a:r>
          </a:p>
        </p:txBody>
      </p:sp>
      <p:sp>
        <p:nvSpPr>
          <p:cNvPr id="502" name="Shape 502"/>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a:spcBef>
                <a:spcPts val="0"/>
              </a:spcBef>
            </a:pPr>
            <a:r>
              <a:rPr lang="en"/>
              <a:t># bytes in all heaps</a:t>
            </a:r>
          </a:p>
          <a:p>
            <a:pPr indent="-228600" lvl="0" marL="457200">
              <a:spcBef>
                <a:spcPts val="0"/>
              </a:spcBef>
            </a:pPr>
            <a:r>
              <a:rPr lang="en"/>
              <a:t># Gen 0 Collections</a:t>
            </a:r>
          </a:p>
          <a:p>
            <a:pPr indent="-228600" lvl="0" marL="457200">
              <a:spcBef>
                <a:spcPts val="0"/>
              </a:spcBef>
            </a:pPr>
            <a:r>
              <a:rPr lang="en"/>
              <a:t># Gen 1 Collections</a:t>
            </a:r>
          </a:p>
          <a:p>
            <a:pPr indent="-228600" lvl="0" marL="457200">
              <a:spcBef>
                <a:spcPts val="0"/>
              </a:spcBef>
            </a:pPr>
            <a:r>
              <a:rPr lang="en"/>
              <a:t># Gen 2 Collections</a:t>
            </a:r>
          </a:p>
          <a:p>
            <a:pPr indent="-228600" lvl="0" marL="457200">
              <a:spcBef>
                <a:spcPts val="0"/>
              </a:spcBef>
            </a:pPr>
            <a:r>
              <a:rPr lang="en"/>
              <a:t>% Time in GC</a:t>
            </a:r>
          </a:p>
          <a:p>
            <a:pPr indent="-228600" lvl="0" marL="457200" rtl="0">
              <a:spcBef>
                <a:spcPts val="0"/>
              </a:spcBef>
            </a:pPr>
            <a:r>
              <a:rPr lang="en"/>
              <a:t>Allocated Bytes/Sec</a:t>
            </a:r>
          </a:p>
          <a:p>
            <a:pPr indent="-228600" lvl="0" marL="457200" rtl="0">
              <a:spcBef>
                <a:spcPts val="0"/>
              </a:spcBef>
            </a:pPr>
            <a:r>
              <a:rPr lang="en"/>
              <a:t>Gen 2 heap size</a:t>
            </a:r>
          </a:p>
          <a:p>
            <a:pPr indent="-228600" lvl="0" marL="457200">
              <a:spcBef>
                <a:spcPts val="0"/>
              </a:spcBef>
            </a:pPr>
            <a:r>
              <a:rPr lang="en"/>
              <a:t>Large Object Heap size</a:t>
            </a:r>
          </a:p>
        </p:txBody>
      </p:sp>
      <p:sp>
        <p:nvSpPr>
          <p:cNvPr id="503" name="Shape 50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Shape 508"/>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寫程式與 GC</a:t>
            </a:r>
          </a:p>
        </p:txBody>
      </p:sp>
      <p:sp>
        <p:nvSpPr>
          <p:cNvPr id="509" name="Shape 509"/>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a:spcBef>
                <a:spcPts val="0"/>
              </a:spcBef>
            </a:pPr>
            <a:r>
              <a:rPr lang="en"/>
              <a:t>Class 還沒確定要用時，別急著建立物件 (你習慣怎麼用 string ? )</a:t>
            </a:r>
          </a:p>
          <a:p>
            <a:pPr indent="-228600" lvl="0" marL="457200">
              <a:spcBef>
                <a:spcPts val="0"/>
              </a:spcBef>
            </a:pPr>
            <a:r>
              <a:rPr lang="en"/>
              <a:t>Data type 別亂宣告. 給大了不見得好. E.g. int64 , int32</a:t>
            </a:r>
          </a:p>
          <a:p>
            <a:pPr indent="-228600" lvl="0" marL="457200">
              <a:spcBef>
                <a:spcPts val="0"/>
              </a:spcBef>
            </a:pPr>
            <a:r>
              <a:rPr lang="en"/>
              <a:t>所有的資料結構都需要是 class 嗎 ? 能不能用 struct. 它被存在 program stack 裡.</a:t>
            </a:r>
          </a:p>
          <a:p>
            <a:pPr indent="-228600" lvl="0" marL="457200" rtl="0">
              <a:spcBef>
                <a:spcPts val="0"/>
              </a:spcBef>
            </a:pPr>
            <a:r>
              <a:rPr lang="en"/>
              <a:t>注意 object scope (life time). 別讓不需要的 object 活太久而被 GC 抓到.</a:t>
            </a:r>
          </a:p>
          <a:p>
            <a:pPr indent="-228600" lvl="1" marL="914400" rtl="0">
              <a:spcBef>
                <a:spcPts val="0"/>
              </a:spcBef>
            </a:pPr>
            <a:r>
              <a:rPr lang="en"/>
              <a:t>using { … }  </a:t>
            </a:r>
          </a:p>
          <a:p>
            <a:pPr indent="-228600" lvl="1" marL="914400" rtl="0">
              <a:spcBef>
                <a:spcPts val="0"/>
              </a:spcBef>
            </a:pPr>
            <a:r>
              <a:rPr lang="en"/>
              <a:t>set object = null; (這方法有點勉強)</a:t>
            </a:r>
            <a:r>
              <a:rPr lang="en"/>
              <a:t> </a:t>
            </a:r>
          </a:p>
          <a:p>
            <a:pPr indent="-228600" lvl="1" marL="914400" rtl="0">
              <a:spcBef>
                <a:spcPts val="0"/>
              </a:spcBef>
            </a:pPr>
            <a:r>
              <a:rPr lang="en"/>
              <a:t>降低物件之間的 References </a:t>
            </a:r>
          </a:p>
          <a:p>
            <a:pPr indent="-228600" lvl="0" marL="457200" rtl="0">
              <a:spcBef>
                <a:spcPts val="0"/>
              </a:spcBef>
            </a:pPr>
            <a:r>
              <a:rPr lang="en"/>
              <a:t>降低使用 interop</a:t>
            </a:r>
          </a:p>
          <a:p>
            <a:pPr indent="0" lvl="0" marL="0">
              <a:spcBef>
                <a:spcPts val="0"/>
              </a:spcBef>
              <a:buNone/>
            </a:pPr>
            <a:r>
              <a:t/>
            </a:r>
            <a:endParaRPr/>
          </a:p>
        </p:txBody>
      </p:sp>
      <p:sp>
        <p:nvSpPr>
          <p:cNvPr id="510" name="Shape 51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4" name="Shape 514"/>
        <p:cNvGrpSpPr/>
        <p:nvPr/>
      </p:nvGrpSpPr>
      <p:grpSpPr>
        <a:xfrm>
          <a:off x="0" y="0"/>
          <a:ext cx="0" cy="0"/>
          <a:chOff x="0" y="0"/>
          <a:chExt cx="0" cy="0"/>
        </a:xfrm>
      </p:grpSpPr>
      <p:sp>
        <p:nvSpPr>
          <p:cNvPr id="515" name="Shape 515"/>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寫程式與 GC</a:t>
            </a:r>
          </a:p>
        </p:txBody>
      </p:sp>
      <p:sp>
        <p:nvSpPr>
          <p:cNvPr id="516" name="Shape 516"/>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rtl="0">
              <a:spcBef>
                <a:spcPts val="0"/>
              </a:spcBef>
            </a:pPr>
            <a:r>
              <a:rPr lang="en"/>
              <a:t>除非必要，否則避免 Finalizer，這通常是用來清除 unmanaged 資源. 一旦有了 Finalizer, GC 自動執行時會跳過它．</a:t>
            </a:r>
          </a:p>
        </p:txBody>
      </p:sp>
      <p:sp>
        <p:nvSpPr>
          <p:cNvPr id="517" name="Shape 51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518" name="Shape 518"/>
          <p:cNvSpPr txBox="1"/>
          <p:nvPr/>
        </p:nvSpPr>
        <p:spPr>
          <a:xfrm>
            <a:off x="1210625" y="2488150"/>
            <a:ext cx="6721800" cy="16653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FFFFFF"/>
                </a:solidFill>
                <a:latin typeface="Roboto"/>
                <a:ea typeface="Roboto"/>
                <a:cs typeface="Roboto"/>
                <a:sym typeface="Roboto"/>
              </a:rPr>
              <a:t>class Foo : IDisposable {</a:t>
            </a:r>
          </a:p>
          <a:p>
            <a:pPr lvl="0">
              <a:spcBef>
                <a:spcPts val="0"/>
              </a:spcBef>
              <a:buNone/>
            </a:pPr>
            <a:r>
              <a:rPr lang="en">
                <a:solidFill>
                  <a:srgbClr val="FFFFFF"/>
                </a:solidFill>
                <a:latin typeface="Roboto"/>
                <a:ea typeface="Roboto"/>
                <a:cs typeface="Roboto"/>
                <a:sym typeface="Roboto"/>
              </a:rPr>
              <a:t>    public void Dispose()</a:t>
            </a:r>
          </a:p>
          <a:p>
            <a:pPr lvl="0">
              <a:spcBef>
                <a:spcPts val="0"/>
              </a:spcBef>
              <a:buNone/>
            </a:pPr>
            <a:r>
              <a:rPr lang="en">
                <a:solidFill>
                  <a:srgbClr val="FFFFFF"/>
                </a:solidFill>
                <a:latin typeface="Roboto"/>
                <a:ea typeface="Roboto"/>
                <a:cs typeface="Roboto"/>
                <a:sym typeface="Roboto"/>
              </a:rPr>
              <a:t>    {</a:t>
            </a:r>
          </a:p>
          <a:p>
            <a:pPr lvl="0">
              <a:spcBef>
                <a:spcPts val="0"/>
              </a:spcBef>
              <a:buNone/>
            </a:pPr>
            <a:r>
              <a:rPr lang="en">
                <a:solidFill>
                  <a:srgbClr val="FFFFFF"/>
                </a:solidFill>
                <a:latin typeface="Roboto"/>
                <a:ea typeface="Roboto"/>
                <a:cs typeface="Roboto"/>
                <a:sym typeface="Roboto"/>
              </a:rPr>
              <a:t>        GC.SuppressFinalize(this);  ← remove object from finalization queue</a:t>
            </a:r>
          </a:p>
          <a:p>
            <a:pPr lvl="0">
              <a:spcBef>
                <a:spcPts val="0"/>
              </a:spcBef>
              <a:buNone/>
            </a:pPr>
            <a:r>
              <a:rPr lang="en">
                <a:solidFill>
                  <a:srgbClr val="FFFFFF"/>
                </a:solidFill>
                <a:latin typeface="Roboto"/>
                <a:ea typeface="Roboto"/>
                <a:cs typeface="Roboto"/>
                <a:sym typeface="Roboto"/>
              </a:rPr>
              <a:t>    }</a:t>
            </a:r>
          </a:p>
          <a:p>
            <a:pPr lvl="0">
              <a:spcBef>
                <a:spcPts val="0"/>
              </a:spcBef>
              <a:buNone/>
            </a:pPr>
            <a:r>
              <a:rPr lang="en">
                <a:solidFill>
                  <a:srgbClr val="FFFFFF"/>
                </a:solidFill>
                <a:latin typeface="Roboto"/>
                <a:ea typeface="Roboto"/>
                <a:cs typeface="Roboto"/>
                <a:sym typeface="Roboto"/>
              </a:rPr>
              <a:t>}</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2" name="Shape 522"/>
        <p:cNvGrpSpPr/>
        <p:nvPr/>
      </p:nvGrpSpPr>
      <p:grpSpPr>
        <a:xfrm>
          <a:off x="0" y="0"/>
          <a:ext cx="0" cy="0"/>
          <a:chOff x="0" y="0"/>
          <a:chExt cx="0" cy="0"/>
        </a:xfrm>
      </p:grpSpPr>
      <p:sp>
        <p:nvSpPr>
          <p:cNvPr id="523" name="Shape 523"/>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寫程式與 GC</a:t>
            </a:r>
          </a:p>
        </p:txBody>
      </p:sp>
      <p:sp>
        <p:nvSpPr>
          <p:cNvPr id="524" name="Shape 5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525" name="Shape 525"/>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rtl="0">
              <a:spcBef>
                <a:spcPts val="0"/>
              </a:spcBef>
            </a:pPr>
            <a:r>
              <a:rPr lang="en"/>
              <a:t>對於大物件，儘量使用同一個，別建立多個 (建立 pooling 機制)</a:t>
            </a:r>
          </a:p>
          <a:p>
            <a:pPr indent="-228600" lvl="0" marL="457200" rtl="0">
              <a:spcBef>
                <a:spcPts val="0"/>
              </a:spcBef>
            </a:pPr>
            <a:r>
              <a:rPr lang="en"/>
              <a:t>Compact Large object heap (費時請小心)</a:t>
            </a:r>
          </a:p>
          <a:p>
            <a:pPr indent="-228600" lvl="1" marL="914400" rtl="0">
              <a:spcBef>
                <a:spcPts val="0"/>
              </a:spcBef>
            </a:pPr>
            <a:r>
              <a:rPr lang="en"/>
              <a:t>GCSettings.LargeObjectHeapCompactionMode =    GCLargeObjectHeapCompactionMode.CompactOnce</a:t>
            </a:r>
          </a:p>
          <a:p>
            <a:pPr indent="-228600" lvl="0" marL="457200" rtl="0">
              <a:spcBef>
                <a:spcPts val="0"/>
              </a:spcBef>
            </a:pPr>
            <a:r>
              <a:rPr lang="en"/>
              <a:t>Weak reference for caching</a:t>
            </a:r>
          </a:p>
          <a:p>
            <a:pPr indent="-228600" lvl="1" marL="914400" rtl="0">
              <a:spcBef>
                <a:spcPts val="0"/>
              </a:spcBef>
            </a:pPr>
            <a:r>
              <a:rPr lang="en"/>
              <a:t>允許被 GC 清掉的 reference</a:t>
            </a:r>
          </a:p>
          <a:p>
            <a:pPr indent="-228600" lvl="1" marL="914400" rtl="0">
              <a:spcBef>
                <a:spcPts val="0"/>
              </a:spcBef>
            </a:pPr>
            <a:r>
              <a:rPr lang="en">
                <a:solidFill>
                  <a:srgbClr val="FFFFFF"/>
                </a:solidFill>
              </a:rPr>
              <a:t>WeakReference weakRef = new WeakReference(expensiveObject); </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Optimization Layer</a:t>
            </a:r>
          </a:p>
        </p:txBody>
      </p:sp>
      <p:sp>
        <p:nvSpPr>
          <p:cNvPr id="91" name="Shape 9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
        <p:nvSpPr>
          <p:cNvPr id="92" name="Shape 92"/>
          <p:cNvSpPr/>
          <p:nvPr/>
        </p:nvSpPr>
        <p:spPr>
          <a:xfrm>
            <a:off x="2493175" y="1607350"/>
            <a:ext cx="3657600" cy="68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Your code</a:t>
            </a:r>
          </a:p>
        </p:txBody>
      </p:sp>
      <p:sp>
        <p:nvSpPr>
          <p:cNvPr id="93" name="Shape 93"/>
          <p:cNvSpPr/>
          <p:nvPr/>
        </p:nvSpPr>
        <p:spPr>
          <a:xfrm>
            <a:off x="2493175" y="2366950"/>
            <a:ext cx="3657600" cy="68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APIs in </a:t>
            </a:r>
            <a:r>
              <a:rPr lang="en" sz="1800"/>
              <a:t>.Net Framework</a:t>
            </a:r>
          </a:p>
        </p:txBody>
      </p:sp>
      <p:sp>
        <p:nvSpPr>
          <p:cNvPr id="94" name="Shape 94"/>
          <p:cNvSpPr/>
          <p:nvPr/>
        </p:nvSpPr>
        <p:spPr>
          <a:xfrm>
            <a:off x="2493175" y="3126550"/>
            <a:ext cx="3657600" cy="68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.Net </a:t>
            </a:r>
            <a:r>
              <a:rPr lang="en" sz="1800"/>
              <a:t>CLR</a:t>
            </a:r>
          </a:p>
        </p:txBody>
      </p:sp>
      <p:sp>
        <p:nvSpPr>
          <p:cNvPr id="95" name="Shape 95"/>
          <p:cNvSpPr/>
          <p:nvPr/>
        </p:nvSpPr>
        <p:spPr>
          <a:xfrm>
            <a:off x="2493175" y="3886150"/>
            <a:ext cx="3657600" cy="686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sz="1800"/>
              <a:t>Machine code</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9" name="Shape 529"/>
        <p:cNvGrpSpPr/>
        <p:nvPr/>
      </p:nvGrpSpPr>
      <p:grpSpPr>
        <a:xfrm>
          <a:off x="0" y="0"/>
          <a:ext cx="0" cy="0"/>
          <a:chOff x="0" y="0"/>
          <a:chExt cx="0" cy="0"/>
        </a:xfrm>
      </p:grpSpPr>
      <p:sp>
        <p:nvSpPr>
          <p:cNvPr id="530" name="Shape 530"/>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Key takeaway about GC</a:t>
            </a:r>
          </a:p>
        </p:txBody>
      </p:sp>
      <p:sp>
        <p:nvSpPr>
          <p:cNvPr id="531" name="Shape 531"/>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a:spcBef>
                <a:spcPts val="0"/>
              </a:spcBef>
            </a:pPr>
            <a:r>
              <a:rPr lang="en"/>
              <a:t>正常的 GC 組態 (Workstation GC, server GC)</a:t>
            </a:r>
          </a:p>
          <a:p>
            <a:pPr indent="-228600" lvl="0" marL="457200">
              <a:spcBef>
                <a:spcPts val="0"/>
              </a:spcBef>
            </a:pPr>
            <a:r>
              <a:rPr lang="en"/>
              <a:t>短的物件生命時間</a:t>
            </a:r>
          </a:p>
          <a:p>
            <a:pPr indent="-228600" lvl="0" marL="457200">
              <a:spcBef>
                <a:spcPts val="0"/>
              </a:spcBef>
            </a:pPr>
            <a:r>
              <a:rPr lang="en"/>
              <a:t>低的 allocation rate</a:t>
            </a:r>
          </a:p>
          <a:p>
            <a:pPr indent="-228600" lvl="0" marL="457200" rtl="0">
              <a:spcBef>
                <a:spcPts val="0"/>
              </a:spcBef>
            </a:pPr>
            <a:r>
              <a:rPr lang="en"/>
              <a:t>比平均 GC 發生時間活的還久的物件要有 pooling 機制或是讓它一直在 Gen 2</a:t>
            </a:r>
          </a:p>
          <a:p>
            <a:pPr indent="-228600" lvl="0" marL="457200" rtl="0">
              <a:spcBef>
                <a:spcPts val="0"/>
              </a:spcBef>
            </a:pPr>
            <a:r>
              <a:rPr lang="en"/>
              <a:t>放在 LOH 的物件應該要 pooling 或能一直被使用以避免 GC</a:t>
            </a:r>
          </a:p>
          <a:p>
            <a:pPr lvl="0">
              <a:spcBef>
                <a:spcPts val="0"/>
              </a:spcBef>
              <a:buNone/>
            </a:pPr>
            <a:r>
              <a:t/>
            </a:r>
            <a:endParaRPr/>
          </a:p>
          <a:p>
            <a:pPr lvl="0">
              <a:spcBef>
                <a:spcPts val="0"/>
              </a:spcBef>
              <a:buNone/>
            </a:pPr>
            <a:r>
              <a:t/>
            </a:r>
            <a:endParaRPr/>
          </a:p>
        </p:txBody>
      </p:sp>
      <p:sp>
        <p:nvSpPr>
          <p:cNvPr id="532" name="Shape 53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6" name="Shape 536"/>
        <p:cNvGrpSpPr/>
        <p:nvPr/>
      </p:nvGrpSpPr>
      <p:grpSpPr>
        <a:xfrm>
          <a:off x="0" y="0"/>
          <a:ext cx="0" cy="0"/>
          <a:chOff x="0" y="0"/>
          <a:chExt cx="0" cy="0"/>
        </a:xfrm>
      </p:grpSpPr>
      <p:sp>
        <p:nvSpPr>
          <p:cNvPr id="537" name="Shape 537"/>
          <p:cNvSpPr/>
          <p:nvPr/>
        </p:nvSpPr>
        <p:spPr>
          <a:xfrm>
            <a:off x="5618400" y="2227275"/>
            <a:ext cx="2640000" cy="896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38" name="Shape 538"/>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solidFill>
                  <a:srgbClr val="FFFF00"/>
                </a:solidFill>
              </a:rPr>
              <a:t>2-2. Just In Time (JIT) Compilation</a:t>
            </a:r>
          </a:p>
        </p:txBody>
      </p:sp>
      <p:sp>
        <p:nvSpPr>
          <p:cNvPr id="539" name="Shape 53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540" name="Shape 540"/>
          <p:cNvSpPr txBox="1"/>
          <p:nvPr/>
        </p:nvSpPr>
        <p:spPr>
          <a:xfrm>
            <a:off x="548475" y="2534950"/>
            <a:ext cx="903000" cy="7827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FFFFFF"/>
                </a:solidFill>
              </a:rPr>
              <a:t>C# Code</a:t>
            </a:r>
          </a:p>
        </p:txBody>
      </p:sp>
      <p:cxnSp>
        <p:nvCxnSpPr>
          <p:cNvPr id="541" name="Shape 541"/>
          <p:cNvCxnSpPr/>
          <p:nvPr/>
        </p:nvCxnSpPr>
        <p:spPr>
          <a:xfrm flipH="1" rot="10800000">
            <a:off x="1511625" y="2708925"/>
            <a:ext cx="488400" cy="6600"/>
          </a:xfrm>
          <a:prstGeom prst="straightConnector1">
            <a:avLst/>
          </a:prstGeom>
          <a:noFill/>
          <a:ln cap="flat" cmpd="sng" w="38100">
            <a:solidFill>
              <a:srgbClr val="FFFFFF"/>
            </a:solidFill>
            <a:prstDash val="solid"/>
            <a:round/>
            <a:headEnd len="lg" w="lg" type="none"/>
            <a:tailEnd len="lg" w="lg" type="triangle"/>
          </a:ln>
        </p:spPr>
      </p:cxnSp>
      <p:sp>
        <p:nvSpPr>
          <p:cNvPr id="542" name="Shape 542"/>
          <p:cNvSpPr txBox="1"/>
          <p:nvPr/>
        </p:nvSpPr>
        <p:spPr>
          <a:xfrm>
            <a:off x="2145325" y="2450775"/>
            <a:ext cx="1434900" cy="4494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FFFFFF"/>
                </a:solidFill>
              </a:rPr>
              <a:t>csc.exe/</a:t>
            </a:r>
          </a:p>
          <a:p>
            <a:pPr lvl="0">
              <a:spcBef>
                <a:spcPts val="0"/>
              </a:spcBef>
              <a:buNone/>
            </a:pPr>
            <a:r>
              <a:rPr lang="en">
                <a:solidFill>
                  <a:srgbClr val="FFFFFF"/>
                </a:solidFill>
              </a:rPr>
              <a:t>msbuild.exe</a:t>
            </a:r>
          </a:p>
        </p:txBody>
      </p:sp>
      <p:cxnSp>
        <p:nvCxnSpPr>
          <p:cNvPr id="543" name="Shape 543"/>
          <p:cNvCxnSpPr/>
          <p:nvPr/>
        </p:nvCxnSpPr>
        <p:spPr>
          <a:xfrm flipH="1" rot="10800000">
            <a:off x="3632050" y="2689400"/>
            <a:ext cx="488400" cy="6600"/>
          </a:xfrm>
          <a:prstGeom prst="straightConnector1">
            <a:avLst/>
          </a:prstGeom>
          <a:noFill/>
          <a:ln cap="flat" cmpd="sng" w="38100">
            <a:solidFill>
              <a:srgbClr val="FFFFFF"/>
            </a:solidFill>
            <a:prstDash val="solid"/>
            <a:round/>
            <a:headEnd len="lg" w="lg" type="none"/>
            <a:tailEnd len="lg" w="lg" type="triangle"/>
          </a:ln>
        </p:spPr>
      </p:cxnSp>
      <p:sp>
        <p:nvSpPr>
          <p:cNvPr id="544" name="Shape 544"/>
          <p:cNvSpPr txBox="1"/>
          <p:nvPr/>
        </p:nvSpPr>
        <p:spPr>
          <a:xfrm>
            <a:off x="4274100" y="2468000"/>
            <a:ext cx="849600" cy="4494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MSIL</a:t>
            </a:r>
          </a:p>
        </p:txBody>
      </p:sp>
      <p:cxnSp>
        <p:nvCxnSpPr>
          <p:cNvPr id="545" name="Shape 545"/>
          <p:cNvCxnSpPr/>
          <p:nvPr/>
        </p:nvCxnSpPr>
        <p:spPr>
          <a:xfrm flipH="1" rot="10800000">
            <a:off x="4975025" y="2689400"/>
            <a:ext cx="488400" cy="6600"/>
          </a:xfrm>
          <a:prstGeom prst="straightConnector1">
            <a:avLst/>
          </a:prstGeom>
          <a:noFill/>
          <a:ln cap="flat" cmpd="sng" w="38100">
            <a:solidFill>
              <a:srgbClr val="FFFFFF"/>
            </a:solidFill>
            <a:prstDash val="solid"/>
            <a:round/>
            <a:headEnd len="lg" w="lg" type="none"/>
            <a:tailEnd len="lg" w="lg" type="triangle"/>
          </a:ln>
        </p:spPr>
      </p:cxnSp>
      <p:sp>
        <p:nvSpPr>
          <p:cNvPr id="546" name="Shape 546"/>
          <p:cNvSpPr txBox="1"/>
          <p:nvPr/>
        </p:nvSpPr>
        <p:spPr>
          <a:xfrm>
            <a:off x="5612100" y="2468000"/>
            <a:ext cx="849600" cy="4494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JIT</a:t>
            </a:r>
          </a:p>
        </p:txBody>
      </p:sp>
      <p:cxnSp>
        <p:nvCxnSpPr>
          <p:cNvPr id="547" name="Shape 547"/>
          <p:cNvCxnSpPr/>
          <p:nvPr/>
        </p:nvCxnSpPr>
        <p:spPr>
          <a:xfrm flipH="1" rot="10800000">
            <a:off x="6146650" y="2682800"/>
            <a:ext cx="488400" cy="6600"/>
          </a:xfrm>
          <a:prstGeom prst="straightConnector1">
            <a:avLst/>
          </a:prstGeom>
          <a:noFill/>
          <a:ln cap="flat" cmpd="sng" w="38100">
            <a:solidFill>
              <a:srgbClr val="FFFFFF"/>
            </a:solidFill>
            <a:prstDash val="solid"/>
            <a:round/>
            <a:headEnd len="lg" w="lg" type="none"/>
            <a:tailEnd len="lg" w="lg" type="triangle"/>
          </a:ln>
        </p:spPr>
      </p:cxnSp>
      <p:sp>
        <p:nvSpPr>
          <p:cNvPr id="548" name="Shape 548"/>
          <p:cNvSpPr txBox="1"/>
          <p:nvPr/>
        </p:nvSpPr>
        <p:spPr>
          <a:xfrm>
            <a:off x="6761075" y="2468000"/>
            <a:ext cx="1659900" cy="4494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FFFFFF"/>
                </a:solidFill>
              </a:rPr>
              <a:t>Assembly Code</a:t>
            </a:r>
          </a:p>
        </p:txBody>
      </p:sp>
      <p:sp>
        <p:nvSpPr>
          <p:cNvPr id="549" name="Shape 549"/>
          <p:cNvSpPr txBox="1"/>
          <p:nvPr/>
        </p:nvSpPr>
        <p:spPr>
          <a:xfrm>
            <a:off x="6521350" y="3123675"/>
            <a:ext cx="956400" cy="3612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FFFFFF"/>
                </a:solidFill>
              </a:rPr>
              <a:t>Runtime</a:t>
            </a: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3" name="Shape 553"/>
        <p:cNvGrpSpPr/>
        <p:nvPr/>
      </p:nvGrpSpPr>
      <p:grpSpPr>
        <a:xfrm>
          <a:off x="0" y="0"/>
          <a:ext cx="0" cy="0"/>
          <a:chOff x="0" y="0"/>
          <a:chExt cx="0" cy="0"/>
        </a:xfrm>
      </p:grpSpPr>
      <p:sp>
        <p:nvSpPr>
          <p:cNvPr id="554" name="Shape 554"/>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Benefits of JIT</a:t>
            </a:r>
          </a:p>
        </p:txBody>
      </p:sp>
      <p:sp>
        <p:nvSpPr>
          <p:cNvPr id="555" name="Shape 555"/>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rtl="0">
              <a:spcBef>
                <a:spcPts val="0"/>
              </a:spcBef>
            </a:pPr>
            <a:r>
              <a:rPr lang="en"/>
              <a:t>Good locality of reference</a:t>
            </a:r>
          </a:p>
          <a:p>
            <a:pPr indent="-228600" lvl="1" marL="914400">
              <a:spcBef>
                <a:spcPts val="0"/>
              </a:spcBef>
            </a:pPr>
            <a:r>
              <a:rPr lang="en"/>
              <a:t>一起執行的 code 通常在記憶體中的位置很接近，減少 page fault 現象</a:t>
            </a:r>
          </a:p>
          <a:p>
            <a:pPr indent="-228600" lvl="0" marL="457200" rtl="0">
              <a:spcBef>
                <a:spcPts val="0"/>
              </a:spcBef>
            </a:pPr>
            <a:r>
              <a:rPr lang="en"/>
              <a:t>Reduced memory usage</a:t>
            </a:r>
          </a:p>
          <a:p>
            <a:pPr indent="-228600" lvl="1" marL="914400">
              <a:spcBef>
                <a:spcPts val="0"/>
              </a:spcBef>
            </a:pPr>
            <a:r>
              <a:rPr lang="en"/>
              <a:t>只會 JIT 需要被執行的 methods</a:t>
            </a:r>
          </a:p>
          <a:p>
            <a:pPr indent="-228600" lvl="0" marL="457200" rtl="0">
              <a:spcBef>
                <a:spcPts val="0"/>
              </a:spcBef>
            </a:pPr>
            <a:r>
              <a:rPr lang="en"/>
              <a:t>Cross assembly inlining </a:t>
            </a:r>
          </a:p>
          <a:p>
            <a:pPr indent="-228600" lvl="1" marL="914400" rtl="0">
              <a:spcBef>
                <a:spcPts val="0"/>
              </a:spcBef>
            </a:pPr>
            <a:r>
              <a:rPr lang="en"/>
              <a:t>參考到的元件 (包含 .net fx 元件) 都可被 inline 在一起以快速執行</a:t>
            </a:r>
          </a:p>
          <a:p>
            <a:pPr indent="-228600" lvl="0" marL="457200" rtl="0">
              <a:spcBef>
                <a:spcPts val="0"/>
              </a:spcBef>
            </a:pPr>
            <a:r>
              <a:rPr lang="en"/>
              <a:t>相同的 code 執行在不同的作業系統</a:t>
            </a:r>
          </a:p>
          <a:p>
            <a:pPr indent="-228600" lvl="0" marL="457200">
              <a:spcBef>
                <a:spcPts val="0"/>
              </a:spcBef>
            </a:pPr>
            <a:r>
              <a:rPr lang="en"/>
              <a:t>可針對不同的作業系統做個別的最佳化</a:t>
            </a:r>
          </a:p>
        </p:txBody>
      </p:sp>
      <p:sp>
        <p:nvSpPr>
          <p:cNvPr id="556" name="Shape 55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0" name="Shape 560"/>
        <p:cNvGrpSpPr/>
        <p:nvPr/>
      </p:nvGrpSpPr>
      <p:grpSpPr>
        <a:xfrm>
          <a:off x="0" y="0"/>
          <a:ext cx="0" cy="0"/>
          <a:chOff x="0" y="0"/>
          <a:chExt cx="0" cy="0"/>
        </a:xfrm>
      </p:grpSpPr>
      <p:sp>
        <p:nvSpPr>
          <p:cNvPr id="561" name="Shape 561"/>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JIT Optimizations</a:t>
            </a:r>
          </a:p>
        </p:txBody>
      </p:sp>
      <p:sp>
        <p:nvSpPr>
          <p:cNvPr id="562" name="Shape 562"/>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a:spcBef>
                <a:spcPts val="0"/>
              </a:spcBef>
            </a:pPr>
            <a:r>
              <a:rPr lang="en"/>
              <a:t>Method inlining 應該是影響最大的 </a:t>
            </a:r>
          </a:p>
          <a:p>
            <a:pPr indent="-228600" lvl="1" marL="914400" rtl="0">
              <a:spcBef>
                <a:spcPts val="0"/>
              </a:spcBef>
            </a:pPr>
            <a:r>
              <a:rPr lang="en"/>
              <a:t>注意 exception 的使用</a:t>
            </a:r>
          </a:p>
          <a:p>
            <a:pPr indent="-228600" lvl="0" marL="457200" rtl="0">
              <a:spcBef>
                <a:spcPts val="0"/>
              </a:spcBef>
            </a:pPr>
            <a:r>
              <a:rPr lang="en"/>
              <a:t>Since .Net 4.6, new JIT for x64 (RyuJIT) </a:t>
            </a:r>
          </a:p>
          <a:p>
            <a:pPr indent="-228600" lvl="1" marL="914400" rtl="0">
              <a:spcBef>
                <a:spcPts val="0"/>
              </a:spcBef>
            </a:pPr>
            <a:r>
              <a:rPr lang="en"/>
              <a:t>Disable RyuJIT </a:t>
            </a:r>
            <a:r>
              <a:rPr lang="en" u="sng">
                <a:solidFill>
                  <a:schemeClr val="hlink"/>
                </a:solidFill>
                <a:hlinkClick r:id="rId3"/>
              </a:rPr>
              <a:t>https://github.com/Microsoft/dotnet/blob/master/docs/testing-with-ryujit.md</a:t>
            </a:r>
            <a:r>
              <a:rPr lang="en">
                <a:solidFill>
                  <a:srgbClr val="FFFFFF"/>
                </a:solidFill>
              </a:rPr>
              <a:t> </a:t>
            </a:r>
          </a:p>
          <a:p>
            <a:pPr indent="-228600" lvl="0" marL="457200">
              <a:spcBef>
                <a:spcPts val="0"/>
              </a:spcBef>
              <a:buClr>
                <a:srgbClr val="FFFFFF"/>
              </a:buClr>
            </a:pPr>
            <a:r>
              <a:rPr lang="en">
                <a:solidFill>
                  <a:srgbClr val="FFFFFF"/>
                </a:solidFill>
              </a:rPr>
              <a:t>要注意使用 LINQ, dynamic, regex, dynamic, param arrays, iterators, cast and converter 這類型的應用，因為 compiler 會翻譯出許多的 code．</a:t>
            </a:r>
          </a:p>
        </p:txBody>
      </p:sp>
      <p:sp>
        <p:nvSpPr>
          <p:cNvPr id="563" name="Shape 56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sp>
        <p:nvSpPr>
          <p:cNvPr id="568" name="Shape 568"/>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NGEN (Native Image Generator)</a:t>
            </a:r>
          </a:p>
        </p:txBody>
      </p:sp>
      <p:sp>
        <p:nvSpPr>
          <p:cNvPr id="569" name="Shape 569"/>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a:spcBef>
                <a:spcPts val="0"/>
              </a:spcBef>
            </a:pPr>
            <a:r>
              <a:rPr lang="en"/>
              <a:t>透過 JIT compiler 把 IL image 事先轉換成 native image </a:t>
            </a:r>
          </a:p>
          <a:p>
            <a:pPr indent="-228600" lvl="0" marL="457200">
              <a:spcBef>
                <a:spcPts val="0"/>
              </a:spcBef>
            </a:pPr>
            <a:r>
              <a:rPr lang="en"/>
              <a:t>foo.dll -&gt; foo.ni.dll 放在 native image cache folder (GAC)</a:t>
            </a:r>
          </a:p>
          <a:p>
            <a:pPr indent="-228600" lvl="0" marL="457200" rtl="0">
              <a:spcBef>
                <a:spcPts val="0"/>
              </a:spcBef>
            </a:pPr>
            <a:r>
              <a:rPr lang="en"/>
              <a:t>缺點: lose locality of reference, cross-assembly inlining, bigger size, 相依於作業系統</a:t>
            </a:r>
          </a:p>
          <a:p>
            <a:pPr indent="-228600" lvl="0" marL="457200" rtl="0">
              <a:spcBef>
                <a:spcPts val="0"/>
              </a:spcBef>
            </a:pPr>
            <a:r>
              <a:rPr lang="en"/>
              <a:t>使用: ngen.exe install (uninstall, display) foo.exe</a:t>
            </a:r>
          </a:p>
          <a:p>
            <a:pPr indent="-228600" lvl="0" marL="457200" rtl="0">
              <a:spcBef>
                <a:spcPts val="0"/>
              </a:spcBef>
            </a:pPr>
            <a:r>
              <a:rPr lang="en"/>
              <a:t>未來 (現在): .Net Native </a:t>
            </a:r>
          </a:p>
          <a:p>
            <a:pPr lvl="0">
              <a:spcBef>
                <a:spcPts val="0"/>
              </a:spcBef>
              <a:buNone/>
            </a:pPr>
            <a:r>
              <a:t/>
            </a:r>
            <a:endParaRPr/>
          </a:p>
        </p:txBody>
      </p:sp>
      <p:sp>
        <p:nvSpPr>
          <p:cNvPr id="570" name="Shape 57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Shape 575"/>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Clr>
                <a:srgbClr val="000000"/>
              </a:buClr>
              <a:buSzPct val="36666"/>
              <a:buFont typeface="Arial"/>
              <a:buNone/>
            </a:pPr>
            <a:r>
              <a:rPr lang="en">
                <a:solidFill>
                  <a:srgbClr val="FFFF00"/>
                </a:solidFill>
              </a:rPr>
              <a:t>3. Coding </a:t>
            </a:r>
            <a:r>
              <a:rPr lang="en">
                <a:solidFill>
                  <a:srgbClr val="FFFF00"/>
                </a:solidFill>
              </a:rPr>
              <a:t>Techniques</a:t>
            </a:r>
          </a:p>
        </p:txBody>
      </p:sp>
      <p:sp>
        <p:nvSpPr>
          <p:cNvPr id="576" name="Shape 576"/>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3-1. Asynchronous Programming</a:t>
            </a:r>
          </a:p>
          <a:p>
            <a:pPr lvl="0">
              <a:spcBef>
                <a:spcPts val="0"/>
              </a:spcBef>
              <a:buNone/>
            </a:pPr>
            <a:r>
              <a:rPr lang="en"/>
              <a:t>3-2. General Coding Consideration</a:t>
            </a:r>
          </a:p>
          <a:p>
            <a:pPr lvl="0">
              <a:spcBef>
                <a:spcPts val="0"/>
              </a:spcBef>
              <a:buNone/>
            </a:pPr>
            <a:r>
              <a:rPr lang="en"/>
              <a:t>3-3. Using .Net Framework Consideration</a:t>
            </a:r>
          </a:p>
        </p:txBody>
      </p:sp>
      <p:sp>
        <p:nvSpPr>
          <p:cNvPr id="577" name="Shape 57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latin typeface="Roboto"/>
                <a:ea typeface="Roboto"/>
                <a:cs typeface="Roboto"/>
                <a:sym typeface="Roboto"/>
              </a:rPr>
              <a:t>‹#›</a:t>
            </a:fld>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Shape 582"/>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solidFill>
                  <a:srgbClr val="FFFF00"/>
                </a:solidFill>
              </a:rPr>
              <a:t>3-1. Asynchronous Programming</a:t>
            </a:r>
          </a:p>
        </p:txBody>
      </p:sp>
      <p:sp>
        <p:nvSpPr>
          <p:cNvPr id="583" name="Shape 583"/>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Multithreading 是害了Performance (Context switching)</a:t>
            </a:r>
          </a:p>
          <a:p>
            <a:pPr lvl="0">
              <a:spcBef>
                <a:spcPts val="0"/>
              </a:spcBef>
              <a:buNone/>
            </a:pPr>
            <a:r>
              <a:rPr lang="en"/>
              <a:t>.Net 1.0, System.Threading</a:t>
            </a:r>
          </a:p>
          <a:p>
            <a:pPr lvl="0">
              <a:spcBef>
                <a:spcPts val="0"/>
              </a:spcBef>
              <a:buNone/>
            </a:pPr>
            <a:r>
              <a:rPr lang="en"/>
              <a:t>.Net 4.0, Task Parallel Library (Task)</a:t>
            </a:r>
          </a:p>
          <a:p>
            <a:pPr lvl="0">
              <a:spcBef>
                <a:spcPts val="0"/>
              </a:spcBef>
              <a:buNone/>
            </a:pPr>
            <a:r>
              <a:rPr lang="en"/>
              <a:t>.Net 4.5, async and await keywords</a:t>
            </a:r>
          </a:p>
        </p:txBody>
      </p:sp>
      <p:sp>
        <p:nvSpPr>
          <p:cNvPr id="584" name="Shape 58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Shape 589"/>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Task</a:t>
            </a:r>
          </a:p>
        </p:txBody>
      </p:sp>
      <p:sp>
        <p:nvSpPr>
          <p:cNvPr id="590" name="Shape 590"/>
          <p:cNvSpPr txBox="1"/>
          <p:nvPr>
            <p:ph idx="1" type="body"/>
          </p:nvPr>
        </p:nvSpPr>
        <p:spPr>
          <a:xfrm>
            <a:off x="387900" y="1489825"/>
            <a:ext cx="8368200" cy="3475200"/>
          </a:xfrm>
          <a:prstGeom prst="rect">
            <a:avLst/>
          </a:prstGeom>
        </p:spPr>
        <p:txBody>
          <a:bodyPr anchorCtr="0" anchor="t" bIns="91425" lIns="91425" rIns="91425" wrap="square" tIns="91425">
            <a:noAutofit/>
          </a:bodyPr>
          <a:lstStyle/>
          <a:p>
            <a:pPr indent="-228600" lvl="0" marL="457200">
              <a:spcBef>
                <a:spcPts val="0"/>
              </a:spcBef>
            </a:pPr>
            <a:r>
              <a:rPr lang="en"/>
              <a:t>Task Parallel Library</a:t>
            </a:r>
          </a:p>
          <a:p>
            <a:pPr indent="-228600" lvl="0" marL="457200">
              <a:spcBef>
                <a:spcPts val="0"/>
              </a:spcBef>
            </a:pPr>
            <a:r>
              <a:rPr lang="en"/>
              <a:t>.Net thread pool</a:t>
            </a:r>
          </a:p>
          <a:p>
            <a:pPr indent="-228600" lvl="0" marL="457200" rtl="0">
              <a:spcBef>
                <a:spcPts val="0"/>
              </a:spcBef>
            </a:pPr>
            <a:r>
              <a:rPr lang="en"/>
              <a:t>做法: 傳入 delegate (完成後還可用 ContinueWith)</a:t>
            </a:r>
          </a:p>
          <a:p>
            <a:pPr indent="-228600" lvl="1" marL="914400" rtl="0">
              <a:spcBef>
                <a:spcPts val="0"/>
              </a:spcBef>
            </a:pPr>
            <a:r>
              <a:rPr lang="en"/>
              <a:t>task.ContinueWith(method1).ContinueWith(method2)......; </a:t>
            </a:r>
          </a:p>
          <a:p>
            <a:pPr indent="-228600" lvl="0" marL="457200">
              <a:spcBef>
                <a:spcPts val="0"/>
              </a:spcBef>
              <a:buClr>
                <a:srgbClr val="FFFFFF"/>
              </a:buClr>
            </a:pPr>
            <a:r>
              <a:rPr lang="en">
                <a:solidFill>
                  <a:srgbClr val="FFFFFF"/>
                </a:solidFill>
              </a:rPr>
              <a:t>ContinueWhenAll(), ContinueWhenAny()</a:t>
            </a:r>
          </a:p>
        </p:txBody>
      </p:sp>
      <p:sp>
        <p:nvSpPr>
          <p:cNvPr id="591" name="Shape 59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592" name="Shape 592"/>
          <p:cNvSpPr txBox="1"/>
          <p:nvPr/>
        </p:nvSpPr>
        <p:spPr>
          <a:xfrm>
            <a:off x="6056075" y="3084900"/>
            <a:ext cx="1820400" cy="5343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n" sz="1800">
                <a:solidFill>
                  <a:schemeClr val="dk1"/>
                </a:solidFill>
                <a:latin typeface="Roboto"/>
                <a:ea typeface="Roboto"/>
                <a:cs typeface="Roboto"/>
                <a:sym typeface="Roboto"/>
              </a:rPr>
              <a:t>(Sample code) </a:t>
            </a:r>
          </a:p>
          <a:p>
            <a:pPr lvl="0">
              <a:spcBef>
                <a:spcPts val="0"/>
              </a:spcBef>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Shape 597"/>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Cancel Task</a:t>
            </a:r>
          </a:p>
        </p:txBody>
      </p:sp>
      <p:sp>
        <p:nvSpPr>
          <p:cNvPr id="598" name="Shape 598"/>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rtl="0">
              <a:spcBef>
                <a:spcPts val="0"/>
              </a:spcBef>
            </a:pPr>
            <a:r>
              <a:rPr lang="en"/>
              <a:t>CancellationToken </a:t>
            </a:r>
          </a:p>
          <a:p>
            <a:pPr lvl="0">
              <a:spcBef>
                <a:spcPts val="0"/>
              </a:spcBef>
              <a:buNone/>
            </a:pPr>
            <a:r>
              <a:t/>
            </a:r>
            <a:endParaRPr/>
          </a:p>
        </p:txBody>
      </p:sp>
      <p:sp>
        <p:nvSpPr>
          <p:cNvPr id="599" name="Shape 59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600" name="Shape 600"/>
          <p:cNvSpPr txBox="1"/>
          <p:nvPr/>
        </p:nvSpPr>
        <p:spPr>
          <a:xfrm>
            <a:off x="2924000" y="1887625"/>
            <a:ext cx="1820400" cy="5343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n" sz="1800">
                <a:solidFill>
                  <a:schemeClr val="dk1"/>
                </a:solidFill>
                <a:latin typeface="Roboto"/>
                <a:ea typeface="Roboto"/>
                <a:cs typeface="Roboto"/>
                <a:sym typeface="Roboto"/>
              </a:rPr>
              <a:t>(Sample code) </a:t>
            </a:r>
          </a:p>
          <a:p>
            <a:pPr lvl="0" rtl="0">
              <a:spcBef>
                <a:spcPts val="0"/>
              </a:spcBef>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4" name="Shape 604"/>
        <p:cNvGrpSpPr/>
        <p:nvPr/>
      </p:nvGrpSpPr>
      <p:grpSpPr>
        <a:xfrm>
          <a:off x="0" y="0"/>
          <a:ext cx="0" cy="0"/>
          <a:chOff x="0" y="0"/>
          <a:chExt cx="0" cy="0"/>
        </a:xfrm>
      </p:grpSpPr>
      <p:sp>
        <p:nvSpPr>
          <p:cNvPr id="605" name="Shape 605"/>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I/O API</a:t>
            </a:r>
          </a:p>
        </p:txBody>
      </p:sp>
      <p:sp>
        <p:nvSpPr>
          <p:cNvPr id="606" name="Shape 606"/>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現在很多的 I/O 都會提供 Async 方法，如 FileStream 的 ReadAsync() 等等</a:t>
            </a:r>
          </a:p>
          <a:p>
            <a:pPr lvl="0">
              <a:spcBef>
                <a:spcPts val="0"/>
              </a:spcBef>
              <a:buNone/>
            </a:pPr>
            <a:r>
              <a:rPr lang="en"/>
              <a:t>請用這類方法來處理你的 I/O 再搭配上 Task ContinueWith 或其他 Task 方法來處理後續動作.</a:t>
            </a:r>
          </a:p>
        </p:txBody>
      </p:sp>
      <p:sp>
        <p:nvSpPr>
          <p:cNvPr id="607" name="Shape 60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608" name="Shape 608"/>
          <p:cNvSpPr txBox="1"/>
          <p:nvPr/>
        </p:nvSpPr>
        <p:spPr>
          <a:xfrm>
            <a:off x="2818650" y="2845450"/>
            <a:ext cx="1820400" cy="5343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n" sz="1800">
                <a:solidFill>
                  <a:schemeClr val="dk1"/>
                </a:solidFill>
                <a:latin typeface="Roboto"/>
                <a:ea typeface="Roboto"/>
                <a:cs typeface="Roboto"/>
                <a:sym typeface="Roboto"/>
              </a:rPr>
              <a:t>(Sample code) </a:t>
            </a:r>
          </a:p>
          <a:p>
            <a:pPr lvl="0" rt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t/>
            </a:r>
            <a:endParaRPr/>
          </a:p>
        </p:txBody>
      </p:sp>
      <p:sp>
        <p:nvSpPr>
          <p:cNvPr id="101" name="Shape 101"/>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Performance 就像 testing 一樣，當你做專案的需求收集時，就該好好想一想.</a:t>
            </a:r>
          </a:p>
          <a:p>
            <a:pPr lvl="0">
              <a:spcBef>
                <a:spcPts val="0"/>
              </a:spcBef>
              <a:buNone/>
            </a:pPr>
            <a:r>
              <a:rPr lang="en"/>
              <a:t>不同的專案情境下，可能會需要不同的軟硬體需求.</a:t>
            </a:r>
          </a:p>
          <a:p>
            <a:pPr lvl="0">
              <a:spcBef>
                <a:spcPts val="0"/>
              </a:spcBef>
              <a:buNone/>
            </a:pPr>
            <a:r>
              <a:rPr lang="en"/>
              <a:t>時間許可的情況下，自己多做一些實驗. (prototype, incubation) </a:t>
            </a:r>
          </a:p>
          <a:p>
            <a:pPr lvl="0">
              <a:spcBef>
                <a:spcPts val="0"/>
              </a:spcBef>
              <a:buNone/>
            </a:pPr>
            <a:r>
              <a:rPr lang="en"/>
              <a:t>寫程式時，多了解你的 dependencies (因為地雷可能是別人放的)</a:t>
            </a:r>
          </a:p>
          <a:p>
            <a:pPr lvl="0">
              <a:spcBef>
                <a:spcPts val="0"/>
              </a:spcBef>
              <a:buNone/>
            </a:pPr>
            <a:r>
              <a:rPr lang="en"/>
              <a:t>可在 unit test 時來評估或收集效能</a:t>
            </a:r>
          </a:p>
        </p:txBody>
      </p:sp>
      <p:sp>
        <p:nvSpPr>
          <p:cNvPr id="102" name="Shape 10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Shape 613"/>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Async/Await</a:t>
            </a:r>
          </a:p>
        </p:txBody>
      </p:sp>
      <p:sp>
        <p:nvSpPr>
          <p:cNvPr id="614" name="Shape 614"/>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Since .Net 4.5, 這兩關鍵字讓你寫 Task 更為簡單. 用起來就像是一般的 sync code 但實際上是 Task + ContinueXXX 的組合.</a:t>
            </a:r>
          </a:p>
          <a:p>
            <a:pPr lvl="0">
              <a:spcBef>
                <a:spcPts val="0"/>
              </a:spcBef>
              <a:buNone/>
            </a:pPr>
            <a:r>
              <a:t/>
            </a:r>
            <a:endParaRPr/>
          </a:p>
        </p:txBody>
      </p:sp>
      <p:sp>
        <p:nvSpPr>
          <p:cNvPr id="615" name="Shape 6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9" name="Shape 619"/>
        <p:cNvGrpSpPr/>
        <p:nvPr/>
      </p:nvGrpSpPr>
      <p:grpSpPr>
        <a:xfrm>
          <a:off x="0" y="0"/>
          <a:ext cx="0" cy="0"/>
          <a:chOff x="0" y="0"/>
          <a:chExt cx="0" cy="0"/>
        </a:xfrm>
      </p:grpSpPr>
      <p:sp>
        <p:nvSpPr>
          <p:cNvPr id="620" name="Shape 620"/>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Lock</a:t>
            </a:r>
          </a:p>
        </p:txBody>
      </p:sp>
      <p:sp>
        <p:nvSpPr>
          <p:cNvPr id="621" name="Shape 621"/>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Lock 會拖慢效能，但能不 lock 嗎 ?</a:t>
            </a:r>
          </a:p>
          <a:p>
            <a:pPr lvl="0">
              <a:spcBef>
                <a:spcPts val="0"/>
              </a:spcBef>
              <a:buNone/>
            </a:pPr>
            <a:r>
              <a:rPr lang="en"/>
              <a:t>Lock keywords: volatile, lock, interlocked, Lazy, …..</a:t>
            </a:r>
          </a:p>
          <a:p>
            <a:pPr lvl="0">
              <a:spcBef>
                <a:spcPts val="0"/>
              </a:spcBef>
              <a:buNone/>
            </a:pPr>
            <a:r>
              <a:rPr lang="en"/>
              <a:t>Async Lock 越簡單越好, SemaphoreSlim</a:t>
            </a:r>
          </a:p>
        </p:txBody>
      </p:sp>
      <p:sp>
        <p:nvSpPr>
          <p:cNvPr id="622" name="Shape 62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
        <p:nvSpPr>
          <p:cNvPr id="623" name="Shape 623"/>
          <p:cNvSpPr txBox="1"/>
          <p:nvPr/>
        </p:nvSpPr>
        <p:spPr>
          <a:xfrm>
            <a:off x="5088675" y="2998700"/>
            <a:ext cx="1820400" cy="534300"/>
          </a:xfrm>
          <a:prstGeom prst="rect">
            <a:avLst/>
          </a:prstGeom>
          <a:noFill/>
          <a:ln>
            <a:noFill/>
          </a:ln>
        </p:spPr>
        <p:txBody>
          <a:bodyPr anchorCtr="0" anchor="t" bIns="91425" lIns="91425" rIns="91425" wrap="square" tIns="91425">
            <a:noAutofit/>
          </a:bodyPr>
          <a:lstStyle/>
          <a:p>
            <a:pPr lvl="0" rtl="0">
              <a:lnSpc>
                <a:spcPct val="115000"/>
              </a:lnSpc>
              <a:spcBef>
                <a:spcPts val="0"/>
              </a:spcBef>
              <a:spcAft>
                <a:spcPts val="1600"/>
              </a:spcAft>
              <a:buNone/>
            </a:pPr>
            <a:r>
              <a:rPr lang="en" sz="1800">
                <a:solidFill>
                  <a:schemeClr val="dk1"/>
                </a:solidFill>
                <a:latin typeface="Roboto"/>
                <a:ea typeface="Roboto"/>
                <a:cs typeface="Roboto"/>
                <a:sym typeface="Roboto"/>
              </a:rPr>
              <a:t>(Sample code) </a:t>
            </a:r>
          </a:p>
          <a:p>
            <a:pPr lvl="0" rtl="0">
              <a:spcBef>
                <a:spcPts val="0"/>
              </a:spcBef>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Shape 628"/>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Concurrent Collections</a:t>
            </a:r>
          </a:p>
        </p:txBody>
      </p:sp>
      <p:sp>
        <p:nvSpPr>
          <p:cNvPr id="629" name="Shape 629"/>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a:spcBef>
                <a:spcPts val="0"/>
              </a:spcBef>
              <a:buClr>
                <a:srgbClr val="FFFFFF"/>
              </a:buClr>
            </a:pPr>
            <a:r>
              <a:rPr lang="en">
                <a:solidFill>
                  <a:srgbClr val="FFFFFF"/>
                </a:solidFill>
              </a:rPr>
              <a:t>ConcurrentBag&lt;T&gt; </a:t>
            </a:r>
            <a:r>
              <a:rPr lang="en">
                <a:solidFill>
                  <a:srgbClr val="FFFFFF"/>
                </a:solidFill>
              </a:rPr>
              <a:t>— </a:t>
            </a:r>
            <a:r>
              <a:rPr lang="en">
                <a:solidFill>
                  <a:srgbClr val="FFFFFF"/>
                </a:solidFill>
              </a:rPr>
              <a:t>unordered collection  </a:t>
            </a:r>
          </a:p>
          <a:p>
            <a:pPr indent="-228600" lvl="0" marL="457200" rtl="0">
              <a:spcBef>
                <a:spcPts val="0"/>
              </a:spcBef>
              <a:buClr>
                <a:srgbClr val="FFFFFF"/>
              </a:buClr>
            </a:pPr>
            <a:r>
              <a:rPr lang="en">
                <a:solidFill>
                  <a:srgbClr val="FFFFFF"/>
                </a:solidFill>
              </a:rPr>
              <a:t>ConcurrentDictionary&lt;TKey, TValue&gt; — key/value pairs  </a:t>
            </a:r>
          </a:p>
          <a:p>
            <a:pPr indent="-228600" lvl="0" marL="457200" rtl="0">
              <a:spcBef>
                <a:spcPts val="0"/>
              </a:spcBef>
              <a:buClr>
                <a:srgbClr val="FFFFFF"/>
              </a:buClr>
            </a:pPr>
            <a:r>
              <a:rPr lang="en">
                <a:solidFill>
                  <a:srgbClr val="FFFFFF"/>
                </a:solidFill>
              </a:rPr>
              <a:t>ConcurrentQueue&lt;T&gt; — first-in/first-out queue  </a:t>
            </a:r>
          </a:p>
          <a:p>
            <a:pPr indent="-228600" lvl="0" marL="457200" rtl="0">
              <a:spcBef>
                <a:spcPts val="0"/>
              </a:spcBef>
              <a:buClr>
                <a:srgbClr val="FFFFFF"/>
              </a:buClr>
            </a:pPr>
            <a:r>
              <a:rPr lang="en">
                <a:solidFill>
                  <a:srgbClr val="FFFFFF"/>
                </a:solidFill>
              </a:rPr>
              <a:t>ConcurrentStack&lt;T&gt; — last-in/first-out stack </a:t>
            </a:r>
          </a:p>
          <a:p>
            <a:pPr lvl="0">
              <a:spcBef>
                <a:spcPts val="0"/>
              </a:spcBef>
              <a:buNone/>
            </a:pPr>
            <a:r>
              <a:rPr lang="en">
                <a:solidFill>
                  <a:srgbClr val="FFFFFF"/>
                </a:solidFill>
              </a:rPr>
              <a:t>大部份是用 interlocked or monitor 來做的．以上效能慢，沒必要別用.</a:t>
            </a:r>
          </a:p>
        </p:txBody>
      </p:sp>
      <p:sp>
        <p:nvSpPr>
          <p:cNvPr id="630" name="Shape 63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Shape 635"/>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Good Practices</a:t>
            </a:r>
          </a:p>
        </p:txBody>
      </p:sp>
      <p:sp>
        <p:nvSpPr>
          <p:cNvPr id="636" name="Shape 636"/>
          <p:cNvSpPr txBox="1"/>
          <p:nvPr>
            <p:ph idx="1" type="body"/>
          </p:nvPr>
        </p:nvSpPr>
        <p:spPr>
          <a:xfrm>
            <a:off x="387900" y="1411475"/>
            <a:ext cx="8368200" cy="3157200"/>
          </a:xfrm>
          <a:prstGeom prst="rect">
            <a:avLst/>
          </a:prstGeom>
        </p:spPr>
        <p:txBody>
          <a:bodyPr anchorCtr="0" anchor="t" bIns="91425" lIns="91425" rIns="91425" wrap="square" tIns="91425">
            <a:noAutofit/>
          </a:bodyPr>
          <a:lstStyle/>
          <a:p>
            <a:pPr indent="-228600" lvl="0" marL="457200" rtl="0">
              <a:spcBef>
                <a:spcPts val="0"/>
              </a:spcBef>
            </a:pPr>
            <a:r>
              <a:rPr lang="en"/>
              <a:t>盡量多用 async/await (別用 async void)</a:t>
            </a:r>
          </a:p>
          <a:p>
            <a:pPr indent="-228600" lvl="0" marL="457200" rtl="0">
              <a:spcBef>
                <a:spcPts val="0"/>
              </a:spcBef>
            </a:pPr>
            <a:r>
              <a:rPr lang="en"/>
              <a:t>I/O 動作，一律用 async API 以及 continueXXX 來指定完成後的動作</a:t>
            </a:r>
          </a:p>
          <a:p>
            <a:pPr indent="-228600" lvl="0" marL="457200">
              <a:spcBef>
                <a:spcPts val="0"/>
              </a:spcBef>
            </a:pPr>
            <a:r>
              <a:rPr lang="en"/>
              <a:t>盡可能在 code 設計上少有 critical section 產生，若要有，盡量用簡單的 lock 方式，如 lock, Monitor.</a:t>
            </a:r>
          </a:p>
          <a:p>
            <a:pPr indent="-228600" lvl="0" marL="457200" rtl="0">
              <a:spcBef>
                <a:spcPts val="0"/>
              </a:spcBef>
            </a:pPr>
            <a:r>
              <a:rPr lang="en"/>
              <a:t>async all the way</a:t>
            </a:r>
          </a:p>
          <a:p>
            <a:pPr indent="-228600" lvl="1" marL="914400" rtl="0">
              <a:spcBef>
                <a:spcPts val="0"/>
              </a:spcBef>
            </a:pPr>
            <a:r>
              <a:rPr lang="en"/>
              <a:t>別用 Task.Wait() , Task.Result =&gt; 改用 await methodAsync()</a:t>
            </a:r>
          </a:p>
          <a:p>
            <a:pPr indent="-228600" lvl="1" marL="914400" rtl="0">
              <a:spcBef>
                <a:spcPts val="0"/>
              </a:spcBef>
            </a:pPr>
            <a:r>
              <a:rPr lang="en"/>
              <a:t>別用 Task.WaitAny() =&gt; 改用 Task.WhenAny()</a:t>
            </a:r>
          </a:p>
          <a:p>
            <a:pPr indent="-228600" lvl="1" marL="914400" rtl="0">
              <a:spcBef>
                <a:spcPts val="0"/>
              </a:spcBef>
            </a:pPr>
            <a:r>
              <a:rPr lang="en"/>
              <a:t>別用 Task.WaitAll() =&gt; 改用 Task.WhenAll()</a:t>
            </a:r>
          </a:p>
          <a:p>
            <a:pPr indent="-228600" lvl="1" marL="914400">
              <a:spcBef>
                <a:spcPts val="0"/>
              </a:spcBef>
            </a:pPr>
            <a:r>
              <a:rPr lang="en"/>
              <a:t>別用 Thread.Sleep() =&gt; 改用 Task.Delay()</a:t>
            </a:r>
          </a:p>
          <a:p>
            <a:pPr indent="-228600" lvl="0" marL="457200">
              <a:spcBef>
                <a:spcPts val="0"/>
              </a:spcBef>
            </a:pPr>
            <a:r>
              <a:rPr lang="en"/>
              <a:t>如果適合，盡量用 ConfigureAwait(false). SynchronizationContext ?</a:t>
            </a:r>
          </a:p>
        </p:txBody>
      </p:sp>
      <p:sp>
        <p:nvSpPr>
          <p:cNvPr id="637" name="Shape 63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Shape 642"/>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solidFill>
                  <a:srgbClr val="FFFF00"/>
                </a:solidFill>
              </a:rPr>
              <a:t>3-2. General Coding Consideration</a:t>
            </a:r>
          </a:p>
        </p:txBody>
      </p:sp>
      <p:sp>
        <p:nvSpPr>
          <p:cNvPr id="643" name="Shape 643"/>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a:spcBef>
                <a:spcPts val="0"/>
              </a:spcBef>
            </a:pPr>
            <a:r>
              <a:rPr lang="en"/>
              <a:t>Class v.s. Struct </a:t>
            </a:r>
          </a:p>
          <a:p>
            <a:pPr indent="-228600" lvl="1" marL="914400" rtl="0">
              <a:spcBef>
                <a:spcPts val="0"/>
              </a:spcBef>
            </a:pPr>
            <a:r>
              <a:rPr lang="en"/>
              <a:t>Class 在 heap , struct 在 stack (no GC)</a:t>
            </a:r>
          </a:p>
          <a:p>
            <a:pPr indent="-228600" lvl="1" marL="914400" rtl="0">
              <a:spcBef>
                <a:spcPts val="0"/>
              </a:spcBef>
            </a:pPr>
            <a:r>
              <a:rPr lang="en"/>
              <a:t>Class - call by ref, struct - call by value</a:t>
            </a:r>
          </a:p>
          <a:p>
            <a:pPr indent="-228600" lvl="0" marL="457200" rtl="0">
              <a:spcBef>
                <a:spcPts val="0"/>
              </a:spcBef>
            </a:pPr>
            <a:r>
              <a:rPr lang="en"/>
              <a:t>virtual and sealed method</a:t>
            </a:r>
          </a:p>
          <a:p>
            <a:pPr indent="-228600" lvl="1" marL="914400" rtl="0">
              <a:spcBef>
                <a:spcPts val="0"/>
              </a:spcBef>
            </a:pPr>
            <a:r>
              <a:rPr lang="en"/>
              <a:t>會影響效能因為 JIT 不能做 inline</a:t>
            </a:r>
          </a:p>
          <a:p>
            <a:pPr indent="-228600" lvl="1" marL="914400" rtl="0">
              <a:spcBef>
                <a:spcPts val="0"/>
              </a:spcBef>
            </a:pPr>
            <a:r>
              <a:rPr lang="en"/>
              <a:t>這裡應該以 O.O. 設計為優先考量</a:t>
            </a:r>
          </a:p>
          <a:p>
            <a:pPr indent="-228600" lvl="0" marL="457200" rtl="0">
              <a:spcBef>
                <a:spcPts val="0"/>
              </a:spcBef>
            </a:pPr>
            <a:r>
              <a:rPr lang="en"/>
              <a:t>for v.s. foreach</a:t>
            </a:r>
          </a:p>
          <a:p>
            <a:pPr indent="-228600" lvl="1" marL="914400" rtl="0">
              <a:spcBef>
                <a:spcPts val="0"/>
              </a:spcBef>
            </a:pPr>
            <a:r>
              <a:rPr lang="en"/>
              <a:t>for 比較好，JIT 通常把 foreach 翻成 for </a:t>
            </a:r>
          </a:p>
          <a:p>
            <a:pPr indent="-228600" lvl="0" marL="457200" rtl="0">
              <a:spcBef>
                <a:spcPts val="0"/>
              </a:spcBef>
            </a:pPr>
            <a:r>
              <a:rPr lang="en"/>
              <a:t>Avoid boxing/casting, 用 as 比較好些</a:t>
            </a:r>
          </a:p>
          <a:p>
            <a:pPr indent="-228600" lvl="0" marL="457200" rtl="0">
              <a:spcBef>
                <a:spcPts val="0"/>
              </a:spcBef>
            </a:pPr>
            <a:r>
              <a:rPr lang="en"/>
              <a:t>若非必要，別用 dynamic</a:t>
            </a:r>
          </a:p>
        </p:txBody>
      </p:sp>
      <p:sp>
        <p:nvSpPr>
          <p:cNvPr id="644" name="Shape 64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8" name="Shape 648"/>
        <p:cNvGrpSpPr/>
        <p:nvPr/>
      </p:nvGrpSpPr>
      <p:grpSpPr>
        <a:xfrm>
          <a:off x="0" y="0"/>
          <a:ext cx="0" cy="0"/>
          <a:chOff x="0" y="0"/>
          <a:chExt cx="0" cy="0"/>
        </a:xfrm>
      </p:grpSpPr>
      <p:sp>
        <p:nvSpPr>
          <p:cNvPr id="649" name="Shape 649"/>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3-3. Using .Net Framework Considerations</a:t>
            </a:r>
          </a:p>
        </p:txBody>
      </p:sp>
      <p:sp>
        <p:nvSpPr>
          <p:cNvPr id="650" name="Shape 650"/>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a:spcBef>
                <a:spcPts val="0"/>
              </a:spcBef>
            </a:pPr>
            <a:r>
              <a:rPr lang="en"/>
              <a:t>Source code 已經 open, 有機會多看看一些基礎</a:t>
            </a:r>
            <a:r>
              <a:rPr lang="en"/>
              <a:t>資料結構</a:t>
            </a:r>
            <a:r>
              <a:rPr lang="en"/>
              <a:t>的實做內容</a:t>
            </a:r>
          </a:p>
          <a:p>
            <a:pPr indent="-228600" lvl="0" marL="457200">
              <a:spcBef>
                <a:spcPts val="0"/>
              </a:spcBef>
            </a:pPr>
            <a:r>
              <a:rPr lang="en"/>
              <a:t>由許多 team 撰寫而成，可能會遇到同一件事在不同 API 可達成，查查 source code 看內容</a:t>
            </a:r>
          </a:p>
          <a:p>
            <a:pPr indent="-228600" lvl="0" marL="457200">
              <a:spcBef>
                <a:spcPts val="0"/>
              </a:spcBef>
            </a:pPr>
            <a:r>
              <a:rPr lang="en"/>
              <a:t>別用一些舊的資料結構，如 ArrayList, HashTable, Queue 等等，而要多用新的 generic collection, 如 HashSet&lt;T&gt;, LinkedList&lt;T&gt; 等等. 從文件上來了解他們的 big O. </a:t>
            </a:r>
          </a:p>
          <a:p>
            <a:pPr indent="-228600" lvl="0" marL="457200">
              <a:spcBef>
                <a:spcPts val="0"/>
              </a:spcBef>
            </a:pPr>
            <a:r>
              <a:rPr lang="en"/>
              <a:t>For example: List&lt;T&gt; 怎麼做的 ? (array), SortedSet 怎麼做的 ? (BST)</a:t>
            </a:r>
          </a:p>
        </p:txBody>
      </p:sp>
      <p:sp>
        <p:nvSpPr>
          <p:cNvPr id="651" name="Shape 65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5" name="Shape 655"/>
        <p:cNvGrpSpPr/>
        <p:nvPr/>
      </p:nvGrpSpPr>
      <p:grpSpPr>
        <a:xfrm>
          <a:off x="0" y="0"/>
          <a:ext cx="0" cy="0"/>
          <a:chOff x="0" y="0"/>
          <a:chExt cx="0" cy="0"/>
        </a:xfrm>
      </p:grpSpPr>
      <p:sp>
        <p:nvSpPr>
          <p:cNvPr id="656" name="Shape 656"/>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t/>
            </a:r>
            <a:endParaRPr/>
          </a:p>
        </p:txBody>
      </p:sp>
      <p:sp>
        <p:nvSpPr>
          <p:cNvPr id="657" name="Shape 657"/>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a:spcBef>
                <a:spcPts val="0"/>
              </a:spcBef>
            </a:pPr>
            <a:r>
              <a:rPr lang="en"/>
              <a:t>String 很直覺但要小心，任何變動都會是建立新的 string instance.</a:t>
            </a:r>
          </a:p>
          <a:p>
            <a:pPr indent="-228600" lvl="0" marL="457200">
              <a:spcBef>
                <a:spcPts val="0"/>
              </a:spcBef>
            </a:pPr>
            <a:r>
              <a:rPr lang="en"/>
              <a:t>比較字串時別用 ToLower(), ToUpper() 再 ==，應用 String.Compare 加上 IgnoreCase 選項</a:t>
            </a:r>
          </a:p>
          <a:p>
            <a:pPr indent="-228600" lvl="0" marL="457200">
              <a:spcBef>
                <a:spcPts val="0"/>
              </a:spcBef>
            </a:pPr>
            <a:r>
              <a:rPr lang="en"/>
              <a:t>對大字串做 string concatenation, 別用 + ，應用 StringBuilder</a:t>
            </a:r>
          </a:p>
          <a:p>
            <a:pPr indent="-228600" lvl="0" marL="457200">
              <a:spcBef>
                <a:spcPts val="0"/>
              </a:spcBef>
            </a:pPr>
            <a:r>
              <a:rPr lang="en"/>
              <a:t>String.Format 其實不便宜</a:t>
            </a:r>
          </a:p>
        </p:txBody>
      </p:sp>
      <p:sp>
        <p:nvSpPr>
          <p:cNvPr id="658" name="Shape 65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sp>
        <p:nvSpPr>
          <p:cNvPr id="663" name="Shape 663"/>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t/>
            </a:r>
            <a:endParaRPr/>
          </a:p>
        </p:txBody>
      </p:sp>
      <p:sp>
        <p:nvSpPr>
          <p:cNvPr id="664" name="Shape 664"/>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a:spcBef>
                <a:spcPts val="0"/>
              </a:spcBef>
            </a:pPr>
            <a:r>
              <a:rPr lang="en"/>
              <a:t>有些 data type 提供 Parse(),  如 int, datetime ,  多用 TryParse() 來避免產生 FormatException</a:t>
            </a:r>
          </a:p>
          <a:p>
            <a:pPr indent="-228600" lvl="0" marL="457200">
              <a:spcBef>
                <a:spcPts val="0"/>
              </a:spcBef>
            </a:pPr>
            <a:r>
              <a:rPr lang="en"/>
              <a:t>有新版就用新版，例如用 HttpClient 取代 HttpWebRequest 等.</a:t>
            </a:r>
          </a:p>
          <a:p>
            <a:pPr indent="-228600" lvl="0" marL="457200" rtl="0">
              <a:spcBef>
                <a:spcPts val="0"/>
              </a:spcBef>
            </a:pPr>
            <a:r>
              <a:rPr lang="en"/>
              <a:t>Singleton pattern，用 Lazy</a:t>
            </a:r>
          </a:p>
        </p:txBody>
      </p:sp>
      <p:sp>
        <p:nvSpPr>
          <p:cNvPr id="665" name="Shape 66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Shape 670"/>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solidFill>
                  <a:srgbClr val="FFFF00"/>
                </a:solidFill>
              </a:rPr>
              <a:t>4. Performance Tools</a:t>
            </a:r>
          </a:p>
        </p:txBody>
      </p:sp>
      <p:sp>
        <p:nvSpPr>
          <p:cNvPr id="671" name="Shape 671"/>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a:spcBef>
                <a:spcPts val="0"/>
              </a:spcBef>
            </a:pPr>
            <a:r>
              <a:rPr lang="en"/>
              <a:t>Windows Performance Recorder and Windows Performance Analyzer </a:t>
            </a:r>
            <a:r>
              <a:rPr lang="en" u="sng">
                <a:solidFill>
                  <a:schemeClr val="accent5"/>
                </a:solidFill>
                <a:hlinkClick r:id="rId3"/>
              </a:rPr>
              <a:t>https://msdn.microsoft.com/en-us/windows/hardware/commercialize/test/wpt/index</a:t>
            </a:r>
          </a:p>
          <a:p>
            <a:pPr indent="-228600" lvl="0" marL="457200">
              <a:spcBef>
                <a:spcPts val="0"/>
              </a:spcBef>
            </a:pPr>
            <a:r>
              <a:rPr lang="en"/>
              <a:t>PerfView (</a:t>
            </a:r>
            <a:r>
              <a:rPr lang="en" u="sng">
                <a:solidFill>
                  <a:schemeClr val="accent5"/>
                </a:solidFill>
                <a:hlinkClick r:id="rId4"/>
              </a:rPr>
              <a:t>https://www.microsoft.com/en-us/download/details.aspx?id=28567</a:t>
            </a:r>
            <a:r>
              <a:rPr lang="en"/>
              <a:t>)</a:t>
            </a:r>
          </a:p>
          <a:p>
            <a:pPr indent="-228600" lvl="0" marL="457200" rtl="0">
              <a:spcBef>
                <a:spcPts val="0"/>
              </a:spcBef>
            </a:pPr>
            <a:r>
              <a:rPr lang="en"/>
              <a:t>CLR Profiler </a:t>
            </a:r>
            <a:r>
              <a:rPr lang="en" u="sng">
                <a:solidFill>
                  <a:schemeClr val="hlink"/>
                </a:solidFill>
                <a:hlinkClick r:id="rId5"/>
              </a:rPr>
              <a:t>https://www.microsoft.com/en-us/download/details.aspx?id=16273</a:t>
            </a:r>
            <a:r>
              <a:rPr b="1" lang="en"/>
              <a:t> </a:t>
            </a:r>
          </a:p>
        </p:txBody>
      </p:sp>
      <p:sp>
        <p:nvSpPr>
          <p:cNvPr id="672" name="Shape 67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latin typeface="Roboto"/>
                <a:ea typeface="Roboto"/>
                <a:cs typeface="Roboto"/>
                <a:sym typeface="Roboto"/>
              </a:rPr>
              <a:t>‹#›</a:t>
            </a:fld>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Shape 677"/>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Tools in Visual Studio</a:t>
            </a:r>
          </a:p>
        </p:txBody>
      </p:sp>
      <p:sp>
        <p:nvSpPr>
          <p:cNvPr id="678" name="Shape 678"/>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rtl="0">
              <a:spcBef>
                <a:spcPts val="0"/>
              </a:spcBef>
            </a:pPr>
            <a:r>
              <a:rPr lang="en"/>
              <a:t>Application Insight in Visual Studio</a:t>
            </a:r>
          </a:p>
          <a:p>
            <a:pPr indent="-228600" lvl="0" marL="457200" rtl="0">
              <a:spcBef>
                <a:spcPts val="0"/>
              </a:spcBef>
            </a:pPr>
            <a:r>
              <a:rPr lang="en"/>
              <a:t>Visual Studio - Performance Profiler  (VSPerfCmd.exe)</a:t>
            </a:r>
          </a:p>
          <a:p>
            <a:pPr lvl="0" rtl="0">
              <a:spcBef>
                <a:spcPts val="0"/>
              </a:spcBef>
              <a:buNone/>
            </a:pPr>
            <a:r>
              <a:t/>
            </a:r>
            <a:endParaRPr/>
          </a:p>
        </p:txBody>
      </p:sp>
      <p:sp>
        <p:nvSpPr>
          <p:cNvPr id="679" name="Shape 67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t/>
            </a:r>
            <a:endParaRPr/>
          </a:p>
        </p:txBody>
      </p:sp>
      <p:sp>
        <p:nvSpPr>
          <p:cNvPr id="108" name="Shape 108"/>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多了解一些基礎原理將會幫助你對 performance 有概念，知道發生什麼事，也知道該朝那個方向來解決</a:t>
            </a:r>
          </a:p>
          <a:p>
            <a:pPr lvl="0">
              <a:spcBef>
                <a:spcPts val="0"/>
              </a:spcBef>
              <a:buNone/>
            </a:pPr>
            <a:r>
              <a:rPr lang="en"/>
              <a:t>了解作業系統對基本的 performance 有幫助</a:t>
            </a:r>
          </a:p>
          <a:p>
            <a:pPr lvl="0">
              <a:spcBef>
                <a:spcPts val="0"/>
              </a:spcBef>
              <a:buNone/>
            </a:pPr>
            <a:r>
              <a:rPr lang="en"/>
              <a:t>了解資料結構與演算法對寫出好程式 (time/space complexity) 有幫助</a:t>
            </a:r>
          </a:p>
        </p:txBody>
      </p:sp>
      <p:sp>
        <p:nvSpPr>
          <p:cNvPr id="109" name="Shape 10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Shape 684"/>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solidFill>
                  <a:srgbClr val="FFFF00"/>
                </a:solidFill>
              </a:rPr>
              <a:t>5. Technical Interview and Culture</a:t>
            </a:r>
          </a:p>
        </p:txBody>
      </p:sp>
      <p:sp>
        <p:nvSpPr>
          <p:cNvPr id="685" name="Shape 685"/>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a:spcBef>
                <a:spcPts val="0"/>
              </a:spcBef>
            </a:pPr>
            <a:r>
              <a:rPr lang="en"/>
              <a:t>在美國，軟體類型的公司在面試上都是可分為下列 3 種考試</a:t>
            </a:r>
          </a:p>
          <a:p>
            <a:pPr indent="-228600" lvl="1" marL="914400">
              <a:spcBef>
                <a:spcPts val="0"/>
              </a:spcBef>
            </a:pPr>
            <a:r>
              <a:rPr lang="en"/>
              <a:t>Data structure and algorithms (real code 寫白板或上機考)</a:t>
            </a:r>
          </a:p>
          <a:p>
            <a:pPr indent="-228600" lvl="1" marL="914400">
              <a:spcBef>
                <a:spcPts val="0"/>
              </a:spcBef>
            </a:pPr>
            <a:r>
              <a:rPr lang="en"/>
              <a:t>System design </a:t>
            </a:r>
          </a:p>
          <a:p>
            <a:pPr indent="-228600" lvl="1" marL="914400" rtl="0">
              <a:spcBef>
                <a:spcPts val="0"/>
              </a:spcBef>
            </a:pPr>
            <a:r>
              <a:rPr lang="en"/>
              <a:t>Behavior (個性檢視)</a:t>
            </a:r>
          </a:p>
          <a:p>
            <a:pPr indent="-228600" lvl="0" marL="457200" rtl="0">
              <a:spcBef>
                <a:spcPts val="0"/>
              </a:spcBef>
            </a:pPr>
            <a:r>
              <a:rPr lang="en"/>
              <a:t>一般軟體工程師的工作通常需要進行三到五個面試關卡</a:t>
            </a:r>
          </a:p>
          <a:p>
            <a:pPr indent="-228600" lvl="0" marL="457200" rtl="0">
              <a:spcBef>
                <a:spcPts val="0"/>
              </a:spcBef>
            </a:pPr>
            <a:r>
              <a:rPr lang="en"/>
              <a:t>面試看緣份，寫不出來或寫個暴力法 (brute force) 通常就沒機會 (會寫也不見得就錄取)，題目要多練習 (leetcode.com)</a:t>
            </a:r>
          </a:p>
          <a:p>
            <a:pPr indent="-228600" lvl="0" marL="457200" rtl="0">
              <a:spcBef>
                <a:spcPts val="0"/>
              </a:spcBef>
            </a:pPr>
            <a:r>
              <a:rPr lang="en"/>
              <a:t>如果沒特別要求，一律以時間的 O 最快為主.</a:t>
            </a:r>
          </a:p>
        </p:txBody>
      </p:sp>
      <p:sp>
        <p:nvSpPr>
          <p:cNvPr id="686" name="Shape 68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Shape 691"/>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t/>
            </a:r>
            <a:endParaRPr/>
          </a:p>
          <a:p>
            <a:pPr lvl="0">
              <a:spcBef>
                <a:spcPts val="0"/>
              </a:spcBef>
              <a:buNone/>
            </a:pPr>
            <a:r>
              <a:rPr lang="en"/>
              <a:t>考題 - 中</a:t>
            </a:r>
          </a:p>
        </p:txBody>
      </p:sp>
      <p:sp>
        <p:nvSpPr>
          <p:cNvPr id="692" name="Shape 692"/>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sz="2400">
                <a:latin typeface="Roboto Slab"/>
                <a:ea typeface="Roboto Slab"/>
                <a:cs typeface="Roboto Slab"/>
                <a:sym typeface="Roboto Slab"/>
              </a:rPr>
              <a:t>Input : 一個完整的 .cs 檔案，裡面有 code and comment ( // or /* */) </a:t>
            </a:r>
          </a:p>
          <a:p>
            <a:pPr lvl="0">
              <a:spcBef>
                <a:spcPts val="0"/>
              </a:spcBef>
              <a:buNone/>
            </a:pPr>
            <a:r>
              <a:rPr lang="en" sz="2400">
                <a:latin typeface="Roboto Slab"/>
                <a:ea typeface="Roboto Slab"/>
                <a:cs typeface="Roboto Slab"/>
                <a:sym typeface="Roboto Slab"/>
              </a:rPr>
              <a:t>o</a:t>
            </a:r>
            <a:r>
              <a:rPr lang="en" sz="2400">
                <a:latin typeface="Roboto Slab"/>
                <a:ea typeface="Roboto Slab"/>
                <a:cs typeface="Roboto Slab"/>
                <a:sym typeface="Roboto Slab"/>
              </a:rPr>
              <a:t>utput : 把 comment 去除並保留原來的 code</a:t>
            </a:r>
          </a:p>
        </p:txBody>
      </p:sp>
      <p:sp>
        <p:nvSpPr>
          <p:cNvPr id="693" name="Shape 69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7" name="Shape 697"/>
        <p:cNvGrpSpPr/>
        <p:nvPr/>
      </p:nvGrpSpPr>
      <p:grpSpPr>
        <a:xfrm>
          <a:off x="0" y="0"/>
          <a:ext cx="0" cy="0"/>
          <a:chOff x="0" y="0"/>
          <a:chExt cx="0" cy="0"/>
        </a:xfrm>
      </p:grpSpPr>
      <p:sp>
        <p:nvSpPr>
          <p:cNvPr id="698" name="Shape 698"/>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考題 - 中易</a:t>
            </a:r>
          </a:p>
        </p:txBody>
      </p:sp>
      <p:sp>
        <p:nvSpPr>
          <p:cNvPr id="699" name="Shape 699"/>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sz="2400"/>
              <a:t>Input: a binary tree</a:t>
            </a:r>
          </a:p>
          <a:p>
            <a:pPr lvl="0">
              <a:spcBef>
                <a:spcPts val="0"/>
              </a:spcBef>
              <a:buNone/>
            </a:pPr>
            <a:r>
              <a:rPr lang="en" sz="2400"/>
              <a:t>Output : 2 Lists (從左邊看過去的 node 以及從右邊看過去的 node)</a:t>
            </a:r>
          </a:p>
        </p:txBody>
      </p:sp>
      <p:sp>
        <p:nvSpPr>
          <p:cNvPr id="700" name="Shape 70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4" name="Shape 704"/>
        <p:cNvGrpSpPr/>
        <p:nvPr/>
      </p:nvGrpSpPr>
      <p:grpSpPr>
        <a:xfrm>
          <a:off x="0" y="0"/>
          <a:ext cx="0" cy="0"/>
          <a:chOff x="0" y="0"/>
          <a:chExt cx="0" cy="0"/>
        </a:xfrm>
      </p:grpSpPr>
      <p:sp>
        <p:nvSpPr>
          <p:cNvPr id="705" name="Shape 705"/>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考題 - 中易</a:t>
            </a:r>
          </a:p>
        </p:txBody>
      </p:sp>
      <p:sp>
        <p:nvSpPr>
          <p:cNvPr id="706" name="Shape 706"/>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sz="2400"/>
              <a:t>Input: a 2D array (元素內容由上至下變大，由左至右變大) 以及一個 integer</a:t>
            </a:r>
          </a:p>
          <a:p>
            <a:pPr lvl="0">
              <a:spcBef>
                <a:spcPts val="0"/>
              </a:spcBef>
              <a:buNone/>
            </a:pPr>
            <a:r>
              <a:rPr lang="en" sz="2400"/>
              <a:t>Output: true (如果 integer 在 2D array 中); otherwise false.</a:t>
            </a:r>
          </a:p>
        </p:txBody>
      </p:sp>
      <p:sp>
        <p:nvSpPr>
          <p:cNvPr id="707" name="Shape 70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1" name="Shape 711"/>
        <p:cNvGrpSpPr/>
        <p:nvPr/>
      </p:nvGrpSpPr>
      <p:grpSpPr>
        <a:xfrm>
          <a:off x="0" y="0"/>
          <a:ext cx="0" cy="0"/>
          <a:chOff x="0" y="0"/>
          <a:chExt cx="0" cy="0"/>
        </a:xfrm>
      </p:grpSpPr>
      <p:sp>
        <p:nvSpPr>
          <p:cNvPr id="712" name="Shape 712"/>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考題 - 易</a:t>
            </a:r>
          </a:p>
        </p:txBody>
      </p:sp>
      <p:sp>
        <p:nvSpPr>
          <p:cNvPr id="713" name="Shape 713"/>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sz="2400"/>
              <a:t>Input: a binary tree and an integer</a:t>
            </a:r>
          </a:p>
          <a:p>
            <a:pPr lvl="0">
              <a:spcBef>
                <a:spcPts val="0"/>
              </a:spcBef>
              <a:buNone/>
            </a:pPr>
            <a:r>
              <a:rPr lang="en" sz="2400"/>
              <a:t>Output: true (如果 integer 在 tree 裡面); otherwise false.</a:t>
            </a:r>
          </a:p>
        </p:txBody>
      </p:sp>
      <p:sp>
        <p:nvSpPr>
          <p:cNvPr id="714" name="Shape 71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Shape 719"/>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考題 - 中難</a:t>
            </a:r>
          </a:p>
        </p:txBody>
      </p:sp>
      <p:sp>
        <p:nvSpPr>
          <p:cNvPr id="720" name="Shape 720"/>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sz="2400"/>
              <a:t>Input: a string with team member and team lead pairs </a:t>
            </a:r>
          </a:p>
          <a:p>
            <a:pPr lvl="0">
              <a:spcBef>
                <a:spcPts val="0"/>
              </a:spcBef>
              <a:buNone/>
            </a:pPr>
            <a:r>
              <a:rPr lang="en" sz="2400"/>
              <a:t>	{Mike-Brian,Bruce-Brian,Yuki-Brian,Brian-Doug,...}</a:t>
            </a:r>
          </a:p>
          <a:p>
            <a:pPr lvl="0">
              <a:spcBef>
                <a:spcPts val="0"/>
              </a:spcBef>
              <a:buNone/>
            </a:pPr>
            <a:r>
              <a:rPr lang="en" sz="2400"/>
              <a:t>Output: 顯示每個 team lead 的員工數</a:t>
            </a:r>
          </a:p>
        </p:txBody>
      </p:sp>
      <p:sp>
        <p:nvSpPr>
          <p:cNvPr id="721" name="Shape 72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Shape 726"/>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考題 - 中難</a:t>
            </a:r>
          </a:p>
        </p:txBody>
      </p:sp>
      <p:sp>
        <p:nvSpPr>
          <p:cNvPr id="727" name="Shape 727"/>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sz="2400"/>
              <a:t>Input : a SQL server connection string</a:t>
            </a:r>
          </a:p>
          <a:p>
            <a:pPr lvl="0">
              <a:spcBef>
                <a:spcPts val="0"/>
              </a:spcBef>
              <a:buNone/>
            </a:pPr>
            <a:r>
              <a:rPr lang="en" sz="2400"/>
              <a:t>Output: true (if it is valid); otherwise false.</a:t>
            </a:r>
          </a:p>
        </p:txBody>
      </p:sp>
      <p:sp>
        <p:nvSpPr>
          <p:cNvPr id="728" name="Shape 728"/>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Shape 733"/>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考題 - 中</a:t>
            </a:r>
          </a:p>
        </p:txBody>
      </p:sp>
      <p:sp>
        <p:nvSpPr>
          <p:cNvPr id="734" name="Shape 734"/>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sz="2400"/>
              <a:t>Input : 三個邊長 (integer)</a:t>
            </a:r>
          </a:p>
          <a:p>
            <a:pPr lvl="0">
              <a:spcBef>
                <a:spcPts val="0"/>
              </a:spcBef>
              <a:buNone/>
            </a:pPr>
            <a:r>
              <a:rPr lang="en" sz="2400"/>
              <a:t>Output: 那一種三角形 ? (正三角，等腰三角，直角三角，任意三角，不是三角形)</a:t>
            </a:r>
          </a:p>
        </p:txBody>
      </p:sp>
      <p:sp>
        <p:nvSpPr>
          <p:cNvPr id="735" name="Shape 73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9" name="Shape 739"/>
        <p:cNvGrpSpPr/>
        <p:nvPr/>
      </p:nvGrpSpPr>
      <p:grpSpPr>
        <a:xfrm>
          <a:off x="0" y="0"/>
          <a:ext cx="0" cy="0"/>
          <a:chOff x="0" y="0"/>
          <a:chExt cx="0" cy="0"/>
        </a:xfrm>
      </p:grpSpPr>
      <p:sp>
        <p:nvSpPr>
          <p:cNvPr id="740" name="Shape 740"/>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考題 - 易</a:t>
            </a:r>
          </a:p>
        </p:txBody>
      </p:sp>
      <p:sp>
        <p:nvSpPr>
          <p:cNvPr id="741" name="Shape 741"/>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Input: a sorted array and integer n</a:t>
            </a:r>
          </a:p>
          <a:p>
            <a:pPr lvl="0">
              <a:spcBef>
                <a:spcPts val="0"/>
              </a:spcBef>
              <a:buNone/>
            </a:pPr>
            <a:r>
              <a:rPr lang="en"/>
              <a:t>Output: true (如果 n 在 array 裡); otherwise false</a:t>
            </a:r>
          </a:p>
          <a:p>
            <a:pPr lvl="0">
              <a:spcBef>
                <a:spcPts val="0"/>
              </a:spcBef>
              <a:buNone/>
            </a:pPr>
            <a:r>
              <a:t/>
            </a:r>
            <a:endParaRPr/>
          </a:p>
          <a:p>
            <a:pPr lvl="0">
              <a:spcBef>
                <a:spcPts val="0"/>
              </a:spcBef>
              <a:buNone/>
            </a:pPr>
            <a:r>
              <a:rPr lang="en"/>
              <a:t>Input: a sorted array with some shift and integer n </a:t>
            </a:r>
          </a:p>
          <a:p>
            <a:pPr lvl="0">
              <a:spcBef>
                <a:spcPts val="0"/>
              </a:spcBef>
              <a:buNone/>
            </a:pPr>
            <a:r>
              <a:rPr lang="en"/>
              <a:t>           (6,7,8,9,10,12,15,1,2,3,4,5)</a:t>
            </a:r>
          </a:p>
          <a:p>
            <a:pPr lvl="0">
              <a:spcBef>
                <a:spcPts val="0"/>
              </a:spcBef>
              <a:buNone/>
            </a:pPr>
            <a:r>
              <a:rPr lang="en"/>
              <a:t>Output: true (如果 n 在 array 裡); otherwise false</a:t>
            </a:r>
          </a:p>
        </p:txBody>
      </p:sp>
      <p:sp>
        <p:nvSpPr>
          <p:cNvPr id="742" name="Shape 74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6" name="Shape 746"/>
        <p:cNvGrpSpPr/>
        <p:nvPr/>
      </p:nvGrpSpPr>
      <p:grpSpPr>
        <a:xfrm>
          <a:off x="0" y="0"/>
          <a:ext cx="0" cy="0"/>
          <a:chOff x="0" y="0"/>
          <a:chExt cx="0" cy="0"/>
        </a:xfrm>
      </p:grpSpPr>
      <p:sp>
        <p:nvSpPr>
          <p:cNvPr id="747" name="Shape 747"/>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考題 - 易</a:t>
            </a:r>
          </a:p>
        </p:txBody>
      </p:sp>
      <p:sp>
        <p:nvSpPr>
          <p:cNvPr id="748" name="Shape 748"/>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Input:  a string</a:t>
            </a:r>
          </a:p>
          <a:p>
            <a:pPr lvl="0">
              <a:spcBef>
                <a:spcPts val="0"/>
              </a:spcBef>
              <a:buNone/>
            </a:pPr>
            <a:r>
              <a:rPr lang="en"/>
              <a:t>Output: string 的反轉</a:t>
            </a:r>
          </a:p>
          <a:p>
            <a:pPr lvl="0">
              <a:spcBef>
                <a:spcPts val="0"/>
              </a:spcBef>
              <a:buNone/>
            </a:pPr>
            <a:r>
              <a:rPr lang="en"/>
              <a:t>Example: abc -&gt; cba</a:t>
            </a:r>
          </a:p>
        </p:txBody>
      </p:sp>
      <p:sp>
        <p:nvSpPr>
          <p:cNvPr id="749" name="Shape 7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參考資料 - Process (OS)</a:t>
            </a:r>
          </a:p>
        </p:txBody>
      </p:sp>
      <p:sp>
        <p:nvSpPr>
          <p:cNvPr id="115" name="Shape 115"/>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indent="-228600" lvl="0" marL="457200" rtl="0">
              <a:spcBef>
                <a:spcPts val="0"/>
              </a:spcBef>
            </a:pPr>
            <a:r>
              <a:rPr lang="en"/>
              <a:t>Stack</a:t>
            </a:r>
          </a:p>
          <a:p>
            <a:pPr indent="-228600" lvl="1" marL="914400" rtl="0">
              <a:spcBef>
                <a:spcPts val="0"/>
              </a:spcBef>
            </a:pPr>
            <a:r>
              <a:rPr lang="en"/>
              <a:t>The process stack contains the temporary data such as method/function parameters, return address and local variables.</a:t>
            </a:r>
          </a:p>
          <a:p>
            <a:pPr indent="-228600" lvl="0" marL="457200" rtl="0">
              <a:spcBef>
                <a:spcPts val="0"/>
              </a:spcBef>
            </a:pPr>
            <a:r>
              <a:rPr lang="en"/>
              <a:t>Heap</a:t>
            </a:r>
          </a:p>
          <a:p>
            <a:pPr indent="-228600" lvl="1" marL="914400" rtl="0">
              <a:spcBef>
                <a:spcPts val="0"/>
              </a:spcBef>
            </a:pPr>
            <a:r>
              <a:rPr lang="en"/>
              <a:t>This is dynamically allocated memory to a process during its run time.</a:t>
            </a:r>
          </a:p>
          <a:p>
            <a:pPr indent="-228600" lvl="0" marL="457200" rtl="0">
              <a:spcBef>
                <a:spcPts val="0"/>
              </a:spcBef>
            </a:pPr>
            <a:r>
              <a:rPr lang="en"/>
              <a:t>Text</a:t>
            </a:r>
          </a:p>
          <a:p>
            <a:pPr indent="-228600" lvl="1" marL="914400" rtl="0">
              <a:spcBef>
                <a:spcPts val="0"/>
              </a:spcBef>
            </a:pPr>
            <a:r>
              <a:rPr lang="en"/>
              <a:t>This includes the current activity represented by the value of Program Counter and the contents of the processor's registers.</a:t>
            </a:r>
          </a:p>
          <a:p>
            <a:pPr indent="-228600" lvl="0" marL="457200" rtl="0">
              <a:spcBef>
                <a:spcPts val="0"/>
              </a:spcBef>
            </a:pPr>
            <a:r>
              <a:rPr lang="en"/>
              <a:t>Data</a:t>
            </a:r>
          </a:p>
          <a:p>
            <a:pPr indent="-228600" lvl="1" marL="914400" rtl="0">
              <a:spcBef>
                <a:spcPts val="0"/>
              </a:spcBef>
            </a:pPr>
            <a:r>
              <a:rPr lang="en"/>
              <a:t>This section contains the global and static variables.</a:t>
            </a:r>
          </a:p>
        </p:txBody>
      </p:sp>
      <p:sp>
        <p:nvSpPr>
          <p:cNvPr id="116" name="Shape 11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3" name="Shape 753"/>
        <p:cNvGrpSpPr/>
        <p:nvPr/>
      </p:nvGrpSpPr>
      <p:grpSpPr>
        <a:xfrm>
          <a:off x="0" y="0"/>
          <a:ext cx="0" cy="0"/>
          <a:chOff x="0" y="0"/>
          <a:chExt cx="0" cy="0"/>
        </a:xfrm>
      </p:grpSpPr>
      <p:sp>
        <p:nvSpPr>
          <p:cNvPr id="754" name="Shape 754"/>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開發情況</a:t>
            </a:r>
          </a:p>
        </p:txBody>
      </p:sp>
      <p:sp>
        <p:nvSpPr>
          <p:cNvPr id="755" name="Shape 755"/>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除非是全新的公司或是全新的產品 (專案)，不然你面臨的是一大串已存在很久的程式碼</a:t>
            </a:r>
          </a:p>
          <a:p>
            <a:pPr lvl="0">
              <a:spcBef>
                <a:spcPts val="0"/>
              </a:spcBef>
              <a:buNone/>
            </a:pPr>
            <a:r>
              <a:rPr lang="en"/>
              <a:t>重點不是你多會寫程式，而是你能否看懂前人寫的，然後再改進 (feature improvment or bug fix)</a:t>
            </a:r>
          </a:p>
          <a:p>
            <a:pPr lvl="0">
              <a:spcBef>
                <a:spcPts val="0"/>
              </a:spcBef>
              <a:buNone/>
            </a:pPr>
            <a:r>
              <a:rPr lang="en"/>
              <a:t>多了解團隊的程式碼寫作風格</a:t>
            </a:r>
          </a:p>
          <a:p>
            <a:pPr lvl="0">
              <a:spcBef>
                <a:spcPts val="0"/>
              </a:spcBef>
              <a:buNone/>
            </a:pPr>
            <a:r>
              <a:rPr lang="en"/>
              <a:t>多了解現有的 unit tests 與 integration tests</a:t>
            </a:r>
          </a:p>
          <a:p>
            <a:pPr lvl="0">
              <a:spcBef>
                <a:spcPts val="0"/>
              </a:spcBef>
              <a:buNone/>
            </a:pPr>
            <a:r>
              <a:rPr lang="en"/>
              <a:t>多了解團隊的程式碼 branch 的流程</a:t>
            </a:r>
          </a:p>
        </p:txBody>
      </p:sp>
      <p:sp>
        <p:nvSpPr>
          <p:cNvPr id="756" name="Shape 756"/>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Shape 761"/>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工作文化</a:t>
            </a:r>
          </a:p>
        </p:txBody>
      </p:sp>
      <p:sp>
        <p:nvSpPr>
          <p:cNvPr id="762" name="Shape 762"/>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工作時間</a:t>
            </a:r>
          </a:p>
          <a:p>
            <a:pPr lvl="0">
              <a:spcBef>
                <a:spcPts val="0"/>
              </a:spcBef>
              <a:buNone/>
            </a:pPr>
            <a:r>
              <a:rPr lang="en"/>
              <a:t>工作環境</a:t>
            </a:r>
          </a:p>
          <a:p>
            <a:pPr lvl="0">
              <a:spcBef>
                <a:spcPts val="0"/>
              </a:spcBef>
              <a:buNone/>
            </a:pPr>
            <a:r>
              <a:rPr lang="en"/>
              <a:t>團隊互動</a:t>
            </a:r>
          </a:p>
          <a:p>
            <a:pPr lvl="0">
              <a:spcBef>
                <a:spcPts val="0"/>
              </a:spcBef>
              <a:buNone/>
            </a:pPr>
            <a:r>
              <a:rPr lang="en"/>
              <a:t>老闆與員工</a:t>
            </a:r>
          </a:p>
          <a:p>
            <a:pPr lvl="0">
              <a:spcBef>
                <a:spcPts val="0"/>
              </a:spcBef>
              <a:buNone/>
            </a:pPr>
            <a:r>
              <a:rPr lang="en"/>
              <a:t>美國文化</a:t>
            </a:r>
          </a:p>
          <a:p>
            <a:pPr lvl="0">
              <a:spcBef>
                <a:spcPts val="0"/>
              </a:spcBef>
              <a:buNone/>
            </a:pPr>
            <a:r>
              <a:t/>
            </a:r>
            <a:endParaRPr/>
          </a:p>
        </p:txBody>
      </p:sp>
      <p:sp>
        <p:nvSpPr>
          <p:cNvPr id="763" name="Shape 76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7" name="Shape 767"/>
        <p:cNvGrpSpPr/>
        <p:nvPr/>
      </p:nvGrpSpPr>
      <p:grpSpPr>
        <a:xfrm>
          <a:off x="0" y="0"/>
          <a:ext cx="0" cy="0"/>
          <a:chOff x="0" y="0"/>
          <a:chExt cx="0" cy="0"/>
        </a:xfrm>
      </p:grpSpPr>
      <p:sp>
        <p:nvSpPr>
          <p:cNvPr id="768" name="Shape 768"/>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t>軟體開發流程</a:t>
            </a:r>
          </a:p>
        </p:txBody>
      </p:sp>
      <p:sp>
        <p:nvSpPr>
          <p:cNvPr id="769" name="Shape 769"/>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sz="3000"/>
              <a:t>Only in class</a:t>
            </a:r>
          </a:p>
        </p:txBody>
      </p:sp>
      <p:sp>
        <p:nvSpPr>
          <p:cNvPr id="770" name="Shape 77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Shape 775"/>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a:spcBef>
                <a:spcPts val="0"/>
              </a:spcBef>
              <a:buNone/>
            </a:pPr>
            <a:r>
              <a:rPr lang="en">
                <a:solidFill>
                  <a:srgbClr val="FFFF00"/>
                </a:solidFill>
              </a:rPr>
              <a:t>7. Why This Event ?</a:t>
            </a:r>
          </a:p>
        </p:txBody>
      </p:sp>
      <p:sp>
        <p:nvSpPr>
          <p:cNvPr id="776" name="Shape 776"/>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a:spcBef>
                <a:spcPts val="0"/>
              </a:spcBef>
              <a:buNone/>
            </a:pPr>
            <a:r>
              <a:rPr lang="en"/>
              <a:t>你知道了一些 performance 的基礎</a:t>
            </a:r>
          </a:p>
          <a:p>
            <a:pPr lvl="0">
              <a:spcBef>
                <a:spcPts val="0"/>
              </a:spcBef>
              <a:buNone/>
            </a:pPr>
            <a:r>
              <a:rPr lang="en"/>
              <a:t>你知道了一些衡量 .Net code 的方法與工具</a:t>
            </a:r>
          </a:p>
          <a:p>
            <a:pPr lvl="0">
              <a:spcBef>
                <a:spcPts val="0"/>
              </a:spcBef>
              <a:buNone/>
            </a:pPr>
            <a:r>
              <a:rPr lang="en"/>
              <a:t>如何衡量自己的人生 ? </a:t>
            </a:r>
            <a:r>
              <a:rPr lang="en" u="sng">
                <a:solidFill>
                  <a:schemeClr val="hlink"/>
                </a:solidFill>
                <a:hlinkClick r:id="rId3"/>
              </a:rPr>
              <a:t>https://www.youtube.com/watch?v=qfTPJld4RNo</a:t>
            </a:r>
            <a:r>
              <a:rPr lang="en"/>
              <a:t> </a:t>
            </a:r>
          </a:p>
          <a:p>
            <a:pPr lvl="0">
              <a:spcBef>
                <a:spcPts val="0"/>
              </a:spcBef>
              <a:buNone/>
            </a:pPr>
            <a:r>
              <a:rPr lang="en"/>
              <a:t>助人為快樂之本. 當你樂於助人快樂分享時，你寫出來的程式碼最終會比別人來的好! Trust me! ^_^</a:t>
            </a:r>
          </a:p>
        </p:txBody>
      </p:sp>
      <p:sp>
        <p:nvSpPr>
          <p:cNvPr id="777" name="Shape 77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1" name="Shape 781"/>
        <p:cNvGrpSpPr/>
        <p:nvPr/>
      </p:nvGrpSpPr>
      <p:grpSpPr>
        <a:xfrm>
          <a:off x="0" y="0"/>
          <a:ext cx="0" cy="0"/>
          <a:chOff x="0" y="0"/>
          <a:chExt cx="0" cy="0"/>
        </a:xfrm>
      </p:grpSpPr>
      <p:sp>
        <p:nvSpPr>
          <p:cNvPr id="782" name="Shape 782"/>
          <p:cNvSpPr txBox="1"/>
          <p:nvPr>
            <p:ph type="ctrTitle"/>
          </p:nvPr>
        </p:nvSpPr>
        <p:spPr>
          <a:xfrm>
            <a:off x="311700" y="1401475"/>
            <a:ext cx="8520600" cy="1962900"/>
          </a:xfrm>
          <a:prstGeom prst="rect">
            <a:avLst/>
          </a:prstGeom>
        </p:spPr>
        <p:txBody>
          <a:bodyPr anchorCtr="0" anchor="b" bIns="91425" lIns="91425" rIns="91425" wrap="square" tIns="91425">
            <a:noAutofit/>
          </a:bodyPr>
          <a:lstStyle/>
          <a:p>
            <a:pPr lvl="0">
              <a:spcBef>
                <a:spcPts val="0"/>
              </a:spcBef>
              <a:buNone/>
            </a:pPr>
            <a:r>
              <a:rPr lang="en"/>
              <a:t>Thank you!</a:t>
            </a:r>
          </a:p>
          <a:p>
            <a:pPr lvl="0" rtl="0">
              <a:spcBef>
                <a:spcPts val="0"/>
              </a:spcBef>
              <a:buNone/>
            </a:pPr>
            <a:r>
              <a:rPr lang="en"/>
              <a:t>有緣再見!</a:t>
            </a:r>
          </a:p>
          <a:p>
            <a:pPr lvl="0" rtl="0" algn="l">
              <a:spcBef>
                <a:spcPts val="0"/>
              </a:spcBef>
              <a:buNone/>
            </a:pPr>
            <a:r>
              <a:t/>
            </a:r>
            <a:endParaRPr sz="4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87900" y="458025"/>
            <a:ext cx="8368200" cy="686100"/>
          </a:xfrm>
          <a:prstGeom prst="rect">
            <a:avLst/>
          </a:prstGeom>
        </p:spPr>
        <p:txBody>
          <a:bodyPr anchorCtr="0" anchor="b" bIns="91425" lIns="91425" rIns="91425" wrap="square" tIns="91425">
            <a:noAutofit/>
          </a:bodyPr>
          <a:lstStyle/>
          <a:p>
            <a:pPr lvl="0" rtl="0">
              <a:spcBef>
                <a:spcPts val="0"/>
              </a:spcBef>
              <a:buNone/>
            </a:pPr>
            <a:r>
              <a:rPr lang="en"/>
              <a:t>參考資料 - Process Life Cycle</a:t>
            </a:r>
          </a:p>
        </p:txBody>
      </p:sp>
      <p:sp>
        <p:nvSpPr>
          <p:cNvPr id="122" name="Shape 122"/>
          <p:cNvSpPr txBox="1"/>
          <p:nvPr>
            <p:ph idx="1" type="body"/>
          </p:nvPr>
        </p:nvSpPr>
        <p:spPr>
          <a:xfrm>
            <a:off x="387900" y="1489824"/>
            <a:ext cx="8368200" cy="30789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123" name="Shape 12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rtl="0">
              <a:spcBef>
                <a:spcPts val="0"/>
              </a:spcBef>
              <a:buNone/>
            </a:pPr>
            <a:fld id="{00000000-1234-1234-1234-123412341234}" type="slidenum">
              <a:rPr lang="en"/>
              <a:t>‹#›</a:t>
            </a:fld>
          </a:p>
        </p:txBody>
      </p:sp>
      <p:pic>
        <p:nvPicPr>
          <p:cNvPr id="124" name="Shape 124"/>
          <p:cNvPicPr preferRelativeResize="0"/>
          <p:nvPr/>
        </p:nvPicPr>
        <p:blipFill>
          <a:blip r:embed="rId3">
            <a:alphaModFix/>
          </a:blip>
          <a:stretch>
            <a:fillRect/>
          </a:stretch>
        </p:blipFill>
        <p:spPr>
          <a:xfrm>
            <a:off x="387900" y="1489825"/>
            <a:ext cx="8368199" cy="2568457"/>
          </a:xfrm>
          <a:prstGeom prst="rect">
            <a:avLst/>
          </a:prstGeom>
          <a:noFill/>
          <a:ln>
            <a:noFill/>
          </a:ln>
        </p:spPr>
      </p:pic>
      <p:sp>
        <p:nvSpPr>
          <p:cNvPr id="125" name="Shape 125"/>
          <p:cNvSpPr txBox="1"/>
          <p:nvPr/>
        </p:nvSpPr>
        <p:spPr>
          <a:xfrm>
            <a:off x="387900" y="4623025"/>
            <a:ext cx="4064100" cy="474000"/>
          </a:xfrm>
          <a:prstGeom prst="rect">
            <a:avLst/>
          </a:prstGeom>
          <a:noFill/>
          <a:ln>
            <a:noFill/>
          </a:ln>
        </p:spPr>
        <p:txBody>
          <a:bodyPr anchorCtr="0" anchor="t" bIns="91425" lIns="91425" rIns="91425" wrap="square" tIns="91425">
            <a:noAutofit/>
          </a:bodyPr>
          <a:lstStyle/>
          <a:p>
            <a:pPr lvl="0" rtl="0">
              <a:spcBef>
                <a:spcPts val="0"/>
              </a:spcBef>
              <a:buNone/>
            </a:pPr>
            <a:r>
              <a:rPr lang="en">
                <a:solidFill>
                  <a:schemeClr val="dk1"/>
                </a:solidFill>
              </a:rPr>
              <a:t>Source: Internet</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