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1"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3" r:id="rId25"/>
    <p:sldId id="292" r:id="rId26"/>
    <p:sldId id="294" r:id="rId27"/>
    <p:sldId id="295" r:id="rId28"/>
    <p:sldId id="296" r:id="rId29"/>
    <p:sldId id="297" r:id="rId30"/>
    <p:sldId id="298" r:id="rId31"/>
    <p:sldId id="299" r:id="rId32"/>
    <p:sldId id="3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3"/>
    <p:restoredTop sz="96327"/>
  </p:normalViewPr>
  <p:slideViewPr>
    <p:cSldViewPr snapToGrid="0">
      <p:cViewPr varScale="1">
        <p:scale>
          <a:sx n="128" d="100"/>
          <a:sy n="128"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10B48-C129-450C-80AF-05B03670CF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DE7C06-636B-4885-8F7E-B25576D82DB7}">
      <dgm:prSet/>
      <dgm:spPr/>
      <dgm:t>
        <a:bodyPr/>
        <a:lstStyle/>
        <a:p>
          <a:r>
            <a:rPr lang="en-US"/>
            <a:t>XYZ is a private firm in US. Due to remarkable growth in the Cab Industry in last few years and multiple key players in the market, it is planning for an investment in Cab industry</a:t>
          </a:r>
        </a:p>
      </dgm:t>
    </dgm:pt>
    <dgm:pt modelId="{B880CF6D-7132-4367-BF2E-CD56BDE1430E}" type="parTrans" cxnId="{1D893C82-3A49-4F91-A68E-EAB8C4E30AC3}">
      <dgm:prSet/>
      <dgm:spPr/>
      <dgm:t>
        <a:bodyPr/>
        <a:lstStyle/>
        <a:p>
          <a:endParaRPr lang="en-US"/>
        </a:p>
      </dgm:t>
    </dgm:pt>
    <dgm:pt modelId="{AD7D93FD-0D40-45D3-8720-9D641C446583}" type="sibTrans" cxnId="{1D893C82-3A49-4F91-A68E-EAB8C4E30AC3}">
      <dgm:prSet/>
      <dgm:spPr/>
      <dgm:t>
        <a:bodyPr/>
        <a:lstStyle/>
        <a:p>
          <a:endParaRPr lang="en-US"/>
        </a:p>
      </dgm:t>
    </dgm:pt>
    <dgm:pt modelId="{6A7CDF01-DA9E-40B1-984F-ED0B7EF33269}">
      <dgm:prSet/>
      <dgm:spPr/>
      <dgm:t>
        <a:bodyPr/>
        <a:lstStyle/>
        <a:p>
          <a:r>
            <a:rPr lang="en-US"/>
            <a:t>Provide insights to help XYZ firm in identifying the right company for making an investment</a:t>
          </a:r>
        </a:p>
      </dgm:t>
    </dgm:pt>
    <dgm:pt modelId="{E61F8BDF-36CB-4E54-BB86-2EBE67A03521}" type="parTrans" cxnId="{9F568FEA-CAFF-4A8C-A15A-5E81BCDD7C67}">
      <dgm:prSet/>
      <dgm:spPr/>
      <dgm:t>
        <a:bodyPr/>
        <a:lstStyle/>
        <a:p>
          <a:endParaRPr lang="en-US"/>
        </a:p>
      </dgm:t>
    </dgm:pt>
    <dgm:pt modelId="{880BD585-3129-4CAF-BE88-AB76CF82F655}" type="sibTrans" cxnId="{9F568FEA-CAFF-4A8C-A15A-5E81BCDD7C67}">
      <dgm:prSet/>
      <dgm:spPr/>
      <dgm:t>
        <a:bodyPr/>
        <a:lstStyle/>
        <a:p>
          <a:endParaRPr lang="en-US"/>
        </a:p>
      </dgm:t>
    </dgm:pt>
    <dgm:pt modelId="{1B623C75-26A6-4A51-92FE-BF6B1E667DEB}" type="pres">
      <dgm:prSet presAssocID="{D3D10B48-C129-450C-80AF-05B03670CF57}" presName="root" presStyleCnt="0">
        <dgm:presLayoutVars>
          <dgm:dir/>
          <dgm:resizeHandles val="exact"/>
        </dgm:presLayoutVars>
      </dgm:prSet>
      <dgm:spPr/>
    </dgm:pt>
    <dgm:pt modelId="{E9C3E245-EF96-4B7F-BE1F-91DC221172A9}" type="pres">
      <dgm:prSet presAssocID="{E9DE7C06-636B-4885-8F7E-B25576D82DB7}" presName="compNode" presStyleCnt="0"/>
      <dgm:spPr/>
    </dgm:pt>
    <dgm:pt modelId="{5EE65BF9-BD1B-419C-98A2-97741B7A4C3F}" type="pres">
      <dgm:prSet presAssocID="{E9DE7C06-636B-4885-8F7E-B25576D82DB7}" presName="bgRect" presStyleLbl="bgShp" presStyleIdx="0" presStyleCnt="2"/>
      <dgm:spPr/>
    </dgm:pt>
    <dgm:pt modelId="{15523AFB-9D22-4491-8246-68A861223AEA}" type="pres">
      <dgm:prSet presAssocID="{E9DE7C06-636B-4885-8F7E-B25576D82D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BE77983B-3B36-4079-A713-C84D38B41370}" type="pres">
      <dgm:prSet presAssocID="{E9DE7C06-636B-4885-8F7E-B25576D82DB7}" presName="spaceRect" presStyleCnt="0"/>
      <dgm:spPr/>
    </dgm:pt>
    <dgm:pt modelId="{827E73D8-EE52-4844-942F-AEF82DB0B6FC}" type="pres">
      <dgm:prSet presAssocID="{E9DE7C06-636B-4885-8F7E-B25576D82DB7}" presName="parTx" presStyleLbl="revTx" presStyleIdx="0" presStyleCnt="2">
        <dgm:presLayoutVars>
          <dgm:chMax val="0"/>
          <dgm:chPref val="0"/>
        </dgm:presLayoutVars>
      </dgm:prSet>
      <dgm:spPr/>
    </dgm:pt>
    <dgm:pt modelId="{EDF04AEC-FD00-48A8-933A-D3A49181D31C}" type="pres">
      <dgm:prSet presAssocID="{AD7D93FD-0D40-45D3-8720-9D641C446583}" presName="sibTrans" presStyleCnt="0"/>
      <dgm:spPr/>
    </dgm:pt>
    <dgm:pt modelId="{F9DEF355-ABC1-4665-ADB1-14BA019A11CC}" type="pres">
      <dgm:prSet presAssocID="{6A7CDF01-DA9E-40B1-984F-ED0B7EF33269}" presName="compNode" presStyleCnt="0"/>
      <dgm:spPr/>
    </dgm:pt>
    <dgm:pt modelId="{AB256777-9C3E-4769-8D32-F019D732D580}" type="pres">
      <dgm:prSet presAssocID="{6A7CDF01-DA9E-40B1-984F-ED0B7EF33269}" presName="bgRect" presStyleLbl="bgShp" presStyleIdx="1" presStyleCnt="2"/>
      <dgm:spPr/>
    </dgm:pt>
    <dgm:pt modelId="{49D9A184-EFD6-4EEF-80BF-C50F12ABC129}" type="pres">
      <dgm:prSet presAssocID="{6A7CDF01-DA9E-40B1-984F-ED0B7EF332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7C8414C0-B7BE-41CF-8886-742C6AE42150}" type="pres">
      <dgm:prSet presAssocID="{6A7CDF01-DA9E-40B1-984F-ED0B7EF33269}" presName="spaceRect" presStyleCnt="0"/>
      <dgm:spPr/>
    </dgm:pt>
    <dgm:pt modelId="{CC1CFE81-B2DF-4347-B1A2-B6C6FFC38B07}" type="pres">
      <dgm:prSet presAssocID="{6A7CDF01-DA9E-40B1-984F-ED0B7EF33269}" presName="parTx" presStyleLbl="revTx" presStyleIdx="1" presStyleCnt="2">
        <dgm:presLayoutVars>
          <dgm:chMax val="0"/>
          <dgm:chPref val="0"/>
        </dgm:presLayoutVars>
      </dgm:prSet>
      <dgm:spPr/>
    </dgm:pt>
  </dgm:ptLst>
  <dgm:cxnLst>
    <dgm:cxn modelId="{E0E4EB27-1085-479A-B04B-DEB7A7A37712}" type="presOf" srcId="{D3D10B48-C129-450C-80AF-05B03670CF57}" destId="{1B623C75-26A6-4A51-92FE-BF6B1E667DEB}" srcOrd="0" destOrd="0" presId="urn:microsoft.com/office/officeart/2018/2/layout/IconVerticalSolidList"/>
    <dgm:cxn modelId="{1D893C82-3A49-4F91-A68E-EAB8C4E30AC3}" srcId="{D3D10B48-C129-450C-80AF-05B03670CF57}" destId="{E9DE7C06-636B-4885-8F7E-B25576D82DB7}" srcOrd="0" destOrd="0" parTransId="{B880CF6D-7132-4367-BF2E-CD56BDE1430E}" sibTransId="{AD7D93FD-0D40-45D3-8720-9D641C446583}"/>
    <dgm:cxn modelId="{8039C688-4140-43A8-90A8-B3DB6A65592E}" type="presOf" srcId="{E9DE7C06-636B-4885-8F7E-B25576D82DB7}" destId="{827E73D8-EE52-4844-942F-AEF82DB0B6FC}" srcOrd="0" destOrd="0" presId="urn:microsoft.com/office/officeart/2018/2/layout/IconVerticalSolidList"/>
    <dgm:cxn modelId="{9F568FEA-CAFF-4A8C-A15A-5E81BCDD7C67}" srcId="{D3D10B48-C129-450C-80AF-05B03670CF57}" destId="{6A7CDF01-DA9E-40B1-984F-ED0B7EF33269}" srcOrd="1" destOrd="0" parTransId="{E61F8BDF-36CB-4E54-BB86-2EBE67A03521}" sibTransId="{880BD585-3129-4CAF-BE88-AB76CF82F655}"/>
    <dgm:cxn modelId="{CD0289F4-203C-44F7-A2D4-70EDA6541732}" type="presOf" srcId="{6A7CDF01-DA9E-40B1-984F-ED0B7EF33269}" destId="{CC1CFE81-B2DF-4347-B1A2-B6C6FFC38B07}" srcOrd="0" destOrd="0" presId="urn:microsoft.com/office/officeart/2018/2/layout/IconVerticalSolidList"/>
    <dgm:cxn modelId="{D46F0A98-E499-4947-85B8-BF32C43C899E}" type="presParOf" srcId="{1B623C75-26A6-4A51-92FE-BF6B1E667DEB}" destId="{E9C3E245-EF96-4B7F-BE1F-91DC221172A9}" srcOrd="0" destOrd="0" presId="urn:microsoft.com/office/officeart/2018/2/layout/IconVerticalSolidList"/>
    <dgm:cxn modelId="{BEC5C7D9-5A15-435E-B0BA-017BEDCE66AD}" type="presParOf" srcId="{E9C3E245-EF96-4B7F-BE1F-91DC221172A9}" destId="{5EE65BF9-BD1B-419C-98A2-97741B7A4C3F}" srcOrd="0" destOrd="0" presId="urn:microsoft.com/office/officeart/2018/2/layout/IconVerticalSolidList"/>
    <dgm:cxn modelId="{9C87EA24-8984-4116-9DF5-48BBF13EB417}" type="presParOf" srcId="{E9C3E245-EF96-4B7F-BE1F-91DC221172A9}" destId="{15523AFB-9D22-4491-8246-68A861223AEA}" srcOrd="1" destOrd="0" presId="urn:microsoft.com/office/officeart/2018/2/layout/IconVerticalSolidList"/>
    <dgm:cxn modelId="{3D8C520E-4315-4D11-9A00-142F34A6CAF3}" type="presParOf" srcId="{E9C3E245-EF96-4B7F-BE1F-91DC221172A9}" destId="{BE77983B-3B36-4079-A713-C84D38B41370}" srcOrd="2" destOrd="0" presId="urn:microsoft.com/office/officeart/2018/2/layout/IconVerticalSolidList"/>
    <dgm:cxn modelId="{458D2B85-8382-4B24-8500-F78CA25F3BB4}" type="presParOf" srcId="{E9C3E245-EF96-4B7F-BE1F-91DC221172A9}" destId="{827E73D8-EE52-4844-942F-AEF82DB0B6FC}" srcOrd="3" destOrd="0" presId="urn:microsoft.com/office/officeart/2018/2/layout/IconVerticalSolidList"/>
    <dgm:cxn modelId="{E84F3703-7565-49F8-8A87-8AB168D28922}" type="presParOf" srcId="{1B623C75-26A6-4A51-92FE-BF6B1E667DEB}" destId="{EDF04AEC-FD00-48A8-933A-D3A49181D31C}" srcOrd="1" destOrd="0" presId="urn:microsoft.com/office/officeart/2018/2/layout/IconVerticalSolidList"/>
    <dgm:cxn modelId="{297013E2-3BA2-4C88-B139-25A827DFFB4A}" type="presParOf" srcId="{1B623C75-26A6-4A51-92FE-BF6B1E667DEB}" destId="{F9DEF355-ABC1-4665-ADB1-14BA019A11CC}" srcOrd="2" destOrd="0" presId="urn:microsoft.com/office/officeart/2018/2/layout/IconVerticalSolidList"/>
    <dgm:cxn modelId="{FBEEEE58-B24C-4E68-8FA6-FFAF9D3A6AF5}" type="presParOf" srcId="{F9DEF355-ABC1-4665-ADB1-14BA019A11CC}" destId="{AB256777-9C3E-4769-8D32-F019D732D580}" srcOrd="0" destOrd="0" presId="urn:microsoft.com/office/officeart/2018/2/layout/IconVerticalSolidList"/>
    <dgm:cxn modelId="{6054E2C3-303A-44E2-B55A-D04BEB79A069}" type="presParOf" srcId="{F9DEF355-ABC1-4665-ADB1-14BA019A11CC}" destId="{49D9A184-EFD6-4EEF-80BF-C50F12ABC129}" srcOrd="1" destOrd="0" presId="urn:microsoft.com/office/officeart/2018/2/layout/IconVerticalSolidList"/>
    <dgm:cxn modelId="{76BD29AC-BB54-46C2-A97D-19937D4A2FBB}" type="presParOf" srcId="{F9DEF355-ABC1-4665-ADB1-14BA019A11CC}" destId="{7C8414C0-B7BE-41CF-8886-742C6AE42150}" srcOrd="2" destOrd="0" presId="urn:microsoft.com/office/officeart/2018/2/layout/IconVerticalSolidList"/>
    <dgm:cxn modelId="{01A27631-3B2B-46A1-868B-0911FCB1914C}" type="presParOf" srcId="{F9DEF355-ABC1-4665-ADB1-14BA019A11CC}" destId="{CC1CFE81-B2DF-4347-B1A2-B6C6FFC38B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65BF9-BD1B-419C-98A2-97741B7A4C3F}">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23AFB-9D22-4491-8246-68A861223AEA}">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7E73D8-EE52-4844-942F-AEF82DB0B6FC}">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44550">
            <a:lnSpc>
              <a:spcPct val="90000"/>
            </a:lnSpc>
            <a:spcBef>
              <a:spcPct val="0"/>
            </a:spcBef>
            <a:spcAft>
              <a:spcPct val="35000"/>
            </a:spcAft>
            <a:buNone/>
          </a:pPr>
          <a:r>
            <a:rPr lang="en-US" sz="1900" kern="1200"/>
            <a:t>XYZ is a private firm in US. Due to remarkable growth in the Cab Industry in last few years and multiple key players in the market, it is planning for an investment in Cab industry</a:t>
          </a:r>
        </a:p>
      </dsp:txBody>
      <dsp:txXfrm>
        <a:off x="2043221" y="958220"/>
        <a:ext cx="4545469" cy="1769022"/>
      </dsp:txXfrm>
    </dsp:sp>
    <dsp:sp modelId="{AB256777-9C3E-4769-8D32-F019D732D580}">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9A184-EFD6-4EEF-80BF-C50F12ABC129}">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1CFE81-B2DF-4347-B1A2-B6C6FFC38B07}">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44550">
            <a:lnSpc>
              <a:spcPct val="90000"/>
            </a:lnSpc>
            <a:spcBef>
              <a:spcPct val="0"/>
            </a:spcBef>
            <a:spcAft>
              <a:spcPct val="35000"/>
            </a:spcAft>
            <a:buNone/>
          </a:pPr>
          <a:r>
            <a:rPr lang="en-US" sz="1900" kern="1200"/>
            <a:t>Provide insights to help XYZ firm in identifying the right company for making an investment</a:t>
          </a:r>
        </a:p>
      </dsp:txBody>
      <dsp:txXfrm>
        <a:off x="2043221" y="3169499"/>
        <a:ext cx="4545469" cy="17690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46142" y="2325467"/>
            <a:ext cx="9972735" cy="2492990"/>
          </a:xfrm>
          <a:prstGeom prst="rect">
            <a:avLst/>
          </a:prstGeom>
          <a:solidFill>
            <a:srgbClr val="3B3B3B"/>
          </a:solidFill>
        </p:spPr>
        <p:txBody>
          <a:bodyPr wrap="square" rtlCol="0">
            <a:spAutoFit/>
          </a:bodyPr>
          <a:lstStyle/>
          <a:p>
            <a:r>
              <a:rPr lang="en-US" sz="4800" dirty="0">
                <a:solidFill>
                  <a:srgbClr val="FF6600"/>
                </a:solidFill>
              </a:rPr>
              <a:t>G2M Insight For Cab Investment Firm</a:t>
            </a:r>
          </a:p>
          <a:p>
            <a:r>
              <a:rPr lang="en-US" sz="2800" dirty="0">
                <a:solidFill>
                  <a:srgbClr val="FF6600"/>
                </a:solidFill>
              </a:rPr>
              <a:t>Data Analyst Virtual internship</a:t>
            </a:r>
          </a:p>
          <a:p>
            <a:endParaRPr lang="en-US" sz="4000" dirty="0">
              <a:solidFill>
                <a:srgbClr val="FF6600"/>
              </a:solidFill>
            </a:endParaRPr>
          </a:p>
          <a:p>
            <a:r>
              <a:rPr lang="en-US" sz="2000" dirty="0">
                <a:solidFill>
                  <a:schemeClr val="bg1"/>
                </a:solidFill>
              </a:rPr>
              <a:t>Submitted by: Yihsuan Sun</a:t>
            </a:r>
          </a:p>
          <a:p>
            <a:r>
              <a:rPr lang="en-US" sz="2000" dirty="0">
                <a:solidFill>
                  <a:schemeClr val="bg1"/>
                </a:solidFill>
              </a:rPr>
              <a:t>Date: 05/19/2022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8193" y="0"/>
            <a:ext cx="845379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06773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F5F68-777A-F2D8-62AC-5F0803027671}"/>
              </a:ext>
            </a:extLst>
          </p:cNvPr>
          <p:cNvSpPr>
            <a:spLocks noGrp="1"/>
          </p:cNvSpPr>
          <p:nvPr>
            <p:ph type="title"/>
          </p:nvPr>
        </p:nvSpPr>
        <p:spPr>
          <a:xfrm>
            <a:off x="749477" y="820483"/>
            <a:ext cx="2568804" cy="1631641"/>
          </a:xfrm>
        </p:spPr>
        <p:txBody>
          <a:bodyPr anchor="t">
            <a:normAutofit/>
          </a:bodyPr>
          <a:lstStyle/>
          <a:p>
            <a:r>
              <a:rPr lang="en-US" sz="3600" dirty="0">
                <a:solidFill>
                  <a:schemeClr val="bg1"/>
                </a:solidFill>
              </a:rPr>
              <a:t>Age distribution of customers</a:t>
            </a:r>
          </a:p>
        </p:txBody>
      </p:sp>
      <p:sp>
        <p:nvSpPr>
          <p:cNvPr id="16" name="Rectangle 1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2" y="2794337"/>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pie chart&#10;&#10;Description automatically generated">
            <a:extLst>
              <a:ext uri="{FF2B5EF4-FFF2-40B4-BE49-F238E27FC236}">
                <a16:creationId xmlns:a16="http://schemas.microsoft.com/office/drawing/2014/main" id="{E227C104-4C75-71BC-AE1F-5B9C6F94C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0346" y="244328"/>
            <a:ext cx="7745310" cy="6156472"/>
          </a:xfrm>
        </p:spPr>
      </p:pic>
      <p:sp>
        <p:nvSpPr>
          <p:cNvPr id="8" name="TextBox 7">
            <a:extLst>
              <a:ext uri="{FF2B5EF4-FFF2-40B4-BE49-F238E27FC236}">
                <a16:creationId xmlns:a16="http://schemas.microsoft.com/office/drawing/2014/main" id="{A682E422-CA0E-23E1-0973-C56900A5EE4B}"/>
              </a:ext>
            </a:extLst>
          </p:cNvPr>
          <p:cNvSpPr txBox="1"/>
          <p:nvPr/>
        </p:nvSpPr>
        <p:spPr>
          <a:xfrm>
            <a:off x="749477" y="3695832"/>
            <a:ext cx="2568804" cy="1711366"/>
          </a:xfrm>
          <a:prstGeom prst="rect">
            <a:avLst/>
          </a:prstGeom>
          <a:noFill/>
        </p:spPr>
        <p:txBody>
          <a:bodyPr wrap="square" rtlCol="0">
            <a:spAutoFit/>
          </a:bodyPr>
          <a:lstStyle/>
          <a:p>
            <a:pPr>
              <a:lnSpc>
                <a:spcPct val="150000"/>
              </a:lnSpc>
            </a:pPr>
            <a:r>
              <a:rPr lang="en-US" dirty="0">
                <a:solidFill>
                  <a:schemeClr val="bg1"/>
                </a:solidFill>
              </a:rPr>
              <a:t>We can see that 20 to 30 years old is the largest user group, followed by 30 to 40 years old</a:t>
            </a:r>
          </a:p>
        </p:txBody>
      </p:sp>
    </p:spTree>
    <p:extLst>
      <p:ext uri="{BB962C8B-B14F-4D97-AF65-F5344CB8AC3E}">
        <p14:creationId xmlns:p14="http://schemas.microsoft.com/office/powerpoint/2010/main" val="329166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6F675-C858-8DD8-5995-AA06C0AEE37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Negative profit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scatter chart&#10;&#10;Description automatically generated">
            <a:extLst>
              <a:ext uri="{FF2B5EF4-FFF2-40B4-BE49-F238E27FC236}">
                <a16:creationId xmlns:a16="http://schemas.microsoft.com/office/drawing/2014/main" id="{27F744BA-6426-C7D4-0A3A-9EA6435466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2932668"/>
            <a:ext cx="5455917" cy="349178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184330F3-AC3F-BB69-AF74-B7777134E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16" y="2932668"/>
            <a:ext cx="5455917" cy="3450867"/>
          </a:xfrm>
          <a:prstGeom prst="rect">
            <a:avLst/>
          </a:prstGeom>
        </p:spPr>
      </p:pic>
      <p:sp>
        <p:nvSpPr>
          <p:cNvPr id="8" name="TextBox 7">
            <a:extLst>
              <a:ext uri="{FF2B5EF4-FFF2-40B4-BE49-F238E27FC236}">
                <a16:creationId xmlns:a16="http://schemas.microsoft.com/office/drawing/2014/main" id="{B81E5C4C-6C92-4036-AC57-D13D341A9F4B}"/>
              </a:ext>
            </a:extLst>
          </p:cNvPr>
          <p:cNvSpPr txBox="1"/>
          <p:nvPr/>
        </p:nvSpPr>
        <p:spPr>
          <a:xfrm>
            <a:off x="1329579" y="2310823"/>
            <a:ext cx="3459892" cy="584775"/>
          </a:xfrm>
          <a:prstGeom prst="rect">
            <a:avLst/>
          </a:prstGeom>
          <a:noFill/>
        </p:spPr>
        <p:txBody>
          <a:bodyPr wrap="square" rtlCol="0">
            <a:spAutoFit/>
          </a:bodyPr>
          <a:lstStyle/>
          <a:p>
            <a:pPr algn="ctr"/>
            <a:r>
              <a:rPr lang="en-US" sz="3200" b="1" dirty="0">
                <a:latin typeface="+mj-lt"/>
              </a:rPr>
              <a:t>Pink cab</a:t>
            </a:r>
          </a:p>
        </p:txBody>
      </p:sp>
      <p:sp>
        <p:nvSpPr>
          <p:cNvPr id="9" name="TextBox 8">
            <a:extLst>
              <a:ext uri="{FF2B5EF4-FFF2-40B4-BE49-F238E27FC236}">
                <a16:creationId xmlns:a16="http://schemas.microsoft.com/office/drawing/2014/main" id="{435231AE-3912-B842-B343-C1DA013DFD0B}"/>
              </a:ext>
            </a:extLst>
          </p:cNvPr>
          <p:cNvSpPr txBox="1"/>
          <p:nvPr/>
        </p:nvSpPr>
        <p:spPr>
          <a:xfrm>
            <a:off x="7538452" y="2330331"/>
            <a:ext cx="3188043" cy="584775"/>
          </a:xfrm>
          <a:prstGeom prst="rect">
            <a:avLst/>
          </a:prstGeom>
          <a:noFill/>
        </p:spPr>
        <p:txBody>
          <a:bodyPr wrap="square" rtlCol="0">
            <a:spAutoFit/>
          </a:bodyPr>
          <a:lstStyle/>
          <a:p>
            <a:pPr algn="ctr"/>
            <a:r>
              <a:rPr lang="en-US" sz="3200" b="1" dirty="0">
                <a:latin typeface="+mj-lt"/>
              </a:rPr>
              <a:t>Yellow cab</a:t>
            </a:r>
          </a:p>
        </p:txBody>
      </p:sp>
    </p:spTree>
    <p:extLst>
      <p:ext uri="{BB962C8B-B14F-4D97-AF65-F5344CB8AC3E}">
        <p14:creationId xmlns:p14="http://schemas.microsoft.com/office/powerpoint/2010/main" val="302284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F7D3E9-51F2-00A8-1783-457D133034EE}"/>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Negative profit</a:t>
            </a:r>
          </a:p>
        </p:txBody>
      </p:sp>
      <p:sp>
        <p:nvSpPr>
          <p:cNvPr id="3" name="Content Placeholder 2">
            <a:extLst>
              <a:ext uri="{FF2B5EF4-FFF2-40B4-BE49-F238E27FC236}">
                <a16:creationId xmlns:a16="http://schemas.microsoft.com/office/drawing/2014/main" id="{218DEAD2-1713-4228-CF5F-87A1AEE645A6}"/>
              </a:ext>
            </a:extLst>
          </p:cNvPr>
          <p:cNvSpPr>
            <a:spLocks noGrp="1"/>
          </p:cNvSpPr>
          <p:nvPr>
            <p:ph idx="1"/>
          </p:nvPr>
        </p:nvSpPr>
        <p:spPr>
          <a:xfrm>
            <a:off x="833002" y="1732350"/>
            <a:ext cx="10515598" cy="3896285"/>
          </a:xfrm>
        </p:spPr>
        <p:txBody>
          <a:bodyPr>
            <a:normAutofit/>
          </a:bodyPr>
          <a:lstStyle/>
          <a:p>
            <a:r>
              <a:rPr lang="en-US" dirty="0">
                <a:solidFill>
                  <a:srgbClr val="FFFFFF"/>
                </a:solidFill>
              </a:rPr>
              <a:t>As we can see from the last slide, both companies are showing negative profits in some of the transactions</a:t>
            </a:r>
          </a:p>
          <a:p>
            <a:endParaRPr lang="en-US" dirty="0">
              <a:solidFill>
                <a:srgbClr val="FFFFFF"/>
              </a:solidFill>
            </a:endParaRPr>
          </a:p>
          <a:p>
            <a:r>
              <a:rPr lang="en-US" dirty="0">
                <a:solidFill>
                  <a:srgbClr val="FFFFFF"/>
                </a:solidFill>
              </a:rPr>
              <a:t>We can see from the graph that the yellow cab has more negative profit trades than the pink cab</a:t>
            </a:r>
          </a:p>
          <a:p>
            <a:pPr marL="0" indent="0">
              <a:buNone/>
            </a:pPr>
            <a:endParaRPr lang="en-US" dirty="0">
              <a:solidFill>
                <a:srgbClr val="FFFFFF"/>
              </a:solidFill>
            </a:endParaRPr>
          </a:p>
          <a:p>
            <a:r>
              <a:rPr lang="en-US" dirty="0">
                <a:solidFill>
                  <a:srgbClr val="FFFFFF"/>
                </a:solidFill>
              </a:rPr>
              <a:t>Gaining insight into negative profits, we can use graphs to see which situations lead to negative profits on trades</a:t>
            </a:r>
            <a:r>
              <a:rPr lang="zh-TW" altLang="en-US" dirty="0">
                <a:solidFill>
                  <a:srgbClr val="FFFFFF"/>
                </a:solidFill>
              </a:rPr>
              <a:t> </a:t>
            </a:r>
            <a:r>
              <a:rPr lang="en-US" altLang="zh-TW" dirty="0">
                <a:solidFill>
                  <a:srgbClr val="FFFFFF"/>
                </a:solidFill>
              </a:rPr>
              <a:t>(Next slide)</a:t>
            </a:r>
            <a:endParaRPr lang="en-US" dirty="0">
              <a:solidFill>
                <a:srgbClr val="FFFFFF"/>
              </a:solidFill>
            </a:endParaRPr>
          </a:p>
        </p:txBody>
      </p:sp>
    </p:spTree>
    <p:extLst>
      <p:ext uri="{BB962C8B-B14F-4D97-AF65-F5344CB8AC3E}">
        <p14:creationId xmlns:p14="http://schemas.microsoft.com/office/powerpoint/2010/main" val="111468754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161A-5275-E5C7-B470-C5193A71E17E}"/>
              </a:ext>
            </a:extLst>
          </p:cNvPr>
          <p:cNvSpPr>
            <a:spLocks noGrp="1"/>
          </p:cNvSpPr>
          <p:nvPr>
            <p:ph type="title"/>
          </p:nvPr>
        </p:nvSpPr>
        <p:spPr>
          <a:xfrm>
            <a:off x="805545" y="700304"/>
            <a:ext cx="4399093" cy="1325563"/>
          </a:xfrm>
        </p:spPr>
        <p:txBody>
          <a:bodyPr>
            <a:normAutofit/>
          </a:bodyPr>
          <a:lstStyle/>
          <a:p>
            <a:r>
              <a:rPr lang="en-US" dirty="0"/>
              <a:t>Situations lead to negative profits</a:t>
            </a:r>
          </a:p>
        </p:txBody>
      </p:sp>
      <p:sp>
        <p:nvSpPr>
          <p:cNvPr id="11" name="Content Placeholder 10">
            <a:extLst>
              <a:ext uri="{FF2B5EF4-FFF2-40B4-BE49-F238E27FC236}">
                <a16:creationId xmlns:a16="http://schemas.microsoft.com/office/drawing/2014/main" id="{17AFC0E9-9423-D2B0-CCB2-81240729B933}"/>
              </a:ext>
            </a:extLst>
          </p:cNvPr>
          <p:cNvSpPr>
            <a:spLocks noGrp="1"/>
          </p:cNvSpPr>
          <p:nvPr>
            <p:ph idx="1"/>
          </p:nvPr>
        </p:nvSpPr>
        <p:spPr>
          <a:xfrm>
            <a:off x="805544" y="2316234"/>
            <a:ext cx="4399094" cy="3181684"/>
          </a:xfrm>
        </p:spPr>
        <p:txBody>
          <a:bodyPr anchor="t">
            <a:normAutofit/>
          </a:bodyPr>
          <a:lstStyle/>
          <a:p>
            <a:pPr>
              <a:lnSpc>
                <a:spcPct val="100000"/>
              </a:lnSpc>
            </a:pPr>
            <a:r>
              <a:rPr lang="en-US" sz="1800" dirty="0"/>
              <a:t>In most cases, the negative profit occurs when the price is 100 to 600, and the most significant negative profit occurs when the price is 300 to 400.</a:t>
            </a:r>
          </a:p>
          <a:p>
            <a:pPr marL="0" indent="0">
              <a:buNone/>
            </a:pPr>
            <a:endParaRPr lang="en-US" sz="1800" dirty="0"/>
          </a:p>
          <a:p>
            <a:pPr>
              <a:lnSpc>
                <a:spcPct val="100000"/>
              </a:lnSpc>
            </a:pPr>
            <a:r>
              <a:rPr lang="en-US" sz="1800" dirty="0"/>
              <a:t>Comparing the two companies with each other, we can see that Yellow cab generates more negative profit</a:t>
            </a:r>
          </a:p>
        </p:txBody>
      </p:sp>
      <p:sp>
        <p:nvSpPr>
          <p:cNvPr id="14" name="Freeform: Shape 13">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00BC71E1-FFEA-9A09-9E6C-4314122F2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044" y="1033372"/>
            <a:ext cx="4622052" cy="2669233"/>
          </a:xfrm>
          <a:prstGeom prst="rect">
            <a:avLst/>
          </a:prstGeom>
        </p:spPr>
      </p:pic>
      <p:pic>
        <p:nvPicPr>
          <p:cNvPr id="7" name="Picture 6">
            <a:extLst>
              <a:ext uri="{FF2B5EF4-FFF2-40B4-BE49-F238E27FC236}">
                <a16:creationId xmlns:a16="http://schemas.microsoft.com/office/drawing/2014/main" id="{F7E32C31-F7CC-A474-6ACA-9FEE79529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682" y="4223434"/>
            <a:ext cx="4622052" cy="2634566"/>
          </a:xfrm>
          <a:prstGeom prst="rect">
            <a:avLst/>
          </a:prstGeom>
        </p:spPr>
      </p:pic>
      <p:sp>
        <p:nvSpPr>
          <p:cNvPr id="8" name="TextBox 7">
            <a:extLst>
              <a:ext uri="{FF2B5EF4-FFF2-40B4-BE49-F238E27FC236}">
                <a16:creationId xmlns:a16="http://schemas.microsoft.com/office/drawing/2014/main" id="{6ABEFB35-49DE-B445-852E-3FE77399948B}"/>
              </a:ext>
            </a:extLst>
          </p:cNvPr>
          <p:cNvSpPr txBox="1"/>
          <p:nvPr/>
        </p:nvSpPr>
        <p:spPr>
          <a:xfrm>
            <a:off x="8009648" y="700304"/>
            <a:ext cx="2730843" cy="461665"/>
          </a:xfrm>
          <a:prstGeom prst="rect">
            <a:avLst/>
          </a:prstGeom>
          <a:noFill/>
        </p:spPr>
        <p:txBody>
          <a:bodyPr wrap="square" rtlCol="0">
            <a:spAutoFit/>
          </a:bodyPr>
          <a:lstStyle/>
          <a:p>
            <a:pPr algn="ctr"/>
            <a:r>
              <a:rPr lang="en-US" sz="2400" b="1" dirty="0">
                <a:solidFill>
                  <a:schemeClr val="bg1"/>
                </a:solidFill>
                <a:latin typeface="+mj-lt"/>
              </a:rPr>
              <a:t>Pink Cab</a:t>
            </a:r>
          </a:p>
        </p:txBody>
      </p:sp>
      <p:sp>
        <p:nvSpPr>
          <p:cNvPr id="9" name="TextBox 8">
            <a:extLst>
              <a:ext uri="{FF2B5EF4-FFF2-40B4-BE49-F238E27FC236}">
                <a16:creationId xmlns:a16="http://schemas.microsoft.com/office/drawing/2014/main" id="{8583FD6E-0805-A8B2-7560-9A3BE9D3A8E5}"/>
              </a:ext>
            </a:extLst>
          </p:cNvPr>
          <p:cNvSpPr txBox="1"/>
          <p:nvPr/>
        </p:nvSpPr>
        <p:spPr>
          <a:xfrm>
            <a:off x="8031892" y="3907076"/>
            <a:ext cx="2928551" cy="461665"/>
          </a:xfrm>
          <a:prstGeom prst="rect">
            <a:avLst/>
          </a:prstGeom>
          <a:noFill/>
        </p:spPr>
        <p:txBody>
          <a:bodyPr wrap="square" rtlCol="0">
            <a:spAutoFit/>
          </a:bodyPr>
          <a:lstStyle/>
          <a:p>
            <a:pPr algn="ctr"/>
            <a:r>
              <a:rPr lang="en-US" sz="2400" b="1" dirty="0">
                <a:solidFill>
                  <a:schemeClr val="bg1"/>
                </a:solidFill>
                <a:latin typeface="+mj-lt"/>
              </a:rPr>
              <a:t>Yellow Cab</a:t>
            </a:r>
          </a:p>
        </p:txBody>
      </p:sp>
    </p:spTree>
    <p:extLst>
      <p:ext uri="{BB962C8B-B14F-4D97-AF65-F5344CB8AC3E}">
        <p14:creationId xmlns:p14="http://schemas.microsoft.com/office/powerpoint/2010/main" val="31572443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869663-5061-C645-EBC2-E99F33B10471}"/>
              </a:ext>
            </a:extLst>
          </p:cNvPr>
          <p:cNvSpPr>
            <a:spLocks noGrp="1"/>
          </p:cNvSpPr>
          <p:nvPr>
            <p:ph type="title"/>
          </p:nvPr>
        </p:nvSpPr>
        <p:spPr>
          <a:xfrm>
            <a:off x="804672" y="1122363"/>
            <a:ext cx="3308130" cy="1732048"/>
          </a:xfrm>
        </p:spPr>
        <p:txBody>
          <a:bodyPr vert="horz" lIns="91440" tIns="45720" rIns="91440" bIns="45720" rtlCol="0" anchor="b">
            <a:normAutofit/>
          </a:bodyPr>
          <a:lstStyle/>
          <a:p>
            <a:r>
              <a:rPr lang="en-US" sz="5400" kern="1200" dirty="0">
                <a:solidFill>
                  <a:srgbClr val="FFFFFF"/>
                </a:solidFill>
                <a:latin typeface="+mj-lt"/>
                <a:ea typeface="+mj-ea"/>
                <a:cs typeface="+mj-cs"/>
              </a:rPr>
              <a:t>Payment method</a:t>
            </a:r>
          </a:p>
        </p:txBody>
      </p:sp>
      <p:pic>
        <p:nvPicPr>
          <p:cNvPr id="15" name="Picture 14" descr="Chart, pie chart&#10;&#10;Description automatically generated">
            <a:extLst>
              <a:ext uri="{FF2B5EF4-FFF2-40B4-BE49-F238E27FC236}">
                <a16:creationId xmlns:a16="http://schemas.microsoft.com/office/drawing/2014/main" id="{885DB681-DDED-32B5-4CFF-EFBCC5F87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003" y="643467"/>
            <a:ext cx="5864281" cy="5571066"/>
          </a:xfrm>
          <a:prstGeom prst="rect">
            <a:avLst/>
          </a:prstGeom>
        </p:spPr>
      </p:pic>
      <p:sp>
        <p:nvSpPr>
          <p:cNvPr id="17" name="TextBox 16">
            <a:extLst>
              <a:ext uri="{FF2B5EF4-FFF2-40B4-BE49-F238E27FC236}">
                <a16:creationId xmlns:a16="http://schemas.microsoft.com/office/drawing/2014/main" id="{77FC60D9-2F8D-9D2E-2971-26B6394AE8DB}"/>
              </a:ext>
            </a:extLst>
          </p:cNvPr>
          <p:cNvSpPr txBox="1"/>
          <p:nvPr/>
        </p:nvSpPr>
        <p:spPr>
          <a:xfrm>
            <a:off x="1192298" y="3425676"/>
            <a:ext cx="1680111" cy="369332"/>
          </a:xfrm>
          <a:prstGeom prst="rect">
            <a:avLst/>
          </a:prstGeom>
          <a:noFill/>
        </p:spPr>
        <p:txBody>
          <a:bodyPr wrap="square" rtlCol="0">
            <a:spAutoFit/>
          </a:bodyPr>
          <a:lstStyle/>
          <a:p>
            <a:r>
              <a:rPr lang="en-US" dirty="0">
                <a:solidFill>
                  <a:schemeClr val="bg1"/>
                </a:solidFill>
              </a:rPr>
              <a:t>Cash vs. Card</a:t>
            </a:r>
          </a:p>
        </p:txBody>
      </p:sp>
    </p:spTree>
    <p:extLst>
      <p:ext uri="{BB962C8B-B14F-4D97-AF65-F5344CB8AC3E}">
        <p14:creationId xmlns:p14="http://schemas.microsoft.com/office/powerpoint/2010/main" val="124049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D52CE8-19AF-1106-AC4D-383E9F76A9D9}"/>
              </a:ext>
            </a:extLst>
          </p:cNvPr>
          <p:cNvSpPr>
            <a:spLocks noGrp="1"/>
          </p:cNvSpPr>
          <p:nvPr>
            <p:ph type="title"/>
          </p:nvPr>
        </p:nvSpPr>
        <p:spPr>
          <a:xfrm>
            <a:off x="833002" y="365125"/>
            <a:ext cx="10520702" cy="1325563"/>
          </a:xfrm>
        </p:spPr>
        <p:txBody>
          <a:bodyPr>
            <a:normAutofit/>
          </a:bodyPr>
          <a:lstStyle/>
          <a:p>
            <a:r>
              <a:rPr lang="en-US">
                <a:solidFill>
                  <a:srgbClr val="FFFFFF"/>
                </a:solidFill>
              </a:rPr>
              <a:t>Payment method</a:t>
            </a:r>
          </a:p>
        </p:txBody>
      </p:sp>
      <p:sp>
        <p:nvSpPr>
          <p:cNvPr id="3" name="Content Placeholder 2">
            <a:extLst>
              <a:ext uri="{FF2B5EF4-FFF2-40B4-BE49-F238E27FC236}">
                <a16:creationId xmlns:a16="http://schemas.microsoft.com/office/drawing/2014/main" id="{469E2EB7-3BD3-F77E-ED4A-FA1E3F15F6C1}"/>
              </a:ext>
            </a:extLst>
          </p:cNvPr>
          <p:cNvSpPr>
            <a:spLocks noGrp="1"/>
          </p:cNvSpPr>
          <p:nvPr>
            <p:ph idx="1"/>
          </p:nvPr>
        </p:nvSpPr>
        <p:spPr>
          <a:xfrm>
            <a:off x="838201" y="2022601"/>
            <a:ext cx="10515598" cy="4154361"/>
          </a:xfrm>
        </p:spPr>
        <p:txBody>
          <a:bodyPr>
            <a:normAutofit/>
          </a:bodyPr>
          <a:lstStyle/>
          <a:p>
            <a:r>
              <a:rPr lang="en-US" dirty="0">
                <a:solidFill>
                  <a:srgbClr val="FFFFFF"/>
                </a:solidFill>
              </a:rPr>
              <a:t>We can see that most users prefer to pay by credit card</a:t>
            </a:r>
          </a:p>
          <a:p>
            <a:endParaRPr lang="en-US" dirty="0">
              <a:solidFill>
                <a:srgbClr val="FFFFFF"/>
              </a:solidFill>
            </a:endParaRPr>
          </a:p>
          <a:p>
            <a:r>
              <a:rPr lang="en-US" dirty="0">
                <a:solidFill>
                  <a:srgbClr val="FFFFFF"/>
                </a:solidFill>
              </a:rPr>
              <a:t>About 60% of users pay with credit card and 40% with cash</a:t>
            </a:r>
          </a:p>
          <a:p>
            <a:endParaRPr lang="en-US" dirty="0">
              <a:solidFill>
                <a:srgbClr val="FFFFFF"/>
              </a:solidFill>
            </a:endParaRPr>
          </a:p>
          <a:p>
            <a:r>
              <a:rPr lang="en-US" dirty="0">
                <a:solidFill>
                  <a:srgbClr val="FFFFFF"/>
                </a:solidFill>
              </a:rPr>
              <a:t>Next, we will discuss the connection between negative profit and payment method</a:t>
            </a:r>
          </a:p>
          <a:p>
            <a:endParaRPr lang="en-US" sz="2000" dirty="0">
              <a:solidFill>
                <a:srgbClr val="FFFFFF"/>
              </a:solidFill>
            </a:endParaRPr>
          </a:p>
        </p:txBody>
      </p:sp>
    </p:spTree>
    <p:extLst>
      <p:ext uri="{BB962C8B-B14F-4D97-AF65-F5344CB8AC3E}">
        <p14:creationId xmlns:p14="http://schemas.microsoft.com/office/powerpoint/2010/main" val="314247911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BBE91-C23C-F858-3B6F-89225CE35BE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600" b="1" dirty="0">
                <a:solidFill>
                  <a:srgbClr val="FFFFFF"/>
                </a:solidFill>
              </a:rPr>
              <a:t>Connection between negative profit and payment method</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pie chart&#10;&#10;Description automatically generated">
            <a:extLst>
              <a:ext uri="{FF2B5EF4-FFF2-40B4-BE49-F238E27FC236}">
                <a16:creationId xmlns:a16="http://schemas.microsoft.com/office/drawing/2014/main" id="{2B6F456D-A1CB-3F77-5FA7-0B179479B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140" y="2831558"/>
            <a:ext cx="4528124" cy="3803625"/>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pie chart&#10;&#10;Description automatically generated">
            <a:extLst>
              <a:ext uri="{FF2B5EF4-FFF2-40B4-BE49-F238E27FC236}">
                <a16:creationId xmlns:a16="http://schemas.microsoft.com/office/drawing/2014/main" id="{B07D69FE-36D6-C4E0-A7B2-FB820E80C3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9842" y="2910532"/>
            <a:ext cx="4695833" cy="3803625"/>
          </a:xfrm>
          <a:prstGeom prst="rect">
            <a:avLst/>
          </a:prstGeom>
        </p:spPr>
      </p:pic>
      <p:sp>
        <p:nvSpPr>
          <p:cNvPr id="9" name="TextBox 8">
            <a:extLst>
              <a:ext uri="{FF2B5EF4-FFF2-40B4-BE49-F238E27FC236}">
                <a16:creationId xmlns:a16="http://schemas.microsoft.com/office/drawing/2014/main" id="{ABEB2E76-6563-7DE4-5E27-D933D8F5B375}"/>
              </a:ext>
            </a:extLst>
          </p:cNvPr>
          <p:cNvSpPr txBox="1"/>
          <p:nvPr/>
        </p:nvSpPr>
        <p:spPr>
          <a:xfrm>
            <a:off x="1798983" y="2325757"/>
            <a:ext cx="2454965" cy="584775"/>
          </a:xfrm>
          <a:prstGeom prst="rect">
            <a:avLst/>
          </a:prstGeom>
          <a:noFill/>
        </p:spPr>
        <p:txBody>
          <a:bodyPr wrap="square" rtlCol="0">
            <a:spAutoFit/>
          </a:bodyPr>
          <a:lstStyle/>
          <a:p>
            <a:pPr algn="ctr"/>
            <a:r>
              <a:rPr lang="en-US" sz="3200" b="1" dirty="0">
                <a:latin typeface="+mj-lt"/>
              </a:rPr>
              <a:t>Pink Cab</a:t>
            </a:r>
          </a:p>
        </p:txBody>
      </p:sp>
      <p:sp>
        <p:nvSpPr>
          <p:cNvPr id="10" name="TextBox 9">
            <a:extLst>
              <a:ext uri="{FF2B5EF4-FFF2-40B4-BE49-F238E27FC236}">
                <a16:creationId xmlns:a16="http://schemas.microsoft.com/office/drawing/2014/main" id="{E449EB9E-B10B-1FCE-EF3C-0C0AA1E44762}"/>
              </a:ext>
            </a:extLst>
          </p:cNvPr>
          <p:cNvSpPr txBox="1"/>
          <p:nvPr/>
        </p:nvSpPr>
        <p:spPr>
          <a:xfrm>
            <a:off x="7901609" y="2325757"/>
            <a:ext cx="2454965" cy="584775"/>
          </a:xfrm>
          <a:prstGeom prst="rect">
            <a:avLst/>
          </a:prstGeom>
          <a:noFill/>
        </p:spPr>
        <p:txBody>
          <a:bodyPr wrap="square" rtlCol="0">
            <a:spAutoFit/>
          </a:bodyPr>
          <a:lstStyle/>
          <a:p>
            <a:pPr algn="ctr"/>
            <a:r>
              <a:rPr lang="en-US" sz="3200" b="1" dirty="0">
                <a:latin typeface="+mj-lt"/>
              </a:rPr>
              <a:t>Yellow Cab</a:t>
            </a:r>
          </a:p>
        </p:txBody>
      </p:sp>
    </p:spTree>
    <p:extLst>
      <p:ext uri="{BB962C8B-B14F-4D97-AF65-F5344CB8AC3E}">
        <p14:creationId xmlns:p14="http://schemas.microsoft.com/office/powerpoint/2010/main" val="93380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A324EF-20E1-3CFA-CBE1-DA644AF2AB11}"/>
              </a:ext>
            </a:extLst>
          </p:cNvPr>
          <p:cNvSpPr>
            <a:spLocks noGrp="1"/>
          </p:cNvSpPr>
          <p:nvPr>
            <p:ph type="title"/>
          </p:nvPr>
        </p:nvSpPr>
        <p:spPr>
          <a:xfrm>
            <a:off x="833002" y="365125"/>
            <a:ext cx="10520702" cy="1325563"/>
          </a:xfrm>
        </p:spPr>
        <p:txBody>
          <a:bodyPr>
            <a:normAutofit/>
          </a:bodyPr>
          <a:lstStyle/>
          <a:p>
            <a:r>
              <a:rPr lang="en-US" sz="3200" b="1" dirty="0">
                <a:solidFill>
                  <a:srgbClr val="FFFFFF"/>
                </a:solidFill>
              </a:rPr>
              <a:t>Connection between negative profit and payment method</a:t>
            </a:r>
            <a:endParaRPr lang="en-US" sz="3200" dirty="0">
              <a:solidFill>
                <a:srgbClr val="FFFFFF"/>
              </a:solidFill>
            </a:endParaRPr>
          </a:p>
        </p:txBody>
      </p:sp>
      <p:sp>
        <p:nvSpPr>
          <p:cNvPr id="3" name="Content Placeholder 2">
            <a:extLst>
              <a:ext uri="{FF2B5EF4-FFF2-40B4-BE49-F238E27FC236}">
                <a16:creationId xmlns:a16="http://schemas.microsoft.com/office/drawing/2014/main" id="{EC07F314-91FB-8308-4305-DD8AB09D13D1}"/>
              </a:ext>
            </a:extLst>
          </p:cNvPr>
          <p:cNvSpPr>
            <a:spLocks noGrp="1"/>
          </p:cNvSpPr>
          <p:nvPr>
            <p:ph idx="1"/>
          </p:nvPr>
        </p:nvSpPr>
        <p:spPr>
          <a:xfrm>
            <a:off x="838201" y="2022601"/>
            <a:ext cx="10515598" cy="4154361"/>
          </a:xfrm>
        </p:spPr>
        <p:txBody>
          <a:bodyPr>
            <a:normAutofit/>
          </a:bodyPr>
          <a:lstStyle/>
          <a:p>
            <a:r>
              <a:rPr lang="en-US" sz="2000">
                <a:solidFill>
                  <a:srgbClr val="FFFFFF"/>
                </a:solidFill>
              </a:rPr>
              <a:t>The above data is the case of getting a negative profit. We divide this data into payment by credit card and payment by cash</a:t>
            </a:r>
          </a:p>
          <a:p>
            <a:endParaRPr lang="en-US" sz="2000">
              <a:solidFill>
                <a:srgbClr val="FFFFFF"/>
              </a:solidFill>
            </a:endParaRPr>
          </a:p>
          <a:p>
            <a:r>
              <a:rPr lang="en-US" sz="2000">
                <a:solidFill>
                  <a:srgbClr val="FFFFFF"/>
                </a:solidFill>
              </a:rPr>
              <a:t>We can see that 60% of the negative profit comes from credit card payments</a:t>
            </a:r>
          </a:p>
          <a:p>
            <a:endParaRPr lang="en-US" sz="2000">
              <a:solidFill>
                <a:srgbClr val="FFFFFF"/>
              </a:solidFill>
            </a:endParaRPr>
          </a:p>
          <a:p>
            <a:r>
              <a:rPr lang="en-US" sz="2000">
                <a:solidFill>
                  <a:srgbClr val="FFFFFF"/>
                </a:solidFill>
              </a:rPr>
              <a:t>We can conclude that using cash payments has a relatively small chance of resulting in negative profits</a:t>
            </a:r>
          </a:p>
        </p:txBody>
      </p:sp>
    </p:spTree>
    <p:extLst>
      <p:ext uri="{BB962C8B-B14F-4D97-AF65-F5344CB8AC3E}">
        <p14:creationId xmlns:p14="http://schemas.microsoft.com/office/powerpoint/2010/main" val="312472812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8A5EE-81C0-289F-8547-F7A08051572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kern="1200" dirty="0">
                <a:solidFill>
                  <a:schemeClr val="bg1"/>
                </a:solidFill>
                <a:latin typeface="+mj-lt"/>
                <a:ea typeface="+mj-ea"/>
                <a:cs typeface="+mj-cs"/>
              </a:rPr>
              <a:t>The relationship between profit and date</a:t>
            </a:r>
          </a:p>
        </p:txBody>
      </p:sp>
      <p:pic>
        <p:nvPicPr>
          <p:cNvPr id="5" name="Content Placeholder 4" descr="Chart, scatter chart&#10;&#10;Description automatically generated">
            <a:extLst>
              <a:ext uri="{FF2B5EF4-FFF2-40B4-BE49-F238E27FC236}">
                <a16:creationId xmlns:a16="http://schemas.microsoft.com/office/drawing/2014/main" id="{F131119C-27EE-D03E-3820-B3BD4AFA8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304" y="1087394"/>
            <a:ext cx="7373872" cy="4534929"/>
          </a:xfrm>
          <a:prstGeom prst="rect">
            <a:avLst/>
          </a:prstGeom>
        </p:spPr>
      </p:pic>
    </p:spTree>
    <p:extLst>
      <p:ext uri="{BB962C8B-B14F-4D97-AF65-F5344CB8AC3E}">
        <p14:creationId xmlns:p14="http://schemas.microsoft.com/office/powerpoint/2010/main" val="93226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234A9-577B-99AA-910A-67F30BAF8FC2}"/>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The relationship between profit and date</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9A85B2-DC9D-280C-BAAF-C9F753B956E6}"/>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We can see that at the end of each year, the company's profit will be the lowest of the year</a:t>
            </a:r>
          </a:p>
          <a:p>
            <a:endParaRPr lang="en-US" sz="2400" dirty="0">
              <a:solidFill>
                <a:schemeClr val="bg1"/>
              </a:solidFill>
            </a:endParaRPr>
          </a:p>
          <a:p>
            <a:r>
              <a:rPr lang="en-US" sz="2400" dirty="0">
                <a:solidFill>
                  <a:schemeClr val="bg1"/>
                </a:solidFill>
              </a:rPr>
              <a:t>The most profitable time of year occurs in May</a:t>
            </a:r>
          </a:p>
          <a:p>
            <a:endParaRPr lang="en-US" sz="2400" dirty="0">
              <a:solidFill>
                <a:schemeClr val="bg1"/>
              </a:solidFill>
            </a:endParaRPr>
          </a:p>
          <a:p>
            <a:r>
              <a:rPr lang="en-US" sz="2400" dirty="0">
                <a:solidFill>
                  <a:schemeClr val="bg1"/>
                </a:solidFill>
              </a:rPr>
              <a:t>The above is the result of all the data; if we look at the data of the two companies separately, we will get different results</a:t>
            </a:r>
            <a:r>
              <a:rPr lang="zh-TW" altLang="en-US" sz="2400" dirty="0">
                <a:solidFill>
                  <a:schemeClr val="bg1"/>
                </a:solidFill>
              </a:rPr>
              <a:t> </a:t>
            </a:r>
            <a:r>
              <a:rPr lang="en-US" altLang="zh-TW" sz="2400" dirty="0">
                <a:solidFill>
                  <a:schemeClr val="bg1"/>
                </a:solidFill>
              </a:rPr>
              <a:t>(Next Slide)</a:t>
            </a:r>
            <a:endParaRPr lang="en-US" sz="2400" dirty="0">
              <a:solidFill>
                <a:schemeClr val="bg1"/>
              </a:solidFill>
            </a:endParaRPr>
          </a:p>
        </p:txBody>
      </p:sp>
    </p:spTree>
    <p:extLst>
      <p:ext uri="{BB962C8B-B14F-4D97-AF65-F5344CB8AC3E}">
        <p14:creationId xmlns:p14="http://schemas.microsoft.com/office/powerpoint/2010/main" val="123096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1347038" y="3094591"/>
            <a:ext cx="1963570" cy="2345038"/>
          </a:xfrm>
        </p:spPr>
        <p:txBody>
          <a:bodyPr vert="horz" lIns="91440" tIns="45720" rIns="91440" bIns="45720" rtlCol="0" anchor="ctr" anchorCtr="0">
            <a:normAutofit fontScale="90000"/>
          </a:bodyPr>
          <a:lstStyle/>
          <a:p>
            <a:pPr algn="l"/>
            <a:r>
              <a:rPr lang="en-US" sz="4400" b="1" kern="1200" dirty="0">
                <a:solidFill>
                  <a:srgbClr val="FF6600"/>
                </a:solidFill>
                <a:latin typeface="+mj-lt"/>
                <a:ea typeface="+mj-ea"/>
                <a:cs typeface="+mj-cs"/>
              </a:rPr>
              <a:t>Outline</a:t>
            </a:r>
            <a:br>
              <a:rPr lang="en-US" sz="4400" kern="1200" dirty="0">
                <a:solidFill>
                  <a:schemeClr val="bg1"/>
                </a:solidFill>
                <a:latin typeface="+mj-lt"/>
                <a:ea typeface="+mj-ea"/>
                <a:cs typeface="+mj-cs"/>
              </a:rPr>
            </a:br>
            <a:br>
              <a:rPr lang="en-US" sz="4400" kern="1200" dirty="0">
                <a:solidFill>
                  <a:schemeClr val="bg1"/>
                </a:solidFill>
                <a:latin typeface="+mj-lt"/>
                <a:ea typeface="+mj-ea"/>
                <a:cs typeface="+mj-cs"/>
              </a:rPr>
            </a:br>
            <a:br>
              <a:rPr lang="en-US" sz="4400" kern="1200" dirty="0">
                <a:solidFill>
                  <a:schemeClr val="bg1"/>
                </a:solidFill>
                <a:latin typeface="+mj-lt"/>
                <a:ea typeface="+mj-ea"/>
                <a:cs typeface="+mj-cs"/>
              </a:rPr>
            </a:br>
            <a:endParaRPr lang="en-US" sz="44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766560" y="1335024"/>
            <a:ext cx="4581144" cy="4416552"/>
          </a:xfrm>
        </p:spPr>
        <p:txBody>
          <a:bodyPr vert="horz" lIns="91440" tIns="45720" rIns="91440" bIns="45720" rtlCol="0" anchor="ctr">
            <a:normAutofit/>
          </a:bodyPr>
          <a:lstStyle/>
          <a:p>
            <a:pPr indent="-228600" algn="l">
              <a:buFont typeface="Arial" panose="020B0604020202020204" pitchFamily="34" charset="0"/>
              <a:buChar char="•"/>
            </a:pPr>
            <a:endParaRPr lang="en-US" sz="2000" dirty="0"/>
          </a:p>
          <a:p>
            <a:pPr indent="-228600" algn="l">
              <a:lnSpc>
                <a:spcPct val="150000"/>
              </a:lnSpc>
              <a:buFont typeface="Arial" panose="020B0604020202020204" pitchFamily="34" charset="0"/>
              <a:buChar char="•"/>
            </a:pPr>
            <a:r>
              <a:rPr lang="en-US" sz="2000" b="1" dirty="0"/>
              <a:t>Problem Statement   </a:t>
            </a:r>
          </a:p>
          <a:p>
            <a:pPr indent="-228600" algn="l">
              <a:lnSpc>
                <a:spcPct val="150000"/>
              </a:lnSpc>
              <a:buFont typeface="Arial" panose="020B0604020202020204" pitchFamily="34" charset="0"/>
              <a:buChar char="•"/>
            </a:pPr>
            <a:r>
              <a:rPr lang="en-US" sz="2000" b="1" dirty="0"/>
              <a:t>Datasets Information     </a:t>
            </a:r>
          </a:p>
          <a:p>
            <a:pPr indent="-228600" algn="l">
              <a:lnSpc>
                <a:spcPct val="150000"/>
              </a:lnSpc>
              <a:buFont typeface="Arial" panose="020B0604020202020204" pitchFamily="34" charset="0"/>
              <a:buChar char="•"/>
            </a:pPr>
            <a:r>
              <a:rPr lang="en-US" sz="2000" b="1" dirty="0"/>
              <a:t>EDA</a:t>
            </a:r>
          </a:p>
          <a:p>
            <a:pPr indent="-228600" algn="l">
              <a:lnSpc>
                <a:spcPct val="150000"/>
              </a:lnSpc>
              <a:buFont typeface="Arial" panose="020B0604020202020204" pitchFamily="34" charset="0"/>
              <a:buChar char="•"/>
            </a:pPr>
            <a:r>
              <a:rPr lang="en-US" sz="2000" b="1" dirty="0"/>
              <a:t>Hypothesis </a:t>
            </a:r>
          </a:p>
          <a:p>
            <a:pPr indent="-228600" algn="l">
              <a:lnSpc>
                <a:spcPct val="150000"/>
              </a:lnSpc>
              <a:buFont typeface="Arial" panose="020B0604020202020204" pitchFamily="34" charset="0"/>
              <a:buChar char="•"/>
            </a:pPr>
            <a:r>
              <a:rPr lang="en-US" sz="2000" b="1" dirty="0"/>
              <a:t>Summary  </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94620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0A2EE-4A6E-EE4B-4837-D8126A1FBBB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dirty="0">
                <a:solidFill>
                  <a:srgbClr val="FFFFFF"/>
                </a:solidFill>
              </a:rPr>
              <a:t>The relationship between profit and date</a:t>
            </a:r>
            <a:br>
              <a:rPr lang="en-US" sz="3000" dirty="0">
                <a:solidFill>
                  <a:srgbClr val="FFFFFF"/>
                </a:solidFill>
              </a:rPr>
            </a:br>
            <a:r>
              <a:rPr lang="en-US" sz="3000" dirty="0">
                <a:solidFill>
                  <a:srgbClr val="FFFFFF"/>
                </a:solidFill>
              </a:rPr>
              <a:t>(Pink Cab vs. Yellow Cab)</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C2767E7-A643-43E5-C02A-194A84DA5D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67" y="3126759"/>
            <a:ext cx="5455917" cy="345086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29F5B262-7FDB-601E-BCE8-4AD63689C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810" y="3182226"/>
            <a:ext cx="5673182" cy="3361358"/>
          </a:xfrm>
          <a:prstGeom prst="rect">
            <a:avLst/>
          </a:prstGeom>
        </p:spPr>
      </p:pic>
      <p:sp>
        <p:nvSpPr>
          <p:cNvPr id="8" name="TextBox 7">
            <a:extLst>
              <a:ext uri="{FF2B5EF4-FFF2-40B4-BE49-F238E27FC236}">
                <a16:creationId xmlns:a16="http://schemas.microsoft.com/office/drawing/2014/main" id="{E39CF602-6C0F-CBD4-A6F1-659845BAD3CE}"/>
              </a:ext>
            </a:extLst>
          </p:cNvPr>
          <p:cNvSpPr txBox="1"/>
          <p:nvPr/>
        </p:nvSpPr>
        <p:spPr>
          <a:xfrm>
            <a:off x="1767016" y="2458995"/>
            <a:ext cx="3052119" cy="584775"/>
          </a:xfrm>
          <a:prstGeom prst="rect">
            <a:avLst/>
          </a:prstGeom>
          <a:noFill/>
        </p:spPr>
        <p:txBody>
          <a:bodyPr wrap="square" rtlCol="0">
            <a:spAutoFit/>
          </a:bodyPr>
          <a:lstStyle/>
          <a:p>
            <a:pPr algn="ctr"/>
            <a:r>
              <a:rPr lang="en-US" sz="3200" b="1" dirty="0">
                <a:latin typeface="+mj-lt"/>
              </a:rPr>
              <a:t>Pink Cab</a:t>
            </a:r>
          </a:p>
        </p:txBody>
      </p:sp>
      <p:sp>
        <p:nvSpPr>
          <p:cNvPr id="9" name="TextBox 8">
            <a:extLst>
              <a:ext uri="{FF2B5EF4-FFF2-40B4-BE49-F238E27FC236}">
                <a16:creationId xmlns:a16="http://schemas.microsoft.com/office/drawing/2014/main" id="{118C9E27-46EC-8E11-4540-E0D981DC863A}"/>
              </a:ext>
            </a:extLst>
          </p:cNvPr>
          <p:cNvSpPr txBox="1"/>
          <p:nvPr/>
        </p:nvSpPr>
        <p:spPr>
          <a:xfrm>
            <a:off x="7851913" y="2458995"/>
            <a:ext cx="2594113" cy="584775"/>
          </a:xfrm>
          <a:prstGeom prst="rect">
            <a:avLst/>
          </a:prstGeom>
          <a:noFill/>
        </p:spPr>
        <p:txBody>
          <a:bodyPr wrap="square" rtlCol="0">
            <a:spAutoFit/>
          </a:bodyPr>
          <a:lstStyle/>
          <a:p>
            <a:pPr algn="ctr"/>
            <a:r>
              <a:rPr lang="en-US" sz="3200" b="1" dirty="0">
                <a:latin typeface="+mj-lt"/>
              </a:rPr>
              <a:t>Yellow Cab</a:t>
            </a:r>
          </a:p>
        </p:txBody>
      </p:sp>
    </p:spTree>
    <p:extLst>
      <p:ext uri="{BB962C8B-B14F-4D97-AF65-F5344CB8AC3E}">
        <p14:creationId xmlns:p14="http://schemas.microsoft.com/office/powerpoint/2010/main" val="384558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658C5-2DAB-65EC-0CC4-0DF558F966AF}"/>
              </a:ext>
            </a:extLst>
          </p:cNvPr>
          <p:cNvSpPr>
            <a:spLocks noGrp="1"/>
          </p:cNvSpPr>
          <p:nvPr>
            <p:ph type="title"/>
          </p:nvPr>
        </p:nvSpPr>
        <p:spPr>
          <a:xfrm>
            <a:off x="943276" y="712268"/>
            <a:ext cx="10410524" cy="1193533"/>
          </a:xfrm>
        </p:spPr>
        <p:txBody>
          <a:bodyPr>
            <a:normAutofit/>
          </a:bodyPr>
          <a:lstStyle/>
          <a:p>
            <a:r>
              <a:rPr lang="en-US" sz="3700" dirty="0">
                <a:solidFill>
                  <a:srgbClr val="FFFFFF"/>
                </a:solidFill>
              </a:rPr>
              <a:t>The relationship between profit and date</a:t>
            </a:r>
            <a:br>
              <a:rPr lang="en-US" sz="3700" dirty="0">
                <a:solidFill>
                  <a:srgbClr val="FFFFFF"/>
                </a:solidFill>
              </a:rPr>
            </a:br>
            <a:r>
              <a:rPr lang="en-US" sz="3700" dirty="0">
                <a:solidFill>
                  <a:srgbClr val="FFFFFF"/>
                </a:solidFill>
              </a:rPr>
              <a:t>(Pink Cab vs. Yellow Cab)</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9C0B05-725A-C49D-1713-C762588CB3E5}"/>
              </a:ext>
            </a:extLst>
          </p:cNvPr>
          <p:cNvSpPr>
            <a:spLocks noGrp="1"/>
          </p:cNvSpPr>
          <p:nvPr>
            <p:ph idx="1"/>
          </p:nvPr>
        </p:nvSpPr>
        <p:spPr>
          <a:xfrm>
            <a:off x="943276" y="2050181"/>
            <a:ext cx="10410524" cy="4126782"/>
          </a:xfrm>
        </p:spPr>
        <p:txBody>
          <a:bodyPr>
            <a:normAutofit/>
          </a:bodyPr>
          <a:lstStyle/>
          <a:p>
            <a:r>
              <a:rPr lang="en-US" sz="2400" dirty="0">
                <a:solidFill>
                  <a:srgbClr val="FFFFFF"/>
                </a:solidFill>
                <a:latin typeface="+mj-lt"/>
              </a:rPr>
              <a:t>From the above two graphs, we can once again see the difference in profit between the two companies.</a:t>
            </a:r>
            <a:r>
              <a:rPr lang="zh-TW" altLang="en-US" sz="2400" dirty="0">
                <a:solidFill>
                  <a:srgbClr val="FFFFFF"/>
                </a:solidFill>
                <a:latin typeface="+mj-lt"/>
              </a:rPr>
              <a:t> </a:t>
            </a:r>
            <a:r>
              <a:rPr lang="en-US" altLang="zh-TW" sz="2400" dirty="0">
                <a:solidFill>
                  <a:srgbClr val="FFFFFF"/>
                </a:solidFill>
                <a:latin typeface="+mj-lt"/>
              </a:rPr>
              <a:t>Yellow Cab has more profit than Pink Cab</a:t>
            </a:r>
          </a:p>
          <a:p>
            <a:r>
              <a:rPr lang="en-US" sz="2400" dirty="0">
                <a:solidFill>
                  <a:srgbClr val="FFFFFF"/>
                </a:solidFill>
                <a:latin typeface="+mj-lt"/>
              </a:rPr>
              <a:t>Pink Cab often sees higher-than-normal profits at the end of the year</a:t>
            </a:r>
          </a:p>
          <a:p>
            <a:r>
              <a:rPr lang="en-US" sz="2400" dirty="0">
                <a:solidFill>
                  <a:srgbClr val="FFFFFF"/>
                </a:solidFill>
                <a:latin typeface="+mj-lt"/>
              </a:rPr>
              <a:t>Most of Pink Cab's profits in a year are between 10 to 350, and Yellow Cab's profit is usually between 10 to 750</a:t>
            </a:r>
          </a:p>
          <a:p>
            <a:r>
              <a:rPr lang="en-US" sz="2400" dirty="0">
                <a:solidFill>
                  <a:srgbClr val="FFFFFF"/>
                </a:solidFill>
                <a:latin typeface="+mj-lt"/>
              </a:rPr>
              <a:t>From the above points, we can conclude that in most cases, Yellow Cab has more profits and users than Pink Cab; therefore, we can conclude that Yellow Cab would be a better company for investment </a:t>
            </a:r>
          </a:p>
          <a:p>
            <a:endParaRPr lang="en-US" sz="2400" dirty="0">
              <a:solidFill>
                <a:srgbClr val="FFFFFF"/>
              </a:solidFill>
            </a:endParaRPr>
          </a:p>
          <a:p>
            <a:endParaRPr lang="en-US" sz="2400" dirty="0">
              <a:solidFill>
                <a:srgbClr val="FFFFFF"/>
              </a:solidFill>
            </a:endParaRPr>
          </a:p>
        </p:txBody>
      </p:sp>
    </p:spTree>
    <p:extLst>
      <p:ext uri="{BB962C8B-B14F-4D97-AF65-F5344CB8AC3E}">
        <p14:creationId xmlns:p14="http://schemas.microsoft.com/office/powerpoint/2010/main" val="383589947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E0E1A-0DA1-355C-B3C4-A0EA7134A290}"/>
              </a:ext>
            </a:extLst>
          </p:cNvPr>
          <p:cNvSpPr>
            <a:spLocks noGrp="1"/>
          </p:cNvSpPr>
          <p:nvPr>
            <p:ph type="title"/>
          </p:nvPr>
        </p:nvSpPr>
        <p:spPr>
          <a:xfrm>
            <a:off x="651307" y="640081"/>
            <a:ext cx="3377183" cy="1225789"/>
          </a:xfrm>
          <a:noFill/>
        </p:spPr>
        <p:txBody>
          <a:bodyPr vert="horz" lIns="91440" tIns="45720" rIns="91440" bIns="45720" rtlCol="0" anchor="b">
            <a:normAutofit/>
          </a:bodyPr>
          <a:lstStyle/>
          <a:p>
            <a:r>
              <a:rPr lang="en-US" kern="1200" dirty="0">
                <a:solidFill>
                  <a:schemeClr val="bg1"/>
                </a:solidFill>
                <a:latin typeface="+mj-lt"/>
                <a:ea typeface="+mj-ea"/>
                <a:cs typeface="+mj-cs"/>
              </a:rPr>
              <a:t>Gender ratio</a:t>
            </a:r>
          </a:p>
        </p:txBody>
      </p:sp>
      <p:pic>
        <p:nvPicPr>
          <p:cNvPr id="5" name="Content Placeholder 4" descr="Chart, pie chart&#10;&#10;Description automatically generated">
            <a:extLst>
              <a:ext uri="{FF2B5EF4-FFF2-40B4-BE49-F238E27FC236}">
                <a16:creationId xmlns:a16="http://schemas.microsoft.com/office/drawing/2014/main" id="{C1276DE3-3477-AC46-3219-11F4D784B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6255" y="640080"/>
            <a:ext cx="6214863" cy="5577839"/>
          </a:xfrm>
          <a:prstGeom prst="rect">
            <a:avLst/>
          </a:prstGeom>
        </p:spPr>
      </p:pic>
      <p:sp>
        <p:nvSpPr>
          <p:cNvPr id="6" name="TextBox 5">
            <a:extLst>
              <a:ext uri="{FF2B5EF4-FFF2-40B4-BE49-F238E27FC236}">
                <a16:creationId xmlns:a16="http://schemas.microsoft.com/office/drawing/2014/main" id="{94A75868-31D3-A9A0-496C-93650F605D10}"/>
              </a:ext>
            </a:extLst>
          </p:cNvPr>
          <p:cNvSpPr txBox="1"/>
          <p:nvPr/>
        </p:nvSpPr>
        <p:spPr>
          <a:xfrm>
            <a:off x="778476" y="2298357"/>
            <a:ext cx="2792627" cy="1295868"/>
          </a:xfrm>
          <a:prstGeom prst="rect">
            <a:avLst/>
          </a:prstGeom>
          <a:noFill/>
        </p:spPr>
        <p:txBody>
          <a:bodyPr wrap="square" rtlCol="0">
            <a:spAutoFit/>
          </a:bodyPr>
          <a:lstStyle/>
          <a:p>
            <a:pPr>
              <a:lnSpc>
                <a:spcPct val="150000"/>
              </a:lnSpc>
            </a:pPr>
            <a:r>
              <a:rPr lang="en-US" dirty="0">
                <a:solidFill>
                  <a:schemeClr val="bg1"/>
                </a:solidFill>
              </a:rPr>
              <a:t>We can see that there are more male users than female users</a:t>
            </a:r>
          </a:p>
        </p:txBody>
      </p:sp>
    </p:spTree>
    <p:extLst>
      <p:ext uri="{BB962C8B-B14F-4D97-AF65-F5344CB8AC3E}">
        <p14:creationId xmlns:p14="http://schemas.microsoft.com/office/powerpoint/2010/main" val="374141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27E7-B6E8-8D37-437D-700AC713F58B}"/>
              </a:ext>
            </a:extLst>
          </p:cNvPr>
          <p:cNvSpPr>
            <a:spLocks noGrp="1"/>
          </p:cNvSpPr>
          <p:nvPr>
            <p:ph type="title"/>
          </p:nvPr>
        </p:nvSpPr>
        <p:spPr/>
        <p:txBody>
          <a:bodyPr/>
          <a:lstStyle/>
          <a:p>
            <a:r>
              <a:rPr lang="en-US" dirty="0"/>
              <a:t>Average profit for the whole year</a:t>
            </a:r>
          </a:p>
        </p:txBody>
      </p:sp>
      <p:sp>
        <p:nvSpPr>
          <p:cNvPr id="3" name="Content Placeholder 2">
            <a:extLst>
              <a:ext uri="{FF2B5EF4-FFF2-40B4-BE49-F238E27FC236}">
                <a16:creationId xmlns:a16="http://schemas.microsoft.com/office/drawing/2014/main" id="{1E18370F-BDF5-BFCA-313E-9B4C79C46297}"/>
              </a:ext>
            </a:extLst>
          </p:cNvPr>
          <p:cNvSpPr>
            <a:spLocks noGrp="1"/>
          </p:cNvSpPr>
          <p:nvPr>
            <p:ph idx="1"/>
          </p:nvPr>
        </p:nvSpPr>
        <p:spPr/>
        <p:txBody>
          <a:bodyPr/>
          <a:lstStyle/>
          <a:p>
            <a:r>
              <a:rPr lang="en-US" dirty="0"/>
              <a:t>Our data is from 2016 to 2018. By calculating the average profit each year, we can see the trend of industry profits</a:t>
            </a:r>
          </a:p>
          <a:p>
            <a:endParaRPr lang="en-US" dirty="0"/>
          </a:p>
        </p:txBody>
      </p:sp>
      <p:pic>
        <p:nvPicPr>
          <p:cNvPr id="5" name="Picture 4" descr="Table&#10;&#10;Description automatically generated">
            <a:extLst>
              <a:ext uri="{FF2B5EF4-FFF2-40B4-BE49-F238E27FC236}">
                <a16:creationId xmlns:a16="http://schemas.microsoft.com/office/drawing/2014/main" id="{A7EA2071-BDAD-DCF9-E523-53E831A8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02" y="2985328"/>
            <a:ext cx="4064484" cy="1561958"/>
          </a:xfrm>
          <a:prstGeom prst="rect">
            <a:avLst/>
          </a:prstGeom>
        </p:spPr>
      </p:pic>
      <p:sp>
        <p:nvSpPr>
          <p:cNvPr id="6" name="TextBox 5">
            <a:extLst>
              <a:ext uri="{FF2B5EF4-FFF2-40B4-BE49-F238E27FC236}">
                <a16:creationId xmlns:a16="http://schemas.microsoft.com/office/drawing/2014/main" id="{1D55E43C-5482-479D-F999-69DAD8AEBDBC}"/>
              </a:ext>
            </a:extLst>
          </p:cNvPr>
          <p:cNvSpPr txBox="1"/>
          <p:nvPr/>
        </p:nvSpPr>
        <p:spPr>
          <a:xfrm>
            <a:off x="838200" y="4752882"/>
            <a:ext cx="1022933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From the above results, we can see that the average profit decreases year by year.</a:t>
            </a:r>
          </a:p>
        </p:txBody>
      </p:sp>
    </p:spTree>
    <p:extLst>
      <p:ext uri="{BB962C8B-B14F-4D97-AF65-F5344CB8AC3E}">
        <p14:creationId xmlns:p14="http://schemas.microsoft.com/office/powerpoint/2010/main" val="281551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8863A-4D72-1E5A-0A93-5F00605EB215}"/>
              </a:ext>
            </a:extLst>
          </p:cNvPr>
          <p:cNvSpPr>
            <a:spLocks noGrp="1"/>
          </p:cNvSpPr>
          <p:nvPr>
            <p:ph type="title"/>
          </p:nvPr>
        </p:nvSpPr>
        <p:spPr>
          <a:xfrm>
            <a:off x="1024128" y="965199"/>
            <a:ext cx="6766078" cy="4927601"/>
          </a:xfrm>
        </p:spPr>
        <p:txBody>
          <a:bodyPr vert="horz" lIns="91440" tIns="45720" rIns="91440" bIns="45720" rtlCol="0" anchor="ctr">
            <a:normAutofit/>
          </a:bodyPr>
          <a:lstStyle/>
          <a:p>
            <a:pPr algn="r"/>
            <a:r>
              <a:rPr lang="en-US" sz="4800" b="1" kern="1200" dirty="0">
                <a:solidFill>
                  <a:schemeClr val="bg1"/>
                </a:solidFill>
                <a:latin typeface="+mj-lt"/>
                <a:ea typeface="+mj-ea"/>
                <a:cs typeface="+mj-cs"/>
              </a:rPr>
              <a:t>Hypothesis </a:t>
            </a:r>
            <a:endParaRPr lang="en-US" sz="4800" kern="1200" dirty="0">
              <a:solidFill>
                <a:schemeClr val="bg1"/>
              </a:solidFill>
              <a:latin typeface="+mj-lt"/>
              <a:ea typeface="+mj-ea"/>
              <a:cs typeface="+mj-cs"/>
            </a:endParaRP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402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0A97FE-D249-B122-6E3A-7EC37400E6D5}"/>
              </a:ext>
            </a:extLst>
          </p:cNvPr>
          <p:cNvSpPr>
            <a:spLocks noGrp="1"/>
          </p:cNvSpPr>
          <p:nvPr>
            <p:ph type="title"/>
          </p:nvPr>
        </p:nvSpPr>
        <p:spPr>
          <a:xfrm>
            <a:off x="833002" y="448253"/>
            <a:ext cx="10520702" cy="1325563"/>
          </a:xfrm>
        </p:spPr>
        <p:txBody>
          <a:bodyPr>
            <a:normAutofit/>
          </a:bodyPr>
          <a:lstStyle/>
          <a:p>
            <a:r>
              <a:rPr lang="en-US" b="1" dirty="0"/>
              <a:t>Hypothesis </a:t>
            </a:r>
            <a:endParaRPr lang="en-US" dirty="0"/>
          </a:p>
        </p:txBody>
      </p:sp>
      <p:sp>
        <p:nvSpPr>
          <p:cNvPr id="3" name="Content Placeholder 2">
            <a:extLst>
              <a:ext uri="{FF2B5EF4-FFF2-40B4-BE49-F238E27FC236}">
                <a16:creationId xmlns:a16="http://schemas.microsoft.com/office/drawing/2014/main" id="{5630C5AF-A88F-C4F7-F2EA-1E15F66C7E81}"/>
              </a:ext>
            </a:extLst>
          </p:cNvPr>
          <p:cNvSpPr>
            <a:spLocks noGrp="1"/>
          </p:cNvSpPr>
          <p:nvPr>
            <p:ph idx="1"/>
          </p:nvPr>
        </p:nvSpPr>
        <p:spPr>
          <a:xfrm>
            <a:off x="838200" y="2191807"/>
            <a:ext cx="4936067" cy="3985155"/>
          </a:xfrm>
        </p:spPr>
        <p:txBody>
          <a:bodyPr>
            <a:normAutofit/>
          </a:bodyPr>
          <a:lstStyle/>
          <a:p>
            <a:r>
              <a:rPr lang="en-US" b="1" dirty="0">
                <a:latin typeface="+mj-lt"/>
              </a:rPr>
              <a:t>Hypothesis</a:t>
            </a:r>
            <a:r>
              <a:rPr lang="zh-TW" altLang="en-US" b="1" dirty="0">
                <a:latin typeface="+mj-lt"/>
              </a:rPr>
              <a:t> </a:t>
            </a:r>
            <a:r>
              <a:rPr lang="en-US" altLang="zh-TW" b="1" dirty="0">
                <a:latin typeface="+mj-lt"/>
              </a:rPr>
              <a:t>1: </a:t>
            </a:r>
          </a:p>
          <a:p>
            <a:pPr marL="0" indent="0">
              <a:buNone/>
            </a:pPr>
            <a:r>
              <a:rPr lang="en-US" b="1" dirty="0">
                <a:latin typeface="+mj-lt"/>
              </a:rPr>
              <a:t>Seniors may need more cab service</a:t>
            </a:r>
            <a:endParaRPr lang="en-US" altLang="zh-TW" b="1" dirty="0">
              <a:latin typeface="+mj-lt"/>
            </a:endParaRPr>
          </a:p>
          <a:p>
            <a:pPr marL="0" indent="0">
              <a:buNone/>
            </a:pPr>
            <a:endParaRPr lang="en-US" b="1" dirty="0">
              <a:latin typeface="+mj-lt"/>
            </a:endParaRPr>
          </a:p>
          <a:p>
            <a:pPr marL="0" indent="0">
              <a:buNone/>
            </a:pPr>
            <a:r>
              <a:rPr lang="en-US" b="1" dirty="0">
                <a:latin typeface="+mj-lt"/>
              </a:rPr>
              <a:t>Result:</a:t>
            </a:r>
          </a:p>
          <a:p>
            <a:pPr marL="0" indent="0">
              <a:buNone/>
            </a:pPr>
            <a:r>
              <a:rPr lang="en-US" dirty="0">
                <a:latin typeface="+mj-lt"/>
              </a:rPr>
              <a:t>Adults (20-40) may need more cab service</a:t>
            </a:r>
            <a:endParaRPr lang="en-US" b="1" dirty="0">
              <a:latin typeface="+mj-lt"/>
            </a:endParaRPr>
          </a:p>
          <a:p>
            <a:pPr marL="0" indent="0">
              <a:buNone/>
            </a:pPr>
            <a:endParaRPr lang="en-US" sz="2000" b="1" dirty="0">
              <a:latin typeface="+mj-lt"/>
            </a:endParaRPr>
          </a:p>
        </p:txBody>
      </p:sp>
      <p:pic>
        <p:nvPicPr>
          <p:cNvPr id="5" name="Picture 4" descr="Chart, pie chart&#10;&#10;Description automatically generated">
            <a:extLst>
              <a:ext uri="{FF2B5EF4-FFF2-40B4-BE49-F238E27FC236}">
                <a16:creationId xmlns:a16="http://schemas.microsoft.com/office/drawing/2014/main" id="{9110A1D3-FB0D-E239-203A-F0906D098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4" y="2234677"/>
            <a:ext cx="4935970" cy="3899415"/>
          </a:xfrm>
          <a:prstGeom prst="rect">
            <a:avLst/>
          </a:prstGeom>
        </p:spPr>
      </p:pic>
    </p:spTree>
    <p:extLst>
      <p:ext uri="{BB962C8B-B14F-4D97-AF65-F5344CB8AC3E}">
        <p14:creationId xmlns:p14="http://schemas.microsoft.com/office/powerpoint/2010/main" val="382079104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D4BAE6-D71C-3EE4-C238-1EAEB02319E1}"/>
              </a:ext>
            </a:extLst>
          </p:cNvPr>
          <p:cNvSpPr>
            <a:spLocks noGrp="1"/>
          </p:cNvSpPr>
          <p:nvPr>
            <p:ph type="title"/>
          </p:nvPr>
        </p:nvSpPr>
        <p:spPr>
          <a:xfrm>
            <a:off x="833002" y="448253"/>
            <a:ext cx="10520702" cy="1325563"/>
          </a:xfrm>
        </p:spPr>
        <p:txBody>
          <a:bodyPr>
            <a:normAutofit/>
          </a:bodyPr>
          <a:lstStyle/>
          <a:p>
            <a:r>
              <a:rPr lang="en-US" b="1" dirty="0"/>
              <a:t>Hypothesis </a:t>
            </a:r>
            <a:endParaRPr lang="en-US" dirty="0"/>
          </a:p>
        </p:txBody>
      </p:sp>
      <p:sp>
        <p:nvSpPr>
          <p:cNvPr id="3" name="Content Placeholder 2">
            <a:extLst>
              <a:ext uri="{FF2B5EF4-FFF2-40B4-BE49-F238E27FC236}">
                <a16:creationId xmlns:a16="http://schemas.microsoft.com/office/drawing/2014/main" id="{E130E36D-1609-AF7D-DF2F-A4EC85170BD8}"/>
              </a:ext>
            </a:extLst>
          </p:cNvPr>
          <p:cNvSpPr>
            <a:spLocks noGrp="1"/>
          </p:cNvSpPr>
          <p:nvPr>
            <p:ph idx="1"/>
          </p:nvPr>
        </p:nvSpPr>
        <p:spPr>
          <a:xfrm>
            <a:off x="838200" y="2191807"/>
            <a:ext cx="4936067" cy="3985155"/>
          </a:xfrm>
        </p:spPr>
        <p:txBody>
          <a:bodyPr>
            <a:normAutofit/>
          </a:bodyPr>
          <a:lstStyle/>
          <a:p>
            <a:r>
              <a:rPr lang="en-US" sz="2000" b="1" dirty="0">
                <a:latin typeface="+mj-lt"/>
              </a:rPr>
              <a:t>Hypothesis</a:t>
            </a:r>
            <a:r>
              <a:rPr lang="zh-TW" altLang="en-US" sz="2000" b="1" dirty="0">
                <a:latin typeface="+mj-lt"/>
              </a:rPr>
              <a:t> </a:t>
            </a:r>
            <a:r>
              <a:rPr lang="en-US" altLang="zh-TW" sz="2000" b="1" dirty="0">
                <a:latin typeface="+mj-lt"/>
              </a:rPr>
              <a:t>2: </a:t>
            </a:r>
          </a:p>
          <a:p>
            <a:pPr marL="0" indent="0">
              <a:buNone/>
            </a:pPr>
            <a:r>
              <a:rPr lang="en-US" sz="2000" b="1" dirty="0">
                <a:latin typeface="+mj-lt"/>
              </a:rPr>
              <a:t>Populous cities will have a more extensive customer base</a:t>
            </a:r>
          </a:p>
          <a:p>
            <a:pPr marL="0" indent="0">
              <a:buNone/>
            </a:pPr>
            <a:endParaRPr lang="en-US" sz="2000" b="1" dirty="0">
              <a:latin typeface="+mj-lt"/>
            </a:endParaRPr>
          </a:p>
          <a:p>
            <a:pPr marL="0" indent="0">
              <a:buNone/>
            </a:pPr>
            <a:r>
              <a:rPr lang="en-US" sz="2000" b="1" dirty="0">
                <a:latin typeface="+mj-lt"/>
              </a:rPr>
              <a:t>Result:</a:t>
            </a:r>
          </a:p>
          <a:p>
            <a:pPr marL="0" indent="0">
              <a:buNone/>
            </a:pPr>
            <a:r>
              <a:rPr lang="en-US" sz="2000" b="1" dirty="0">
                <a:latin typeface="+mj-lt"/>
              </a:rPr>
              <a:t>We can see that most of the user base occurs in cities with high population density </a:t>
            </a:r>
            <a:br>
              <a:rPr lang="en-US" sz="2000" b="1" dirty="0">
                <a:latin typeface="+mj-lt"/>
              </a:rPr>
            </a:br>
            <a:endParaRPr lang="en-US" sz="2000" b="1" dirty="0">
              <a:latin typeface="+mj-lt"/>
            </a:endParaRPr>
          </a:p>
        </p:txBody>
      </p:sp>
      <p:pic>
        <p:nvPicPr>
          <p:cNvPr id="5" name="Picture 4" descr="Chart, pie chart&#10;&#10;Description automatically generated">
            <a:extLst>
              <a:ext uri="{FF2B5EF4-FFF2-40B4-BE49-F238E27FC236}">
                <a16:creationId xmlns:a16="http://schemas.microsoft.com/office/drawing/2014/main" id="{E5A10F0F-511A-0F85-F5FD-E1F52654C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734" y="2327227"/>
            <a:ext cx="4935970" cy="3714316"/>
          </a:xfrm>
          <a:prstGeom prst="rect">
            <a:avLst/>
          </a:prstGeom>
        </p:spPr>
      </p:pic>
    </p:spTree>
    <p:extLst>
      <p:ext uri="{BB962C8B-B14F-4D97-AF65-F5344CB8AC3E}">
        <p14:creationId xmlns:p14="http://schemas.microsoft.com/office/powerpoint/2010/main" val="242619407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B9C687-DB21-6734-AD17-121789D33B82}"/>
              </a:ext>
            </a:extLst>
          </p:cNvPr>
          <p:cNvSpPr>
            <a:spLocks noGrp="1"/>
          </p:cNvSpPr>
          <p:nvPr>
            <p:ph type="title"/>
          </p:nvPr>
        </p:nvSpPr>
        <p:spPr>
          <a:xfrm>
            <a:off x="833002" y="448253"/>
            <a:ext cx="10520702" cy="1325563"/>
          </a:xfrm>
        </p:spPr>
        <p:txBody>
          <a:bodyPr>
            <a:normAutofit/>
          </a:bodyPr>
          <a:lstStyle/>
          <a:p>
            <a:r>
              <a:rPr lang="en-US" b="1" dirty="0"/>
              <a:t>Hypothesis </a:t>
            </a:r>
            <a:endParaRPr lang="en-US" dirty="0"/>
          </a:p>
        </p:txBody>
      </p:sp>
      <p:sp>
        <p:nvSpPr>
          <p:cNvPr id="3" name="Content Placeholder 2">
            <a:extLst>
              <a:ext uri="{FF2B5EF4-FFF2-40B4-BE49-F238E27FC236}">
                <a16:creationId xmlns:a16="http://schemas.microsoft.com/office/drawing/2014/main" id="{78605C9C-1DF4-FADA-3BEA-4B1422D81035}"/>
              </a:ext>
            </a:extLst>
          </p:cNvPr>
          <p:cNvSpPr>
            <a:spLocks noGrp="1"/>
          </p:cNvSpPr>
          <p:nvPr>
            <p:ph idx="1"/>
          </p:nvPr>
        </p:nvSpPr>
        <p:spPr>
          <a:xfrm>
            <a:off x="838200" y="2191807"/>
            <a:ext cx="4936067" cy="3985155"/>
          </a:xfrm>
        </p:spPr>
        <p:txBody>
          <a:bodyPr>
            <a:normAutofit/>
          </a:bodyPr>
          <a:lstStyle/>
          <a:p>
            <a:r>
              <a:rPr lang="en-US" sz="2000" b="1" dirty="0">
                <a:latin typeface="+mj-lt"/>
              </a:rPr>
              <a:t>Hypothesis</a:t>
            </a:r>
            <a:r>
              <a:rPr lang="zh-TW" altLang="en-US" sz="2000" b="1" dirty="0">
                <a:latin typeface="+mj-lt"/>
              </a:rPr>
              <a:t> </a:t>
            </a:r>
            <a:r>
              <a:rPr lang="en-US" altLang="zh-TW" sz="2000" b="1" dirty="0">
                <a:latin typeface="+mj-lt"/>
              </a:rPr>
              <a:t>3: </a:t>
            </a:r>
          </a:p>
          <a:p>
            <a:pPr marL="0" indent="0">
              <a:buNone/>
            </a:pPr>
            <a:r>
              <a:rPr lang="en-US" sz="2000" b="1" dirty="0">
                <a:latin typeface="+mj-lt"/>
              </a:rPr>
              <a:t>Let customers pay in cash have a greater chance of making a profit</a:t>
            </a:r>
          </a:p>
          <a:p>
            <a:pPr marL="0" indent="0">
              <a:buNone/>
            </a:pPr>
            <a:endParaRPr lang="en-US" sz="2000" b="1" dirty="0">
              <a:latin typeface="+mj-lt"/>
            </a:endParaRPr>
          </a:p>
          <a:p>
            <a:pPr marL="0" indent="0">
              <a:buNone/>
            </a:pPr>
            <a:r>
              <a:rPr lang="en-US" sz="2000" b="1" dirty="0">
                <a:latin typeface="+mj-lt"/>
              </a:rPr>
              <a:t>Result:</a:t>
            </a:r>
          </a:p>
          <a:p>
            <a:pPr marL="0" indent="0">
              <a:buNone/>
            </a:pPr>
            <a:r>
              <a:rPr lang="en-US" sz="2000" b="1" dirty="0">
                <a:latin typeface="+mj-lt"/>
              </a:rPr>
              <a:t>The results show that Credit card payments have more negative profits than cash payments, which means that letting users pay in cash will be a better choice</a:t>
            </a:r>
            <a:br>
              <a:rPr lang="en-US" sz="2000" b="1" dirty="0">
                <a:latin typeface="+mj-lt"/>
              </a:rPr>
            </a:br>
            <a:endParaRPr lang="en-US" sz="2000" b="1" dirty="0">
              <a:latin typeface="+mj-lt"/>
            </a:endParaRPr>
          </a:p>
          <a:p>
            <a:endParaRPr lang="en-US" sz="2000" dirty="0"/>
          </a:p>
        </p:txBody>
      </p:sp>
      <p:pic>
        <p:nvPicPr>
          <p:cNvPr id="5" name="Picture 4" descr="Chart, pie chart&#10;&#10;Description automatically generated">
            <a:extLst>
              <a:ext uri="{FF2B5EF4-FFF2-40B4-BE49-F238E27FC236}">
                <a16:creationId xmlns:a16="http://schemas.microsoft.com/office/drawing/2014/main" id="{140B5681-91BC-18BD-837B-A6758163A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269" y="1111034"/>
            <a:ext cx="4528586" cy="3985156"/>
          </a:xfrm>
          <a:prstGeom prst="rect">
            <a:avLst/>
          </a:prstGeom>
        </p:spPr>
      </p:pic>
      <p:sp>
        <p:nvSpPr>
          <p:cNvPr id="7" name="TextBox 6">
            <a:extLst>
              <a:ext uri="{FF2B5EF4-FFF2-40B4-BE49-F238E27FC236}">
                <a16:creationId xmlns:a16="http://schemas.microsoft.com/office/drawing/2014/main" id="{15D63AE2-CA12-DB5E-8D8F-EDC1A65131F2}"/>
              </a:ext>
            </a:extLst>
          </p:cNvPr>
          <p:cNvSpPr txBox="1"/>
          <p:nvPr/>
        </p:nvSpPr>
        <p:spPr>
          <a:xfrm>
            <a:off x="6339016" y="5412259"/>
            <a:ext cx="4893276" cy="646331"/>
          </a:xfrm>
          <a:prstGeom prst="rect">
            <a:avLst/>
          </a:prstGeom>
          <a:noFill/>
        </p:spPr>
        <p:txBody>
          <a:bodyPr wrap="square" rtlCol="0">
            <a:spAutoFit/>
          </a:bodyPr>
          <a:lstStyle/>
          <a:p>
            <a:r>
              <a:rPr lang="en-US" dirty="0"/>
              <a:t>This graph shows the percentage of two paying methods in negative profits (Yellow Cab)</a:t>
            </a:r>
          </a:p>
        </p:txBody>
      </p:sp>
    </p:spTree>
    <p:extLst>
      <p:ext uri="{BB962C8B-B14F-4D97-AF65-F5344CB8AC3E}">
        <p14:creationId xmlns:p14="http://schemas.microsoft.com/office/powerpoint/2010/main" val="386794350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C125EA-B013-4371-026A-C30282ADA430}"/>
              </a:ext>
            </a:extLst>
          </p:cNvPr>
          <p:cNvSpPr>
            <a:spLocks noGrp="1"/>
          </p:cNvSpPr>
          <p:nvPr>
            <p:ph type="title"/>
          </p:nvPr>
        </p:nvSpPr>
        <p:spPr>
          <a:xfrm>
            <a:off x="833002" y="448253"/>
            <a:ext cx="10520702" cy="1325563"/>
          </a:xfrm>
        </p:spPr>
        <p:txBody>
          <a:bodyPr>
            <a:normAutofit/>
          </a:bodyPr>
          <a:lstStyle/>
          <a:p>
            <a:r>
              <a:rPr lang="en-US" b="1" dirty="0"/>
              <a:t>Hypothesis</a:t>
            </a:r>
            <a:endParaRPr lang="en-US" dirty="0"/>
          </a:p>
        </p:txBody>
      </p:sp>
      <p:sp>
        <p:nvSpPr>
          <p:cNvPr id="3" name="Content Placeholder 2">
            <a:extLst>
              <a:ext uri="{FF2B5EF4-FFF2-40B4-BE49-F238E27FC236}">
                <a16:creationId xmlns:a16="http://schemas.microsoft.com/office/drawing/2014/main" id="{09A4B265-C8E5-DC02-179A-61D552F3243D}"/>
              </a:ext>
            </a:extLst>
          </p:cNvPr>
          <p:cNvSpPr>
            <a:spLocks noGrp="1"/>
          </p:cNvSpPr>
          <p:nvPr>
            <p:ph idx="1"/>
          </p:nvPr>
        </p:nvSpPr>
        <p:spPr>
          <a:xfrm>
            <a:off x="838200" y="2191807"/>
            <a:ext cx="4936067" cy="3985155"/>
          </a:xfrm>
        </p:spPr>
        <p:txBody>
          <a:bodyPr>
            <a:normAutofit/>
          </a:bodyPr>
          <a:lstStyle/>
          <a:p>
            <a:r>
              <a:rPr lang="en-US" dirty="0">
                <a:latin typeface="+mj-lt"/>
              </a:rPr>
              <a:t>Hypothesis</a:t>
            </a:r>
            <a:r>
              <a:rPr lang="zh-TW" altLang="en-US" dirty="0">
                <a:latin typeface="+mj-lt"/>
              </a:rPr>
              <a:t> </a:t>
            </a:r>
            <a:r>
              <a:rPr lang="en-US" altLang="zh-TW" dirty="0">
                <a:latin typeface="+mj-lt"/>
              </a:rPr>
              <a:t>4: </a:t>
            </a:r>
          </a:p>
          <a:p>
            <a:pPr marL="0" indent="0">
              <a:buNone/>
            </a:pPr>
            <a:r>
              <a:rPr lang="en-US" dirty="0">
                <a:latin typeface="+mj-lt"/>
              </a:rPr>
              <a:t>Female are more likely to use this service than Male</a:t>
            </a:r>
          </a:p>
          <a:p>
            <a:pPr marL="0" indent="0">
              <a:buNone/>
            </a:pPr>
            <a:endParaRPr lang="en-US" dirty="0">
              <a:latin typeface="+mj-lt"/>
            </a:endParaRPr>
          </a:p>
          <a:p>
            <a:pPr marL="0" indent="0">
              <a:buNone/>
            </a:pPr>
            <a:r>
              <a:rPr lang="en-US" dirty="0">
                <a:latin typeface="+mj-lt"/>
              </a:rPr>
              <a:t>Result:</a:t>
            </a:r>
          </a:p>
          <a:p>
            <a:pPr marL="0" indent="0">
              <a:buNone/>
            </a:pPr>
            <a:r>
              <a:rPr lang="en-US" dirty="0">
                <a:latin typeface="+mj-lt"/>
              </a:rPr>
              <a:t>More than half of the users are Male</a:t>
            </a:r>
          </a:p>
        </p:txBody>
      </p:sp>
      <p:pic>
        <p:nvPicPr>
          <p:cNvPr id="5" name="Picture 4" descr="Chart, pie chart&#10;&#10;Description automatically generated">
            <a:extLst>
              <a:ext uri="{FF2B5EF4-FFF2-40B4-BE49-F238E27FC236}">
                <a16:creationId xmlns:a16="http://schemas.microsoft.com/office/drawing/2014/main" id="{16CB5304-8E23-44A1-364B-B334446EF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386" y="2191807"/>
            <a:ext cx="4296665" cy="3985156"/>
          </a:xfrm>
          <a:prstGeom prst="rect">
            <a:avLst/>
          </a:prstGeom>
        </p:spPr>
      </p:pic>
    </p:spTree>
    <p:extLst>
      <p:ext uri="{BB962C8B-B14F-4D97-AF65-F5344CB8AC3E}">
        <p14:creationId xmlns:p14="http://schemas.microsoft.com/office/powerpoint/2010/main" val="83629807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2F2234-446F-E489-2F9A-768D7339E696}"/>
              </a:ext>
            </a:extLst>
          </p:cNvPr>
          <p:cNvSpPr>
            <a:spLocks noGrp="1"/>
          </p:cNvSpPr>
          <p:nvPr>
            <p:ph type="title"/>
          </p:nvPr>
        </p:nvSpPr>
        <p:spPr>
          <a:xfrm>
            <a:off x="833002" y="448253"/>
            <a:ext cx="10520702" cy="1325563"/>
          </a:xfrm>
        </p:spPr>
        <p:txBody>
          <a:bodyPr>
            <a:normAutofit/>
          </a:bodyPr>
          <a:lstStyle/>
          <a:p>
            <a:r>
              <a:rPr lang="en-US" b="1" dirty="0"/>
              <a:t>Hypothesis</a:t>
            </a:r>
            <a:endParaRPr lang="en-US" dirty="0"/>
          </a:p>
        </p:txBody>
      </p:sp>
      <p:sp>
        <p:nvSpPr>
          <p:cNvPr id="3" name="Content Placeholder 2">
            <a:extLst>
              <a:ext uri="{FF2B5EF4-FFF2-40B4-BE49-F238E27FC236}">
                <a16:creationId xmlns:a16="http://schemas.microsoft.com/office/drawing/2014/main" id="{2F69ACCA-6E51-D5AE-1DF0-82BDA820A55C}"/>
              </a:ext>
            </a:extLst>
          </p:cNvPr>
          <p:cNvSpPr>
            <a:spLocks noGrp="1"/>
          </p:cNvSpPr>
          <p:nvPr>
            <p:ph idx="1"/>
          </p:nvPr>
        </p:nvSpPr>
        <p:spPr>
          <a:xfrm>
            <a:off x="838200" y="2191807"/>
            <a:ext cx="4936067" cy="3985155"/>
          </a:xfrm>
        </p:spPr>
        <p:txBody>
          <a:bodyPr>
            <a:normAutofit/>
          </a:bodyPr>
          <a:lstStyle/>
          <a:p>
            <a:r>
              <a:rPr lang="en-US" b="1" dirty="0">
                <a:latin typeface="+mj-lt"/>
              </a:rPr>
              <a:t>Hypothesis</a:t>
            </a:r>
            <a:r>
              <a:rPr lang="zh-TW" altLang="en-US" b="1" dirty="0">
                <a:latin typeface="+mj-lt"/>
              </a:rPr>
              <a:t> </a:t>
            </a:r>
            <a:r>
              <a:rPr lang="en-US" altLang="zh-TW" b="1" dirty="0">
                <a:latin typeface="+mj-lt"/>
              </a:rPr>
              <a:t>5: </a:t>
            </a:r>
          </a:p>
          <a:p>
            <a:pPr marL="0" indent="0">
              <a:buNone/>
            </a:pPr>
            <a:r>
              <a:rPr lang="en-US" b="1" dirty="0">
                <a:latin typeface="+mj-lt"/>
              </a:rPr>
              <a:t>Is the average profit increasing year by year?</a:t>
            </a:r>
          </a:p>
          <a:p>
            <a:pPr marL="0" indent="0">
              <a:buNone/>
            </a:pPr>
            <a:endParaRPr lang="en-US" b="1" dirty="0">
              <a:latin typeface="+mj-lt"/>
            </a:endParaRPr>
          </a:p>
          <a:p>
            <a:pPr marL="0" indent="0">
              <a:buNone/>
            </a:pPr>
            <a:r>
              <a:rPr lang="en-US" b="1" dirty="0">
                <a:latin typeface="+mj-lt"/>
              </a:rPr>
              <a:t>Result:</a:t>
            </a:r>
          </a:p>
          <a:p>
            <a:pPr marL="0" indent="0">
              <a:buNone/>
            </a:pPr>
            <a:r>
              <a:rPr lang="en-US" b="1" dirty="0">
                <a:latin typeface="+mj-lt"/>
              </a:rPr>
              <a:t>From 2016 to 2018, we can see that average profits are decreasing year by year</a:t>
            </a:r>
          </a:p>
        </p:txBody>
      </p:sp>
      <p:pic>
        <p:nvPicPr>
          <p:cNvPr id="5" name="Picture 4" descr="Table&#10;&#10;Description automatically generated">
            <a:extLst>
              <a:ext uri="{FF2B5EF4-FFF2-40B4-BE49-F238E27FC236}">
                <a16:creationId xmlns:a16="http://schemas.microsoft.com/office/drawing/2014/main" id="{B096AF1A-F612-31A2-14AF-8016143E7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525" y="1973712"/>
            <a:ext cx="4935970" cy="2493692"/>
          </a:xfrm>
          <a:prstGeom prst="rect">
            <a:avLst/>
          </a:prstGeom>
        </p:spPr>
      </p:pic>
    </p:spTree>
    <p:extLst>
      <p:ext uri="{BB962C8B-B14F-4D97-AF65-F5344CB8AC3E}">
        <p14:creationId xmlns:p14="http://schemas.microsoft.com/office/powerpoint/2010/main" val="19297738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31FCDB8A-D986-4857-B933-484A758B3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76108"/>
            <a:ext cx="7778213" cy="5905781"/>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3421B4C-AA27-4F32-AA73-DA587F272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6769978"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172474" y="1650701"/>
            <a:ext cx="4224048" cy="2610042"/>
          </a:xfrm>
        </p:spPr>
        <p:txBody>
          <a:bodyPr vert="horz" lIns="91440" tIns="45720" rIns="91440" bIns="45720" rtlCol="0" anchorCtr="0">
            <a:normAutofit/>
          </a:bodyPr>
          <a:lstStyle/>
          <a:p>
            <a:pPr algn="l"/>
            <a:br>
              <a:rPr lang="en-US" sz="3400" kern="1200" dirty="0">
                <a:solidFill>
                  <a:srgbClr val="FFFFFF"/>
                </a:solidFill>
                <a:latin typeface="+mj-lt"/>
                <a:ea typeface="+mj-ea"/>
                <a:cs typeface="+mj-cs"/>
              </a:rPr>
            </a:br>
            <a:br>
              <a:rPr lang="en-US" sz="3400" kern="1200" dirty="0">
                <a:solidFill>
                  <a:srgbClr val="FFFFFF"/>
                </a:solidFill>
                <a:latin typeface="+mj-lt"/>
                <a:ea typeface="+mj-ea"/>
                <a:cs typeface="+mj-cs"/>
              </a:rPr>
            </a:br>
            <a:br>
              <a:rPr lang="en-US" sz="3400" kern="1200" dirty="0">
                <a:solidFill>
                  <a:srgbClr val="FFFFFF"/>
                </a:solidFill>
                <a:latin typeface="+mj-lt"/>
                <a:ea typeface="+mj-ea"/>
                <a:cs typeface="+mj-cs"/>
              </a:rPr>
            </a:br>
            <a:r>
              <a:rPr lang="en-US" sz="3400" b="1" dirty="0"/>
              <a:t>Problem Statement   </a:t>
            </a:r>
            <a:br>
              <a:rPr lang="en-US" sz="3400" dirty="0">
                <a:solidFill>
                  <a:srgbClr val="FFFFFF"/>
                </a:solidFill>
              </a:rPr>
            </a:br>
            <a:endParaRPr lang="en-US" sz="3400" b="1" kern="1200" dirty="0">
              <a:solidFill>
                <a:srgbClr val="FFFFFF"/>
              </a:solidFill>
              <a:latin typeface="+mj-lt"/>
              <a:ea typeface="+mj-ea"/>
              <a:cs typeface="+mj-cs"/>
            </a:endParaRPr>
          </a:p>
        </p:txBody>
      </p:sp>
      <p:pic>
        <p:nvPicPr>
          <p:cNvPr id="4" name="Picture 3" descr="Graphical user interfac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25" y="1650701"/>
            <a:ext cx="4095809" cy="4095809"/>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322A12-603C-59AF-223F-1D6CB9F683FE}"/>
              </a:ext>
            </a:extLst>
          </p:cNvPr>
          <p:cNvSpPr>
            <a:spLocks noGrp="1"/>
          </p:cNvSpPr>
          <p:nvPr>
            <p:ph type="title"/>
          </p:nvPr>
        </p:nvSpPr>
        <p:spPr>
          <a:xfrm>
            <a:off x="833002" y="448253"/>
            <a:ext cx="10520702" cy="1325563"/>
          </a:xfrm>
        </p:spPr>
        <p:txBody>
          <a:bodyPr>
            <a:normAutofit/>
          </a:bodyPr>
          <a:lstStyle/>
          <a:p>
            <a:r>
              <a:rPr lang="en-US" b="1" dirty="0"/>
              <a:t>Summary and Conclusion</a:t>
            </a:r>
            <a:endParaRPr lang="en-US" dirty="0"/>
          </a:p>
        </p:txBody>
      </p:sp>
      <p:sp>
        <p:nvSpPr>
          <p:cNvPr id="3" name="Content Placeholder 2">
            <a:extLst>
              <a:ext uri="{FF2B5EF4-FFF2-40B4-BE49-F238E27FC236}">
                <a16:creationId xmlns:a16="http://schemas.microsoft.com/office/drawing/2014/main" id="{2FD03273-8D71-3DF7-7D4F-E38FA2180CC9}"/>
              </a:ext>
            </a:extLst>
          </p:cNvPr>
          <p:cNvSpPr>
            <a:spLocks noGrp="1"/>
          </p:cNvSpPr>
          <p:nvPr>
            <p:ph idx="1"/>
          </p:nvPr>
        </p:nvSpPr>
        <p:spPr>
          <a:xfrm>
            <a:off x="838200" y="2191807"/>
            <a:ext cx="4936067" cy="3985155"/>
          </a:xfrm>
        </p:spPr>
        <p:txBody>
          <a:bodyPr>
            <a:normAutofit/>
          </a:bodyPr>
          <a:lstStyle/>
          <a:p>
            <a:pPr marL="0" indent="0">
              <a:lnSpc>
                <a:spcPct val="100000"/>
              </a:lnSpc>
              <a:buNone/>
            </a:pPr>
            <a:r>
              <a:rPr lang="en-US" sz="2000" b="1" dirty="0">
                <a:latin typeface="+mj-lt"/>
              </a:rPr>
              <a:t>Yellow Cab company is better than Pink Cab company</a:t>
            </a:r>
          </a:p>
          <a:p>
            <a:pPr>
              <a:lnSpc>
                <a:spcPct val="100000"/>
              </a:lnSpc>
            </a:pPr>
            <a:r>
              <a:rPr lang="en-US" sz="2000" b="1" dirty="0">
                <a:latin typeface="+mj-lt"/>
              </a:rPr>
              <a:t>More users and more transactions</a:t>
            </a:r>
          </a:p>
          <a:p>
            <a:pPr>
              <a:lnSpc>
                <a:spcPct val="100000"/>
              </a:lnSpc>
            </a:pPr>
            <a:r>
              <a:rPr lang="en-US" sz="2000" b="1" dirty="0">
                <a:latin typeface="+mj-lt"/>
              </a:rPr>
              <a:t>Greater profit</a:t>
            </a:r>
            <a:r>
              <a:rPr lang="zh-TW" altLang="en-US" sz="2000" b="1" dirty="0">
                <a:latin typeface="+mj-lt"/>
              </a:rPr>
              <a:t> </a:t>
            </a:r>
            <a:r>
              <a:rPr lang="en-US" altLang="zh-TW" sz="2000" b="1" dirty="0">
                <a:latin typeface="+mj-lt"/>
              </a:rPr>
              <a:t>(higher average profit)</a:t>
            </a:r>
          </a:p>
          <a:p>
            <a:pPr>
              <a:lnSpc>
                <a:spcPct val="100000"/>
              </a:lnSpc>
            </a:pPr>
            <a:r>
              <a:rPr lang="en-US" sz="2000" b="1" dirty="0">
                <a:latin typeface="+mj-lt"/>
              </a:rPr>
              <a:t>Combining the above two points, we can see that Yellow Cab company has more industry strength</a:t>
            </a:r>
          </a:p>
          <a:p>
            <a:endParaRPr lang="en-US" sz="2000" dirty="0"/>
          </a:p>
        </p:txBody>
      </p:sp>
      <p:pic>
        <p:nvPicPr>
          <p:cNvPr id="7" name="Graphic 6" descr="Taxi">
            <a:extLst>
              <a:ext uri="{FF2B5EF4-FFF2-40B4-BE49-F238E27FC236}">
                <a16:creationId xmlns:a16="http://schemas.microsoft.com/office/drawing/2014/main" id="{6D3179B8-7C2E-2748-5623-BF6487E174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8610542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0E5B07-0C70-082E-ED72-2A6E9C2F943A}"/>
              </a:ext>
            </a:extLst>
          </p:cNvPr>
          <p:cNvSpPr>
            <a:spLocks noGrp="1"/>
          </p:cNvSpPr>
          <p:nvPr>
            <p:ph type="title"/>
          </p:nvPr>
        </p:nvSpPr>
        <p:spPr>
          <a:xfrm>
            <a:off x="833002" y="448253"/>
            <a:ext cx="10520702" cy="1325563"/>
          </a:xfrm>
        </p:spPr>
        <p:txBody>
          <a:bodyPr>
            <a:normAutofit/>
          </a:bodyPr>
          <a:lstStyle/>
          <a:p>
            <a:r>
              <a:rPr lang="en-US" dirty="0"/>
              <a:t>Final recommendation</a:t>
            </a:r>
          </a:p>
        </p:txBody>
      </p:sp>
      <p:sp>
        <p:nvSpPr>
          <p:cNvPr id="3" name="Content Placeholder 2">
            <a:extLst>
              <a:ext uri="{FF2B5EF4-FFF2-40B4-BE49-F238E27FC236}">
                <a16:creationId xmlns:a16="http://schemas.microsoft.com/office/drawing/2014/main" id="{4B9A803E-9D05-4353-3935-5EA26A910555}"/>
              </a:ext>
            </a:extLst>
          </p:cNvPr>
          <p:cNvSpPr>
            <a:spLocks noGrp="1"/>
          </p:cNvSpPr>
          <p:nvPr>
            <p:ph idx="1"/>
          </p:nvPr>
        </p:nvSpPr>
        <p:spPr>
          <a:xfrm>
            <a:off x="838200" y="2191807"/>
            <a:ext cx="4936067" cy="3985155"/>
          </a:xfrm>
        </p:spPr>
        <p:txBody>
          <a:bodyPr>
            <a:normAutofit/>
          </a:bodyPr>
          <a:lstStyle/>
          <a:p>
            <a:pPr marL="0" indent="0">
              <a:buNone/>
            </a:pPr>
            <a:r>
              <a:rPr lang="en-US" sz="2400" dirty="0">
                <a:latin typeface="+mj-lt"/>
              </a:rPr>
              <a:t>Invest Yellow Cab company would be the best choice</a:t>
            </a:r>
          </a:p>
        </p:txBody>
      </p:sp>
      <p:pic>
        <p:nvPicPr>
          <p:cNvPr id="7" name="Graphic 6" descr="Checkmark">
            <a:extLst>
              <a:ext uri="{FF2B5EF4-FFF2-40B4-BE49-F238E27FC236}">
                <a16:creationId xmlns:a16="http://schemas.microsoft.com/office/drawing/2014/main" id="{150DAFB1-DF52-827D-A8B2-60CF260B9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Tree>
    <p:extLst>
      <p:ext uri="{BB962C8B-B14F-4D97-AF65-F5344CB8AC3E}">
        <p14:creationId xmlns:p14="http://schemas.microsoft.com/office/powerpoint/2010/main" val="31559995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DA60C-9D74-273B-A451-C0255F43B05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E006BD5-779F-FEC5-7111-DB9052E1E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624" y="4181590"/>
            <a:ext cx="2054751" cy="1234658"/>
          </a:xfrm>
          <a:prstGeom prst="rect">
            <a:avLst/>
          </a:prstGeom>
        </p:spPr>
      </p:pic>
    </p:spTree>
    <p:extLst>
      <p:ext uri="{BB962C8B-B14F-4D97-AF65-F5344CB8AC3E}">
        <p14:creationId xmlns:p14="http://schemas.microsoft.com/office/powerpoint/2010/main" val="10676876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594360" y="637125"/>
            <a:ext cx="3802276" cy="5256371"/>
          </a:xfrm>
        </p:spPr>
        <p:txBody>
          <a:bodyPr vert="horz" lIns="91440" tIns="45720" rIns="91440" bIns="45720" rtlCol="0" anchor="ctr" anchorCtr="0">
            <a:normAutofit/>
          </a:bodyPr>
          <a:lstStyle/>
          <a:p>
            <a:pPr algn="l"/>
            <a:br>
              <a:rPr lang="en-US" sz="4800" kern="1200">
                <a:solidFill>
                  <a:schemeClr val="bg1"/>
                </a:solidFill>
                <a:latin typeface="+mj-lt"/>
                <a:ea typeface="+mj-ea"/>
                <a:cs typeface="+mj-cs"/>
              </a:rPr>
            </a:br>
            <a:br>
              <a:rPr lang="en-US" sz="4800" kern="1200">
                <a:solidFill>
                  <a:schemeClr val="bg1"/>
                </a:solidFill>
                <a:latin typeface="+mj-lt"/>
                <a:ea typeface="+mj-ea"/>
                <a:cs typeface="+mj-cs"/>
              </a:rPr>
            </a:br>
            <a:br>
              <a:rPr lang="en-US" sz="4800" kern="1200">
                <a:solidFill>
                  <a:schemeClr val="bg1"/>
                </a:solidFill>
                <a:latin typeface="+mj-lt"/>
                <a:ea typeface="+mj-ea"/>
                <a:cs typeface="+mj-cs"/>
              </a:rPr>
            </a:br>
            <a:r>
              <a:rPr lang="en-US" sz="4800" b="1" kern="1200">
                <a:solidFill>
                  <a:schemeClr val="bg1"/>
                </a:solidFill>
                <a:latin typeface="+mj-lt"/>
                <a:ea typeface="+mj-ea"/>
                <a:cs typeface="+mj-cs"/>
              </a:rPr>
              <a:t>Problem Statement   </a:t>
            </a:r>
            <a:br>
              <a:rPr lang="en-US" sz="4800" kern="1200">
                <a:solidFill>
                  <a:schemeClr val="bg1"/>
                </a:solidFill>
                <a:latin typeface="+mj-lt"/>
                <a:ea typeface="+mj-ea"/>
                <a:cs typeface="+mj-cs"/>
              </a:rPr>
            </a:br>
            <a:endParaRPr lang="en-US" sz="4800" b="1" kern="1200">
              <a:solidFill>
                <a:schemeClr val="bg1"/>
              </a:solidFill>
              <a:latin typeface="+mj-lt"/>
              <a:ea typeface="+mj-ea"/>
              <a:cs typeface="+mj-cs"/>
            </a:endParaRPr>
          </a:p>
        </p:txBody>
      </p:sp>
      <p:graphicFrame>
        <p:nvGraphicFramePr>
          <p:cNvPr id="22" name="TextBox 2">
            <a:extLst>
              <a:ext uri="{FF2B5EF4-FFF2-40B4-BE49-F238E27FC236}">
                <a16:creationId xmlns:a16="http://schemas.microsoft.com/office/drawing/2014/main" id="{70432C76-7316-04DB-452F-A975DFFE3149}"/>
              </a:ext>
            </a:extLst>
          </p:cNvPr>
          <p:cNvGraphicFramePr/>
          <p:nvPr>
            <p:extLst>
              <p:ext uri="{D42A27DB-BD31-4B8C-83A1-F6EECF244321}">
                <p14:modId xmlns:p14="http://schemas.microsoft.com/office/powerpoint/2010/main" val="65176703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02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04672" y="962246"/>
            <a:ext cx="6437700" cy="2611967"/>
          </a:xfrm>
        </p:spPr>
        <p:txBody>
          <a:bodyPr vert="horz" lIns="91440" tIns="45720" rIns="91440" bIns="45720" rtlCol="0" anchor="b" anchorCtr="0">
            <a:normAutofit/>
          </a:bodyPr>
          <a:lstStyle/>
          <a:p>
            <a:pPr algn="l"/>
            <a:br>
              <a:rPr lang="en-US" sz="3400" kern="1200">
                <a:latin typeface="+mj-lt"/>
                <a:ea typeface="+mj-ea"/>
                <a:cs typeface="+mj-cs"/>
              </a:rPr>
            </a:br>
            <a:br>
              <a:rPr lang="en-US" sz="3400" kern="1200">
                <a:latin typeface="+mj-lt"/>
                <a:ea typeface="+mj-ea"/>
                <a:cs typeface="+mj-cs"/>
              </a:rPr>
            </a:br>
            <a:br>
              <a:rPr lang="en-US" sz="3400" kern="1200">
                <a:latin typeface="+mj-lt"/>
                <a:ea typeface="+mj-ea"/>
                <a:cs typeface="+mj-cs"/>
              </a:rPr>
            </a:br>
            <a:r>
              <a:rPr lang="en-US" sz="3400" b="1"/>
              <a:t>Datasets Information</a:t>
            </a:r>
            <a:br>
              <a:rPr lang="en-US" sz="3400"/>
            </a:br>
            <a:endParaRPr lang="en-US" sz="3400" b="1" kern="1200">
              <a:latin typeface="+mj-lt"/>
              <a:ea typeface="+mj-ea"/>
              <a:cs typeface="+mj-cs"/>
            </a:endParaRPr>
          </a:p>
        </p:txBody>
      </p:sp>
    </p:spTree>
    <p:extLst>
      <p:ext uri="{BB962C8B-B14F-4D97-AF65-F5344CB8AC3E}">
        <p14:creationId xmlns:p14="http://schemas.microsoft.com/office/powerpoint/2010/main" val="4839255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A993819-5AC2-C960-17E7-A3CEBCDD3618}"/>
              </a:ext>
            </a:extLst>
          </p:cNvPr>
          <p:cNvSpPr>
            <a:spLocks noGrp="1"/>
          </p:cNvSpPr>
          <p:nvPr>
            <p:ph type="ctrTitle"/>
          </p:nvPr>
        </p:nvSpPr>
        <p:spPr>
          <a:xfrm>
            <a:off x="838200" y="631825"/>
            <a:ext cx="10515600" cy="1325563"/>
          </a:xfrm>
        </p:spPr>
        <p:txBody>
          <a:bodyPr vert="horz" lIns="91440" tIns="45720" rIns="91440" bIns="45720" rtlCol="0" anchor="ctr">
            <a:normAutofit/>
          </a:bodyPr>
          <a:lstStyle/>
          <a:p>
            <a:pPr algn="l"/>
            <a:r>
              <a:rPr lang="en-US" sz="4400" kern="1200">
                <a:solidFill>
                  <a:schemeClr val="bg1"/>
                </a:solidFill>
                <a:latin typeface="+mj-lt"/>
                <a:ea typeface="+mj-ea"/>
                <a:cs typeface="+mj-cs"/>
              </a:rPr>
              <a:t>Datasets Information</a:t>
            </a:r>
          </a:p>
        </p:txBody>
      </p:sp>
      <p:cxnSp>
        <p:nvCxnSpPr>
          <p:cNvPr id="25" name="Straight Connector 24">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296CBD1-6B29-819E-FAA3-9B10143B4008}"/>
              </a:ext>
            </a:extLst>
          </p:cNvPr>
          <p:cNvSpPr txBox="1"/>
          <p:nvPr/>
        </p:nvSpPr>
        <p:spPr>
          <a:xfrm>
            <a:off x="838200" y="2269173"/>
            <a:ext cx="10515600" cy="3659988"/>
          </a:xfrm>
          <a:prstGeom prst="rect">
            <a:avLst/>
          </a:prstGeom>
        </p:spPr>
        <p:txBody>
          <a:bodyPr vert="horz" lIns="91440" tIns="45720" rIns="91440" bIns="45720" rtlCol="0">
            <a:normAutofit/>
          </a:bodyPr>
          <a:lstStyle/>
          <a:p>
            <a:pPr marL="285750" indent="-228600">
              <a:spcAft>
                <a:spcPts val="600"/>
              </a:spcAft>
              <a:buFont typeface="Arial" panose="020B0604020202020204" pitchFamily="34" charset="0"/>
              <a:buChar char="•"/>
            </a:pPr>
            <a:r>
              <a:rPr lang="en-US" sz="2400" b="1" dirty="0">
                <a:solidFill>
                  <a:schemeClr val="bg1"/>
                </a:solidFill>
              </a:rPr>
              <a:t>Cab_Data.csv – </a:t>
            </a:r>
            <a:r>
              <a:rPr lang="en-US" sz="2400" dirty="0">
                <a:solidFill>
                  <a:schemeClr val="bg1"/>
                </a:solidFill>
              </a:rPr>
              <a:t>this file includes details of transaction for 2 cab companies</a:t>
            </a:r>
          </a:p>
          <a:p>
            <a:pPr marL="285750" indent="-228600">
              <a:spcAft>
                <a:spcPts val="600"/>
              </a:spcAft>
              <a:buFont typeface="Arial" panose="020B0604020202020204" pitchFamily="34" charset="0"/>
              <a:buChar char="•"/>
            </a:pPr>
            <a:r>
              <a:rPr lang="en-US" sz="2400" b="1" dirty="0">
                <a:solidFill>
                  <a:schemeClr val="bg1"/>
                </a:solidFill>
              </a:rPr>
              <a:t>Customer_ID.csv</a:t>
            </a:r>
            <a:r>
              <a:rPr lang="en-US" sz="2400" dirty="0">
                <a:solidFill>
                  <a:schemeClr val="bg1"/>
                </a:solidFill>
              </a:rPr>
              <a:t> – this is a mapping table that contains a unique identifier which links the customer’s demographic details</a:t>
            </a:r>
          </a:p>
          <a:p>
            <a:pPr marL="285750" indent="-228600">
              <a:spcAft>
                <a:spcPts val="600"/>
              </a:spcAft>
              <a:buFont typeface="Arial" panose="020B0604020202020204" pitchFamily="34" charset="0"/>
              <a:buChar char="•"/>
            </a:pPr>
            <a:r>
              <a:rPr lang="en-US" sz="2400" b="1" dirty="0">
                <a:solidFill>
                  <a:schemeClr val="bg1"/>
                </a:solidFill>
              </a:rPr>
              <a:t>Transaction_ID.csv – </a:t>
            </a:r>
            <a:r>
              <a:rPr lang="en-US" sz="2400" dirty="0">
                <a:solidFill>
                  <a:schemeClr val="bg1"/>
                </a:solidFill>
              </a:rPr>
              <a:t>this is a mapping table that contains transaction to customer mapping and payment mode</a:t>
            </a:r>
          </a:p>
          <a:p>
            <a:pPr marL="285750" indent="-228600">
              <a:spcAft>
                <a:spcPts val="600"/>
              </a:spcAft>
              <a:buFont typeface="Arial" panose="020B0604020202020204" pitchFamily="34" charset="0"/>
              <a:buChar char="•"/>
            </a:pPr>
            <a:r>
              <a:rPr lang="en-US" sz="2400" b="1" dirty="0">
                <a:solidFill>
                  <a:schemeClr val="bg1"/>
                </a:solidFill>
              </a:rPr>
              <a:t>City.csv – </a:t>
            </a:r>
            <a:r>
              <a:rPr lang="en-US" sz="2400" dirty="0">
                <a:solidFill>
                  <a:schemeClr val="bg1"/>
                </a:solidFill>
              </a:rPr>
              <a:t>this file contains list of US cities, their population and number of cab users</a:t>
            </a:r>
          </a:p>
          <a:p>
            <a:pPr indent="-228600">
              <a:lnSpc>
                <a:spcPct val="90000"/>
              </a:lnSpc>
              <a:spcAft>
                <a:spcPts val="600"/>
              </a:spcAft>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21738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04672" y="962246"/>
            <a:ext cx="6437700" cy="2611967"/>
          </a:xfrm>
        </p:spPr>
        <p:txBody>
          <a:bodyPr vert="horz" lIns="91440" tIns="45720" rIns="91440" bIns="45720" rtlCol="0" anchor="b" anchorCtr="0">
            <a:normAutofit/>
          </a:bodyPr>
          <a:lstStyle/>
          <a:p>
            <a:pPr algn="l"/>
            <a:br>
              <a:rPr lang="en-US" sz="3000" kern="1200">
                <a:latin typeface="+mj-lt"/>
                <a:ea typeface="+mj-ea"/>
                <a:cs typeface="+mj-cs"/>
              </a:rPr>
            </a:br>
            <a:br>
              <a:rPr lang="en-US" sz="3000" kern="1200">
                <a:latin typeface="+mj-lt"/>
                <a:ea typeface="+mj-ea"/>
                <a:cs typeface="+mj-cs"/>
              </a:rPr>
            </a:br>
            <a:br>
              <a:rPr lang="en-US" sz="3000" kern="1200">
                <a:latin typeface="+mj-lt"/>
                <a:ea typeface="+mj-ea"/>
                <a:cs typeface="+mj-cs"/>
              </a:rPr>
            </a:br>
            <a:br>
              <a:rPr lang="en-US" sz="3000" b="1" kern="1200">
                <a:latin typeface="+mj-lt"/>
                <a:ea typeface="+mj-ea"/>
                <a:cs typeface="+mj-cs"/>
              </a:rPr>
            </a:br>
            <a:r>
              <a:rPr lang="en-US" sz="3000" b="1"/>
              <a:t>Exploratory Data Analysis (EDA)</a:t>
            </a:r>
            <a:br>
              <a:rPr lang="en-US" sz="3000" b="1"/>
            </a:br>
            <a:endParaRPr lang="en-US" sz="3000" b="1" kern="1200" dirty="0">
              <a:latin typeface="+mj-lt"/>
              <a:ea typeface="+mj-ea"/>
              <a:cs typeface="+mj-cs"/>
            </a:endParaRPr>
          </a:p>
        </p:txBody>
      </p:sp>
    </p:spTree>
    <p:extLst>
      <p:ext uri="{BB962C8B-B14F-4D97-AF65-F5344CB8AC3E}">
        <p14:creationId xmlns:p14="http://schemas.microsoft.com/office/powerpoint/2010/main" val="40647125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60873F-A7A0-D454-CDD1-FE05C7860497}"/>
              </a:ext>
            </a:extLst>
          </p:cNvPr>
          <p:cNvSpPr>
            <a:spLocks noGrp="1"/>
          </p:cNvSpPr>
          <p:nvPr>
            <p:ph type="title"/>
          </p:nvPr>
        </p:nvSpPr>
        <p:spPr>
          <a:xfrm>
            <a:off x="770873" y="1131039"/>
            <a:ext cx="3308130" cy="1704945"/>
          </a:xfrm>
        </p:spPr>
        <p:txBody>
          <a:bodyPr vert="horz" lIns="91440" tIns="45720" rIns="91440" bIns="45720" rtlCol="0" anchor="b">
            <a:normAutofit/>
          </a:bodyPr>
          <a:lstStyle/>
          <a:p>
            <a:r>
              <a:rPr lang="en-US" sz="3200" b="1" kern="1200" dirty="0">
                <a:solidFill>
                  <a:srgbClr val="FFFFFF"/>
                </a:solidFill>
                <a:latin typeface="+mj-lt"/>
                <a:ea typeface="+mj-ea"/>
                <a:cs typeface="+mj-cs"/>
              </a:rPr>
              <a:t>Which company has more transactions?</a:t>
            </a:r>
          </a:p>
        </p:txBody>
      </p:sp>
      <p:pic>
        <p:nvPicPr>
          <p:cNvPr id="5" name="Content Placeholder 4" descr="Chart, pie chart&#10;&#10;Description automatically generated">
            <a:extLst>
              <a:ext uri="{FF2B5EF4-FFF2-40B4-BE49-F238E27FC236}">
                <a16:creationId xmlns:a16="http://schemas.microsoft.com/office/drawing/2014/main" id="{89E15C82-2F87-08CD-4D7A-F3870D428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0996" y="1131039"/>
            <a:ext cx="6274296" cy="4595921"/>
          </a:xfrm>
          <a:prstGeom prst="rect">
            <a:avLst/>
          </a:prstGeom>
        </p:spPr>
      </p:pic>
      <p:sp>
        <p:nvSpPr>
          <p:cNvPr id="6" name="TextBox 5">
            <a:extLst>
              <a:ext uri="{FF2B5EF4-FFF2-40B4-BE49-F238E27FC236}">
                <a16:creationId xmlns:a16="http://schemas.microsoft.com/office/drawing/2014/main" id="{AF6BE1BD-E7F0-B4CC-5308-5DB3F4AD5CB1}"/>
              </a:ext>
            </a:extLst>
          </p:cNvPr>
          <p:cNvSpPr txBox="1"/>
          <p:nvPr/>
        </p:nvSpPr>
        <p:spPr>
          <a:xfrm>
            <a:off x="751411" y="3312585"/>
            <a:ext cx="3009021" cy="830997"/>
          </a:xfrm>
          <a:prstGeom prst="rect">
            <a:avLst/>
          </a:prstGeom>
          <a:noFill/>
        </p:spPr>
        <p:txBody>
          <a:bodyPr wrap="square" rtlCol="0">
            <a:spAutoFit/>
          </a:bodyPr>
          <a:lstStyle/>
          <a:p>
            <a:r>
              <a:rPr lang="en-US" sz="1600" dirty="0">
                <a:solidFill>
                  <a:schemeClr val="bg1"/>
                </a:solidFill>
              </a:rPr>
              <a:t>As we can see that Yellow Cab has more transaction numbers than Pink Cab</a:t>
            </a:r>
          </a:p>
        </p:txBody>
      </p:sp>
    </p:spTree>
    <p:extLst>
      <p:ext uri="{BB962C8B-B14F-4D97-AF65-F5344CB8AC3E}">
        <p14:creationId xmlns:p14="http://schemas.microsoft.com/office/powerpoint/2010/main" val="398504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0D4D2-703E-D41E-28F7-EF739739DF3B}"/>
              </a:ext>
            </a:extLst>
          </p:cNvPr>
          <p:cNvSpPr>
            <a:spLocks noGrp="1"/>
          </p:cNvSpPr>
          <p:nvPr>
            <p:ph type="title"/>
          </p:nvPr>
        </p:nvSpPr>
        <p:spPr>
          <a:xfrm>
            <a:off x="947446" y="1053711"/>
            <a:ext cx="4933490" cy="1424446"/>
          </a:xfrm>
        </p:spPr>
        <p:txBody>
          <a:bodyPr vert="horz" lIns="91440" tIns="45720" rIns="91440" bIns="45720" rtlCol="0" anchor="ctr">
            <a:normAutofit/>
          </a:bodyPr>
          <a:lstStyle/>
          <a:p>
            <a:r>
              <a:rPr lang="en-US" sz="4000">
                <a:solidFill>
                  <a:srgbClr val="FFFFFF"/>
                </a:solidFill>
              </a:rPr>
              <a:t>Number of transactions by city</a:t>
            </a:r>
          </a:p>
        </p:txBody>
      </p:sp>
      <p:cxnSp>
        <p:nvCxnSpPr>
          <p:cNvPr id="26" name="Straight Connector 2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289C00A-2C32-BEBE-1D2F-0103D4DCE3C9}"/>
              </a:ext>
            </a:extLst>
          </p:cNvPr>
          <p:cNvSpPr txBox="1"/>
          <p:nvPr/>
        </p:nvSpPr>
        <p:spPr>
          <a:xfrm>
            <a:off x="947447" y="2799889"/>
            <a:ext cx="4933490" cy="2987543"/>
          </a:xfrm>
          <a:prstGeom prst="rect">
            <a:avLst/>
          </a:prstGeom>
        </p:spPr>
        <p:txBody>
          <a:bodyPr vert="horz" lIns="91440" tIns="45720" rIns="91440" bIns="45720" rtlCol="0" anchor="t">
            <a:normAutofit/>
          </a:bodyPr>
          <a:lstStyle/>
          <a:p>
            <a:pPr indent="-228600">
              <a:lnSpc>
                <a:spcPct val="150000"/>
              </a:lnSpc>
              <a:spcAft>
                <a:spcPts val="600"/>
              </a:spcAft>
              <a:buFont typeface="Arial" panose="020B0604020202020204" pitchFamily="34" charset="0"/>
              <a:buChar char="•"/>
            </a:pPr>
            <a:r>
              <a:rPr lang="en-US" sz="2200" dirty="0">
                <a:solidFill>
                  <a:srgbClr val="FFFFFF"/>
                </a:solidFill>
              </a:rPr>
              <a:t>The city with the highest number of transactions is New York, followed by Chicago</a:t>
            </a:r>
          </a:p>
        </p:txBody>
      </p:sp>
      <p:pic>
        <p:nvPicPr>
          <p:cNvPr id="5" name="Content Placeholder 4" descr="Chart, pie chart&#10;&#10;Description automatically generated">
            <a:extLst>
              <a:ext uri="{FF2B5EF4-FFF2-40B4-BE49-F238E27FC236}">
                <a16:creationId xmlns:a16="http://schemas.microsoft.com/office/drawing/2014/main" id="{E2996345-A026-04F9-E7E8-F501B9873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5416" y="1371600"/>
            <a:ext cx="5699891" cy="4460164"/>
          </a:xfrm>
          <a:prstGeom prst="rect">
            <a:avLst/>
          </a:prstGeom>
        </p:spPr>
      </p:pic>
    </p:spTree>
    <p:extLst>
      <p:ext uri="{BB962C8B-B14F-4D97-AF65-F5344CB8AC3E}">
        <p14:creationId xmlns:p14="http://schemas.microsoft.com/office/powerpoint/2010/main" val="35078780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
  <TotalTime>434</TotalTime>
  <Words>1004</Words>
  <Application>Microsoft Macintosh PowerPoint</Application>
  <PresentationFormat>Widescreen</PresentationFormat>
  <Paragraphs>121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Outline   </vt:lpstr>
      <vt:lpstr>   Problem Statement    </vt:lpstr>
      <vt:lpstr>   Problem Statement    </vt:lpstr>
      <vt:lpstr>   Datasets Information </vt:lpstr>
      <vt:lpstr>Datasets Information</vt:lpstr>
      <vt:lpstr>    Exploratory Data Analysis (EDA) </vt:lpstr>
      <vt:lpstr>Which company has more transactions?</vt:lpstr>
      <vt:lpstr>Number of transactions by city</vt:lpstr>
      <vt:lpstr>Age distribution of customers</vt:lpstr>
      <vt:lpstr>Negative profit</vt:lpstr>
      <vt:lpstr>Negative profit</vt:lpstr>
      <vt:lpstr>Situations lead to negative profits</vt:lpstr>
      <vt:lpstr>Payment method</vt:lpstr>
      <vt:lpstr>Payment method</vt:lpstr>
      <vt:lpstr>Connection between negative profit and payment method</vt:lpstr>
      <vt:lpstr>Connection between negative profit and payment method</vt:lpstr>
      <vt:lpstr>The relationship between profit and date</vt:lpstr>
      <vt:lpstr>The relationship between profit and date</vt:lpstr>
      <vt:lpstr>The relationship between profit and date (Pink Cab vs. Yellow Cab)</vt:lpstr>
      <vt:lpstr>The relationship between profit and date (Pink Cab vs. Yellow Cab)</vt:lpstr>
      <vt:lpstr>Gender ratio</vt:lpstr>
      <vt:lpstr>Average profit for the whole year</vt:lpstr>
      <vt:lpstr>Hypothesis </vt:lpstr>
      <vt:lpstr>Hypothesis </vt:lpstr>
      <vt:lpstr>Hypothesis </vt:lpstr>
      <vt:lpstr>Hypothesis </vt:lpstr>
      <vt:lpstr>Hypothesis</vt:lpstr>
      <vt:lpstr>Hypothesis</vt:lpstr>
      <vt:lpstr>Summary and Conclusion</vt:lpstr>
      <vt:lpstr>Final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Yi-Hsuan</dc:creator>
  <cp:lastModifiedBy>Sun, Yi-Hsuan</cp:lastModifiedBy>
  <cp:revision>47</cp:revision>
  <dcterms:created xsi:type="dcterms:W3CDTF">2022-05-19T22:02:12Z</dcterms:created>
  <dcterms:modified xsi:type="dcterms:W3CDTF">2022-05-20T05:21:09Z</dcterms:modified>
</cp:coreProperties>
</file>