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1" r:id="rId4"/>
    <p:sldId id="267" r:id="rId5"/>
    <p:sldId id="266" r:id="rId6"/>
    <p:sldId id="265" r:id="rId7"/>
    <p:sldId id="262" r:id="rId8"/>
    <p:sldId id="268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8" roundtripDataSignature="AMtx7miCUpAim1WnQa/gpkdYu5iW44u1g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361" autoAdjust="0"/>
  </p:normalViewPr>
  <p:slideViewPr>
    <p:cSldViewPr snapToGrid="0">
      <p:cViewPr varScale="1">
        <p:scale>
          <a:sx n="79" d="100"/>
          <a:sy n="79" d="100"/>
        </p:scale>
        <p:origin x="86" y="72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18" name="Google Shape;118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af4c6aa2f0_0_6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6" name="Google Shape;126;gaf4c6aa2f0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4" name="Google Shape;15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af4c6aa2f0_0_4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1" name="Google Shape;161;gaf4c6aa2f0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675185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af4c6aa2f0_0_4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1" name="Google Shape;161;gaf4c6aa2f0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887051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af4c6aa2f0_0_4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1" name="Google Shape;161;gaf4c6aa2f0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040980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af4c6aa2f0_0_4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1" name="Google Shape;161;gaf4c6aa2f0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with Picture">
  <p:cSld name="Title Slide with Pictur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5"/>
          <p:cNvSpPr txBox="1"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5"/>
          <p:cNvSpPr txBox="1"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1" name="Google Shape;21;p15" descr="An empty placeholder to add an image. Click on the placeholder and select the image that you wish to add."/>
          <p:cNvSpPr>
            <a:spLocks noGrp="1"/>
          </p:cNvSpPr>
          <p:nvPr>
            <p:ph type="pic" idx="2"/>
          </p:nvPr>
        </p:nvSpPr>
        <p:spPr>
          <a:xfrm>
            <a:off x="6981063" y="1310656"/>
            <a:ext cx="5210937" cy="4208604"/>
          </a:xfrm>
          <a:prstGeom prst="rect">
            <a:avLst/>
          </a:prstGeom>
          <a:solidFill>
            <a:srgbClr val="DED9D6"/>
          </a:solidFill>
          <a:ln>
            <a:noFill/>
          </a:ln>
        </p:spPr>
        <p:txBody>
          <a:bodyPr spcFirstLastPara="1" wrap="square" lIns="0" tIns="1005825" rIns="0" bIns="45700" anchor="t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Google Shape;22;p15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" name="Google Shape;23;p15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24" name="Google Shape;24;p15"/>
            <p:cNvCxnSpPr/>
            <p:nvPr/>
          </p:nvCxnSpPr>
          <p:spPr>
            <a:xfrm>
              <a:off x="507492" y="1564644"/>
              <a:ext cx="8129016" cy="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5" name="Google Shape;25;p15"/>
            <p:cNvCxnSpPr/>
            <p:nvPr/>
          </p:nvCxnSpPr>
          <p:spPr>
            <a:xfrm>
              <a:off x="507492" y="1501519"/>
              <a:ext cx="8129016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pic>
        <p:nvPicPr>
          <p:cNvPr id="26" name="Google Shape;26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" name="Google Shape;27;p15"/>
          <p:cNvGrpSpPr/>
          <p:nvPr/>
        </p:nvGrpSpPr>
        <p:grpSpPr>
          <a:xfrm rot="10800000">
            <a:off x="1" y="5645510"/>
            <a:ext cx="12192000" cy="63125"/>
            <a:chOff x="507492" y="1501519"/>
            <a:chExt cx="8129016" cy="63125"/>
          </a:xfrm>
        </p:grpSpPr>
        <p:cxnSp>
          <p:nvCxnSpPr>
            <p:cNvPr id="28" name="Google Shape;28;p15"/>
            <p:cNvCxnSpPr/>
            <p:nvPr/>
          </p:nvCxnSpPr>
          <p:spPr>
            <a:xfrm>
              <a:off x="507492" y="1564644"/>
              <a:ext cx="8129016" cy="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9" name="Google Shape;29;p15"/>
            <p:cNvCxnSpPr/>
            <p:nvPr/>
          </p:nvCxnSpPr>
          <p:spPr>
            <a:xfrm>
              <a:off x="507492" y="1501519"/>
              <a:ext cx="8129016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30" name="Google Shape;30;p15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24"/>
          <p:cNvSpPr txBox="1">
            <a:spLocks noGrp="1"/>
          </p:cNvSpPr>
          <p:nvPr>
            <p:ph type="body" idx="1"/>
          </p:nvPr>
        </p:nvSpPr>
        <p:spPr>
          <a:xfrm>
            <a:off x="1104900" y="1600200"/>
            <a:ext cx="4384548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96" name="Google Shape;96;p24"/>
          <p:cNvSpPr txBox="1">
            <a:spLocks noGrp="1"/>
          </p:cNvSpPr>
          <p:nvPr>
            <p:ph type="body" idx="2"/>
          </p:nvPr>
        </p:nvSpPr>
        <p:spPr>
          <a:xfrm>
            <a:off x="5641848" y="1600199"/>
            <a:ext cx="5445252" cy="4572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  <a:defRPr sz="2000"/>
            </a:lvl1pPr>
            <a:lvl2pPr marL="914400" lvl="1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 sz="1600"/>
            </a:lvl3pPr>
            <a:lvl4pPr marL="1828800" lvl="3" indent="-3175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 sz="1400"/>
            </a:lvl5pPr>
            <a:lvl6pPr marL="2743200" lvl="5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 sz="1400"/>
            </a:lvl6pPr>
            <a:lvl7pPr marL="3200400" lvl="6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 sz="1400"/>
            </a:lvl7pPr>
            <a:lvl8pPr marL="3657600" lvl="7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 sz="1400"/>
            </a:lvl8pPr>
            <a:lvl9pPr marL="4114800" lvl="8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 sz="1400"/>
            </a:lvl9pPr>
          </a:lstStyle>
          <a:p>
            <a:endParaRPr/>
          </a:p>
        </p:txBody>
      </p:sp>
      <p:sp>
        <p:nvSpPr>
          <p:cNvPr id="97" name="Google Shape;97;p24"/>
          <p:cNvSpPr txBox="1">
            <a:spLocks noGrp="1"/>
          </p:cNvSpPr>
          <p:nvPr>
            <p:ph type="dt" idx="10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4"/>
          <p:cNvSpPr txBox="1">
            <a:spLocks noGrp="1"/>
          </p:cNvSpPr>
          <p:nvPr>
            <p:ph type="ftr" idx="11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4"/>
          <p:cNvSpPr txBox="1">
            <a:spLocks noGrp="1"/>
          </p:cNvSpPr>
          <p:nvPr>
            <p:ph type="sldNum" idx="12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5"/>
          <p:cNvSpPr txBox="1"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5"/>
          <p:cNvSpPr txBox="1">
            <a:spLocks noGrp="1"/>
          </p:cNvSpPr>
          <p:nvPr>
            <p:ph type="body" idx="1"/>
          </p:nvPr>
        </p:nvSpPr>
        <p:spPr>
          <a:xfrm rot="5400000">
            <a:off x="3810000" y="-1104900"/>
            <a:ext cx="4572000" cy="99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1pPr>
            <a:lvl2pPr marL="914400" lvl="1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103" name="Google Shape;103;p25"/>
          <p:cNvSpPr txBox="1">
            <a:spLocks noGrp="1"/>
          </p:cNvSpPr>
          <p:nvPr>
            <p:ph type="dt" idx="10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5"/>
          <p:cNvSpPr txBox="1">
            <a:spLocks noGrp="1"/>
          </p:cNvSpPr>
          <p:nvPr>
            <p:ph type="ftr" idx="11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5"/>
          <p:cNvSpPr txBox="1">
            <a:spLocks noGrp="1"/>
          </p:cNvSpPr>
          <p:nvPr>
            <p:ph type="sldNum" idx="12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6"/>
          <p:cNvSpPr txBox="1">
            <a:spLocks noGrp="1"/>
          </p:cNvSpPr>
          <p:nvPr>
            <p:ph type="title"/>
          </p:nvPr>
        </p:nvSpPr>
        <p:spPr>
          <a:xfrm rot="5400000">
            <a:off x="7323931" y="2413794"/>
            <a:ext cx="5811838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6"/>
          <p:cNvSpPr txBox="1">
            <a:spLocks noGrp="1"/>
          </p:cNvSpPr>
          <p:nvPr>
            <p:ph type="body" idx="1"/>
          </p:nvPr>
        </p:nvSpPr>
        <p:spPr>
          <a:xfrm rot="5400000">
            <a:off x="2248429" y="-778404"/>
            <a:ext cx="5811838" cy="8098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1pPr>
            <a:lvl2pPr marL="914400" lvl="1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109" name="Google Shape;109;p26"/>
          <p:cNvSpPr txBox="1">
            <a:spLocks noGrp="1"/>
          </p:cNvSpPr>
          <p:nvPr>
            <p:ph type="dt" idx="10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6"/>
          <p:cNvSpPr txBox="1">
            <a:spLocks noGrp="1"/>
          </p:cNvSpPr>
          <p:nvPr>
            <p:ph type="ftr" idx="11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6"/>
          <p:cNvSpPr txBox="1">
            <a:spLocks noGrp="1"/>
          </p:cNvSpPr>
          <p:nvPr>
            <p:ph type="sldNum" idx="12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12" name="Google Shape;112;p2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113" name="Google Shape;113;p26"/>
            <p:cNvCxnSpPr/>
            <p:nvPr/>
          </p:nvCxnSpPr>
          <p:spPr>
            <a:xfrm rot="10800000">
              <a:off x="1073150" y="1219201"/>
              <a:ext cx="10058400" cy="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4" name="Google Shape;114;p26"/>
            <p:cNvCxnSpPr/>
            <p:nvPr/>
          </p:nvCxnSpPr>
          <p:spPr>
            <a:xfrm rot="10800000">
              <a:off x="1073150" y="1282326"/>
              <a:ext cx="100584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6"/>
          <p:cNvSpPr txBox="1"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6"/>
          <p:cNvSpPr txBox="1"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1pPr>
            <a:lvl2pPr marL="914400" lvl="1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34" name="Google Shape;34;p16"/>
          <p:cNvSpPr txBox="1">
            <a:spLocks noGrp="1"/>
          </p:cNvSpPr>
          <p:nvPr>
            <p:ph type="dt" idx="10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6"/>
          <p:cNvSpPr txBox="1">
            <a:spLocks noGrp="1"/>
          </p:cNvSpPr>
          <p:nvPr>
            <p:ph type="ftr" idx="11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6"/>
          <p:cNvSpPr txBox="1">
            <a:spLocks noGrp="1"/>
          </p:cNvSpPr>
          <p:nvPr>
            <p:ph type="sldNum" idx="12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7"/>
          <p:cNvSpPr txBox="1"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body" idx="1"/>
          </p:nvPr>
        </p:nvSpPr>
        <p:spPr>
          <a:xfrm>
            <a:off x="1104900" y="1600200"/>
            <a:ext cx="4914900" cy="4571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1pPr>
            <a:lvl2pPr marL="914400" lvl="1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175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5pPr>
            <a:lvl6pPr marL="2743200" lvl="5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6pPr>
            <a:lvl7pPr marL="3200400" lvl="6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7pPr>
            <a:lvl8pPr marL="3657600" lvl="7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8pPr>
            <a:lvl9pPr marL="4114800" lvl="8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body" idx="2"/>
          </p:nvPr>
        </p:nvSpPr>
        <p:spPr>
          <a:xfrm>
            <a:off x="6172200" y="1600200"/>
            <a:ext cx="4914900" cy="4571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1pPr>
            <a:lvl2pPr marL="914400" lvl="1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175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5pPr>
            <a:lvl6pPr marL="2743200" lvl="5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6pPr>
            <a:lvl7pPr marL="3200400" lvl="6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7pPr>
            <a:lvl8pPr marL="3657600" lvl="7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41" name="Google Shape;41;p17"/>
          <p:cNvSpPr txBox="1">
            <a:spLocks noGrp="1"/>
          </p:cNvSpPr>
          <p:nvPr>
            <p:ph type="dt" idx="10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7"/>
          <p:cNvSpPr txBox="1">
            <a:spLocks noGrp="1"/>
          </p:cNvSpPr>
          <p:nvPr>
            <p:ph type="ftr" idx="11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7"/>
          <p:cNvSpPr txBox="1">
            <a:spLocks noGrp="1"/>
          </p:cNvSpPr>
          <p:nvPr>
            <p:ph type="sldNum" idx="12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8"/>
          <p:cNvSpPr txBox="1"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8"/>
          <p:cNvSpPr txBox="1">
            <a:spLocks noGrp="1"/>
          </p:cNvSpPr>
          <p:nvPr>
            <p:ph type="body" idx="1"/>
          </p:nvPr>
        </p:nvSpPr>
        <p:spPr>
          <a:xfrm>
            <a:off x="1104900" y="1600200"/>
            <a:ext cx="3396996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47" name="Google Shape;47;p18" descr="An empty placeholder to add an image. Click on the placeholder and select the image that you wish to add."/>
          <p:cNvSpPr>
            <a:spLocks noGrp="1"/>
          </p:cNvSpPr>
          <p:nvPr>
            <p:ph type="pic" idx="2"/>
          </p:nvPr>
        </p:nvSpPr>
        <p:spPr>
          <a:xfrm>
            <a:off x="4654671" y="1600199"/>
            <a:ext cx="6430912" cy="4572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88700" rIns="0" bIns="45700" anchor="t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Google Shape;48;p18"/>
          <p:cNvSpPr txBox="1">
            <a:spLocks noGrp="1"/>
          </p:cNvSpPr>
          <p:nvPr>
            <p:ph type="dt" idx="10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8"/>
          <p:cNvSpPr txBox="1">
            <a:spLocks noGrp="1"/>
          </p:cNvSpPr>
          <p:nvPr>
            <p:ph type="ftr" idx="11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8"/>
          <p:cNvSpPr txBox="1">
            <a:spLocks noGrp="1"/>
          </p:cNvSpPr>
          <p:nvPr>
            <p:ph type="sldNum" idx="12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9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3" name="Google Shape;53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9"/>
          <p:cNvSpPr txBox="1"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9"/>
          <p:cNvSpPr txBox="1"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56" name="Google Shape;56;p19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9"/>
          <p:cNvSpPr txBox="1">
            <a:spLocks noGrp="1"/>
          </p:cNvSpPr>
          <p:nvPr>
            <p:ph type="dt" idx="10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DED9D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9"/>
          <p:cNvSpPr txBox="1">
            <a:spLocks noGrp="1"/>
          </p:cNvSpPr>
          <p:nvPr>
            <p:ph type="ftr" idx="11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DED9D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9"/>
          <p:cNvSpPr txBox="1">
            <a:spLocks noGrp="1"/>
          </p:cNvSpPr>
          <p:nvPr>
            <p:ph type="sldNum" idx="12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DED9D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DED9D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DED9D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DED9D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DED9D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DED9D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DED9D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DED9D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DED9D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oogle Shape;61;p20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62" name="Google Shape;62;p20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63" name="Google Shape;63;p20"/>
              <p:cNvCxnSpPr/>
              <p:nvPr/>
            </p:nvCxnSpPr>
            <p:spPr>
              <a:xfrm>
                <a:off x="507492" y="1564644"/>
                <a:ext cx="8129016" cy="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64" name="Google Shape;64;p20"/>
              <p:cNvCxnSpPr/>
              <p:nvPr/>
            </p:nvCxnSpPr>
            <p:spPr>
              <a:xfrm>
                <a:off x="507492" y="1501519"/>
                <a:ext cx="8129016" cy="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sp>
          <p:nvSpPr>
            <p:cNvPr id="65" name="Google Shape;65;p20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6" name="Google Shape;66;p2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67" name="Google Shape;67;p20"/>
              <p:cNvCxnSpPr/>
              <p:nvPr/>
            </p:nvCxnSpPr>
            <p:spPr>
              <a:xfrm>
                <a:off x="507492" y="1564644"/>
                <a:ext cx="8129016" cy="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68" name="Google Shape;68;p20"/>
              <p:cNvCxnSpPr/>
              <p:nvPr/>
            </p:nvCxnSpPr>
            <p:spPr>
              <a:xfrm>
                <a:off x="507492" y="1501519"/>
                <a:ext cx="8129016" cy="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pic>
        <p:nvPicPr>
          <p:cNvPr id="69" name="Google Shape;69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25880" y="0"/>
            <a:ext cx="1783188" cy="2971806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20"/>
          <p:cNvSpPr txBox="1"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 cap="none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0"/>
          <p:cNvSpPr txBox="1"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69391"/>
              </a:buClr>
              <a:buSzPts val="2000"/>
              <a:buNone/>
              <a:defRPr sz="2000">
                <a:solidFill>
                  <a:srgbClr val="969391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69391"/>
              </a:buClr>
              <a:buSzPts val="1800"/>
              <a:buNone/>
              <a:defRPr sz="1800">
                <a:solidFill>
                  <a:srgbClr val="96939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69391"/>
              </a:buClr>
              <a:buSzPts val="1600"/>
              <a:buNone/>
              <a:defRPr sz="1600">
                <a:solidFill>
                  <a:srgbClr val="969391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69391"/>
              </a:buClr>
              <a:buSzPts val="1600"/>
              <a:buNone/>
              <a:defRPr sz="1600">
                <a:solidFill>
                  <a:srgbClr val="969391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69391"/>
              </a:buClr>
              <a:buSzPts val="1600"/>
              <a:buNone/>
              <a:defRPr sz="1600">
                <a:solidFill>
                  <a:srgbClr val="969391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69391"/>
              </a:buClr>
              <a:buSzPts val="1600"/>
              <a:buNone/>
              <a:defRPr sz="1600">
                <a:solidFill>
                  <a:srgbClr val="969391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69391"/>
              </a:buClr>
              <a:buSzPts val="1600"/>
              <a:buNone/>
              <a:defRPr sz="1600">
                <a:solidFill>
                  <a:srgbClr val="969391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69391"/>
              </a:buClr>
              <a:buSzPts val="1600"/>
              <a:buNone/>
              <a:defRPr sz="1600">
                <a:solidFill>
                  <a:srgbClr val="969391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20"/>
          <p:cNvSpPr txBox="1">
            <a:spLocks noGrp="1"/>
          </p:cNvSpPr>
          <p:nvPr>
            <p:ph type="dt" idx="10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0"/>
          <p:cNvSpPr txBox="1">
            <a:spLocks noGrp="1"/>
          </p:cNvSpPr>
          <p:nvPr>
            <p:ph type="ftr" idx="11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0"/>
          <p:cNvSpPr txBox="1">
            <a:spLocks noGrp="1"/>
          </p:cNvSpPr>
          <p:nvPr>
            <p:ph type="sldNum" idx="12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1"/>
          <p:cNvSpPr txBox="1"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1"/>
          <p:cNvSpPr txBox="1"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8" name="Google Shape;78;p21"/>
          <p:cNvSpPr txBox="1">
            <a:spLocks noGrp="1"/>
          </p:cNvSpPr>
          <p:nvPr>
            <p:ph type="body" idx="2"/>
          </p:nvPr>
        </p:nvSpPr>
        <p:spPr>
          <a:xfrm>
            <a:off x="1104900" y="2424112"/>
            <a:ext cx="4919472" cy="3748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1pPr>
            <a:lvl2pPr marL="914400" lvl="1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body" idx="3"/>
          </p:nvPr>
        </p:nvSpPr>
        <p:spPr>
          <a:xfrm>
            <a:off x="6166110" y="1600200"/>
            <a:ext cx="4919472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body" idx="4"/>
          </p:nvPr>
        </p:nvSpPr>
        <p:spPr>
          <a:xfrm>
            <a:off x="6166110" y="2424112"/>
            <a:ext cx="4919472" cy="3748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1pPr>
            <a:lvl2pPr marL="914400" lvl="1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dt" idx="10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ftr" idx="11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sldNum" idx="12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2"/>
          <p:cNvSpPr txBox="1"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2"/>
          <p:cNvSpPr txBox="1">
            <a:spLocks noGrp="1"/>
          </p:cNvSpPr>
          <p:nvPr>
            <p:ph type="dt" idx="10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2"/>
          <p:cNvSpPr txBox="1">
            <a:spLocks noGrp="1"/>
          </p:cNvSpPr>
          <p:nvPr>
            <p:ph type="ftr" idx="11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2"/>
          <p:cNvSpPr txBox="1">
            <a:spLocks noGrp="1"/>
          </p:cNvSpPr>
          <p:nvPr>
            <p:ph type="sldNum" idx="12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>
            <a:spLocks noGrp="1"/>
          </p:cNvSpPr>
          <p:nvPr>
            <p:ph type="dt" idx="10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3"/>
          <p:cNvSpPr txBox="1">
            <a:spLocks noGrp="1"/>
          </p:cNvSpPr>
          <p:nvPr>
            <p:ph type="ftr" idx="11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3"/>
          <p:cNvSpPr txBox="1">
            <a:spLocks noGrp="1"/>
          </p:cNvSpPr>
          <p:nvPr>
            <p:ph type="sldNum" idx="12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4"/>
          <p:cNvSpPr txBox="1"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4"/>
          <p:cNvSpPr txBox="1">
            <a:spLocks noGrp="1"/>
          </p:cNvSpPr>
          <p:nvPr>
            <p:ph type="dt" idx="10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ftr" idx="11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4"/>
          <p:cNvSpPr txBox="1">
            <a:spLocks noGrp="1"/>
          </p:cNvSpPr>
          <p:nvPr>
            <p:ph type="sldNum" idx="12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5" name="Google Shape;15;p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6" name="Google Shape;16;p14"/>
            <p:cNvCxnSpPr/>
            <p:nvPr/>
          </p:nvCxnSpPr>
          <p:spPr>
            <a:xfrm rot="10800000">
              <a:off x="1073150" y="1219201"/>
              <a:ext cx="10058400" cy="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7" name="Google Shape;17;p14"/>
            <p:cNvCxnSpPr/>
            <p:nvPr/>
          </p:nvCxnSpPr>
          <p:spPr>
            <a:xfrm rot="10800000">
              <a:off x="1073150" y="1282326"/>
              <a:ext cx="100584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"/>
          <p:cNvSpPr txBox="1">
            <a:spLocks noGrp="1"/>
          </p:cNvSpPr>
          <p:nvPr>
            <p:ph type="ctrTitle"/>
          </p:nvPr>
        </p:nvSpPr>
        <p:spPr>
          <a:xfrm>
            <a:off x="943897" y="2736912"/>
            <a:ext cx="5895053" cy="2496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 fontScale="90000"/>
          </a:bodyPr>
          <a:lstStyle/>
          <a:p>
            <a:pPr algn="l"/>
            <a:r>
              <a:rPr lang="en-US" altLang="zh-CN" b="1" i="0" dirty="0">
                <a:solidFill>
                  <a:srgbClr val="000000"/>
                </a:solidFill>
                <a:effectLst/>
                <a:latin typeface="Helvetica Neue"/>
              </a:rPr>
              <a:t>Restaurant’s Longevity Prediction Using Random Forest</a:t>
            </a:r>
            <a:br>
              <a:rPr lang="en-US" altLang="zh-CN" b="1" i="0" dirty="0">
                <a:solidFill>
                  <a:srgbClr val="000000"/>
                </a:solidFill>
                <a:effectLst/>
                <a:latin typeface="Helvetica Neue"/>
              </a:rPr>
            </a:br>
            <a:br>
              <a:rPr lang="en-US" altLang="zh-CN" b="1" i="0" dirty="0">
                <a:solidFill>
                  <a:srgbClr val="000000"/>
                </a:solidFill>
                <a:effectLst/>
                <a:latin typeface="Helvetica Neue"/>
              </a:rPr>
            </a:br>
            <a:endParaRPr sz="4000" dirty="0"/>
          </a:p>
        </p:txBody>
      </p:sp>
      <p:sp>
        <p:nvSpPr>
          <p:cNvPr id="121" name="Google Shape;121;p1"/>
          <p:cNvSpPr txBox="1"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dirty="0"/>
              <a:t>Name : Yadi Chen, Yihui Cao</a:t>
            </a:r>
          </a:p>
        </p:txBody>
      </p:sp>
      <p:sp>
        <p:nvSpPr>
          <p:cNvPr id="4" name="图片占位符 3">
            <a:extLst>
              <a:ext uri="{FF2B5EF4-FFF2-40B4-BE49-F238E27FC236}">
                <a16:creationId xmlns:a16="http://schemas.microsoft.com/office/drawing/2014/main" id="{3627143A-AAF8-6048-7A28-187F1A6C1E44}"/>
              </a:ext>
            </a:extLst>
          </p:cNvPr>
          <p:cNvSpPr>
            <a:spLocks noGrp="1"/>
          </p:cNvSpPr>
          <p:nvPr>
            <p:ph type="pic" idx="2"/>
          </p:nvPr>
        </p:nvSpPr>
        <p:spPr/>
      </p:sp>
      <p:pic>
        <p:nvPicPr>
          <p:cNvPr id="1028" name="Picture 4" descr="Image result for restaurants">
            <a:extLst>
              <a:ext uri="{FF2B5EF4-FFF2-40B4-BE49-F238E27FC236}">
                <a16:creationId xmlns:a16="http://schemas.microsoft.com/office/drawing/2014/main" id="{16C18382-6B3A-3397-2784-8B8B4AD3A6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1062" y="1338740"/>
            <a:ext cx="5210937" cy="4208604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effectLst>
            <a:softEdge rad="12700"/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af4c6aa2f0_0_63"/>
          <p:cNvSpPr txBox="1">
            <a:spLocks noGrp="1"/>
          </p:cNvSpPr>
          <p:nvPr>
            <p:ph type="title"/>
          </p:nvPr>
        </p:nvSpPr>
        <p:spPr>
          <a:xfrm>
            <a:off x="1104900" y="76200"/>
            <a:ext cx="9980700" cy="10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dirty="0"/>
              <a:t>Problem Statement</a:t>
            </a:r>
            <a:endParaRPr dirty="0"/>
          </a:p>
        </p:txBody>
      </p:sp>
      <p:sp>
        <p:nvSpPr>
          <p:cNvPr id="129" name="Google Shape;129;gaf4c6aa2f0_0_63"/>
          <p:cNvSpPr txBox="1"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</a:pPr>
            <a:r>
              <a:rPr lang="en-US" b="1" dirty="0"/>
              <a:t>Description: Different hotels have many attributes in common, but the longevity of the hotel is related to many factors, and we wanted to build a model to quantitatively analyze. </a:t>
            </a:r>
          </a:p>
          <a:p>
            <a:pPr marL="0" lvl="0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lang="en-US" b="1" dirty="0"/>
          </a:p>
          <a:p>
            <a:pPr marL="22860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</a:pPr>
            <a:r>
              <a:rPr lang="en-US" b="1" dirty="0"/>
              <a:t>Mission: </a:t>
            </a:r>
            <a:r>
              <a:rPr lang="en-US" altLang="zh-CN" b="1" dirty="0"/>
              <a:t>Using random forest model to find some valuable information.</a:t>
            </a:r>
            <a:endParaRPr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5"/>
          <p:cNvSpPr txBox="1"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dirty="0"/>
              <a:t>Explain</a:t>
            </a:r>
            <a:endParaRPr dirty="0"/>
          </a:p>
        </p:txBody>
      </p:sp>
      <p:sp>
        <p:nvSpPr>
          <p:cNvPr id="157" name="Google Shape;157;p5"/>
          <p:cNvSpPr txBox="1">
            <a:spLocks noGrp="1"/>
          </p:cNvSpPr>
          <p:nvPr>
            <p:ph type="body" idx="1"/>
          </p:nvPr>
        </p:nvSpPr>
        <p:spPr>
          <a:xfrm>
            <a:off x="1104900" y="1600200"/>
            <a:ext cx="99807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342900">
              <a:buSzPts val="1600"/>
            </a:pPr>
            <a:r>
              <a:rPr lang="en-US" altLang="zh-CN" b="1" dirty="0"/>
              <a:t>Train-Test Set split: Split the set into two parts including train set (80%) and test set (20%) .</a:t>
            </a:r>
          </a:p>
          <a:p>
            <a:pPr marL="342900">
              <a:buSzPts val="1600"/>
            </a:pPr>
            <a:r>
              <a:rPr lang="en-US" altLang="zh-CN" b="1" dirty="0"/>
              <a:t>Data preprocessing : 1. Save the features: </a:t>
            </a:r>
            <a:r>
              <a:rPr lang="en-US" altLang="zh-CN" b="1" dirty="0" err="1"/>
              <a:t>is_open</a:t>
            </a:r>
            <a:r>
              <a:rPr lang="en-US" altLang="zh-CN" b="1" dirty="0"/>
              <a:t>,</a:t>
            </a:r>
            <a:r>
              <a:rPr lang="zh-CN" altLang="en-US" b="1" dirty="0"/>
              <a:t> </a:t>
            </a:r>
            <a:r>
              <a:rPr lang="en-US" altLang="zh-CN" b="1" dirty="0"/>
              <a:t>latitude, longitude, </a:t>
            </a:r>
            <a:r>
              <a:rPr lang="en-US" altLang="zh-CN" b="1" dirty="0" err="1"/>
              <a:t>review_count</a:t>
            </a:r>
            <a:r>
              <a:rPr lang="en-US" altLang="zh-CN" b="1" dirty="0"/>
              <a:t>, stars, Alcohol, </a:t>
            </a:r>
            <a:r>
              <a:rPr lang="en-US" altLang="zh-CN" b="1" dirty="0" err="1"/>
              <a:t>BikeParking</a:t>
            </a:r>
            <a:r>
              <a:rPr lang="en-US" altLang="zh-CN" b="1" dirty="0"/>
              <a:t>, </a:t>
            </a:r>
            <a:r>
              <a:rPr lang="en-US" altLang="zh-CN" b="1" dirty="0" err="1"/>
              <a:t>BusinessAcceptsCreditCards</a:t>
            </a:r>
            <a:r>
              <a:rPr lang="en-US" altLang="zh-CN" b="1" dirty="0"/>
              <a:t>, </a:t>
            </a:r>
            <a:r>
              <a:rPr lang="en-US" altLang="zh-CN" b="1" dirty="0" err="1"/>
              <a:t>OutdoorSeating</a:t>
            </a:r>
            <a:r>
              <a:rPr lang="en-US" altLang="zh-CN" b="1" dirty="0"/>
              <a:t>, </a:t>
            </a:r>
            <a:r>
              <a:rPr lang="en-US" altLang="zh-CN" b="1" dirty="0" err="1"/>
              <a:t>GoodForKids</a:t>
            </a:r>
            <a:r>
              <a:rPr lang="en-US" altLang="zh-CN" b="1" dirty="0"/>
              <a:t> . 2. Reset the index. 3. Convert the type of feature from object to num. 4. Normalize each feature.</a:t>
            </a:r>
          </a:p>
          <a:p>
            <a:pPr marL="342900">
              <a:buSzPts val="1600"/>
            </a:pPr>
            <a:r>
              <a:rPr lang="en-US" altLang="zh-CN" b="1" dirty="0"/>
              <a:t>Build model : Build RF models for features.   </a:t>
            </a:r>
          </a:p>
          <a:p>
            <a:pPr marL="342900">
              <a:buSzPts val="1600"/>
            </a:pPr>
            <a:r>
              <a:rPr lang="en-US" altLang="zh-CN" b="1" dirty="0"/>
              <a:t>Evaluate performance: Use accuracy as metric to evaluate the performance of model.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af4c6aa2f0_0_44"/>
          <p:cNvSpPr txBox="1">
            <a:spLocks noGrp="1"/>
          </p:cNvSpPr>
          <p:nvPr>
            <p:ph type="title"/>
          </p:nvPr>
        </p:nvSpPr>
        <p:spPr>
          <a:xfrm>
            <a:off x="1181100" y="276508"/>
            <a:ext cx="9980700" cy="909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dirty="0"/>
              <a:t>Result</a:t>
            </a:r>
            <a:endParaRPr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>
          <a:xfrm>
            <a:off x="6096000" y="2307697"/>
            <a:ext cx="4732425" cy="3940493"/>
          </a:xfrm>
        </p:spPr>
        <p:txBody>
          <a:bodyPr/>
          <a:lstStyle/>
          <a:p>
            <a:r>
              <a:rPr lang="en-US" altLang="zh-CN" b="1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Helvetica Neue"/>
              </a:rPr>
              <a:t>The number of review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Helvetica Neue"/>
              </a:rPr>
              <a:t>counts has a </a:t>
            </a:r>
            <a:r>
              <a:rPr lang="en-US" altLang="zh-CN" b="1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Helvetica Neue"/>
              </a:rPr>
              <a:t>positive impact</a:t>
            </a:r>
            <a:r>
              <a:rPr lang="en-US" altLang="zh-CN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Helvetica Neue"/>
              </a:rPr>
              <a:t>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Helvetica Neue"/>
              </a:rPr>
              <a:t>on the likelihood of a restaurant being open. This positive impact is especially when the number of review counts is below 200.</a:t>
            </a:r>
            <a:endParaRPr lang="zh-CN" alt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53625D84-32EF-199D-48E3-F0E5F091D5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475" y="2297855"/>
            <a:ext cx="4800326" cy="2974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4849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af4c6aa2f0_0_44"/>
          <p:cNvSpPr txBox="1">
            <a:spLocks noGrp="1"/>
          </p:cNvSpPr>
          <p:nvPr>
            <p:ph type="title"/>
          </p:nvPr>
        </p:nvSpPr>
        <p:spPr>
          <a:xfrm>
            <a:off x="1181100" y="276508"/>
            <a:ext cx="9980700" cy="909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dirty="0"/>
              <a:t>Result</a:t>
            </a:r>
            <a:endParaRPr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>
          <a:xfrm>
            <a:off x="6096000" y="2307697"/>
            <a:ext cx="4732425" cy="3940493"/>
          </a:xfrm>
        </p:spPr>
        <p:txBody>
          <a:bodyPr/>
          <a:lstStyle/>
          <a:p>
            <a:r>
              <a:rPr lang="en-US" altLang="zh-CN" b="1" dirty="0">
                <a:highlight>
                  <a:srgbClr val="FFFF00"/>
                </a:highlight>
              </a:rPr>
              <a:t>The number of stars </a:t>
            </a:r>
            <a:r>
              <a:rPr lang="en-US" altLang="zh-CN" dirty="0"/>
              <a:t>has a </a:t>
            </a:r>
            <a:r>
              <a:rPr lang="en-US" altLang="zh-CN" b="1" dirty="0">
                <a:highlight>
                  <a:srgbClr val="FFFF00"/>
                </a:highlight>
              </a:rPr>
              <a:t>negative impact</a:t>
            </a:r>
            <a:r>
              <a:rPr lang="en-US" altLang="zh-CN" dirty="0"/>
              <a:t> on the likelihood of a restaurant being open. This negative impact is especially when the number of starts is from 3.0 to 3.5, 4.0 to 4.5 .</a:t>
            </a:r>
            <a:endParaRPr lang="zh-CN" alt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8C956E38-D23C-DF1F-547B-BC5B5C4C88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618" y="2081213"/>
            <a:ext cx="4919382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0827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af4c6aa2f0_0_44"/>
          <p:cNvSpPr txBox="1">
            <a:spLocks noGrp="1"/>
          </p:cNvSpPr>
          <p:nvPr>
            <p:ph type="title"/>
          </p:nvPr>
        </p:nvSpPr>
        <p:spPr>
          <a:xfrm>
            <a:off x="1181100" y="276508"/>
            <a:ext cx="9980700" cy="909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dirty="0"/>
              <a:t>Result</a:t>
            </a:r>
            <a:endParaRPr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>
          <a:xfrm>
            <a:off x="6096000" y="2307697"/>
            <a:ext cx="4732425" cy="3940493"/>
          </a:xfrm>
        </p:spPr>
        <p:txBody>
          <a:bodyPr/>
          <a:lstStyle/>
          <a:p>
            <a:r>
              <a:rPr lang="en-US" altLang="zh-CN" b="1" dirty="0">
                <a:highlight>
                  <a:srgbClr val="FFFF00"/>
                </a:highlight>
              </a:rPr>
              <a:t>The number of Alcohol </a:t>
            </a:r>
            <a:r>
              <a:rPr lang="en-US" altLang="zh-CN" dirty="0"/>
              <a:t>has a </a:t>
            </a:r>
            <a:r>
              <a:rPr lang="en-US" altLang="zh-CN" b="1" dirty="0">
                <a:highlight>
                  <a:srgbClr val="FFFF00"/>
                </a:highlight>
              </a:rPr>
              <a:t>negative impact </a:t>
            </a:r>
            <a:r>
              <a:rPr lang="en-US" altLang="zh-CN" dirty="0"/>
              <a:t>on the likelihood of a restaurant being open. This negative impact is especially when the number of Alcohol is equal to 1(beer and wine).</a:t>
            </a:r>
            <a:endParaRPr lang="zh-CN" altLang="en-US" dirty="0"/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94CD1888-56FE-6E5B-8C29-ADBA493EF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227" y="2307697"/>
            <a:ext cx="3619500" cy="2242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5921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af4c6aa2f0_0_44"/>
          <p:cNvSpPr txBox="1">
            <a:spLocks noGrp="1"/>
          </p:cNvSpPr>
          <p:nvPr>
            <p:ph type="title"/>
          </p:nvPr>
        </p:nvSpPr>
        <p:spPr>
          <a:xfrm>
            <a:off x="1181100" y="276508"/>
            <a:ext cx="9980700" cy="909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dirty="0"/>
              <a:t>Result</a:t>
            </a:r>
            <a:endParaRPr dirty="0"/>
          </a:p>
        </p:txBody>
      </p:sp>
      <p:sp>
        <p:nvSpPr>
          <p:cNvPr id="164" name="Google Shape;164;gaf4c6aa2f0_0_44"/>
          <p:cNvSpPr txBox="1">
            <a:spLocks noGrp="1"/>
          </p:cNvSpPr>
          <p:nvPr>
            <p:ph type="body" idx="1"/>
          </p:nvPr>
        </p:nvSpPr>
        <p:spPr>
          <a:xfrm>
            <a:off x="7122160" y="1524000"/>
            <a:ext cx="4039640" cy="459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lvl="0" indent="0">
              <a:buClr>
                <a:schemeClr val="dk2"/>
              </a:buClr>
              <a:buSzPts val="1100"/>
              <a:buNone/>
            </a:pPr>
            <a:r>
              <a:rPr lang="en-US" sz="2800" dirty="0"/>
              <a:t>Identify the best random forest model and plot the features importance scores for the best random forest model. We can see that when the </a:t>
            </a:r>
            <a:r>
              <a:rPr lang="en-US" sz="2800" dirty="0" err="1"/>
              <a:t>max_features</a:t>
            </a:r>
            <a:r>
              <a:rPr lang="en-US" sz="2800" dirty="0"/>
              <a:t> is equal to 5, the accuracy is 0.8367.</a:t>
            </a:r>
            <a:endParaRPr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522A28-8BB5-5411-A204-D2169A4F7A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0200" y="1820535"/>
            <a:ext cx="5822639" cy="21845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EE6ADB2-1D35-C060-053E-3464B99252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7516" y="4169851"/>
            <a:ext cx="3815992" cy="225939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44772-2994-048F-7925-4433BAFA0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/>
              <a:t>Thanks for Your Watching!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9265B0-F402-0478-1860-968E9D9BE6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3271234"/>
            <a:ext cx="4914900" cy="2791495"/>
          </a:xfrm>
        </p:spPr>
        <p:txBody>
          <a:bodyPr/>
          <a:lstStyle/>
          <a:p>
            <a:r>
              <a:rPr lang="en-US" dirty="0"/>
              <a:t>Data from:</a:t>
            </a:r>
          </a:p>
          <a:p>
            <a:pPr lvl="1"/>
            <a:r>
              <a:rPr lang="en-US" dirty="0"/>
              <a:t>https://www.kaggle.com/datasets/yelp-dataset/yelp-dataset/versions/6?select=yelp_business_attributes.csv</a:t>
            </a:r>
          </a:p>
          <a:p>
            <a:pPr lvl="1"/>
            <a:r>
              <a:rPr lang="en-US" dirty="0"/>
              <a:t>https://www.kaggle.com/datasets/yelp-dataset/yelp-dataset/versions/6?select=yelp_business.csv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FA050D-F68C-06D3-EC34-E7BF7A877748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6096000" y="3271234"/>
            <a:ext cx="4914900" cy="2791495"/>
          </a:xfrm>
        </p:spPr>
        <p:txBody>
          <a:bodyPr/>
          <a:lstStyle/>
          <a:p>
            <a:r>
              <a:rPr lang="en-US" dirty="0"/>
              <a:t>Concept from:</a:t>
            </a:r>
          </a:p>
          <a:p>
            <a:pPr lvl="1"/>
            <a:r>
              <a:rPr lang="en-US" b="0" i="0" dirty="0">
                <a:solidFill>
                  <a:srgbClr val="2D3B45"/>
                </a:solidFill>
                <a:effectLst/>
                <a:latin typeface="Lato Extended"/>
              </a:rPr>
              <a:t>Jiawei Han, Micheline </a:t>
            </a:r>
            <a:r>
              <a:rPr lang="en-US" b="0" i="0" dirty="0" err="1">
                <a:solidFill>
                  <a:srgbClr val="2D3B45"/>
                </a:solidFill>
                <a:effectLst/>
                <a:latin typeface="Lato Extended"/>
              </a:rPr>
              <a:t>Kamber</a:t>
            </a:r>
            <a:r>
              <a:rPr lang="en-US" b="0" i="0" dirty="0">
                <a:solidFill>
                  <a:srgbClr val="2D3B45"/>
                </a:solidFill>
                <a:effectLst/>
                <a:latin typeface="Lato Extended"/>
              </a:rPr>
              <a:t>, and Jian Pei. Data Mining: Concepts and Techniques. Morgan Kaufmann, 3rd ed., 2011</a:t>
            </a:r>
          </a:p>
          <a:p>
            <a:pPr lvl="1"/>
            <a:r>
              <a:rPr lang="en-US" dirty="0"/>
              <a:t>https://www.youtube.com/watch?v=cIbj0WuK41w</a:t>
            </a:r>
          </a:p>
        </p:txBody>
      </p:sp>
    </p:spTree>
    <p:extLst>
      <p:ext uri="{BB962C8B-B14F-4D97-AF65-F5344CB8AC3E}">
        <p14:creationId xmlns:p14="http://schemas.microsoft.com/office/powerpoint/2010/main" val="4030022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Academic Literature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1547</TotalTime>
  <Words>415</Words>
  <Application>Microsoft Office PowerPoint</Application>
  <PresentationFormat>Widescreen</PresentationFormat>
  <Paragraphs>27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Helvetica Neue</vt:lpstr>
      <vt:lpstr>Lato Extended</vt:lpstr>
      <vt:lpstr>Noto Sans Symbols</vt:lpstr>
      <vt:lpstr>Arial</vt:lpstr>
      <vt:lpstr>Academic Literature 16x9</vt:lpstr>
      <vt:lpstr>Restaurant’s Longevity Prediction Using Random Forest  </vt:lpstr>
      <vt:lpstr>Problem Statement</vt:lpstr>
      <vt:lpstr>Explain</vt:lpstr>
      <vt:lpstr>Result</vt:lpstr>
      <vt:lpstr>Result</vt:lpstr>
      <vt:lpstr>Result</vt:lpstr>
      <vt:lpstr>Result</vt:lpstr>
      <vt:lpstr>Thanks for Your Watching!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PRICE PREDICTION</dc:title>
  <dc:creator>Jason Jiwoong Yeon</dc:creator>
  <cp:lastModifiedBy>Yihui Cao</cp:lastModifiedBy>
  <cp:revision>39</cp:revision>
  <dcterms:created xsi:type="dcterms:W3CDTF">2020-12-03T08:39:13Z</dcterms:created>
  <dcterms:modified xsi:type="dcterms:W3CDTF">2022-12-02T23:09:01Z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