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63"/>
  </p:notesMasterIdLst>
  <p:handoutMasterIdLst>
    <p:handoutMasterId r:id="rId64"/>
  </p:handoutMasterIdLst>
  <p:sldIdLst>
    <p:sldId id="352" r:id="rId2"/>
    <p:sldId id="259" r:id="rId3"/>
    <p:sldId id="260" r:id="rId4"/>
    <p:sldId id="328" r:id="rId5"/>
    <p:sldId id="331" r:id="rId6"/>
    <p:sldId id="332" r:id="rId7"/>
    <p:sldId id="365" r:id="rId8"/>
    <p:sldId id="261" r:id="rId9"/>
    <p:sldId id="366" r:id="rId10"/>
    <p:sldId id="356" r:id="rId11"/>
    <p:sldId id="262" r:id="rId12"/>
    <p:sldId id="263" r:id="rId13"/>
    <p:sldId id="357" r:id="rId14"/>
    <p:sldId id="264" r:id="rId15"/>
    <p:sldId id="265" r:id="rId16"/>
    <p:sldId id="266" r:id="rId17"/>
    <p:sldId id="267" r:id="rId18"/>
    <p:sldId id="268" r:id="rId19"/>
    <p:sldId id="329" r:id="rId20"/>
    <p:sldId id="269" r:id="rId21"/>
    <p:sldId id="349" r:id="rId22"/>
    <p:sldId id="270" r:id="rId23"/>
    <p:sldId id="271" r:id="rId24"/>
    <p:sldId id="272" r:id="rId25"/>
    <p:sldId id="358" r:id="rId26"/>
    <p:sldId id="273" r:id="rId27"/>
    <p:sldId id="350" r:id="rId28"/>
    <p:sldId id="330" r:id="rId29"/>
    <p:sldId id="274" r:id="rId30"/>
    <p:sldId id="275" r:id="rId31"/>
    <p:sldId id="351" r:id="rId32"/>
    <p:sldId id="276" r:id="rId33"/>
    <p:sldId id="277" r:id="rId34"/>
    <p:sldId id="278" r:id="rId35"/>
    <p:sldId id="280" r:id="rId36"/>
    <p:sldId id="364" r:id="rId37"/>
    <p:sldId id="359" r:id="rId38"/>
    <p:sldId id="281" r:id="rId39"/>
    <p:sldId id="282" r:id="rId40"/>
    <p:sldId id="360" r:id="rId41"/>
    <p:sldId id="283" r:id="rId42"/>
    <p:sldId id="284" r:id="rId43"/>
    <p:sldId id="361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363" r:id="rId54"/>
    <p:sldId id="294" r:id="rId55"/>
    <p:sldId id="295" r:id="rId56"/>
    <p:sldId id="346" r:id="rId57"/>
    <p:sldId id="347" r:id="rId58"/>
    <p:sldId id="348" r:id="rId59"/>
    <p:sldId id="299" r:id="rId60"/>
    <p:sldId id="353" r:id="rId61"/>
    <p:sldId id="355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352"/>
            <p14:sldId id="259"/>
            <p14:sldId id="260"/>
            <p14:sldId id="328"/>
            <p14:sldId id="331"/>
            <p14:sldId id="332"/>
            <p14:sldId id="365"/>
            <p14:sldId id="261"/>
            <p14:sldId id="366"/>
            <p14:sldId id="356"/>
            <p14:sldId id="262"/>
            <p14:sldId id="263"/>
            <p14:sldId id="357"/>
            <p14:sldId id="264"/>
            <p14:sldId id="265"/>
            <p14:sldId id="266"/>
            <p14:sldId id="267"/>
            <p14:sldId id="268"/>
            <p14:sldId id="329"/>
            <p14:sldId id="269"/>
            <p14:sldId id="349"/>
            <p14:sldId id="270"/>
            <p14:sldId id="271"/>
            <p14:sldId id="272"/>
            <p14:sldId id="358"/>
            <p14:sldId id="273"/>
            <p14:sldId id="350"/>
            <p14:sldId id="330"/>
            <p14:sldId id="274"/>
            <p14:sldId id="275"/>
            <p14:sldId id="351"/>
            <p14:sldId id="276"/>
            <p14:sldId id="277"/>
            <p14:sldId id="278"/>
            <p14:sldId id="280"/>
            <p14:sldId id="364"/>
            <p14:sldId id="359"/>
            <p14:sldId id="281"/>
            <p14:sldId id="282"/>
            <p14:sldId id="360"/>
            <p14:sldId id="283"/>
            <p14:sldId id="284"/>
            <p14:sldId id="361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63"/>
            <p14:sldId id="294"/>
            <p14:sldId id="295"/>
            <p14:sldId id="346"/>
            <p14:sldId id="347"/>
            <p14:sldId id="348"/>
            <p14:sldId id="299"/>
            <p14:sldId id="353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92943"/>
  </p:normalViewPr>
  <p:slideViewPr>
    <p:cSldViewPr>
      <p:cViewPr varScale="1">
        <p:scale>
          <a:sx n="87" d="100"/>
          <a:sy n="87" d="100"/>
        </p:scale>
        <p:origin x="2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F97D9-7C92-C943-A8DA-F65B914A5776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3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177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64E58-1BE7-C649-B058-F22F5D85F3AF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22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4228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BBC0-CEA6-DE43-AF76-2FE14306F459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24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341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BBC0-CEA6-DE43-AF76-2FE14306F459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25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760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D0B7D-69C9-1C4B-8F69-D04B79B1B51E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29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48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Unicode Transformation Format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03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2F17A-58C4-A144-B3A1-B632A3483B44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41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903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99B2C-2DEA-1143-9F90-EFF7A4F48DDC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42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487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99B2C-2DEA-1143-9F90-EFF7A4F48DDC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43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5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77DB2-F510-0E43-B001-91D702824433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50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523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2C4B6-FEA7-A747-BA19-7F7A6B318E4E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59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048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Unicode Transformation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Unicode Transformation Format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Unicode Transformation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7BEA8-2526-FB41-8ED3-04BFBE34CB3C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8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00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7BEA8-2526-FB41-8ED3-04BFBE34CB3C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9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55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7BEA8-2526-FB41-8ED3-04BFBE34CB3C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10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5086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4EB79-0D39-B941-AE19-977D42B5AA3E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15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261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B7DC3-EA4A-9845-B2FC-28FA5D3E4F48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16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975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122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2560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427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567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5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705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4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49" r:id="rId13"/>
    <p:sldLayoutId id="2147483660" r:id="rId14"/>
    <p:sldLayoutId id="2147483655" r:id="rId15"/>
    <p:sldLayoutId id="2147483661" r:id="rId16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5501640" cy="35661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600" dirty="0"/>
              <a:t>Python Programming:</a:t>
            </a:r>
            <a:br>
              <a:rPr lang="en-US" altLang="en-US" sz="6600" dirty="0"/>
            </a:br>
            <a:r>
              <a:rPr lang="en-US" altLang="en-US" sz="6600" dirty="0"/>
              <a:t>An Introduction</a:t>
            </a:r>
            <a:br>
              <a:rPr lang="en-US" altLang="en-US" sz="6600" dirty="0"/>
            </a:br>
            <a:r>
              <a:rPr lang="en-US" altLang="en-US" sz="6600" dirty="0"/>
              <a:t>To Computer Science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bg2">
                    <a:lumMod val="50000"/>
                  </a:schemeClr>
                </a:solidFill>
              </a:rPr>
              <a:t>Lecture 6</a:t>
            </a:r>
            <a:br>
              <a:rPr lang="en-US" alt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String operatıons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YUKSEL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074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2"/>
                </a:solidFill>
              </a:rPr>
              <a:t>Python Programming, 3/e</a:t>
            </a: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67BC8D1-2241-4F20-9685-380D446C814A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120249"/>
            <a:ext cx="2399852" cy="239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4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651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Strings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Can use single or double quotes: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S = "spam"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s = </a:t>
            </a:r>
            <a:r>
              <a:rPr lang="fr-FR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spam</a:t>
            </a:r>
            <a:r>
              <a:rPr lang="fr-FR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800" dirty="0">
              <a:solidFill>
                <a:srgbClr val="000090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Just don</a:t>
            </a:r>
            <a:r>
              <a:rPr lang="fr-FR" dirty="0"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 mix them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fr-FR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hi mom" </a:t>
            </a:r>
            <a:r>
              <a:rPr lang="en-US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  <a:sym typeface="Wingdings" pitchFamily="-111" charset="2"/>
              </a:rPr>
              <a:t> ERROR</a:t>
            </a: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Inserting an apostrophe: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A = "knight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s"   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# </a:t>
            </a:r>
            <a:r>
              <a:rPr lang="en-US" i="1" dirty="0">
                <a:solidFill>
                  <a:schemeClr val="hlink"/>
                </a:solidFill>
                <a:ea typeface="ＭＳ Ｐゴシック" pitchFamily="-111" charset="-128"/>
                <a:cs typeface="ＭＳ Ｐゴシック" pitchFamily="-111" charset="-128"/>
              </a:rPr>
              <a:t>mix up the quotes</a:t>
            </a:r>
            <a:endParaRPr lang="en-US" dirty="0">
              <a:solidFill>
                <a:schemeClr val="hlink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Clr>
                <a:scrgbClr r="0" g="0" b="0"/>
              </a:buClr>
            </a:pP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B = 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knight\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s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 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 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#</a:t>
            </a:r>
            <a:r>
              <a:rPr lang="en-US" dirty="0">
                <a:solidFill>
                  <a:schemeClr val="hlink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i="1" dirty="0">
                <a:solidFill>
                  <a:schemeClr val="hlink"/>
                </a:solidFill>
                <a:ea typeface="ＭＳ Ｐゴシック" pitchFamily="-111" charset="-128"/>
                <a:cs typeface="ＭＳ Ｐゴシック" pitchFamily="-111" charset="-128"/>
              </a:rPr>
              <a:t>escape</a:t>
            </a:r>
            <a:r>
              <a:rPr lang="en-US" dirty="0">
                <a:solidFill>
                  <a:schemeClr val="hlink"/>
                </a:solidFill>
                <a:ea typeface="ＭＳ Ｐゴシック" pitchFamily="-111" charset="-128"/>
                <a:cs typeface="ＭＳ Ｐゴシック" pitchFamily="-111" charset="-128"/>
              </a:rPr>
              <a:t> single quote</a:t>
            </a: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59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Because the elements of a string are a sequence, we can associate each element with an </a:t>
            </a:r>
            <a:r>
              <a:rPr lang="en-US" sz="2400" b="1" i="1" dirty="0"/>
              <a:t>index</a:t>
            </a:r>
            <a:r>
              <a:rPr lang="en-US" sz="2400" dirty="0"/>
              <a:t>, a location in the sequence:</a:t>
            </a:r>
          </a:p>
          <a:p>
            <a:pPr lvl="1"/>
            <a:r>
              <a:rPr lang="en-US" sz="2400" dirty="0"/>
              <a:t>positive values count up from the left, beginning with index 0</a:t>
            </a:r>
          </a:p>
          <a:p>
            <a:pPr lvl="1"/>
            <a:r>
              <a:rPr lang="en-US" sz="2400" dirty="0"/>
              <a:t>negative values count down from the right, starting with  -1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074305" cy="2667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element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particular element of the string is accessed by the index of the element surrounded by square brackets [ ]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hello_str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Hello World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hello_str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[1])  </a:t>
            </a:r>
            <a:r>
              <a:rPr lang="en-US" sz="2800" dirty="0">
                <a:latin typeface="Courier New"/>
                <a:cs typeface="Courier New"/>
              </a:rPr>
              <a:t>=&gt; </a:t>
            </a:r>
            <a:r>
              <a:rPr lang="en-US" sz="2800" dirty="0">
                <a:latin typeface="+mj-lt"/>
                <a:cs typeface="Courier New"/>
              </a:rPr>
              <a:t>prints e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hello_str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[-1]) </a:t>
            </a:r>
            <a:r>
              <a:rPr lang="en-US" sz="2800" dirty="0">
                <a:solidFill>
                  <a:srgbClr val="000000"/>
                </a:solidFill>
                <a:latin typeface="Courier New"/>
                <a:cs typeface="Courier New"/>
              </a:rPr>
              <a:t>=&gt; </a:t>
            </a:r>
            <a:r>
              <a:rPr lang="en-US" sz="2800" dirty="0">
                <a:solidFill>
                  <a:srgbClr val="000000"/>
                </a:solidFill>
                <a:cs typeface="Courier New"/>
              </a:rPr>
              <a:t>prints d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hello_str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[11]) </a:t>
            </a:r>
            <a:r>
              <a:rPr lang="en-US" sz="2800" dirty="0">
                <a:solidFill>
                  <a:srgbClr val="000000"/>
                </a:solidFill>
                <a:latin typeface="Courier New"/>
                <a:cs typeface="Courier New"/>
              </a:rPr>
              <a:t>=&gt;  ?</a:t>
            </a:r>
            <a:endParaRPr lang="en-US" sz="2800" dirty="0">
              <a:solidFill>
                <a:srgbClr val="000000"/>
              </a:solidFill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73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element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particular element of the string is accessed by the index of the element surrounded by square brackets [ ]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hello_str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Hello World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hello_str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[1])  </a:t>
            </a:r>
            <a:r>
              <a:rPr lang="en-US" sz="2800" dirty="0">
                <a:latin typeface="Courier New"/>
                <a:cs typeface="Courier New"/>
              </a:rPr>
              <a:t>=&gt; </a:t>
            </a:r>
            <a:r>
              <a:rPr lang="en-US" sz="2800" dirty="0">
                <a:latin typeface="+mj-lt"/>
                <a:cs typeface="Courier New"/>
              </a:rPr>
              <a:t>prints e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hello_str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[-1]) </a:t>
            </a:r>
            <a:r>
              <a:rPr lang="en-US" sz="2800" dirty="0">
                <a:solidFill>
                  <a:srgbClr val="000000"/>
                </a:solidFill>
                <a:latin typeface="Courier New"/>
                <a:cs typeface="Courier New"/>
              </a:rPr>
              <a:t>=&gt; </a:t>
            </a:r>
            <a:r>
              <a:rPr lang="en-US" sz="2800" dirty="0">
                <a:solidFill>
                  <a:srgbClr val="000000"/>
                </a:solidFill>
                <a:cs typeface="Courier New"/>
              </a:rPr>
              <a:t>prints d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hello_str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[11]) </a:t>
            </a:r>
            <a:r>
              <a:rPr lang="en-US" sz="2800" dirty="0">
                <a:solidFill>
                  <a:srgbClr val="000000"/>
                </a:solidFill>
                <a:latin typeface="Courier New"/>
                <a:cs typeface="Courier New"/>
              </a:rPr>
              <a:t>=&gt; 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Courier New"/>
              </a:rPr>
              <a:t>ERROR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Slicing, the rules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slicing is the ability to select a subsequence of the overall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uses the syntax 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[start : finish]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, where: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2D2D8A"/>
                </a:solidFill>
                <a:latin typeface="Courier New"/>
                <a:cs typeface="Courier New"/>
              </a:rPr>
              <a:t>start </a:t>
            </a:r>
            <a:r>
              <a:rPr lang="en-US" sz="2400" dirty="0"/>
              <a:t>is the index of where we start the subsequence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2D2D8A"/>
                </a:solidFill>
                <a:latin typeface="Courier New"/>
                <a:cs typeface="Courier New"/>
              </a:rPr>
              <a:t>finish </a:t>
            </a:r>
            <a:r>
              <a:rPr lang="en-US" sz="2400" dirty="0"/>
              <a:t>is the index of </a:t>
            </a:r>
            <a:r>
              <a:rPr lang="en-US" sz="2400" b="1" u="sng" dirty="0"/>
              <a:t>one after</a:t>
            </a:r>
            <a:r>
              <a:rPr lang="en-US" sz="2400" dirty="0"/>
              <a:t> where we end the subsequence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if either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</a:rPr>
              <a:t>start 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or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</a:rPr>
              <a:t>finish 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are not provided, it defaults to the beginning of the sequence for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</a:rPr>
              <a:t>start 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and the end of the sequence for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</a:rPr>
              <a:t>finish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half open range for slices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pitchFamily="-111" charset="-128"/>
                <a:cs typeface="ＭＳ Ｐゴシック" pitchFamily="-111" charset="-128"/>
              </a:rPr>
              <a:t>Slicing uses what is called a half-open range</a:t>
            </a:r>
          </a:p>
          <a:p>
            <a:pPr eaLnBrk="1" hangingPunct="1"/>
            <a:r>
              <a:rPr lang="en-US" sz="3200" dirty="0">
                <a:ea typeface="ＭＳ Ｐゴシック" pitchFamily="-111" charset="-128"/>
                <a:cs typeface="ＭＳ Ｐゴシック" pitchFamily="-111" charset="-128"/>
              </a:rPr>
              <a:t>The first index is included in the sequence</a:t>
            </a:r>
          </a:p>
          <a:p>
            <a:pPr eaLnBrk="1" hangingPunct="1"/>
            <a:r>
              <a:rPr lang="en-US" sz="3200" dirty="0">
                <a:ea typeface="ＭＳ Ｐゴシック" pitchFamily="-111" charset="-128"/>
                <a:cs typeface="ＭＳ Ｐゴシック" pitchFamily="-111" charset="-128"/>
              </a:rPr>
              <a:t>The last index is one </a:t>
            </a:r>
            <a:r>
              <a:rPr lang="en-US" sz="3200" b="1" i="1" dirty="0">
                <a:ea typeface="ＭＳ Ｐゴシック" pitchFamily="-111" charset="-128"/>
                <a:cs typeface="ＭＳ Ｐゴシック" pitchFamily="-111" charset="-128"/>
              </a:rPr>
              <a:t>after</a:t>
            </a:r>
            <a:r>
              <a:rPr lang="en-US" sz="3200" dirty="0">
                <a:ea typeface="ＭＳ Ｐゴシック" pitchFamily="-111" charset="-128"/>
                <a:cs typeface="ＭＳ Ｐゴシック" pitchFamily="-111" charset="-128"/>
              </a:rPr>
              <a:t> what is included</a:t>
            </a:r>
          </a:p>
          <a:p>
            <a:pPr eaLnBrk="1" hangingPunct="1"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2399" y="1447800"/>
            <a:ext cx="8922327" cy="35052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1000" y="609600"/>
            <a:ext cx="7772400" cy="555924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8536692" cy="3810000"/>
          </a:xfrm>
        </p:spPr>
      </p:pic>
    </p:spTree>
    <p:extLst>
      <p:ext uri="{BB962C8B-B14F-4D97-AF65-F5344CB8AC3E}">
        <p14:creationId xmlns:p14="http://schemas.microsoft.com/office/powerpoint/2010/main" val="25987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Sequence of characters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We</a:t>
            </a:r>
            <a:r>
              <a:rPr lang="fr-FR" dirty="0"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dirty="0" err="1">
                <a:ea typeface="ＭＳ Ｐゴシック" pitchFamily="-111" charset="-128"/>
                <a:cs typeface="ＭＳ Ｐゴシック" pitchFamily="-111" charset="-128"/>
              </a:rPr>
              <a:t>ve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talked about strings being a sequence of characters.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 string is indicated between </a:t>
            </a:r>
            <a:r>
              <a:rPr lang="fr-FR" dirty="0">
                <a:solidFill>
                  <a:srgbClr val="66006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11" charset="-128"/>
                <a:cs typeface="Courier New"/>
              </a:rPr>
              <a:t> </a:t>
            </a:r>
            <a:r>
              <a:rPr lang="fr-FR" dirty="0">
                <a:solidFill>
                  <a:srgbClr val="66006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11" charset="-128"/>
                <a:cs typeface="Courier New"/>
              </a:rPr>
              <a:t> 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or 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11" charset="-128"/>
                <a:cs typeface="Courier New"/>
              </a:rPr>
              <a:t>" "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The exact sequence of characters is maintained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8873524" cy="35052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8589818" cy="30480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5283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2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696200" cy="558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Extended Slicing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also takes three arguments: </a:t>
            </a:r>
          </a:p>
          <a:p>
            <a:pPr lvl="1" eaLnBrk="1" hangingPunct="1"/>
            <a:r>
              <a:rPr lang="en-US" sz="2400" dirty="0">
                <a:solidFill>
                  <a:srgbClr val="2D2D8A"/>
                </a:solidFill>
                <a:latin typeface="Courier New"/>
                <a:cs typeface="Courier New"/>
              </a:rPr>
              <a:t>[</a:t>
            </a:r>
            <a:r>
              <a:rPr lang="en-US" sz="2400" dirty="0" err="1">
                <a:solidFill>
                  <a:srgbClr val="2D2D8A"/>
                </a:solidFill>
                <a:latin typeface="Courier New"/>
                <a:cs typeface="Courier New"/>
              </a:rPr>
              <a:t>start:finish:countBy</a:t>
            </a:r>
            <a:r>
              <a:rPr lang="en-US" sz="2400" dirty="0">
                <a:solidFill>
                  <a:srgbClr val="2D2D8A"/>
                </a:solidFill>
                <a:latin typeface="Courier New"/>
                <a:cs typeface="Courier New"/>
              </a:rPr>
              <a:t>]</a:t>
            </a:r>
          </a:p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defaults are:</a:t>
            </a:r>
          </a:p>
          <a:p>
            <a:pPr lvl="1" eaLnBrk="1" hangingPunct="1"/>
            <a:r>
              <a:rPr lang="en-US" sz="2400" dirty="0">
                <a:solidFill>
                  <a:srgbClr val="2D2D8A"/>
                </a:solidFill>
                <a:latin typeface="Courier New"/>
                <a:cs typeface="Courier New"/>
              </a:rPr>
              <a:t>start </a:t>
            </a:r>
            <a:r>
              <a:rPr lang="en-US" sz="2400" dirty="0"/>
              <a:t>is beginning, </a:t>
            </a:r>
            <a:r>
              <a:rPr lang="en-US" sz="2400" dirty="0">
                <a:solidFill>
                  <a:srgbClr val="2D2D8A"/>
                </a:solidFill>
                <a:latin typeface="Courier New"/>
                <a:cs typeface="Courier New"/>
              </a:rPr>
              <a:t>finish </a:t>
            </a:r>
            <a:r>
              <a:rPr lang="en-US" sz="2400" dirty="0"/>
              <a:t>is end, </a:t>
            </a:r>
            <a:r>
              <a:rPr lang="en-US" sz="2400" dirty="0" err="1">
                <a:solidFill>
                  <a:srgbClr val="2D2D8A"/>
                </a:solidFill>
                <a:latin typeface="Courier New"/>
                <a:cs typeface="Courier New"/>
              </a:rPr>
              <a:t>countBy</a:t>
            </a:r>
            <a:r>
              <a:rPr lang="en-US" sz="2400" dirty="0">
                <a:solidFill>
                  <a:srgbClr val="2D2D8A"/>
                </a:solidFill>
                <a:latin typeface="Courier New"/>
                <a:cs typeface="Courier New"/>
              </a:rPr>
              <a:t> </a:t>
            </a:r>
            <a:r>
              <a:rPr lang="en-US" sz="2400" dirty="0"/>
              <a:t>is 1</a:t>
            </a:r>
          </a:p>
          <a:p>
            <a:pPr eaLnBrk="1" hangingPunct="1">
              <a:buFont typeface="Wingdings" pitchFamily="-111" charset="2"/>
              <a:buNone/>
            </a:pPr>
            <a:r>
              <a:rPr lang="en-US" sz="24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fr-FR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hello world</a:t>
            </a:r>
            <a:r>
              <a:rPr lang="fr-FR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400" dirty="0">
              <a:solidFill>
                <a:srgbClr val="2D2D8A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 eaLnBrk="1" hangingPunct="1">
              <a:buFont typeface="Wingdings" pitchFamily="-111" charset="2"/>
              <a:buNone/>
            </a:pPr>
            <a:r>
              <a:rPr lang="en-US" sz="24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[0:11:2] 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fr-FR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hlowrd</a:t>
            </a:r>
            <a:r>
              <a:rPr lang="fr-FR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</a:p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every other letter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8600" y="1447800"/>
            <a:ext cx="8589818" cy="3048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651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Some python idioms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Idioms are python “phrases” that are used for a common task. </a:t>
            </a:r>
            <a:r>
              <a:rPr lang="en-US" sz="2800" dirty="0" err="1">
                <a:ea typeface="ＭＳ Ｐゴシック" pitchFamily="-111" charset="-128"/>
                <a:cs typeface="ＭＳ Ｐゴシック" pitchFamily="-111" charset="-128"/>
              </a:rPr>
              <a:t>E.g.How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to make a copy of a string:</a:t>
            </a: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hi mom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800" dirty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new_str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[:]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how to reverse a string</a:t>
            </a: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 = "madam I\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m 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adam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reverseStr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 = ?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651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Some python idioms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Idioms are python “phrases” that are used for a common task. </a:t>
            </a:r>
            <a:r>
              <a:rPr lang="en-US" sz="2800" dirty="0" err="1">
                <a:ea typeface="ＭＳ Ｐゴシック" pitchFamily="-111" charset="-128"/>
                <a:cs typeface="ＭＳ Ｐゴシック" pitchFamily="-111" charset="-128"/>
              </a:rPr>
              <a:t>E.g.How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to make a copy of a string:</a:t>
            </a: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hi mom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800" dirty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new_str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[:]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how to reverse a string</a:t>
            </a: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 = "madam I\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m 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adam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reverseStr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[::-1]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7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57400"/>
            <a:ext cx="4953000" cy="3714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400"/>
            <a:ext cx="52832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07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are </a:t>
            </a:r>
            <a:r>
              <a:rPr lang="en-US" dirty="0" err="1"/>
              <a:t>iterable</a:t>
            </a:r>
            <a:r>
              <a:rPr lang="en-US" dirty="0"/>
              <a:t>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 loop iterates through each element of a sequence in order. For a string, this means character by character: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90800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4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Basic String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40803" y="17526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111" charset="2"/>
              <a:buNone/>
            </a:pP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s = 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spam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400" dirty="0">
              <a:solidFill>
                <a:schemeClr val="tx1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length operator </a:t>
            </a:r>
            <a:r>
              <a:rPr lang="en-US" sz="2400" dirty="0" err="1">
                <a:ea typeface="ＭＳ Ｐゴシック" pitchFamily="-111" charset="-128"/>
                <a:cs typeface="ＭＳ Ｐゴシック" pitchFamily="-111" charset="-128"/>
              </a:rPr>
              <a:t>len</a:t>
            </a: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len(s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) </a:t>
            </a:r>
            <a:r>
              <a:rPr lang="en-US" sz="2400" dirty="0" err="1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</a:t>
            </a:r>
            <a:r>
              <a:rPr lang="en-US" sz="24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 4</a:t>
            </a:r>
            <a:endParaRPr lang="en-US" sz="2400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+ is used to concatenate</a:t>
            </a:r>
          </a:p>
          <a:p>
            <a:pPr eaLnBrk="1" hangingPunct="1">
              <a:lnSpc>
                <a:spcPct val="80000"/>
              </a:lnSpc>
              <a:buFont typeface="Wingdings" pitchFamily="-111" charset="2"/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new_str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spam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 + 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-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 + 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spam-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400" dirty="0">
              <a:solidFill>
                <a:schemeClr val="tx1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print(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new_str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 </a:t>
            </a:r>
            <a:r>
              <a:rPr lang="en-US" sz="2400" dirty="0">
                <a:solidFill>
                  <a:schemeClr val="tx1"/>
                </a:solidFill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spam-spam-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* is repeat, the number is how many times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new_str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 * 3 </a:t>
            </a:r>
            <a:r>
              <a:rPr lang="en-US" sz="2400" dirty="0">
                <a:solidFill>
                  <a:schemeClr val="tx1"/>
                </a:solidFill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</a:t>
            </a:r>
            <a:endParaRPr lang="en-US" sz="2400" dirty="0">
              <a:solidFill>
                <a:schemeClr val="tx1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 eaLnBrk="1" hangingPunct="1">
              <a:lnSpc>
                <a:spcPct val="80000"/>
              </a:lnSpc>
              <a:buFont typeface="Wingdings" pitchFamily="-111" charset="2"/>
              <a:buNone/>
            </a:pP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spam-spam-spam-spam-spam-spam-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And then there is """ """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triple quotes preserve both the vertical and horizontal formatting of the string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allows you to type tables, paragraphs, whatever and preserve the formatting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indent="2566988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11" charset="-128"/>
                <a:cs typeface="Courier New"/>
              </a:rPr>
              <a:t>"""this is</a:t>
            </a:r>
          </a:p>
          <a:p>
            <a:pPr indent="2566988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11" charset="-128"/>
                <a:cs typeface="Courier New"/>
              </a:rPr>
              <a:t>a test</a:t>
            </a:r>
          </a:p>
          <a:p>
            <a:pPr indent="2566988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11" charset="-128"/>
                <a:cs typeface="Courier New"/>
              </a:rPr>
              <a:t>today"""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both </a:t>
            </a:r>
            <a:r>
              <a:rPr lang="en-US" sz="2800" dirty="0">
                <a:solidFill>
                  <a:srgbClr val="000090"/>
                </a:solidFill>
              </a:rPr>
              <a:t>+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90"/>
                </a:solidFill>
              </a:rPr>
              <a:t>*</a:t>
            </a:r>
            <a:r>
              <a:rPr lang="en-US" sz="2800" dirty="0"/>
              <a:t> on strings makes a new string, does not modify the arguments</a:t>
            </a:r>
          </a:p>
          <a:p>
            <a:r>
              <a:rPr lang="en-US" sz="2800" dirty="0"/>
              <a:t>order of operation is important for concatenation, irrelevant for repetition</a:t>
            </a:r>
          </a:p>
          <a:p>
            <a:r>
              <a:rPr lang="en-US" sz="2800" dirty="0"/>
              <a:t>the types required are specific. For concatenation you need two strings, for repetition a string and an integer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+ </a:t>
            </a:r>
            <a:r>
              <a:rPr lang="en-US" dirty="0" err="1"/>
              <a:t>b</a:t>
            </a:r>
            <a:r>
              <a:rPr lang="en-US" dirty="0"/>
              <a:t>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operation does the above represent? It depends on the types!</a:t>
            </a:r>
          </a:p>
          <a:p>
            <a:pPr lvl="1"/>
            <a:r>
              <a:rPr lang="en-US" sz="2800" dirty="0"/>
              <a:t>two strings, concatenation</a:t>
            </a:r>
          </a:p>
          <a:p>
            <a:pPr lvl="1"/>
            <a:r>
              <a:rPr lang="en-US" sz="2800" dirty="0"/>
              <a:t>two integers addition</a:t>
            </a:r>
          </a:p>
          <a:p>
            <a:r>
              <a:rPr lang="en-US" sz="2800" dirty="0"/>
              <a:t>the operator + is </a:t>
            </a:r>
            <a:r>
              <a:rPr lang="en-US" sz="2800" b="1" i="1" dirty="0"/>
              <a:t>overloaded</a:t>
            </a:r>
            <a:r>
              <a:rPr lang="en-US" sz="2800" dirty="0"/>
              <a:t>.</a:t>
            </a:r>
          </a:p>
          <a:p>
            <a:r>
              <a:rPr lang="en-US" sz="2800" dirty="0"/>
              <a:t>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1596255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+ </a:t>
            </a:r>
            <a:r>
              <a:rPr lang="en-US" dirty="0" err="1"/>
              <a:t>b</a:t>
            </a:r>
            <a:r>
              <a:rPr lang="en-US" dirty="0"/>
              <a:t>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operation does the above represent? It depends on the types!</a:t>
            </a:r>
          </a:p>
          <a:p>
            <a:pPr lvl="1"/>
            <a:r>
              <a:rPr lang="en-US" sz="2800" dirty="0"/>
              <a:t>two strings, concatenation</a:t>
            </a:r>
          </a:p>
          <a:p>
            <a:pPr lvl="1"/>
            <a:r>
              <a:rPr lang="en-US" sz="2800" dirty="0"/>
              <a:t>two integers addition</a:t>
            </a:r>
          </a:p>
          <a:p>
            <a:r>
              <a:rPr lang="en-US" sz="2800" dirty="0"/>
              <a:t>the operator + is </a:t>
            </a:r>
            <a:r>
              <a:rPr lang="en-US" sz="2800" b="1" i="1" dirty="0"/>
              <a:t>overloaded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The operation + performs depends on the types it is working 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type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check the type of the value associated with a variable using </a:t>
            </a:r>
            <a:r>
              <a:rPr lang="en-US" dirty="0">
                <a:latin typeface="Courier New"/>
                <a:cs typeface="Courier New"/>
              </a:rPr>
              <a:t>type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hello world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type(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 &lt;type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str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245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type(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  <a:cs typeface="Courier New"/>
              </a:rPr>
              <a:t>&lt;type </a:t>
            </a:r>
            <a:r>
              <a:rPr lang="fr-FR" sz="2800" dirty="0">
                <a:solidFill>
                  <a:srgbClr val="000000"/>
                </a:solidFill>
                <a:latin typeface="Courier New"/>
                <a:cs typeface="Courier New"/>
              </a:rPr>
              <a:t>'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comparisons, single char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3 uses the Unicode mapping for characters.</a:t>
            </a:r>
          </a:p>
          <a:p>
            <a:pPr lvl="1"/>
            <a:r>
              <a:rPr lang="en-US" sz="2800" dirty="0"/>
              <a:t>Allows for representing non-English characters</a:t>
            </a:r>
            <a:endParaRPr lang="en-US" sz="2800" dirty="0">
              <a:latin typeface="헤드라인A"/>
              <a:ea typeface="헤드라인A"/>
              <a:cs typeface="헤드라인A"/>
            </a:endParaRPr>
          </a:p>
          <a:p>
            <a:r>
              <a:rPr lang="en-US" sz="2800" dirty="0"/>
              <a:t>UTF-8, subset of Unicode, takes the English letters, numbers and punctuation marks and maps them to an integer.</a:t>
            </a:r>
          </a:p>
          <a:p>
            <a:r>
              <a:rPr lang="en-US" sz="2800" dirty="0"/>
              <a:t>Single character comparisons are based on that number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 within sequence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makes sense to compare within a sequence (lower case, upper case, digits). </a:t>
            </a:r>
          </a:p>
          <a:p>
            <a:pPr lvl="1"/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&lt; 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b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400" dirty="0">
                <a:latin typeface="Courier New"/>
                <a:cs typeface="Courier New"/>
              </a:rPr>
              <a:t>True</a:t>
            </a:r>
          </a:p>
          <a:p>
            <a:pPr lvl="1"/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&lt; 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B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400" dirty="0">
                <a:latin typeface="Courier New"/>
                <a:cs typeface="Courier New"/>
              </a:rPr>
              <a:t>True</a:t>
            </a:r>
          </a:p>
          <a:p>
            <a:pPr lvl="1"/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1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&lt; 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9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400" dirty="0">
                <a:latin typeface="Courier New"/>
                <a:cs typeface="Courier New"/>
              </a:rPr>
              <a:t>True</a:t>
            </a:r>
          </a:p>
          <a:p>
            <a:r>
              <a:rPr lang="en-US" sz="2400" dirty="0"/>
              <a:t>Can be weird outside of the sequence</a:t>
            </a:r>
          </a:p>
          <a:p>
            <a:pPr lvl="1"/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&lt; 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400" dirty="0">
                <a:latin typeface="Courier New"/>
                <a:cs typeface="Courier New"/>
              </a:rPr>
              <a:t>?</a:t>
            </a:r>
          </a:p>
          <a:p>
            <a:pPr lvl="1"/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&lt; 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0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400" dirty="0">
                <a:latin typeface="Courier New"/>
                <a:cs typeface="Courier New"/>
              </a:rPr>
              <a:t>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304800"/>
            <a:ext cx="441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of </a:t>
            </a:r>
            <a:br>
              <a:rPr lang="en-US" dirty="0"/>
            </a:br>
            <a:r>
              <a:rPr lang="en-US" dirty="0"/>
              <a:t>UTF-8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"/>
            <a:ext cx="4267200" cy="59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7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 within sequence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makes sense to compare within a sequence (lower case, upper case, digits). </a:t>
            </a:r>
          </a:p>
          <a:p>
            <a:pPr lvl="1"/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&lt; 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b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400" dirty="0">
                <a:latin typeface="Courier New"/>
                <a:cs typeface="Courier New"/>
              </a:rPr>
              <a:t>True</a:t>
            </a:r>
          </a:p>
          <a:p>
            <a:pPr lvl="1"/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&lt; 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B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400" dirty="0">
                <a:latin typeface="Courier New"/>
                <a:cs typeface="Courier New"/>
              </a:rPr>
              <a:t>True</a:t>
            </a:r>
          </a:p>
          <a:p>
            <a:pPr lvl="1"/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1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&lt; 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9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400" dirty="0">
                <a:latin typeface="Courier New"/>
                <a:cs typeface="Courier New"/>
              </a:rPr>
              <a:t>True</a:t>
            </a:r>
          </a:p>
          <a:p>
            <a:r>
              <a:rPr lang="en-US" sz="2400" dirty="0"/>
              <a:t>Can be weird outside of the sequence</a:t>
            </a:r>
          </a:p>
          <a:p>
            <a:pPr lvl="1"/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&lt; 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400" dirty="0">
                <a:latin typeface="Courier New"/>
                <a:cs typeface="Courier New"/>
              </a:rPr>
              <a:t>False</a:t>
            </a:r>
          </a:p>
          <a:p>
            <a:pPr lvl="1"/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&lt; 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0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400" dirty="0">
                <a:latin typeface="Courier New"/>
                <a:cs typeface="Courier New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99026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Whole strings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Compare the first element of each string</a:t>
            </a:r>
          </a:p>
          <a:p>
            <a:pPr lvl="1"/>
            <a:r>
              <a:rPr lang="en-US" sz="2800" dirty="0"/>
              <a:t>if they are equal, move on to the next character in each</a:t>
            </a:r>
          </a:p>
          <a:p>
            <a:pPr lvl="1"/>
            <a:r>
              <a:rPr lang="en-US" sz="2800" dirty="0"/>
              <a:t>if they are not equal, the relationship between those to characters are the relationship between the string</a:t>
            </a:r>
          </a:p>
          <a:p>
            <a:pPr lvl="1"/>
            <a:r>
              <a:rPr lang="en-US" sz="2800" dirty="0"/>
              <a:t>if one ends up being shorter (but equal), the shorter is smaller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a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&lt;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b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  </a:t>
            </a:r>
            <a:r>
              <a:rPr lang="en-US" sz="28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800" dirty="0">
                <a:latin typeface="Courier New"/>
                <a:cs typeface="Courier New"/>
              </a:rPr>
              <a:t>True</a:t>
            </a:r>
          </a:p>
          <a:p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aaab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&lt;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aaac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endParaRPr lang="en-US" sz="2800" dirty="0">
              <a:latin typeface="Courier New"/>
              <a:cs typeface="Courier New"/>
            </a:endParaRPr>
          </a:p>
          <a:p>
            <a:pPr lvl="1"/>
            <a:r>
              <a:rPr lang="en-US" sz="2800" dirty="0"/>
              <a:t>first difference is at the last char.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b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&lt;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c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/>
              <a:t>so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aaab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/>
              <a:t>is less than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aaac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/>
              <a:t>. </a:t>
            </a:r>
            <a:r>
              <a:rPr lang="en-US" sz="2800" dirty="0">
                <a:latin typeface="Courier New"/>
                <a:cs typeface="Courier New"/>
              </a:rPr>
              <a:t>True</a:t>
            </a:r>
          </a:p>
          <a:p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&lt;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aaz</a:t>
            </a:r>
            <a:r>
              <a:rPr lang="fr-FR" sz="2800" dirty="0"/>
              <a:t>'</a:t>
            </a:r>
            <a:endParaRPr lang="en-US" sz="2800" dirty="0"/>
          </a:p>
          <a:p>
            <a:pPr lvl="1"/>
            <a:r>
              <a:rPr lang="en-US" sz="2800" dirty="0"/>
              <a:t>?</a:t>
            </a:r>
            <a:endParaRPr lang="en-US" sz="2800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non-printing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inserted directly, are preceded by a backslash (the \ character)</a:t>
            </a:r>
          </a:p>
          <a:p>
            <a:r>
              <a:rPr lang="en-US" dirty="0"/>
              <a:t>new line		</a:t>
            </a:r>
            <a:r>
              <a:rPr lang="fr-FR" dirty="0">
                <a:solidFill>
                  <a:srgbClr val="00009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\n</a:t>
            </a:r>
            <a:r>
              <a:rPr lang="fr-FR" dirty="0">
                <a:solidFill>
                  <a:srgbClr val="000090"/>
                </a:solidFill>
                <a:latin typeface="Courier New"/>
                <a:cs typeface="Courier New"/>
              </a:rPr>
              <a:t>'</a:t>
            </a:r>
            <a:endParaRPr lang="en-US" dirty="0">
              <a:solidFill>
                <a:srgbClr val="000090"/>
              </a:solidFill>
              <a:latin typeface="Courier New"/>
              <a:cs typeface="Courier New"/>
            </a:endParaRPr>
          </a:p>
          <a:p>
            <a:r>
              <a:rPr lang="en-US" dirty="0"/>
              <a:t>tab			</a:t>
            </a:r>
            <a:r>
              <a:rPr lang="fr-FR" dirty="0">
                <a:solidFill>
                  <a:srgbClr val="00009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\t</a:t>
            </a:r>
            <a:r>
              <a:rPr lang="fr-FR" dirty="0">
                <a:solidFill>
                  <a:srgbClr val="000090"/>
                </a:solidFill>
                <a:latin typeface="Courier New"/>
                <a:cs typeface="Courier New"/>
              </a:rPr>
              <a:t>'</a:t>
            </a:r>
            <a:endParaRPr lang="en-US" dirty="0">
              <a:solidFill>
                <a:srgbClr val="00009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2929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a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&lt;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b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  </a:t>
            </a:r>
            <a:r>
              <a:rPr lang="en-US" sz="2800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800" dirty="0">
                <a:latin typeface="Courier New"/>
                <a:cs typeface="Courier New"/>
              </a:rPr>
              <a:t>True</a:t>
            </a:r>
          </a:p>
          <a:p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aaab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&lt;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aaac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endParaRPr lang="en-US" sz="2800" dirty="0">
              <a:latin typeface="Courier New"/>
              <a:cs typeface="Courier New"/>
            </a:endParaRPr>
          </a:p>
          <a:p>
            <a:pPr lvl="1"/>
            <a:r>
              <a:rPr lang="en-US" sz="2800" dirty="0"/>
              <a:t>first difference is at the last char.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b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&lt;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c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/>
              <a:t>so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aaab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/>
              <a:t>is less than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aaac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/>
              <a:t>. </a:t>
            </a:r>
            <a:r>
              <a:rPr lang="en-US" sz="2800" dirty="0">
                <a:latin typeface="Courier New"/>
                <a:cs typeface="Courier New"/>
              </a:rPr>
              <a:t>True</a:t>
            </a:r>
          </a:p>
          <a:p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>
                <a:latin typeface="Courier New"/>
                <a:cs typeface="Courier New"/>
              </a:rPr>
              <a:t> &lt; </a:t>
            </a:r>
            <a:r>
              <a:rPr lang="fr-FR" sz="2800" dirty="0">
                <a:latin typeface="Courier New"/>
                <a:cs typeface="Courier New"/>
              </a:rPr>
              <a:t>'</a:t>
            </a:r>
            <a:r>
              <a:rPr lang="en-US" sz="2800" dirty="0" err="1">
                <a:latin typeface="Courier New"/>
                <a:cs typeface="Courier New"/>
              </a:rPr>
              <a:t>aaz</a:t>
            </a:r>
            <a:r>
              <a:rPr lang="fr-FR" sz="2800" dirty="0"/>
              <a:t>'</a:t>
            </a:r>
            <a:endParaRPr lang="en-US" sz="2800" dirty="0"/>
          </a:p>
          <a:p>
            <a:pPr lvl="1"/>
            <a:r>
              <a:rPr lang="en-US" sz="2800" dirty="0"/>
              <a:t>The first string is the same but shorter. Thus it is smaller. </a:t>
            </a:r>
            <a:r>
              <a:rPr lang="en-US" sz="2800" dirty="0">
                <a:latin typeface="Courier New"/>
                <a:cs typeface="Courier New"/>
              </a:rPr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17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651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Membership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can check to see if a substring exists in the string, the </a:t>
            </a:r>
            <a:r>
              <a:rPr lang="en-US" sz="2800" dirty="0">
                <a:solidFill>
                  <a:srgbClr val="000090"/>
                </a:solidFill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in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operator. Returns True or False</a:t>
            </a:r>
          </a:p>
          <a:p>
            <a:pPr eaLnBrk="1" hangingPunct="1">
              <a:buFont typeface="Wingdings" pitchFamily="-111" charset="2"/>
              <a:buNone/>
            </a:pPr>
            <a:r>
              <a:rPr lang="en-US" sz="2800" dirty="0" err="1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my_str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 = </a:t>
            </a:r>
            <a:r>
              <a:rPr lang="fr-FR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800" dirty="0" err="1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aabbccdd</a:t>
            </a:r>
            <a:r>
              <a:rPr lang="fr-FR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'</a:t>
            </a:r>
            <a:endParaRPr lang="en-US" sz="2800" dirty="0">
              <a:latin typeface="Courier New" pitchFamily="-111" charset="0"/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Wingdings" pitchFamily="-111" charset="2"/>
              <a:buNone/>
            </a:pPr>
            <a:r>
              <a:rPr lang="fr-FR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a</a:t>
            </a:r>
            <a:r>
              <a:rPr lang="fr-FR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 in </a:t>
            </a:r>
            <a:r>
              <a:rPr lang="en-US" sz="2800" dirty="0" err="1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my_str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 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True</a:t>
            </a:r>
          </a:p>
          <a:p>
            <a:pPr eaLnBrk="1" hangingPunct="1">
              <a:buFont typeface="Wingdings" pitchFamily="-111" charset="2"/>
              <a:buNone/>
            </a:pPr>
            <a:r>
              <a:rPr lang="fr-FR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800" dirty="0" err="1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abb</a:t>
            </a:r>
            <a:r>
              <a:rPr lang="fr-FR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 in </a:t>
            </a:r>
            <a:r>
              <a:rPr lang="en-US" sz="2800" dirty="0" err="1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my_str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 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True</a:t>
            </a:r>
          </a:p>
          <a:p>
            <a:pPr eaLnBrk="1" hangingPunct="1">
              <a:buFont typeface="Wingdings" pitchFamily="-111" charset="2"/>
              <a:buNone/>
            </a:pPr>
            <a:r>
              <a:rPr lang="fr-FR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x</a:t>
            </a:r>
            <a:r>
              <a:rPr lang="fr-FR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 in </a:t>
            </a:r>
            <a:r>
              <a:rPr lang="en-US" sz="2800" dirty="0" err="1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my_str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 </a:t>
            </a:r>
            <a:r>
              <a:rPr lang="en-US" sz="2800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False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239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Strings are immutable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45720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strings are </a:t>
            </a:r>
            <a:r>
              <a:rPr lang="en-US" sz="2800" u="sng" dirty="0">
                <a:ea typeface="ＭＳ Ｐゴシック" pitchFamily="-111" charset="-128"/>
                <a:cs typeface="ＭＳ Ｐゴシック" pitchFamily="-111" charset="-128"/>
              </a:rPr>
              <a:t>immutable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, that is you cannot change one once you make it:</a:t>
            </a:r>
          </a:p>
          <a:p>
            <a:pPr lvl="1"/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a_str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spam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800" dirty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 lvl="1"/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a_str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[1] =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l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Wingdings"/>
              </a:rPr>
              <a:t>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</a:rPr>
              <a:t>ERROR</a:t>
            </a:r>
          </a:p>
          <a:p>
            <a:pPr eaLnBrk="1" hangingPunct="1"/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239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Strings are immutable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45720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strings are </a:t>
            </a:r>
            <a:r>
              <a:rPr lang="en-US" sz="2800" u="sng" dirty="0">
                <a:ea typeface="ＭＳ Ｐゴシック" pitchFamily="-111" charset="-128"/>
                <a:cs typeface="ＭＳ Ｐゴシック" pitchFamily="-111" charset="-128"/>
              </a:rPr>
              <a:t>immutable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, that is you cannot change one once you make it:</a:t>
            </a:r>
          </a:p>
          <a:p>
            <a:pPr lvl="1"/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a_str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spam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800" dirty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 lvl="1"/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a_str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[1] =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l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</a:rPr>
              <a:t>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Wingdings"/>
              </a:rPr>
              <a:t>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</a:rPr>
              <a:t>ERROR</a:t>
            </a:r>
          </a:p>
          <a:p>
            <a:pPr eaLnBrk="1" hangingPunct="1"/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However, you can use it to make another string (copy it, slice it, etc.)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new_str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en-US" sz="24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a_str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[:1] + </a:t>
            </a:r>
            <a:r>
              <a:rPr lang="fr-FR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l</a:t>
            </a:r>
            <a:r>
              <a:rPr lang="fr-FR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 + </a:t>
            </a:r>
            <a:r>
              <a:rPr lang="en-US" sz="24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a_str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[2:]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a_str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 </a:t>
            </a:r>
            <a:r>
              <a:rPr lang="en-US" sz="2400" dirty="0">
                <a:latin typeface="Courier New"/>
                <a:ea typeface="ＭＳ Ｐゴシック" pitchFamily="-111" charset="-128"/>
                <a:cs typeface="Courier New"/>
                <a:sym typeface="Wingdings"/>
              </a:rPr>
              <a:t></a:t>
            </a:r>
            <a:r>
              <a:rPr lang="en-US" sz="24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</a:t>
            </a:r>
            <a:r>
              <a:rPr lang="en-US" sz="2400" dirty="0">
                <a:latin typeface="Courier New"/>
                <a:ea typeface="ＭＳ Ｐゴシック" pitchFamily="-111" charset="-128"/>
                <a:cs typeface="Courier New"/>
              </a:rPr>
              <a:t> </a:t>
            </a:r>
            <a:r>
              <a:rPr lang="fr-FR" sz="2400" dirty="0"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latin typeface="Courier New"/>
                <a:ea typeface="ＭＳ Ｐゴシック" pitchFamily="-111" charset="-128"/>
                <a:cs typeface="Courier New"/>
              </a:rPr>
              <a:t>spam</a:t>
            </a:r>
            <a:r>
              <a:rPr lang="fr-FR" sz="2400" dirty="0"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400" dirty="0">
              <a:latin typeface="Courier New"/>
              <a:ea typeface="ＭＳ Ｐゴシック" pitchFamily="-111" charset="-128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new_str</a:t>
            </a:r>
            <a:r>
              <a:rPr lang="en-US" sz="24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 </a:t>
            </a:r>
            <a:r>
              <a:rPr lang="en-US" sz="2400" dirty="0">
                <a:latin typeface="Courier New"/>
                <a:ea typeface="ＭＳ Ｐゴシック" pitchFamily="-111" charset="-128"/>
                <a:cs typeface="Courier New"/>
                <a:sym typeface="Wingdings"/>
              </a:rPr>
              <a:t></a:t>
            </a:r>
            <a:r>
              <a:rPr lang="fr-FR" sz="2400" dirty="0"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latin typeface="Courier New"/>
                <a:ea typeface="ＭＳ Ｐゴシック" pitchFamily="-111" charset="-128"/>
                <a:cs typeface="Courier New"/>
              </a:rPr>
              <a:t>slam</a:t>
            </a:r>
            <a:r>
              <a:rPr lang="fr-FR" sz="2400" dirty="0"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400" dirty="0">
              <a:latin typeface="Courier New"/>
              <a:ea typeface="ＭＳ Ｐゴシック" pitchFamily="-111" charset="-128"/>
              <a:cs typeface="Courier New"/>
            </a:endParaRPr>
          </a:p>
          <a:p>
            <a:pPr eaLnBrk="1" hangingPunct="1"/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7949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methods and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first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program that performs some operation. Its details are hidden (encapsulated), only it</a:t>
            </a:r>
            <a:r>
              <a:rPr lang="fr-FR" dirty="0"/>
              <a:t>'</a:t>
            </a:r>
            <a:r>
              <a:rPr lang="en-US" dirty="0"/>
              <a:t>s interface provided.</a:t>
            </a:r>
          </a:p>
          <a:p>
            <a:r>
              <a:rPr lang="en-US" dirty="0"/>
              <a:t>A function takes some number of inputs (arguments) and returns a value based on the arguments and the function</a:t>
            </a:r>
            <a:r>
              <a:rPr lang="fr-FR" dirty="0"/>
              <a:t>'</a:t>
            </a:r>
            <a:r>
              <a:rPr lang="en-US" dirty="0"/>
              <a:t>s operation.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function: </a:t>
            </a:r>
            <a:r>
              <a:rPr lang="en-US" dirty="0" err="1">
                <a:latin typeface="Courier New"/>
                <a:cs typeface="Courier New"/>
              </a:rPr>
              <a:t>len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2D2D8A"/>
                </a:solidFill>
                <a:latin typeface="Courier New"/>
                <a:cs typeface="Courier New"/>
              </a:rPr>
              <a:t>len</a:t>
            </a:r>
            <a:r>
              <a:rPr lang="en-US" dirty="0">
                <a:solidFill>
                  <a:srgbClr val="2D2D8A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function takes as an argument a string and returns an integer, the length of a string.</a:t>
            </a:r>
          </a:p>
          <a:p>
            <a:pPr>
              <a:buNone/>
            </a:pPr>
            <a:r>
              <a:rPr lang="en-US" dirty="0" err="1">
                <a:solidFill>
                  <a:srgbClr val="2D2D8A"/>
                </a:solidFill>
                <a:latin typeface="Courier New"/>
                <a:cs typeface="Courier New"/>
              </a:rPr>
              <a:t>my_str</a:t>
            </a:r>
            <a:r>
              <a:rPr lang="en-US" dirty="0">
                <a:solidFill>
                  <a:srgbClr val="2D2D8A"/>
                </a:solidFill>
                <a:latin typeface="Courier New"/>
                <a:cs typeface="Courier New"/>
              </a:rPr>
              <a:t> = </a:t>
            </a:r>
            <a:r>
              <a:rPr lang="fr-FR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cs typeface="Courier New"/>
              </a:rPr>
              <a:t>Hello World</a:t>
            </a:r>
            <a:r>
              <a:rPr lang="fr-FR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endParaRPr lang="en-US" dirty="0">
              <a:solidFill>
                <a:srgbClr val="2D2D8A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err="1">
                <a:solidFill>
                  <a:srgbClr val="2D2D8A"/>
                </a:solidFill>
                <a:latin typeface="Courier New"/>
                <a:cs typeface="Courier New"/>
              </a:rPr>
              <a:t>len</a:t>
            </a:r>
            <a:r>
              <a:rPr lang="en-US" dirty="0">
                <a:solidFill>
                  <a:srgbClr val="2D2D8A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2D2D8A"/>
                </a:solidFill>
                <a:latin typeface="Courier New"/>
                <a:cs typeface="Courier New"/>
              </a:rPr>
              <a:t>my_str</a:t>
            </a:r>
            <a:r>
              <a:rPr lang="en-US" dirty="0">
                <a:solidFill>
                  <a:srgbClr val="2D2D8A"/>
                </a:solidFill>
                <a:latin typeface="Courier New"/>
                <a:cs typeface="Courier New"/>
              </a:rPr>
              <a:t>) </a:t>
            </a:r>
            <a:r>
              <a:rPr lang="en-US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 </a:t>
            </a:r>
            <a:r>
              <a:rPr lang="en-US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11 </a:t>
            </a:r>
            <a:r>
              <a:rPr lang="en-US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# space counts!</a:t>
            </a:r>
            <a:endParaRPr lang="en-US" dirty="0">
              <a:solidFill>
                <a:srgbClr val="009999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i="1" dirty="0"/>
              <a:t>method</a:t>
            </a:r>
            <a:r>
              <a:rPr lang="en-US" sz="2800" b="1" dirty="0"/>
              <a:t> </a:t>
            </a:r>
            <a:r>
              <a:rPr lang="en-US" sz="2800" dirty="0"/>
              <a:t>is a variation on a function</a:t>
            </a:r>
          </a:p>
          <a:p>
            <a:pPr lvl="1"/>
            <a:r>
              <a:rPr lang="en-US" sz="2800" dirty="0"/>
              <a:t>like a function, it represents a program</a:t>
            </a:r>
          </a:p>
          <a:p>
            <a:pPr lvl="1"/>
            <a:r>
              <a:rPr lang="en-US" sz="2800" dirty="0"/>
              <a:t>like a function, it has input arguments and an output</a:t>
            </a:r>
          </a:p>
          <a:p>
            <a:r>
              <a:rPr lang="en-US" sz="2800" dirty="0"/>
              <a:t>Unlike a function, it is applied in the context of a particular object. </a:t>
            </a:r>
          </a:p>
          <a:p>
            <a:r>
              <a:rPr lang="en-US" sz="2800" dirty="0"/>
              <a:t>This is indicated by the </a:t>
            </a:r>
            <a:r>
              <a:rPr lang="en-US" sz="2800" i="1" dirty="0"/>
              <a:t>dot notation </a:t>
            </a:r>
            <a:r>
              <a:rPr lang="en-US" sz="2800" dirty="0"/>
              <a:t>invocation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979"/>
            <a:ext cx="8458200" cy="45259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D2D8A"/>
                </a:solidFill>
                <a:latin typeface="Courier New"/>
                <a:cs typeface="Courier New"/>
              </a:rPr>
              <a:t>upper </a:t>
            </a:r>
            <a:r>
              <a:rPr lang="en-US" sz="3200" dirty="0"/>
              <a:t>is the name of a method. It generates a new string that has all upper case characters of the string it was called with.</a:t>
            </a:r>
          </a:p>
          <a:p>
            <a:pPr>
              <a:buNone/>
            </a:pPr>
            <a:r>
              <a:rPr lang="en-US" sz="3200" dirty="0" err="1">
                <a:solidFill>
                  <a:schemeClr val="accent6"/>
                </a:solidFill>
                <a:latin typeface="Courier New"/>
                <a:cs typeface="Courier New"/>
              </a:rPr>
              <a:t>my_str</a:t>
            </a:r>
            <a:r>
              <a:rPr lang="en-US" sz="3200" dirty="0">
                <a:solidFill>
                  <a:schemeClr val="accent6"/>
                </a:solidFill>
                <a:latin typeface="Courier New"/>
                <a:cs typeface="Courier New"/>
              </a:rPr>
              <a:t> = </a:t>
            </a:r>
            <a:r>
              <a:rPr lang="fr-FR" sz="32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3200" dirty="0">
                <a:solidFill>
                  <a:schemeClr val="accent6"/>
                </a:solidFill>
                <a:latin typeface="Courier New"/>
                <a:cs typeface="Courier New"/>
              </a:rPr>
              <a:t>Python Rules!</a:t>
            </a:r>
            <a:r>
              <a:rPr lang="fr-FR" sz="32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endParaRPr lang="en-US" sz="3200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200" dirty="0" err="1">
                <a:solidFill>
                  <a:schemeClr val="accent6"/>
                </a:solidFill>
                <a:latin typeface="Courier New"/>
                <a:cs typeface="Courier New"/>
              </a:rPr>
              <a:t>my_str.upper</a:t>
            </a:r>
            <a:r>
              <a:rPr lang="en-US" sz="3200" dirty="0">
                <a:solidFill>
                  <a:schemeClr val="accent6"/>
                </a:solidFill>
                <a:latin typeface="Courier New"/>
                <a:cs typeface="Courier New"/>
              </a:rPr>
              <a:t>()  </a:t>
            </a:r>
            <a:r>
              <a:rPr lang="en-US" sz="32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fr-FR" sz="32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32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PYTHON RULES!</a:t>
            </a:r>
            <a:r>
              <a:rPr lang="fr-FR" sz="32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endParaRPr lang="en-US" sz="3200" dirty="0"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r>
              <a:rPr lang="en-US" sz="3200" dirty="0">
                <a:latin typeface="Arial"/>
                <a:cs typeface="Arial"/>
              </a:rPr>
              <a:t>The </a:t>
            </a:r>
            <a:r>
              <a:rPr lang="en-US" sz="3200" dirty="0">
                <a:solidFill>
                  <a:srgbClr val="2D2D8A"/>
                </a:solidFill>
                <a:latin typeface="Courier New"/>
                <a:cs typeface="Courier New"/>
              </a:rPr>
              <a:t>upper()</a:t>
            </a:r>
            <a:r>
              <a:rPr lang="en-US" sz="3200" dirty="0">
                <a:latin typeface="Arial"/>
                <a:cs typeface="Arial"/>
              </a:rPr>
              <a:t> method was called in the context of </a:t>
            </a:r>
            <a:r>
              <a:rPr lang="en-US" sz="3200" dirty="0" err="1">
                <a:solidFill>
                  <a:srgbClr val="000090"/>
                </a:solidFill>
                <a:latin typeface="Courier New"/>
                <a:cs typeface="Courier New"/>
              </a:rPr>
              <a:t>my_str</a:t>
            </a:r>
            <a:r>
              <a:rPr lang="en-US" sz="3200" dirty="0">
                <a:latin typeface="Arial"/>
                <a:cs typeface="Arial"/>
              </a:rPr>
              <a:t>, indicated by the dot between them.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dot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general, dot notation looks like:</a:t>
            </a:r>
          </a:p>
          <a:p>
            <a:pPr lvl="1"/>
            <a:r>
              <a:rPr lang="en-US" sz="3200" dirty="0" err="1">
                <a:latin typeface="Courier New"/>
                <a:cs typeface="Courier New"/>
              </a:rPr>
              <a:t>object.method</a:t>
            </a:r>
            <a:r>
              <a:rPr lang="en-US" sz="3200" dirty="0">
                <a:latin typeface="Courier New"/>
                <a:cs typeface="Courier New"/>
              </a:rPr>
              <a:t>(…)</a:t>
            </a:r>
          </a:p>
          <a:p>
            <a:r>
              <a:rPr lang="en-US" sz="3200" dirty="0"/>
              <a:t>It means that the object in front of the dot is calling a method that is associated with that object</a:t>
            </a:r>
            <a:r>
              <a:rPr lang="fr-FR" sz="3200" dirty="0"/>
              <a:t>'</a:t>
            </a:r>
            <a:r>
              <a:rPr lang="en-US" sz="3200" dirty="0"/>
              <a:t>s type.</a:t>
            </a:r>
          </a:p>
          <a:p>
            <a:r>
              <a:rPr lang="en-US" sz="3200" dirty="0"/>
              <a:t>The method</a:t>
            </a:r>
            <a:r>
              <a:rPr lang="fr-FR" sz="3200" dirty="0"/>
              <a:t>'</a:t>
            </a:r>
            <a:r>
              <a:rPr lang="en-US" sz="3200" dirty="0"/>
              <a:t>s that can be called are tied to the type of the object calling it. Each type has different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Every character is "mapped" (associated) with an integer</a:t>
            </a:r>
          </a:p>
          <a:p>
            <a:r>
              <a:rPr lang="en-US" dirty="0"/>
              <a:t>UTF-8, is such a mapping. Using 8 bit </a:t>
            </a:r>
            <a:r>
              <a:rPr lang="en-US"/>
              <a:t>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99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Find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hello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400" dirty="0">
              <a:solidFill>
                <a:schemeClr val="tx1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my_str.find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(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l</a:t>
            </a:r>
            <a:r>
              <a:rPr lang="fr-FR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</a:rPr>
              <a:t>)     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# find index of </a:t>
            </a:r>
            <a:r>
              <a:rPr lang="fr-FR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l</a:t>
            </a:r>
            <a:r>
              <a:rPr lang="fr-FR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my_str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2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Note how the method </a:t>
            </a:r>
            <a:r>
              <a:rPr lang="fr-FR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find</a:t>
            </a:r>
            <a:r>
              <a:rPr lang="fr-FR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 operates on the string object </a:t>
            </a:r>
            <a:r>
              <a:rPr lang="en-US" sz="2400" dirty="0" err="1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my_str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 and the two are associated by using the “dot” notation: </a:t>
            </a:r>
            <a:r>
              <a:rPr lang="en-US" sz="2400" dirty="0" err="1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my_str.find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fr-FR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l</a:t>
            </a:r>
            <a:r>
              <a:rPr lang="fr-FR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).</a:t>
            </a:r>
          </a:p>
          <a:p>
            <a:pPr marL="0" indent="0"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Terminology: the </a:t>
            </a:r>
            <a:r>
              <a:rPr lang="en-US" sz="2400" dirty="0" err="1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thing(s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) in parenthesis, i.e. the </a:t>
            </a:r>
            <a:r>
              <a:rPr lang="fr-FR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l</a:t>
            </a:r>
            <a:r>
              <a:rPr lang="fr-FR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 in this case, is called an </a:t>
            </a:r>
            <a:r>
              <a:rPr lang="en-US" sz="2400" b="1" u="sng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argument</a:t>
            </a:r>
            <a:r>
              <a:rPr lang="en-US" sz="2400" dirty="0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Methods can be chained together. </a:t>
            </a:r>
          </a:p>
          <a:p>
            <a:r>
              <a:rPr lang="en-US" dirty="0"/>
              <a:t>Perform first operation, yielding an object</a:t>
            </a:r>
          </a:p>
          <a:p>
            <a:r>
              <a:rPr lang="en-US" dirty="0"/>
              <a:t>Use the yielded object for the next method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Python Rules!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my_str.upper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()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 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PYTHON RULES!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endParaRPr lang="en-US" sz="2800" dirty="0">
              <a:solidFill>
                <a:srgbClr val="2D2D8A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my_str.upper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().find(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O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</a:p>
          <a:p>
            <a:pPr>
              <a:buNone/>
            </a:pPr>
            <a:r>
              <a:rPr lang="en-US" sz="2800" dirty="0" err="1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4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737361"/>
            <a:ext cx="8686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Some methods have optional arguments:</a:t>
            </a:r>
          </a:p>
          <a:p>
            <a:pPr marL="0" indent="0">
              <a:buNone/>
            </a:pPr>
            <a:r>
              <a:rPr lang="en-US" sz="2800" dirty="0"/>
              <a:t>if the user </a:t>
            </a:r>
            <a:r>
              <a:rPr lang="en-US" sz="2800" dirty="0" err="1"/>
              <a:t>doesn</a:t>
            </a:r>
            <a:r>
              <a:rPr lang="fr-FR" sz="2800" dirty="0"/>
              <a:t>'</a:t>
            </a:r>
            <a:r>
              <a:rPr lang="en-US" sz="2800" dirty="0"/>
              <a:t>t provide one of these, a default is assumed</a:t>
            </a:r>
          </a:p>
          <a:p>
            <a:pPr marL="0" indent="0">
              <a:buNone/>
            </a:pPr>
            <a:r>
              <a:rPr lang="en-US" sz="2800" dirty="0"/>
              <a:t>find has a default second argument of 0, where the search begins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a_str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He had the bat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a_str.find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(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t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7 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# </a:t>
            </a:r>
            <a:r>
              <a:rPr lang="en-US" sz="2800" dirty="0">
                <a:solidFill>
                  <a:srgbClr val="009999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1</a:t>
            </a:r>
            <a:r>
              <a:rPr lang="en-US" sz="2800" baseline="30000" dirty="0">
                <a:solidFill>
                  <a:srgbClr val="009999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st</a:t>
            </a:r>
            <a:r>
              <a:rPr lang="en-US" sz="2800" baseline="300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,start at 0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a_str.find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(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,8)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13 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# </a:t>
            </a:r>
            <a:r>
              <a:rPr lang="en-US" sz="2800" dirty="0">
                <a:solidFill>
                  <a:srgbClr val="009999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2</a:t>
            </a:r>
            <a:r>
              <a:rPr lang="en-US" sz="2800" baseline="30000" dirty="0">
                <a:solidFill>
                  <a:srgbClr val="009999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nd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endParaRPr lang="en-US" sz="2800" dirty="0">
              <a:solidFill>
                <a:srgbClr val="009999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737361"/>
            <a:ext cx="86868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Some methods have optional arguments:</a:t>
            </a:r>
          </a:p>
          <a:p>
            <a:pPr marL="0" indent="0">
              <a:buNone/>
            </a:pPr>
            <a:r>
              <a:rPr lang="en-US" sz="2800" dirty="0"/>
              <a:t>if the user </a:t>
            </a:r>
            <a:r>
              <a:rPr lang="en-US" sz="2800" dirty="0" err="1"/>
              <a:t>doesn</a:t>
            </a:r>
            <a:r>
              <a:rPr lang="fr-FR" sz="2800" dirty="0"/>
              <a:t>'</a:t>
            </a:r>
            <a:r>
              <a:rPr lang="en-US" sz="2800" dirty="0"/>
              <a:t>t provide one of these, a default is assumed</a:t>
            </a:r>
          </a:p>
          <a:p>
            <a:pPr marL="0" indent="0">
              <a:buNone/>
            </a:pPr>
            <a:r>
              <a:rPr lang="en-US" sz="2800" dirty="0"/>
              <a:t>find has a default second argument of 0, where the search begins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a_str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He had the bat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a_str.find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(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t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7 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# </a:t>
            </a:r>
            <a:r>
              <a:rPr lang="en-US" sz="2800" dirty="0">
                <a:solidFill>
                  <a:srgbClr val="009999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1</a:t>
            </a:r>
            <a:r>
              <a:rPr lang="en-US" sz="2800" baseline="30000" dirty="0">
                <a:solidFill>
                  <a:srgbClr val="009999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st</a:t>
            </a:r>
            <a:r>
              <a:rPr lang="en-US" sz="2800" baseline="300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,start at 0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a_str.find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(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,8)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13 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# </a:t>
            </a:r>
            <a:r>
              <a:rPr lang="en-US" sz="2800" dirty="0">
                <a:solidFill>
                  <a:srgbClr val="009999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2</a:t>
            </a:r>
            <a:r>
              <a:rPr lang="en-US" sz="2800" baseline="30000" dirty="0">
                <a:solidFill>
                  <a:srgbClr val="009999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nd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‘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’</a:t>
            </a:r>
          </a:p>
          <a:p>
            <a:pPr>
              <a:buNone/>
            </a:pP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#</a:t>
            </a:r>
            <a:r>
              <a:rPr lang="fr-FR" sz="2800" dirty="0" err="1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can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fr-FR" sz="2800" dirty="0" err="1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you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fr-FR" sz="2800" dirty="0" err="1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think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of </a:t>
            </a:r>
            <a:r>
              <a:rPr lang="fr-FR" sz="2800" dirty="0" err="1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any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fr-FR" sz="2800" dirty="0" err="1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alternate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fr-FR" sz="2800" dirty="0" err="1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ways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to </a:t>
            </a:r>
            <a:r>
              <a:rPr lang="fr-FR" sz="2800" dirty="0" err="1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find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the second ‘</a:t>
            </a:r>
            <a:r>
              <a:rPr lang="fr-FR" sz="2800" dirty="0" err="1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</a:t>
            </a:r>
            <a:r>
              <a:rPr lang="fr-FR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’?</a:t>
            </a:r>
            <a:endParaRPr lang="en-US" sz="2800" dirty="0">
              <a:solidFill>
                <a:srgbClr val="009999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7831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229600" cy="4830763"/>
          </a:xfrm>
        </p:spPr>
        <p:txBody>
          <a:bodyPr/>
          <a:lstStyle/>
          <a:p>
            <a:r>
              <a:rPr lang="en-US" dirty="0"/>
              <a:t>You can “nest” methods, that is the result of one method as an argument to another</a:t>
            </a:r>
          </a:p>
          <a:p>
            <a:r>
              <a:rPr lang="en-US" dirty="0"/>
              <a:t>remember that parenthetical expressions are did “inside out”: do the inner parenthetical expression first, then the next, using the result as an argument</a:t>
            </a: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a_str.find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(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t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, 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a_str.find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(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t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)+1)</a:t>
            </a:r>
          </a:p>
          <a:p>
            <a:r>
              <a:rPr lang="en-US" dirty="0"/>
              <a:t> translation: find the second </a:t>
            </a:r>
            <a:r>
              <a:rPr lang="fr-FR" dirty="0"/>
              <a:t>'</a:t>
            </a:r>
            <a:r>
              <a:rPr lang="en-US" dirty="0"/>
              <a:t>t</a:t>
            </a:r>
            <a:r>
              <a:rPr lang="fr-FR" dirty="0"/>
              <a:t>'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543800" cy="1450757"/>
          </a:xfrm>
        </p:spPr>
        <p:txBody>
          <a:bodyPr/>
          <a:lstStyle/>
          <a:p>
            <a:r>
              <a:rPr lang="en-US" dirty="0"/>
              <a:t>How to know?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229600" cy="4648200"/>
          </a:xfrm>
        </p:spPr>
        <p:txBody>
          <a:bodyPr/>
          <a:lstStyle/>
          <a:p>
            <a:r>
              <a:rPr lang="en-US" dirty="0"/>
              <a:t>You can use </a:t>
            </a:r>
            <a:r>
              <a:rPr lang="en-US" dirty="0" err="1"/>
              <a:t>Spyder</a:t>
            </a:r>
            <a:r>
              <a:rPr lang="en-US" dirty="0"/>
              <a:t> to find available methods for any type. You enter a variable of the type, followed by the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fr-FR" dirty="0">
                <a:latin typeface="Courier New"/>
                <a:cs typeface="Courier New"/>
              </a:rPr>
              <a:t>'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fr-FR" dirty="0">
                <a:latin typeface="Courier New"/>
                <a:cs typeface="Courier New"/>
              </a:rPr>
              <a:t>'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(dot) and then a tab.</a:t>
            </a:r>
          </a:p>
          <a:p>
            <a:r>
              <a:rPr lang="en-US" dirty="0"/>
              <a:t>Remember, methods match with a type. Different types have different methods</a:t>
            </a:r>
          </a:p>
          <a:p>
            <a:r>
              <a:rPr lang="en-US" dirty="0"/>
              <a:t>If you type a method name, </a:t>
            </a:r>
            <a:r>
              <a:rPr lang="en-US" dirty="0" err="1"/>
              <a:t>Spyder</a:t>
            </a:r>
            <a:r>
              <a:rPr lang="en-US" dirty="0"/>
              <a:t> will remind you of the needed and optional arguments.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Ahmet’s Note: </a:t>
            </a:r>
            <a:r>
              <a:rPr lang="en-US" i="1" dirty="0" err="1"/>
              <a:t>PyCharm</a:t>
            </a:r>
            <a:r>
              <a:rPr lang="en-US" i="1" dirty="0"/>
              <a:t> is much better than </a:t>
            </a:r>
            <a:r>
              <a:rPr lang="en-US" i="1" dirty="0" err="1"/>
              <a:t>Spyder</a:t>
            </a:r>
            <a:r>
              <a:rPr lang="en-US" i="1" dirty="0"/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8030384" cy="4419600"/>
          </a:xfrm>
        </p:spPr>
      </p:pic>
    </p:spTree>
    <p:extLst>
      <p:ext uri="{BB962C8B-B14F-4D97-AF65-F5344CB8AC3E}">
        <p14:creationId xmlns:p14="http://schemas.microsoft.com/office/powerpoint/2010/main" val="1089367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"/>
            <a:ext cx="7010400" cy="4679034"/>
          </a:xfrm>
        </p:spPr>
      </p:pic>
    </p:spTree>
    <p:extLst>
      <p:ext uri="{BB962C8B-B14F-4D97-AF65-F5344CB8AC3E}">
        <p14:creationId xmlns:p14="http://schemas.microsoft.com/office/powerpoint/2010/main" val="7297369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7598317" cy="2832100"/>
          </a:xfrm>
        </p:spPr>
      </p:pic>
    </p:spTree>
    <p:extLst>
      <p:ext uri="{BB962C8B-B14F-4D97-AF65-F5344CB8AC3E}">
        <p14:creationId xmlns:p14="http://schemas.microsoft.com/office/powerpoint/2010/main" val="13774430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6200" y="228600"/>
            <a:ext cx="8366567" cy="612301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304800"/>
            <a:ext cx="441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of </a:t>
            </a:r>
            <a:br>
              <a:rPr lang="en-US" dirty="0"/>
            </a:br>
            <a:r>
              <a:rPr lang="en-US" dirty="0"/>
              <a:t>UTF-8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"/>
            <a:ext cx="4267200" cy="59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55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914400"/>
            <a:ext cx="9144000" cy="6324600"/>
          </a:xfrm>
        </p:spPr>
        <p:txBody>
          <a:bodyPr/>
          <a:lstStyle/>
          <a:p>
            <a:r>
              <a:rPr lang="en-US" dirty="0"/>
              <a:t>Sample Exam Question. What is the Python code for the output below?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057400"/>
            <a:ext cx="4343400" cy="33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9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838200"/>
            <a:ext cx="9144000" cy="6324600"/>
          </a:xfrm>
        </p:spPr>
        <p:txBody>
          <a:bodyPr/>
          <a:lstStyle/>
          <a:p>
            <a:r>
              <a:rPr lang="en-US" dirty="0"/>
              <a:t>An Exercise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794000"/>
            <a:ext cx="3683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function </a:t>
            </a:r>
            <a:r>
              <a:rPr lang="en-US" dirty="0" err="1">
                <a:solidFill>
                  <a:srgbClr val="000090"/>
                </a:solidFill>
                <a:latin typeface="Courier New"/>
                <a:cs typeface="Courier New"/>
              </a:rPr>
              <a:t>ord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takes a character and returns its UTF-8 integer value, </a:t>
            </a:r>
            <a:r>
              <a:rPr lang="en-US" dirty="0" err="1">
                <a:solidFill>
                  <a:srgbClr val="000090"/>
                </a:solidFill>
                <a:latin typeface="Courier New"/>
                <a:cs typeface="Courier New"/>
              </a:rPr>
              <a:t>chr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() </a:t>
            </a:r>
            <a:r>
              <a:rPr lang="en-US" dirty="0"/>
              <a:t>takes an integer and returns the UTF-8 character.</a:t>
            </a:r>
          </a:p>
        </p:txBody>
      </p:sp>
    </p:spTree>
    <p:extLst>
      <p:ext uri="{BB962C8B-B14F-4D97-AF65-F5344CB8AC3E}">
        <p14:creationId xmlns:p14="http://schemas.microsoft.com/office/powerpoint/2010/main" val="27517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651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Strings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Can use single or double quotes: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S = "spam"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s = </a:t>
            </a:r>
            <a:r>
              <a:rPr lang="fr-FR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spam’s</a:t>
            </a:r>
            <a:r>
              <a:rPr lang="fr-FR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800" dirty="0">
              <a:solidFill>
                <a:srgbClr val="000090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Just don</a:t>
            </a:r>
            <a:r>
              <a:rPr lang="fr-FR" dirty="0"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 mix them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fr-FR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hi mom" </a:t>
            </a:r>
            <a:r>
              <a:rPr lang="en-US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  <a:sym typeface="Wingdings" pitchFamily="-111" charset="2"/>
              </a:rPr>
              <a:t> ERROR</a:t>
            </a: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Inserting an apostrophe</a:t>
            </a:r>
            <a:r>
              <a:rPr lang="tr-TR" dirty="0">
                <a:ea typeface="ＭＳ Ｐゴシック" pitchFamily="-111" charset="-128"/>
                <a:cs typeface="ＭＳ Ｐゴシック" pitchFamily="-111" charset="-128"/>
              </a:rPr>
              <a:t>?</a:t>
            </a: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651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Strings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Can use single or double quotes: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S = "spam"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s = </a:t>
            </a:r>
            <a:r>
              <a:rPr lang="fr-FR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spam</a:t>
            </a:r>
            <a:r>
              <a:rPr lang="fr-FR" sz="2800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endParaRPr lang="en-US" sz="2800" dirty="0">
              <a:solidFill>
                <a:srgbClr val="000090"/>
              </a:solidFill>
              <a:latin typeface="Courier New"/>
              <a:ea typeface="ＭＳ Ｐゴシック" pitchFamily="-111" charset="-128"/>
              <a:cs typeface="Courier New"/>
            </a:endParaRP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Just don</a:t>
            </a:r>
            <a:r>
              <a:rPr lang="fr-FR" dirty="0">
                <a:ea typeface="ＭＳ Ｐゴシック" pitchFamily="-111" charset="-128"/>
                <a:cs typeface="ＭＳ Ｐゴシック" pitchFamily="-111" charset="-128"/>
              </a:rPr>
              <a:t>'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 mix them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my_str</a:t>
            </a:r>
            <a:r>
              <a:rPr lang="en-US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 = </a:t>
            </a:r>
            <a:r>
              <a:rPr lang="fr-FR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dirty="0">
                <a:solidFill>
                  <a:srgbClr val="000090"/>
                </a:solidFill>
                <a:latin typeface="Courier New"/>
                <a:ea typeface="ＭＳ Ｐゴシック" pitchFamily="-111" charset="-128"/>
                <a:cs typeface="Courier New"/>
              </a:rPr>
              <a:t>hi mom" </a:t>
            </a:r>
            <a:r>
              <a:rPr lang="en-US" dirty="0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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  <a:sym typeface="Wingdings" pitchFamily="-111" charset="2"/>
              </a:rPr>
              <a:t> ERROR</a:t>
            </a: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 typeface="Wingdings" pitchFamily="-111" charset="2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Inserting an apostrophe: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A = "knight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</a:rPr>
              <a:t>s"   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# </a:t>
            </a:r>
            <a:r>
              <a:rPr lang="en-US" i="1" dirty="0">
                <a:solidFill>
                  <a:schemeClr val="hlink"/>
                </a:solidFill>
                <a:ea typeface="ＭＳ Ｐゴシック" pitchFamily="-111" charset="-128"/>
                <a:cs typeface="ＭＳ Ｐゴシック" pitchFamily="-111" charset="-128"/>
              </a:rPr>
              <a:t>mix up the quotes</a:t>
            </a:r>
            <a:endParaRPr lang="en-US" dirty="0">
              <a:solidFill>
                <a:schemeClr val="hlink"/>
              </a:solidFill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5737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6935</TotalTime>
  <Words>2476</Words>
  <Application>Microsoft Macintosh PowerPoint</Application>
  <PresentationFormat>On-screen Show (4:3)</PresentationFormat>
  <Paragraphs>289</Paragraphs>
  <Slides>61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Bernard MT Condensed</vt:lpstr>
      <vt:lpstr>Calibri</vt:lpstr>
      <vt:lpstr>Calibri Light</vt:lpstr>
      <vt:lpstr>Courier New</vt:lpstr>
      <vt:lpstr>Rosewood Std Regular</vt:lpstr>
      <vt:lpstr>Tahoma</vt:lpstr>
      <vt:lpstr>Wingdings</vt:lpstr>
      <vt:lpstr>헤드라인A</vt:lpstr>
      <vt:lpstr>Retrospect</vt:lpstr>
      <vt:lpstr>Python Programming: An Introduction To Computer Science</vt:lpstr>
      <vt:lpstr>Sequence of characters</vt:lpstr>
      <vt:lpstr>And then there is """ """</vt:lpstr>
      <vt:lpstr>non-printing characters</vt:lpstr>
      <vt:lpstr>UTF-8</vt:lpstr>
      <vt:lpstr>Subset of  UTF-8</vt:lpstr>
      <vt:lpstr>UTF-8</vt:lpstr>
      <vt:lpstr>Strings</vt:lpstr>
      <vt:lpstr>Strings</vt:lpstr>
      <vt:lpstr>Strings</vt:lpstr>
      <vt:lpstr>The Index</vt:lpstr>
      <vt:lpstr>PowerPoint Presentation</vt:lpstr>
      <vt:lpstr>Accessing an element</vt:lpstr>
      <vt:lpstr>Accessing an element</vt:lpstr>
      <vt:lpstr>Slicing, the rules</vt:lpstr>
      <vt:lpstr>half open range for slices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Slicing</vt:lpstr>
      <vt:lpstr>PowerPoint Presentation</vt:lpstr>
      <vt:lpstr>Some python idioms</vt:lpstr>
      <vt:lpstr>Some python idioms</vt:lpstr>
      <vt:lpstr>String Operations</vt:lpstr>
      <vt:lpstr>PowerPoint Presentation</vt:lpstr>
      <vt:lpstr>Sequences are iterable objects</vt:lpstr>
      <vt:lpstr>Basic String Operations</vt:lpstr>
      <vt:lpstr>some details</vt:lpstr>
      <vt:lpstr>what does a + b mean?</vt:lpstr>
      <vt:lpstr>what does a + b mean?</vt:lpstr>
      <vt:lpstr>The type function</vt:lpstr>
      <vt:lpstr>String comparisons, single char</vt:lpstr>
      <vt:lpstr>comparisons within sequence</vt:lpstr>
      <vt:lpstr>Subset of  UTF-8</vt:lpstr>
      <vt:lpstr>comparisons within sequence</vt:lpstr>
      <vt:lpstr>Whole strings</vt:lpstr>
      <vt:lpstr>examples</vt:lpstr>
      <vt:lpstr>examples</vt:lpstr>
      <vt:lpstr>Membership operations</vt:lpstr>
      <vt:lpstr>Strings are immutable</vt:lpstr>
      <vt:lpstr>Strings are immutable</vt:lpstr>
      <vt:lpstr>String methods and functions</vt:lpstr>
      <vt:lpstr>Functions, first cut</vt:lpstr>
      <vt:lpstr>String function: len</vt:lpstr>
      <vt:lpstr>String method</vt:lpstr>
      <vt:lpstr>Example</vt:lpstr>
      <vt:lpstr>more dot notation</vt:lpstr>
      <vt:lpstr>Find</vt:lpstr>
      <vt:lpstr>Chaining methods</vt:lpstr>
      <vt:lpstr>Optional Arguments</vt:lpstr>
      <vt:lpstr>Optional Arguments</vt:lpstr>
      <vt:lpstr>Nesting Methods</vt:lpstr>
      <vt:lpstr>How to know?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Microsoft Office User</cp:lastModifiedBy>
  <cp:revision>103</cp:revision>
  <dcterms:created xsi:type="dcterms:W3CDTF">2012-03-21T18:49:41Z</dcterms:created>
  <dcterms:modified xsi:type="dcterms:W3CDTF">2019-11-26T17:01:33Z</dcterms:modified>
</cp:coreProperties>
</file>