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80"/>
  </p:notesMasterIdLst>
  <p:handoutMasterIdLst>
    <p:handoutMasterId r:id="rId8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6" r:id="rId55"/>
    <p:sldId id="317" r:id="rId56"/>
    <p:sldId id="319" r:id="rId57"/>
    <p:sldId id="320" r:id="rId58"/>
    <p:sldId id="321" r:id="rId59"/>
    <p:sldId id="322" r:id="rId60"/>
    <p:sldId id="341" r:id="rId61"/>
    <p:sldId id="323" r:id="rId62"/>
    <p:sldId id="324" r:id="rId63"/>
    <p:sldId id="325" r:id="rId64"/>
    <p:sldId id="326" r:id="rId65"/>
    <p:sldId id="327" r:id="rId66"/>
    <p:sldId id="329" r:id="rId67"/>
    <p:sldId id="328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1"/>
    <p:restoredTop sz="91107"/>
  </p:normalViewPr>
  <p:slideViewPr>
    <p:cSldViewPr>
      <p:cViewPr varScale="1">
        <p:scale>
          <a:sx n="85" d="100"/>
          <a:sy n="85" d="100"/>
        </p:scale>
        <p:origin x="4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EA9E410F-46D8-4414-A235-DAF54EC331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028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>
                <a:latin typeface="Tahoma" pitchFamily="32" charset="0"/>
                <a:cs typeface="Times New Roman" pitchFamily="16" charset="0"/>
              </a:defRPr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C6136F9-FE3C-48A6-BEB7-7E48D29D36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831358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6" charset="0"/>
        <a:ea typeface="+mn-ea"/>
        <a:cs typeface="Times New Roman" pitchFamily="16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300"/>
              <a:t>Python Programming, 3/e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656A370-2BE5-40FD-941F-F2EC6221E949}" type="slidenum">
              <a:rPr lang="en-US" altLang="en-US" sz="1300"/>
              <a:pPr eaLnBrk="1" hangingPunct="1"/>
              <a:t>5</a:t>
            </a:fld>
            <a:endParaRPr lang="en-US" altLang="en-US" sz="1300"/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12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19D09-CC16-4226-919C-431499CA7DAC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37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D2FEC-F37B-4C08-A3CA-3DAD0478C75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197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D3DF7-6662-4D9C-9F89-709204B3B1D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53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CFA721-AA3D-491A-BBB9-C52CC0D22F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02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45756-AB78-4F28-989C-0318C0E228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79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4E43E-C649-420C-A24C-59034B1BB0E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13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0AF5B-F704-4B46-80F4-81726A97772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D6197-5766-4BE0-84BC-1EC0FF0E47C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881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A6C9-2827-4BDC-9C2B-84D3434E8A9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740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32A2-6C28-4A79-AEB7-25FDAE9700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6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649E5D-5776-40A9-912C-648135B7F8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877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515EF-D63A-493C-BF96-F3C2A00724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514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Python Programming, 3/e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72C5D6-349E-46D8-9C90-98D52B70B5F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810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Programming Languages </a:t>
            </a:r>
            <a:br>
              <a:rPr lang="en-US" alt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en-US" dirty="0" err="1">
                <a:solidFill>
                  <a:schemeClr val="bg2">
                    <a:lumMod val="50000"/>
                  </a:schemeClr>
                </a:solidFill>
              </a:rPr>
              <a:t>CSc</a:t>
            </a:r>
            <a:r>
              <a:rPr lang="en-US" altLang="en-US" dirty="0">
                <a:solidFill>
                  <a:schemeClr val="bg2">
                    <a:lumMod val="50000"/>
                  </a:schemeClr>
                </a:solidFill>
              </a:rPr>
              <a:t> 11300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Lecture 4 - </a:t>
            </a:r>
            <a:r>
              <a:rPr lang="en-US" altLang="en-US" dirty="0" err="1"/>
              <a:t>Yuksel</a:t>
            </a:r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Decision Structures -  Condıtıonal Statements</a:t>
            </a:r>
          </a:p>
        </p:txBody>
      </p:sp>
      <p:sp>
        <p:nvSpPr>
          <p:cNvPr id="3074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chemeClr val="bg2"/>
                </a:solidFill>
              </a:rPr>
              <a:t>Python Programming, 3/e</a:t>
            </a:r>
          </a:p>
        </p:txBody>
      </p:sp>
      <p:sp>
        <p:nvSpPr>
          <p:cNvPr id="3075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D480BA5-69DB-4FE2-BF71-9E18CA65DA31}" type="slidenum">
              <a:rPr lang="en-US" alt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795984"/>
            <a:ext cx="2399852" cy="23998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</a:t>
            </a:r>
            <a:br>
              <a:rPr lang="en-US" altLang="en-US" dirty="0"/>
            </a:br>
            <a:r>
              <a:rPr lang="en-US" altLang="en-US" dirty="0"/>
              <a:t>Temperature Warnings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209800"/>
            <a:ext cx="89916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Input the temperature in degrees Celsius (call it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Calculate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as 9/5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celsius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+ 32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Output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&gt; 90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 a heat warning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fahrenheit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&lt; 30</a:t>
            </a:r>
            <a:b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 a cold warning</a:t>
            </a:r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41DADF6-CEF6-4B90-941C-47337663ACFC}" type="slidenum">
              <a:rPr lang="en-US" altLang="en-US" sz="1400"/>
              <a:pPr eaLnBrk="1" hangingPunct="1"/>
              <a:t>10</a:t>
            </a:fld>
            <a:endParaRPr lang="en-US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Temperature Warnings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new algorithm has two </a:t>
            </a:r>
            <a:r>
              <a:rPr lang="en-US" altLang="en-US" i="1" dirty="0"/>
              <a:t>decisions</a:t>
            </a:r>
            <a:r>
              <a:rPr lang="en-US" altLang="en-US" dirty="0"/>
              <a:t> at the end.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The indentation indicates that a step should be performed only if the condition listed in the previous line is true.</a:t>
            </a: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9E2BE2A-11F3-49E5-ABD2-0D5DE6FC6399}" type="slidenum">
              <a:rPr lang="en-US" altLang="en-US" sz="1400"/>
              <a:pPr eaLnBrk="1" hangingPunct="1"/>
              <a:t>11</a:t>
            </a:fld>
            <a:endParaRPr lang="en-US" altLang="en-U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Temperature Warnings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37361"/>
            <a:ext cx="8610600" cy="47224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# convert2.py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#      A program to convert Celsius temps to Fahrenheit.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#      This version issues heat and cold warnings.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600" b="1" dirty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celsius</a:t>
            </a:r>
            <a:r>
              <a:rPr lang="en-US" altLang="en-US" sz="1600" b="1" dirty="0">
                <a:latin typeface="Courier New" panose="02070309020205020404" pitchFamily="49" charset="0"/>
              </a:rPr>
              <a:t> = float(input("What is the Celsius temperature?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fahrenheit</a:t>
            </a:r>
            <a:r>
              <a:rPr lang="en-US" altLang="en-US" sz="1600" b="1" dirty="0">
                <a:latin typeface="Courier New" panose="02070309020205020404" pitchFamily="49" charset="0"/>
              </a:rPr>
              <a:t> = 9 / 5 *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celsius</a:t>
            </a:r>
            <a:r>
              <a:rPr lang="en-US" altLang="en-US" sz="1600" b="1" dirty="0">
                <a:latin typeface="Courier New" panose="02070309020205020404" pitchFamily="49" charset="0"/>
              </a:rPr>
              <a:t> + 32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print("The temperature is",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fahrenheit</a:t>
            </a:r>
            <a:r>
              <a:rPr lang="en-US" altLang="en-US" sz="1600" b="1" dirty="0">
                <a:latin typeface="Courier New" panose="02070309020205020404" pitchFamily="49" charset="0"/>
              </a:rPr>
              <a:t>, "degrees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fahrenheit</a:t>
            </a:r>
            <a:r>
              <a:rPr lang="en-US" altLang="en-US" sz="1600" b="1" dirty="0">
                <a:latin typeface="Courier New" panose="02070309020205020404" pitchFamily="49" charset="0"/>
              </a:rPr>
              <a:t>.")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if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fahrenheit</a:t>
            </a:r>
            <a:r>
              <a:rPr lang="en-US" altLang="en-US" sz="1600" b="1" dirty="0">
                <a:latin typeface="Courier New" panose="02070309020205020404" pitchFamily="49" charset="0"/>
              </a:rPr>
              <a:t> &gt;= 90: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print("It's really hot out there, be careful!")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if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fahrenheit</a:t>
            </a:r>
            <a:r>
              <a:rPr lang="en-US" altLang="en-US" sz="1600" b="1" dirty="0">
                <a:latin typeface="Courier New" panose="02070309020205020404" pitchFamily="49" charset="0"/>
              </a:rPr>
              <a:t> &lt;= 30: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print("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Brrrrr</a:t>
            </a:r>
            <a:r>
              <a:rPr lang="en-US" altLang="en-US" sz="1600" b="1" dirty="0">
                <a:latin typeface="Courier New" panose="02070309020205020404" pitchFamily="49" charset="0"/>
              </a:rPr>
              <a:t>. Be sure to dress warmly")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D8415FC-DB85-44C7-8E60-5D777F603939}" type="slidenum">
              <a:rPr lang="en-US" altLang="en-US" sz="1400"/>
              <a:pPr eaLnBrk="1" hangingPunct="1"/>
              <a:t>12</a:t>
            </a:fld>
            <a:endParaRPr lang="en-US" altLang="en-U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Temperature Warnings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Python </a:t>
            </a:r>
            <a:r>
              <a:rPr lang="en-US" altLang="en-US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 is used to implement the decision.</a:t>
            </a:r>
          </a:p>
          <a:p>
            <a:pPr eaLnBrk="1" hangingPunct="1"/>
            <a:r>
              <a:rPr lang="en-US" altLang="en-US" dirty="0">
                <a:latin typeface="Courier New" panose="02070309020205020404" pitchFamily="49" charset="0"/>
              </a:rPr>
              <a:t>if &lt;condition&gt;:</a:t>
            </a:r>
            <a:br>
              <a:rPr lang="en-US" altLang="en-US" dirty="0">
                <a:latin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</a:rPr>
              <a:t>	&lt;body&gt;</a:t>
            </a:r>
          </a:p>
          <a:p>
            <a:pPr eaLnBrk="1" hangingPunct="1"/>
            <a:r>
              <a:rPr lang="en-US" altLang="en-US" dirty="0"/>
              <a:t>The body is a sequence of one or more statements indented under the </a:t>
            </a:r>
            <a:r>
              <a:rPr lang="en-US" altLang="en-US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heading.</a:t>
            </a:r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ED9C30B-556D-44D1-9E2A-4C2CDD5A4DCF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Temperature Warnings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semantics of the </a:t>
            </a:r>
            <a:r>
              <a:rPr lang="en-US" altLang="en-US" sz="2800">
                <a:latin typeface="Courier New" panose="02070309020205020404" pitchFamily="49" charset="0"/>
              </a:rPr>
              <a:t>if</a:t>
            </a:r>
            <a:r>
              <a:rPr lang="en-US" altLang="en-US" sz="2800"/>
              <a:t> should be clear.</a:t>
            </a:r>
          </a:p>
          <a:p>
            <a:pPr lvl="1" eaLnBrk="1" hangingPunct="1"/>
            <a:r>
              <a:rPr lang="en-US" altLang="en-US" sz="2400"/>
              <a:t>First, the condition in the heading is evaluated.</a:t>
            </a:r>
          </a:p>
          <a:p>
            <a:pPr lvl="1" eaLnBrk="1" hangingPunct="1"/>
            <a:r>
              <a:rPr lang="en-US" altLang="en-US" sz="2400"/>
              <a:t>If the condition is true, the sequence of statements in the body is executed, and then control passes to the next statement in the program.</a:t>
            </a:r>
          </a:p>
          <a:p>
            <a:pPr lvl="1" eaLnBrk="1" hangingPunct="1"/>
            <a:r>
              <a:rPr lang="en-US" altLang="en-US" sz="2400"/>
              <a:t>If the condition is false, the statements in the body are skipped, and control passes to the next statement in the program.</a:t>
            </a:r>
          </a:p>
        </p:txBody>
      </p:sp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4975F50-3B41-40A1-80F0-C6BE8D766B9E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Temperature Warnings</a:t>
            </a: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8953EA8-94E9-41EC-92AB-AE100DA1D2F8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908" y="1914279"/>
            <a:ext cx="3307080" cy="43341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Temperature Warnings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body of the </a:t>
            </a:r>
            <a:r>
              <a:rPr lang="en-US" altLang="en-US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either executes or not, depending on the condition. In any case, control then passes to the next statement after the </a:t>
            </a:r>
            <a:r>
              <a:rPr lang="en-US" altLang="en-US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This is a </a:t>
            </a:r>
            <a:r>
              <a:rPr lang="en-US" altLang="en-US" i="1" dirty="0"/>
              <a:t>one-way</a:t>
            </a:r>
            <a:r>
              <a:rPr lang="en-US" altLang="en-US" dirty="0"/>
              <a:t> or </a:t>
            </a:r>
            <a:r>
              <a:rPr lang="en-US" altLang="en-US" i="1" dirty="0"/>
              <a:t>simple</a:t>
            </a:r>
            <a:r>
              <a:rPr lang="en-US" altLang="en-US" dirty="0"/>
              <a:t> decision.</a:t>
            </a:r>
          </a:p>
        </p:txBody>
      </p:sp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B8F4B08-43C6-4A67-9678-EF303E2617F3}" type="slidenum">
              <a:rPr lang="en-US" altLang="en-US" sz="1400"/>
              <a:pPr eaLnBrk="1" hangingPunct="1"/>
              <a:t>16</a:t>
            </a:fld>
            <a:endParaRPr lang="en-US" altLang="en-US"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Simple Conditions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does a condition look like?</a:t>
            </a:r>
          </a:p>
          <a:p>
            <a:pPr eaLnBrk="1" hangingPunct="1"/>
            <a:r>
              <a:rPr lang="en-US" altLang="en-US"/>
              <a:t>At this point, let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use simple comparisons.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&lt;expr&gt; &lt;relop&gt; &lt;expr&gt;</a:t>
            </a:r>
            <a:endParaRPr lang="en-US" altLang="en-US"/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&lt;relop&gt;</a:t>
            </a:r>
            <a:r>
              <a:rPr lang="en-US" altLang="en-US"/>
              <a:t> is short for </a:t>
            </a:r>
            <a:r>
              <a:rPr lang="en-US" altLang="en-US" i="1"/>
              <a:t>relational operator</a:t>
            </a:r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8EB5255-6F68-4603-BD98-96EBAC8DB4AA}" type="slidenum">
              <a:rPr lang="en-US" altLang="en-US" sz="1400"/>
              <a:pPr eaLnBrk="1" hangingPunct="1"/>
              <a:t>17</a:t>
            </a:fld>
            <a:endParaRPr lang="en-US" alt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Simple Conditions</a:t>
            </a:r>
          </a:p>
        </p:txBody>
      </p:sp>
      <p:graphicFrame>
        <p:nvGraphicFramePr>
          <p:cNvPr id="25664" name="Group 6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817901049"/>
              </p:ext>
            </p:extLst>
          </p:nvPr>
        </p:nvGraphicFramePr>
        <p:xfrm>
          <a:off x="533400" y="2133600"/>
          <a:ext cx="8269288" cy="41148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06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Python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Mathematics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Meaning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Less than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&lt;=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≤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Less than or equal to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==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=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Equal to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&gt;=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≥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Greater than or equal to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&gt;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Greater than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!=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≠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Not equal to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2" charset="0"/>
                        <a:cs typeface="Times New Roman" pitchFamily="16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78EAA5D-56E0-463A-90AE-EDF2CCCE7698}" type="slidenum">
              <a:rPr lang="en-US" altLang="en-US" sz="1400"/>
              <a:pPr eaLnBrk="1" hangingPunct="1"/>
              <a:t>18</a:t>
            </a:fld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Simple Conditions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Notice the use of </a:t>
            </a:r>
            <a:r>
              <a:rPr lang="en-US" altLang="en-US" dirty="0">
                <a:latin typeface="Courier New" panose="02070309020205020404" pitchFamily="49" charset="0"/>
              </a:rPr>
              <a:t>==</a:t>
            </a:r>
            <a:r>
              <a:rPr lang="en-US" altLang="en-US" dirty="0"/>
              <a:t> for equality.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Since Python uses 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 to indicate assignment, a different symbol is required for the concept of equality.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 common mistake is using </a:t>
            </a:r>
            <a:r>
              <a:rPr lang="en-US" altLang="en-US" dirty="0">
                <a:latin typeface="Courier New" panose="02070309020205020404" pitchFamily="49" charset="0"/>
              </a:rPr>
              <a:t>=</a:t>
            </a:r>
            <a:r>
              <a:rPr lang="en-US" altLang="en-US" dirty="0"/>
              <a:t> in conditions!</a:t>
            </a:r>
          </a:p>
        </p:txBody>
      </p:sp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367A62B-4007-461A-976E-F2F32CDD16A7}" type="slidenum">
              <a:rPr lang="en-US" altLang="en-US" sz="1400"/>
              <a:pPr eaLnBrk="1" hangingPunct="1"/>
              <a:t>19</a:t>
            </a:fld>
            <a:endParaRPr lang="en-US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understand the programming pattern </a:t>
            </a:r>
            <a:r>
              <a:rPr lang="en-US" altLang="en-US" i="1" dirty="0"/>
              <a:t>simple decision</a:t>
            </a:r>
            <a:r>
              <a:rPr lang="en-US" altLang="en-US" dirty="0"/>
              <a:t> and its implementation using a Python </a:t>
            </a:r>
            <a:r>
              <a:rPr lang="en-US" altLang="en-US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statement.</a:t>
            </a:r>
          </a:p>
          <a:p>
            <a:pPr eaLnBrk="1" hangingPunct="1"/>
            <a:r>
              <a:rPr lang="en-US" altLang="en-US" dirty="0"/>
              <a:t>To understand the programming pattern </a:t>
            </a:r>
            <a:r>
              <a:rPr lang="en-US" altLang="en-US" i="1" dirty="0"/>
              <a:t>two-way decision</a:t>
            </a:r>
            <a:r>
              <a:rPr lang="en-US" altLang="en-US" dirty="0"/>
              <a:t> and its implementation using a Python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  <a:r>
              <a:rPr lang="en-US" altLang="en-US" dirty="0"/>
              <a:t> statement.</a:t>
            </a:r>
          </a:p>
        </p:txBody>
      </p:sp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264A459-8B16-426D-859F-07CB37263A5E}" type="slidenum">
              <a:rPr lang="en-US" altLang="en-US" sz="1400"/>
              <a:pPr eaLnBrk="1" hangingPunct="1"/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Simple Conditions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Conditions may compare either numbers or strings.</a:t>
            </a:r>
          </a:p>
          <a:p>
            <a:pPr eaLnBrk="1" hangingPunct="1"/>
            <a:r>
              <a:rPr lang="en-US" altLang="en-US" dirty="0"/>
              <a:t>When comparing strings, the ordering is </a:t>
            </a:r>
            <a:r>
              <a:rPr lang="en-US" altLang="en-US" i="1" dirty="0" err="1"/>
              <a:t>lexigraphic</a:t>
            </a:r>
            <a:r>
              <a:rPr lang="en-US" altLang="en-US" dirty="0"/>
              <a:t>, meaning that the strings are sorted based on the underlying Unicode.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Because of this, all upper-case Latin letters come before lower-case letters. (</a:t>
            </a:r>
            <a:r>
              <a:rPr lang="en-US" altLang="en-US" dirty="0">
                <a:latin typeface="Times New Roman" panose="02020603050405020304" pitchFamily="18" charset="0"/>
              </a:rPr>
              <a:t>“</a:t>
            </a:r>
            <a:r>
              <a:rPr lang="en-US" altLang="en-US" dirty="0" err="1"/>
              <a:t>Bbbb</a:t>
            </a:r>
            <a:r>
              <a:rPr lang="en-US" altLang="en-US" dirty="0">
                <a:latin typeface="Times New Roman" panose="02020603050405020304" pitchFamily="18" charset="0"/>
              </a:rPr>
              <a:t>”</a:t>
            </a:r>
            <a:r>
              <a:rPr lang="en-US" altLang="en-US" dirty="0"/>
              <a:t> comes before </a:t>
            </a:r>
            <a:r>
              <a:rPr lang="en-US" altLang="en-US" dirty="0">
                <a:latin typeface="Times New Roman" panose="02020603050405020304" pitchFamily="18" charset="0"/>
              </a:rPr>
              <a:t>“</a:t>
            </a:r>
            <a:r>
              <a:rPr lang="en-US" altLang="en-US" dirty="0" err="1"/>
              <a:t>aaaa</a:t>
            </a:r>
            <a:r>
              <a:rPr lang="en-US" altLang="en-US" dirty="0">
                <a:latin typeface="Times New Roman" panose="02020603050405020304" pitchFamily="18" charset="0"/>
              </a:rPr>
              <a:t>”</a:t>
            </a:r>
            <a:r>
              <a:rPr lang="en-US" altLang="en-US" dirty="0"/>
              <a:t>)</a:t>
            </a:r>
          </a:p>
        </p:txBody>
      </p:sp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5618B8A-1EF7-44FC-972D-770F82B3C847}" type="slidenum">
              <a:rPr lang="en-US" altLang="en-US" sz="1400"/>
              <a:pPr eaLnBrk="1" hangingPunct="1"/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Simple Conditions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Conditions are based on </a:t>
            </a:r>
            <a:r>
              <a:rPr lang="en-US" altLang="en-US" sz="2800" i="1"/>
              <a:t>Boolean</a:t>
            </a:r>
            <a:r>
              <a:rPr lang="en-US" altLang="en-US" sz="2800"/>
              <a:t> expressions, named for the English mathematician George Boole.</a:t>
            </a:r>
          </a:p>
          <a:p>
            <a:pPr eaLnBrk="1" hangingPunct="1"/>
            <a:r>
              <a:rPr lang="en-US" altLang="en-US" sz="2800"/>
              <a:t>When a Boolean expression is evaluated, it produces either a value of </a:t>
            </a:r>
            <a:r>
              <a:rPr lang="en-US" altLang="en-US" sz="2800" i="1"/>
              <a:t>true</a:t>
            </a:r>
            <a:r>
              <a:rPr lang="en-US" altLang="en-US" sz="2800"/>
              <a:t> (meaning the condition holds), or it produces </a:t>
            </a:r>
            <a:r>
              <a:rPr lang="en-US" altLang="en-US" sz="2800" i="1"/>
              <a:t>false</a:t>
            </a:r>
            <a:r>
              <a:rPr lang="en-US" altLang="en-US" sz="2800"/>
              <a:t> (it does not hold).</a:t>
            </a:r>
          </a:p>
          <a:p>
            <a:pPr eaLnBrk="1" hangingPunct="1"/>
            <a:r>
              <a:rPr lang="en-US" altLang="en-US" sz="2800"/>
              <a:t>Some computer languages use 1 and 0 to represent </a:t>
            </a:r>
            <a:r>
              <a:rPr lang="en-US" altLang="en-US" sz="2800">
                <a:latin typeface="Times New Roman" panose="02020603050405020304" pitchFamily="18" charset="0"/>
              </a:rPr>
              <a:t>“</a:t>
            </a:r>
            <a:r>
              <a:rPr lang="en-US" altLang="en-US" sz="2800"/>
              <a:t>true</a:t>
            </a:r>
            <a:r>
              <a:rPr lang="en-US" altLang="en-US" sz="2800">
                <a:latin typeface="Times New Roman" panose="02020603050405020304" pitchFamily="18" charset="0"/>
              </a:rPr>
              <a:t>”</a:t>
            </a:r>
            <a:r>
              <a:rPr lang="en-US" altLang="en-US" sz="2800"/>
              <a:t> and </a:t>
            </a:r>
            <a:r>
              <a:rPr lang="en-US" altLang="en-US" sz="2800">
                <a:latin typeface="Times New Roman" panose="02020603050405020304" pitchFamily="18" charset="0"/>
              </a:rPr>
              <a:t>“</a:t>
            </a:r>
            <a:r>
              <a:rPr lang="en-US" altLang="en-US" sz="2800"/>
              <a:t>false</a:t>
            </a:r>
            <a:r>
              <a:rPr lang="en-US" altLang="en-US" sz="2800">
                <a:latin typeface="Times New Roman" panose="02020603050405020304" pitchFamily="18" charset="0"/>
              </a:rPr>
              <a:t>”</a:t>
            </a:r>
            <a:r>
              <a:rPr lang="en-US" altLang="en-US" sz="2800"/>
              <a:t>.</a:t>
            </a:r>
          </a:p>
        </p:txBody>
      </p:sp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9EF02F6-9E26-492C-9580-348B701BB2AC}" type="slidenum">
              <a:rPr lang="en-US" altLang="en-US" sz="1400"/>
              <a:pPr eaLnBrk="1" hangingPunct="1"/>
              <a:t>21</a:t>
            </a:fld>
            <a:endParaRPr lang="en-US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Forming Simple Conditions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Boolean conditions are of type </a:t>
            </a:r>
            <a:r>
              <a:rPr lang="en-US" altLang="en-US" sz="2800" dirty="0">
                <a:latin typeface="Courier New" panose="02070309020205020404" pitchFamily="49" charset="0"/>
              </a:rPr>
              <a:t>bool</a:t>
            </a:r>
            <a:r>
              <a:rPr lang="en-US" altLang="en-US" sz="2800" dirty="0"/>
              <a:t> and the Boolean values of true and false are represented by the literals </a:t>
            </a:r>
            <a:r>
              <a:rPr lang="en-US" altLang="en-US" sz="2800" dirty="0">
                <a:latin typeface="Courier New" panose="02070309020205020404" pitchFamily="49" charset="0"/>
              </a:rPr>
              <a:t>True</a:t>
            </a:r>
            <a:r>
              <a:rPr lang="en-US" altLang="en-US" sz="2800" dirty="0"/>
              <a:t> and </a:t>
            </a:r>
            <a:r>
              <a:rPr lang="en-US" altLang="en-US" sz="2800" dirty="0">
                <a:latin typeface="Courier New" panose="02070309020205020404" pitchFamily="49" charset="0"/>
              </a:rPr>
              <a:t>False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&gt;&gt;&gt; 3 &lt; 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&gt;&gt;&gt; 3 * 4 &lt; 3 + 4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False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&gt;&gt;&gt; "hello" == "hello"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&gt;&gt;&gt; "Hello" == "hello"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???</a:t>
            </a:r>
          </a:p>
        </p:txBody>
      </p:sp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C683F9D-CD6B-4089-93DD-FB3D65436FD4}" type="slidenum">
              <a:rPr lang="en-US" altLang="en-US" sz="1400"/>
              <a:pPr eaLnBrk="1" hangingPunct="1"/>
              <a:t>22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Decisions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822960" y="1742276"/>
            <a:ext cx="8116888" cy="4783387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Consider the following program to find the roots of a quadratic equation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#    A program that computes the real roots of a quadratic equation.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import math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def</a:t>
            </a:r>
            <a:r>
              <a:rPr lang="en-US" altLang="en-US" sz="2100" b="1" dirty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	print("This program finds the real solutions to a quadratic\n")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   </a:t>
            </a:r>
            <a:br>
              <a:rPr lang="en-US" altLang="en-US" sz="2100" b="1" dirty="0">
                <a:latin typeface="Courier New" panose="02070309020205020404" pitchFamily="49" charset="0"/>
              </a:rPr>
            </a:br>
            <a:r>
              <a:rPr lang="en-US" altLang="en-US" sz="2100" b="1" dirty="0">
                <a:latin typeface="Courier New" panose="02070309020205020404" pitchFamily="49" charset="0"/>
              </a:rPr>
              <a:t>	a = float(input("Enter coefficient a: "))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	b = float(input("Enter coefficient b: "))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	c = float(input("Enter coefficient c: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   </a:t>
            </a:r>
            <a:br>
              <a:rPr lang="en-US" altLang="en-US" sz="2100" b="1" dirty="0">
                <a:latin typeface="Courier New" panose="02070309020205020404" pitchFamily="49" charset="0"/>
              </a:rPr>
            </a:br>
            <a:r>
              <a:rPr lang="en-US" altLang="en-US" sz="2100" b="1" dirty="0">
                <a:latin typeface="Courier New" panose="02070309020205020404" pitchFamily="49" charset="0"/>
              </a:rPr>
              <a:t>	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discRoot</a:t>
            </a:r>
            <a:r>
              <a:rPr lang="en-US" altLang="en-US" sz="2100" b="1" dirty="0">
                <a:latin typeface="Courier New" panose="02070309020205020404" pitchFamily="49" charset="0"/>
              </a:rPr>
              <a:t> =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math.sqrt</a:t>
            </a:r>
            <a:r>
              <a:rPr lang="en-US" altLang="en-US" sz="2100" b="1" dirty="0">
                <a:latin typeface="Courier New" panose="02070309020205020404" pitchFamily="49" charset="0"/>
              </a:rPr>
              <a:t>(b * b - 4 * a * c)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	root1 = (-b +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discRoot</a:t>
            </a:r>
            <a:r>
              <a:rPr lang="en-US" altLang="en-US" sz="2100" b="1" dirty="0">
                <a:latin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	root2 = (-b -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discRoot</a:t>
            </a:r>
            <a:r>
              <a:rPr lang="en-US" altLang="en-US" sz="2100" b="1" dirty="0">
                <a:latin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 	print("\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nThe</a:t>
            </a:r>
            <a:r>
              <a:rPr lang="en-US" altLang="en-US" sz="2100" b="1" dirty="0">
                <a:latin typeface="Courier New" panose="02070309020205020404" pitchFamily="49" charset="0"/>
              </a:rPr>
              <a:t> solutions are:", root1, root2)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000" dirty="0">
              <a:latin typeface="Courier New" panose="02070309020205020404" pitchFamily="49" charset="0"/>
            </a:endParaRPr>
          </a:p>
        </p:txBody>
      </p:sp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34D1B28-8A08-4901-BE41-275077667745}" type="slidenum">
              <a:rPr lang="en-US" altLang="en-US" sz="1400"/>
              <a:pPr eaLnBrk="1" hangingPunct="1"/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Decisions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en-US" sz="2800" dirty="0"/>
              <a:t>When </a:t>
            </a:r>
            <a:r>
              <a:rPr lang="en-US" altLang="en-US" sz="2800" i="1" dirty="0"/>
              <a:t>b</a:t>
            </a:r>
            <a:r>
              <a:rPr lang="en-US" altLang="en-US" sz="2800" i="1" baseline="30000" dirty="0"/>
              <a:t>2</a:t>
            </a:r>
            <a:r>
              <a:rPr lang="en-US" altLang="en-US" sz="2800" i="1" dirty="0"/>
              <a:t>-4ac &lt; 0</a:t>
            </a:r>
            <a:r>
              <a:rPr lang="en-US" altLang="en-US" sz="2800" dirty="0"/>
              <a:t>, the program crashes.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This program finds the real solutions to a quadratic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Please enter the coefficients (a, b, c): 1,1,2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err="1">
                <a:latin typeface="Courier New" panose="02070309020205020404" pitchFamily="49" charset="0"/>
              </a:rPr>
              <a:t>Traceback</a:t>
            </a:r>
            <a:r>
              <a:rPr lang="en-US" altLang="en-US" sz="1400" dirty="0">
                <a:latin typeface="Courier New" panose="02070309020205020404" pitchFamily="49" charset="0"/>
              </a:rPr>
              <a:t> (most recent call last):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File "C:\Documents and Settings\Terry\My Documents\Teaching\W04\CS 120\Textbook\code\chapter3\quadratic.py", line 21, in -</a:t>
            </a:r>
            <a:r>
              <a:rPr lang="en-US" altLang="en-US" sz="1400" dirty="0" err="1">
                <a:latin typeface="Courier New" panose="02070309020205020404" pitchFamily="49" charset="0"/>
              </a:rPr>
              <a:t>toplevel</a:t>
            </a:r>
            <a:r>
              <a:rPr lang="en-US" altLang="en-US" sz="1400" dirty="0">
                <a:latin typeface="Courier New" panose="02070309020205020404" pitchFamily="49" charset="0"/>
              </a:rPr>
              <a:t>-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main()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File "C:\Documents and Settings\Terry\My Documents\Teaching\W04\CS 120\Textbook\code\chapter3\quadratic.py", line 14, in main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</a:rPr>
              <a:t>discRoot</a:t>
            </a:r>
            <a:r>
              <a:rPr lang="en-US" altLang="en-US" sz="1400" dirty="0"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latin typeface="Courier New" panose="02070309020205020404" pitchFamily="49" charset="0"/>
              </a:rPr>
              <a:t>math.sqrt</a:t>
            </a:r>
            <a:r>
              <a:rPr lang="en-US" altLang="en-US" sz="1400" dirty="0">
                <a:latin typeface="Courier New" panose="02070309020205020404" pitchFamily="49" charset="0"/>
              </a:rPr>
              <a:t>(b * b - 4 * a * c)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dirty="0" err="1">
                <a:latin typeface="Courier New" panose="02070309020205020404" pitchFamily="49" charset="0"/>
              </a:rPr>
              <a:t>ValueError</a:t>
            </a:r>
            <a:r>
              <a:rPr lang="en-US" altLang="en-US" sz="1400" dirty="0">
                <a:latin typeface="Courier New" panose="02070309020205020404" pitchFamily="49" charset="0"/>
              </a:rPr>
              <a:t>: math domain error</a:t>
            </a:r>
          </a:p>
        </p:txBody>
      </p:sp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B474427-C19B-4003-AC9C-090C6CCADA7C}" type="slidenum">
              <a:rPr lang="en-US" altLang="en-US" sz="1400"/>
              <a:pPr eaLnBrk="1" hangingPunct="1"/>
              <a:t>24</a:t>
            </a:fld>
            <a:endParaRPr lang="en-US" altLang="en-US" sz="1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Decisions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/>
              <a:t>We can check for this situation. Here</a:t>
            </a:r>
            <a:r>
              <a:rPr lang="en-US" altLang="en-US" sz="1800" dirty="0">
                <a:latin typeface="Times New Roman" panose="02020603050405020304" pitchFamily="18" charset="0"/>
              </a:rPr>
              <a:t>’</a:t>
            </a:r>
            <a:r>
              <a:rPr lang="en-US" altLang="en-US" sz="1800" dirty="0"/>
              <a:t>s our first attempt.</a:t>
            </a:r>
            <a:endParaRPr lang="en-US" altLang="en-US" sz="12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import math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400" b="1" dirty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	   print("This program finds the real solutions to a quadratic\n")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a = float(input("Enter coefficient a: "))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b = float(input("Enter coefficient b: "))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c = float(input("Enter coefficient c: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discrim</a:t>
            </a:r>
            <a:r>
              <a:rPr lang="en-US" altLang="en-US" sz="1400" b="1" dirty="0">
                <a:latin typeface="Courier New" panose="02070309020205020404" pitchFamily="49" charset="0"/>
              </a:rPr>
              <a:t> = b * b - 4 * a * c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if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discrim</a:t>
            </a:r>
            <a:r>
              <a:rPr lang="en-US" altLang="en-US" sz="1400" b="1" dirty="0">
                <a:latin typeface="Courier New" panose="02070309020205020404" pitchFamily="49" charset="0"/>
              </a:rPr>
              <a:t> &gt;= 0: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discRoot</a:t>
            </a:r>
            <a:r>
              <a:rPr lang="en-US" altLang="en-US" sz="1400" b="1" dirty="0">
                <a:latin typeface="Courier New" panose="02070309020205020404" pitchFamily="49" charset="0"/>
              </a:rPr>
              <a:t> 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math.sqrt</a:t>
            </a:r>
            <a:r>
              <a:rPr lang="en-US" altLang="en-US" sz="1400" b="1" dirty="0">
                <a:latin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discrim</a:t>
            </a:r>
            <a:r>
              <a:rPr lang="en-US" altLang="en-US" sz="14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 root1 = (-b +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discRoot</a:t>
            </a:r>
            <a:r>
              <a:rPr lang="en-US" altLang="en-US" sz="1400" b="1" dirty="0">
                <a:latin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 root2 = (-b -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discRoot</a:t>
            </a:r>
            <a:r>
              <a:rPr lang="en-US" altLang="en-US" sz="1400" b="1" dirty="0">
                <a:latin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 print("\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nThe</a:t>
            </a:r>
            <a:r>
              <a:rPr lang="en-US" altLang="en-US" sz="1400" b="1" dirty="0">
                <a:latin typeface="Courier New" panose="02070309020205020404" pitchFamily="49" charset="0"/>
              </a:rPr>
              <a:t> solutions are:", root1, root2)</a:t>
            </a:r>
          </a:p>
        </p:txBody>
      </p:sp>
      <p:sp>
        <p:nvSpPr>
          <p:cNvPr id="337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B946B5B-BE33-4993-96E2-F804EB923DD2}" type="slidenum">
              <a:rPr lang="en-US" altLang="en-US" sz="1400"/>
              <a:pPr eaLnBrk="1" hangingPunct="1"/>
              <a:t>25</a:t>
            </a:fld>
            <a:endParaRPr lang="en-US" altLang="en-US"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Decisions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We first calculate the discriminant (</a:t>
            </a:r>
            <a:r>
              <a:rPr lang="en-US" altLang="en-US" i="1" dirty="0"/>
              <a:t>b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-4ac</a:t>
            </a:r>
            <a:r>
              <a:rPr lang="en-US" altLang="en-US" dirty="0"/>
              <a:t>) and then check to make sure it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nonnegative. </a:t>
            </a:r>
          </a:p>
          <a:p>
            <a:pPr marL="0" indent="0" eaLnBrk="1" hangingPunct="1">
              <a:buNone/>
            </a:pPr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If it is, the program proceeds and we calculate the roots.</a:t>
            </a:r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r>
              <a:rPr lang="en-US" altLang="en-US" dirty="0"/>
              <a:t>Look carefully at the program. What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wrong with it? Hint: What happens when there are no real roots?</a:t>
            </a:r>
          </a:p>
        </p:txBody>
      </p:sp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1B9E89C-75BB-443B-9B00-250382FCD6C1}" type="slidenum">
              <a:rPr lang="en-US" altLang="en-US" sz="1400"/>
              <a:pPr eaLnBrk="1" hangingPunct="1"/>
              <a:t>26</a:t>
            </a:fld>
            <a:endParaRPr lang="en-US" altLang="en-US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Decisions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17713"/>
            <a:ext cx="82296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This program finds the real solutions to a quadratic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Enter coefficient a: 1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Enter coefficient b: 1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Enter coefficient c: 1</a:t>
            </a:r>
          </a:p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&gt;&gt;&gt; </a:t>
            </a:r>
          </a:p>
          <a:p>
            <a:pPr eaLnBrk="1" hangingPunct="1"/>
            <a:r>
              <a:rPr lang="en-US" altLang="en-US" dirty="0"/>
              <a:t>This is almost worse than the version that crashes, because we don’t know what went wrong!</a:t>
            </a:r>
          </a:p>
        </p:txBody>
      </p:sp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9290D97-2F81-46BA-9817-7CEDAA33975E}" type="slidenum">
              <a:rPr lang="en-US" altLang="en-US" sz="1400"/>
              <a:pPr eaLnBrk="1" hangingPunct="1"/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Decisions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 could add another </a:t>
            </a:r>
            <a:r>
              <a:rPr lang="en-US" altLang="en-US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to the end: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sz="2000" dirty="0">
                <a:latin typeface="Courier New" panose="02070309020205020404" pitchFamily="49" charset="0"/>
              </a:rPr>
              <a:t>if </a:t>
            </a:r>
            <a:r>
              <a:rPr lang="en-US" altLang="en-US" sz="2000" dirty="0" err="1">
                <a:latin typeface="Courier New" panose="02070309020205020404" pitchFamily="49" charset="0"/>
              </a:rPr>
              <a:t>discrim</a:t>
            </a:r>
            <a:r>
              <a:rPr lang="en-US" altLang="en-US" sz="2000" dirty="0">
                <a:latin typeface="Courier New" panose="02070309020205020404" pitchFamily="49" charset="0"/>
              </a:rPr>
              <a:t> &lt; 0: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print("The equation has no real roots!" )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This works, but feels wrong. We have two decisions, with </a:t>
            </a:r>
            <a:r>
              <a:rPr lang="en-US" altLang="en-US" i="1" dirty="0"/>
              <a:t>mutually exclusive</a:t>
            </a:r>
            <a:r>
              <a:rPr lang="en-US" altLang="en-US" dirty="0"/>
              <a:t> outcomes (if </a:t>
            </a:r>
            <a:r>
              <a:rPr lang="en-US" altLang="en-US" dirty="0" err="1">
                <a:latin typeface="Courier New" panose="02070309020205020404" pitchFamily="49" charset="0"/>
              </a:rPr>
              <a:t>discrim</a:t>
            </a:r>
            <a:r>
              <a:rPr lang="en-US" altLang="en-US" dirty="0">
                <a:latin typeface="Courier New" panose="02070309020205020404" pitchFamily="49" charset="0"/>
              </a:rPr>
              <a:t> &gt;= 0</a:t>
            </a:r>
            <a:r>
              <a:rPr lang="en-US" altLang="en-US" dirty="0"/>
              <a:t> then </a:t>
            </a:r>
            <a:r>
              <a:rPr lang="en-US" altLang="en-US" dirty="0" err="1">
                <a:latin typeface="Courier New" panose="02070309020205020404" pitchFamily="49" charset="0"/>
              </a:rPr>
              <a:t>discrim</a:t>
            </a:r>
            <a:r>
              <a:rPr lang="en-US" altLang="en-US" dirty="0">
                <a:latin typeface="Courier New" panose="02070309020205020404" pitchFamily="49" charset="0"/>
              </a:rPr>
              <a:t> &lt; 0</a:t>
            </a:r>
            <a:r>
              <a:rPr lang="en-US" altLang="en-US" dirty="0"/>
              <a:t> must be false, and vice versa).</a:t>
            </a:r>
          </a:p>
        </p:txBody>
      </p:sp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4F2930-8F88-4570-BB8D-858F59B78D10}" type="slidenum">
              <a:rPr lang="en-US" altLang="en-US" sz="1400"/>
              <a:pPr eaLnBrk="1" hangingPunct="1"/>
              <a:t>28</a:t>
            </a:fld>
            <a:endParaRPr lang="en-US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Decisions</a:t>
            </a: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8C9CAFE-637B-4994-BDE2-55E4BA02D06E}" type="slidenum">
              <a:rPr lang="en-US" altLang="en-US" sz="1400"/>
              <a:pPr eaLnBrk="1" hangingPunct="1"/>
              <a:t>29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09800"/>
            <a:ext cx="6562725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understand the programming pattern </a:t>
            </a:r>
            <a:r>
              <a:rPr lang="en-US" altLang="en-US" i="1" dirty="0"/>
              <a:t>multi-way</a:t>
            </a:r>
            <a:r>
              <a:rPr lang="en-US" altLang="en-US" dirty="0"/>
              <a:t> decision and its implementation using a Python </a:t>
            </a:r>
            <a:r>
              <a:rPr lang="en-US" altLang="en-US" dirty="0">
                <a:latin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</a:rPr>
              <a:t>elif</a:t>
            </a:r>
            <a:r>
              <a:rPr lang="en-US" altLang="en-US" dirty="0">
                <a:latin typeface="Courier New" panose="02070309020205020404" pitchFamily="49" charset="0"/>
              </a:rPr>
              <a:t>-else</a:t>
            </a:r>
            <a:r>
              <a:rPr lang="en-US" altLang="en-US" dirty="0"/>
              <a:t> statement.</a:t>
            </a:r>
          </a:p>
          <a:p>
            <a:pPr eaLnBrk="1" hangingPunct="1"/>
            <a:r>
              <a:rPr lang="en-US" altLang="en-US" dirty="0"/>
              <a:t>To understand the idea of exception handling and be able to write simple exception handling code that catches standard Python run-time errors.</a:t>
            </a:r>
          </a:p>
        </p:txBody>
      </p:sp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7C2E420-F5CB-4FED-A5ED-A4CB528A4407}" type="slidenum">
              <a:rPr lang="en-US" altLang="en-US" sz="1400"/>
              <a:pPr eaLnBrk="1" hangingPunct="1"/>
              <a:t>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Decisions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Python, a two-way decision can be implemented by attaching an </a:t>
            </a:r>
            <a:r>
              <a:rPr lang="en-US" altLang="en-US" dirty="0">
                <a:latin typeface="Courier New" panose="02070309020205020404" pitchFamily="49" charset="0"/>
              </a:rPr>
              <a:t>else</a:t>
            </a:r>
            <a:r>
              <a:rPr lang="en-US" altLang="en-US" dirty="0"/>
              <a:t> clause onto an </a:t>
            </a:r>
            <a:r>
              <a:rPr lang="en-US" altLang="en-US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clause.</a:t>
            </a:r>
          </a:p>
          <a:p>
            <a:pPr eaLnBrk="1" hangingPunct="1"/>
            <a:r>
              <a:rPr lang="en-US" altLang="en-US" dirty="0"/>
              <a:t>This is called an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  <a:r>
              <a:rPr lang="en-US" altLang="en-US" dirty="0"/>
              <a:t> statement: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endParaRPr lang="en-US" altLang="en-US" sz="2400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&lt;condition&gt;: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&lt;statements&gt;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else: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    &lt;statements&gt;</a:t>
            </a:r>
          </a:p>
        </p:txBody>
      </p:sp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BF9904E-7C4A-4A1C-8717-839365775421}" type="slidenum">
              <a:rPr lang="en-US" altLang="en-US" sz="1400"/>
              <a:pPr eaLnBrk="1" hangingPunct="1"/>
              <a:t>30</a:t>
            </a:fld>
            <a:endParaRPr lang="en-US" altLang="en-US"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Two-Way Decisions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When Python encounters this structure, it first evaluates the condition. If the condition is true, the statements under the </a:t>
            </a:r>
            <a:r>
              <a:rPr lang="en-US" altLang="en-US" sz="2800" dirty="0">
                <a:latin typeface="Courier New" panose="02070309020205020404" pitchFamily="49" charset="0"/>
              </a:rPr>
              <a:t>if</a:t>
            </a:r>
            <a:r>
              <a:rPr lang="en-US" altLang="en-US" sz="2800" dirty="0"/>
              <a:t> are executed.</a:t>
            </a:r>
          </a:p>
          <a:p>
            <a:pPr eaLnBrk="1" hangingPunct="1"/>
            <a:r>
              <a:rPr lang="en-US" altLang="en-US" sz="2800" dirty="0"/>
              <a:t>If the condition is false, the statements under the </a:t>
            </a:r>
            <a:r>
              <a:rPr lang="en-US" altLang="en-US" sz="2800" dirty="0">
                <a:latin typeface="Courier New" panose="02070309020205020404" pitchFamily="49" charset="0"/>
              </a:rPr>
              <a:t>else</a:t>
            </a:r>
            <a:r>
              <a:rPr lang="en-US" altLang="en-US" sz="2800" dirty="0"/>
              <a:t> are executed.</a:t>
            </a:r>
          </a:p>
          <a:p>
            <a:pPr eaLnBrk="1" hangingPunct="1"/>
            <a:r>
              <a:rPr lang="en-US" altLang="en-US" sz="2800" dirty="0"/>
              <a:t>In either case, the statements following the </a:t>
            </a:r>
            <a:r>
              <a:rPr lang="en-US" altLang="en-US" sz="2800" dirty="0">
                <a:latin typeface="Courier New" panose="02070309020205020404" pitchFamily="49" charset="0"/>
              </a:rPr>
              <a:t>if-else</a:t>
            </a:r>
            <a:r>
              <a:rPr lang="en-US" altLang="en-US" sz="2800" dirty="0"/>
              <a:t> are executed after either set of statements are executed.</a:t>
            </a:r>
          </a:p>
        </p:txBody>
      </p:sp>
      <p:sp>
        <p:nvSpPr>
          <p:cNvPr id="399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3067DB0-E09B-44D2-9BBF-2CFE290FABC2}" type="slidenum">
              <a:rPr lang="en-US" altLang="en-US" sz="1400"/>
              <a:pPr eaLnBrk="1" hangingPunct="1"/>
              <a:t>31</a:t>
            </a:fld>
            <a:endParaRPr lang="en-US" altLang="en-US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Decisions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822959" y="1845733"/>
            <a:ext cx="7543801" cy="4402667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import math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400" b="1" dirty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print "This program finds the real solutions to a quadratic\n"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a = float(input("Enter coefficient a: "))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b = float(input("Enter coefficient b: "))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c = float(input("Enter coefficient c: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discrim</a:t>
            </a:r>
            <a:r>
              <a:rPr lang="en-US" altLang="en-US" sz="1400" b="1" dirty="0">
                <a:latin typeface="Courier New" panose="02070309020205020404" pitchFamily="49" charset="0"/>
              </a:rPr>
              <a:t> = b * b - 4 * a * c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if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discrim</a:t>
            </a:r>
            <a:r>
              <a:rPr lang="en-US" altLang="en-US" sz="1400" b="1" dirty="0">
                <a:latin typeface="Courier New" panose="02070309020205020404" pitchFamily="49" charset="0"/>
              </a:rPr>
              <a:t> &lt; 0: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 print("\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nThe</a:t>
            </a:r>
            <a:r>
              <a:rPr lang="en-US" altLang="en-US" sz="1400" b="1" dirty="0">
                <a:latin typeface="Courier New" panose="02070309020205020404" pitchFamily="49" charset="0"/>
              </a:rPr>
              <a:t> equation has no real roots!")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else: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discRoot</a:t>
            </a:r>
            <a:r>
              <a:rPr lang="en-US" altLang="en-US" sz="1400" b="1" dirty="0">
                <a:latin typeface="Courier New" panose="02070309020205020404" pitchFamily="49" charset="0"/>
              </a:rPr>
              <a:t> =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math.sqrt</a:t>
            </a:r>
            <a:r>
              <a:rPr lang="en-US" altLang="en-US" sz="1400" b="1" dirty="0">
                <a:latin typeface="Courier New" panose="02070309020205020404" pitchFamily="49" charset="0"/>
              </a:rPr>
              <a:t>(b * b - 4 * a * c)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 root1 = (-b +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discRoot</a:t>
            </a:r>
            <a:r>
              <a:rPr lang="en-US" altLang="en-US" sz="1400" b="1" dirty="0">
                <a:latin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 root2 = (-b - 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discRoot</a:t>
            </a:r>
            <a:r>
              <a:rPr lang="en-US" altLang="en-US" sz="1400" b="1" dirty="0">
                <a:latin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        print ("\</a:t>
            </a:r>
            <a:r>
              <a:rPr lang="en-US" altLang="en-US" sz="1400" b="1" dirty="0" err="1">
                <a:latin typeface="Courier New" panose="02070309020205020404" pitchFamily="49" charset="0"/>
              </a:rPr>
              <a:t>nThe</a:t>
            </a:r>
            <a:r>
              <a:rPr lang="en-US" altLang="en-US" sz="1400" b="1" dirty="0">
                <a:latin typeface="Courier New" panose="02070309020205020404" pitchFamily="49" charset="0"/>
              </a:rPr>
              <a:t> solutions are:", root1, root2 )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3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300" dirty="0">
              <a:latin typeface="Courier New" panose="02070309020205020404" pitchFamily="49" charset="0"/>
            </a:endParaRPr>
          </a:p>
        </p:txBody>
      </p:sp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C81F280-FB2C-48C4-8D2B-B5F741EFA05A}" type="slidenum">
              <a:rPr lang="en-US" altLang="en-US" sz="1400"/>
              <a:pPr eaLnBrk="1" hangingPunct="1"/>
              <a:t>32</a:t>
            </a:fld>
            <a:endParaRPr lang="en-US" altLang="en-US"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Decisions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905000"/>
            <a:ext cx="7705726" cy="44196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This program finds the real solutions to a quadratic</a:t>
            </a:r>
          </a:p>
          <a:p>
            <a:pPr eaLnBrk="1" hangingPunct="1">
              <a:buNone/>
            </a:pPr>
            <a:endParaRPr lang="en-US" altLang="en-US" sz="900" b="1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Enter coefficient a: 1</a:t>
            </a:r>
          </a:p>
          <a:p>
            <a:pPr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Enter coefficient b: 1</a:t>
            </a:r>
          </a:p>
          <a:p>
            <a:pPr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Enter coefficient c: 2</a:t>
            </a:r>
          </a:p>
          <a:p>
            <a:pPr eaLnBrk="1" hangingPunct="1">
              <a:buNone/>
            </a:pPr>
            <a:endParaRPr lang="en-US" altLang="en-US" sz="900" b="1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The equation has no real roots!</a:t>
            </a:r>
          </a:p>
          <a:p>
            <a:pPr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&gt;&gt;&gt;</a:t>
            </a:r>
          </a:p>
          <a:p>
            <a:pPr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This program finds the real solutions to a quadratic</a:t>
            </a:r>
          </a:p>
          <a:p>
            <a:pPr eaLnBrk="1" hangingPunct="1">
              <a:buNone/>
            </a:pPr>
            <a:endParaRPr lang="en-US" altLang="en-US" sz="900" b="1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Enter coefficient a: 2</a:t>
            </a:r>
          </a:p>
          <a:p>
            <a:pPr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Enter coefficient b: 5</a:t>
            </a:r>
          </a:p>
          <a:p>
            <a:pPr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Enter coefficient c: 2</a:t>
            </a:r>
          </a:p>
          <a:p>
            <a:pPr eaLnBrk="1" hangingPunct="1">
              <a:buNone/>
            </a:pPr>
            <a:endParaRPr lang="en-US" altLang="en-US" sz="900" b="1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The solutions are: -0.5 -2.0</a:t>
            </a:r>
          </a:p>
        </p:txBody>
      </p:sp>
      <p:sp>
        <p:nvSpPr>
          <p:cNvPr id="419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8EFBB3D-FB43-463D-BFB3-B076725EC97C}" type="slidenum">
              <a:rPr lang="en-US" altLang="en-US" sz="1400"/>
              <a:pPr eaLnBrk="1" hangingPunct="1"/>
              <a:t>33</a:t>
            </a:fld>
            <a:endParaRPr lang="en-US" altLang="en-US" sz="1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newest program is great, but it still has some quirks!</a:t>
            </a:r>
            <a:br>
              <a:rPr lang="en-US" altLang="en-US" dirty="0"/>
            </a:b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This program finds the real solutions to a quadratic</a:t>
            </a:r>
          </a:p>
          <a:p>
            <a:pPr marL="0" indent="0" eaLnBrk="1" hangingPunct="1"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Enter coefficient a: 1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Enter coefficient b: 2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Enter coefficient c: 1</a:t>
            </a:r>
          </a:p>
          <a:p>
            <a:pPr marL="0" indent="0" eaLnBrk="1" hangingPunct="1"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The solutions are: -1.0 -1.0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882D7CB0-E79B-4C43-9ADE-8F6A67F2DB22}" type="slidenum">
              <a:rPr lang="en-US" altLang="en-US" sz="1400"/>
              <a:pPr eaLnBrk="1" hangingPunct="1"/>
              <a:t>34</a:t>
            </a:fld>
            <a:endParaRPr lang="en-US" altLang="en-US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While correct, this method might be confusing for some people. It looks like it has mistakenly printed the same number twice!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Double roots occur when the discriminant is exactly 0, and then the roots are </a:t>
            </a:r>
            <a:r>
              <a:rPr lang="en-US" altLang="en-US" i="1">
                <a:latin typeface="Times New Roman" panose="02020603050405020304" pitchFamily="18" charset="0"/>
              </a:rPr>
              <a:t>–</a:t>
            </a:r>
            <a:r>
              <a:rPr lang="en-US" altLang="en-US" i="1"/>
              <a:t>b/2a</a:t>
            </a:r>
            <a:r>
              <a:rPr lang="en-US" altLang="en-US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It looks like we need a three-way decision!</a:t>
            </a:r>
          </a:p>
        </p:txBody>
      </p:sp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6B297FF-7303-47FE-A7BA-E7D0BFCDBE84}" type="slidenum">
              <a:rPr lang="en-US" altLang="en-US" sz="1400"/>
              <a:pPr eaLnBrk="1" hangingPunct="1"/>
              <a:t>35</a:t>
            </a:fld>
            <a:endParaRPr lang="en-US" altLang="en-US"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>
                <a:latin typeface="Courier New" panose="02070309020205020404" pitchFamily="49" charset="0"/>
              </a:rPr>
              <a:t>Check the value of discrim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when &lt; 0: handle the case of no roots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when = 0: handle the case of a double root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   when &gt; 0: handle the case of two distinct 			   roots</a:t>
            </a:r>
          </a:p>
          <a:p>
            <a:pPr eaLnBrk="1" hangingPunct="1"/>
            <a:r>
              <a:rPr lang="en-US" altLang="en-US"/>
              <a:t>We can do this with two if-else statements, one inside the other.</a:t>
            </a:r>
          </a:p>
          <a:p>
            <a:pPr eaLnBrk="1" hangingPunct="1"/>
            <a:r>
              <a:rPr lang="en-US" altLang="en-US"/>
              <a:t>Putting one compound statement inside of another is called </a:t>
            </a:r>
            <a:r>
              <a:rPr lang="en-US" altLang="en-US" i="1"/>
              <a:t>nesting</a:t>
            </a:r>
            <a:r>
              <a:rPr lang="en-US" altLang="en-US"/>
              <a:t>.</a:t>
            </a:r>
          </a:p>
        </p:txBody>
      </p:sp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293A756-8EFD-42DB-97E3-26EDEBC18A27}" type="slidenum">
              <a:rPr lang="en-US" altLang="en-US" sz="1400"/>
              <a:pPr eaLnBrk="1" hangingPunct="1"/>
              <a:t>36</a:t>
            </a:fld>
            <a:endParaRPr lang="en-US" alt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if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discrim</a:t>
            </a:r>
            <a:r>
              <a:rPr lang="en-US" altLang="en-US" sz="2000" b="1" dirty="0">
                <a:latin typeface="Courier New" panose="02070309020205020404" pitchFamily="49" charset="0"/>
              </a:rPr>
              <a:t> &lt; 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print("Equation has no real roots")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else: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if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discrim</a:t>
            </a:r>
            <a:r>
              <a:rPr lang="en-US" altLang="en-US" sz="2000" b="1" dirty="0">
                <a:latin typeface="Courier New" panose="02070309020205020404" pitchFamily="49" charset="0"/>
              </a:rPr>
              <a:t> == 0: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root = -b / (2 * a)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print("There is a double root at", root)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else: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# Do stuff for two roots</a:t>
            </a:r>
          </a:p>
        </p:txBody>
      </p:sp>
      <p:sp>
        <p:nvSpPr>
          <p:cNvPr id="460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4124453-3FDC-4919-9A95-AC7D1DC1EDCC}" type="slidenum">
              <a:rPr lang="en-US" altLang="en-US" sz="1400"/>
              <a:pPr eaLnBrk="1" hangingPunct="1"/>
              <a:t>37</a:t>
            </a:fld>
            <a:endParaRPr lang="en-US" altLang="en-US"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471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D5AF04C-C713-40E1-9E5C-7E93D1546A40}" type="slidenum">
              <a:rPr lang="en-US" altLang="en-US" sz="1400"/>
              <a:pPr eaLnBrk="1" hangingPunct="1"/>
              <a:t>38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96812"/>
            <a:ext cx="6156961" cy="409151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Imagine if we needed to make a five-way decision using nesting. The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  <a:r>
              <a:rPr lang="en-US" altLang="en-US" dirty="0"/>
              <a:t> statements would be nested four levels deep!</a:t>
            </a:r>
          </a:p>
          <a:p>
            <a:pPr eaLnBrk="1" hangingPunct="1"/>
            <a:r>
              <a:rPr lang="en-US" altLang="en-US" dirty="0"/>
              <a:t>There is a construct in Python that achieves this, combining an </a:t>
            </a:r>
            <a:r>
              <a:rPr lang="en-US" altLang="en-US" dirty="0">
                <a:latin typeface="Courier New" panose="02070309020205020404" pitchFamily="49" charset="0"/>
              </a:rPr>
              <a:t>else</a:t>
            </a:r>
            <a:r>
              <a:rPr lang="en-US" altLang="en-US" dirty="0"/>
              <a:t> followed immediately by an </a:t>
            </a:r>
            <a:r>
              <a:rPr lang="en-US" altLang="en-US" dirty="0">
                <a:latin typeface="Courier New" panose="02070309020205020404" pitchFamily="49" charset="0"/>
              </a:rPr>
              <a:t>if</a:t>
            </a:r>
            <a:r>
              <a:rPr lang="en-US" altLang="en-US" dirty="0"/>
              <a:t> into a single </a:t>
            </a:r>
            <a:r>
              <a:rPr lang="en-US" altLang="en-US" dirty="0" err="1">
                <a:latin typeface="Courier New" panose="02070309020205020404" pitchFamily="49" charset="0"/>
              </a:rPr>
              <a:t>elif</a:t>
            </a:r>
            <a:r>
              <a:rPr lang="en-US" altLang="en-US" dirty="0"/>
              <a:t>.</a:t>
            </a:r>
          </a:p>
        </p:txBody>
      </p:sp>
      <p:sp>
        <p:nvSpPr>
          <p:cNvPr id="481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9A52373-3F33-45BD-8FD9-11304BCD3759}" type="slidenum">
              <a:rPr lang="en-US" altLang="en-US" sz="1400"/>
              <a:pPr eaLnBrk="1" hangingPunct="1"/>
              <a:t>39</a:t>
            </a:fld>
            <a:endParaRPr lang="en-US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understand the concept of Boolean expressions and the </a:t>
            </a:r>
            <a:r>
              <a:rPr lang="en-US" altLang="en-US" dirty="0">
                <a:latin typeface="Courier New" panose="02070309020205020404" pitchFamily="49" charset="0"/>
              </a:rPr>
              <a:t>bool</a:t>
            </a:r>
            <a:r>
              <a:rPr lang="en-US" altLang="en-US" dirty="0"/>
              <a:t> data type.</a:t>
            </a:r>
          </a:p>
          <a:p>
            <a:pPr eaLnBrk="1" hangingPunct="1"/>
            <a:r>
              <a:rPr lang="en-US" altLang="en-US" dirty="0"/>
              <a:t>To be able to read, write, and implement algorithms that employ decision structures, including those that employ sequences of decisions and </a:t>
            </a:r>
            <a:r>
              <a:rPr lang="en-US" altLang="en-US" sz="2400" i="1" dirty="0"/>
              <a:t>nested decision structures</a:t>
            </a:r>
            <a:r>
              <a:rPr lang="en-US" altLang="en-US" dirty="0"/>
              <a:t>.</a:t>
            </a:r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3E2A035-6693-4A71-9E67-6BB4A392E5FF}" type="slidenum">
              <a:rPr lang="en-US" altLang="en-US" sz="1400"/>
              <a:pPr eaLnBrk="1" hangingPunct="1"/>
              <a:t>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if &lt;condition1&gt;: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&lt;case1 statements&gt;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elif &lt;condition2&gt;: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&lt;case2 statements&gt;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elif &lt;condition3&gt;: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&lt;case3 statements&gt;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…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else: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  &lt;default statements&gt;</a:t>
            </a:r>
          </a:p>
        </p:txBody>
      </p:sp>
      <p:sp>
        <p:nvSpPr>
          <p:cNvPr id="491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858D75F-1C49-4473-94C1-8A6B9AFF53DF}" type="slidenum">
              <a:rPr lang="en-US" altLang="en-US" sz="1400"/>
              <a:pPr eaLnBrk="1" hangingPunct="1"/>
              <a:t>40</a:t>
            </a:fld>
            <a:endParaRPr lang="en-US" alt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This form sets off any number of mutually exclusive code blocks.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Python evaluates each condition in turn looking for the first one that is true. If a true condition is found, the statements indented under that condition are executed, and control passes to the next statement after the entire </a:t>
            </a:r>
            <a:r>
              <a:rPr lang="en-US" altLang="en-US" sz="2800" dirty="0">
                <a:latin typeface="Courier New" panose="02070309020205020404" pitchFamily="49" charset="0"/>
              </a:rPr>
              <a:t>if-</a:t>
            </a:r>
            <a:r>
              <a:rPr lang="en-US" altLang="en-US" sz="2800" dirty="0" err="1">
                <a:latin typeface="Courier New" panose="02070309020205020404" pitchFamily="49" charset="0"/>
              </a:rPr>
              <a:t>elif</a:t>
            </a:r>
            <a:r>
              <a:rPr lang="en-US" altLang="en-US" sz="2800" dirty="0">
                <a:latin typeface="Courier New" panose="02070309020205020404" pitchFamily="49" charset="0"/>
              </a:rPr>
              <a:t>-else</a:t>
            </a:r>
            <a:r>
              <a:rPr lang="en-US" altLang="en-US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If none are true, the statements under </a:t>
            </a:r>
            <a:r>
              <a:rPr lang="en-US" altLang="en-US" sz="2800" dirty="0">
                <a:latin typeface="Courier New" panose="02070309020205020404" pitchFamily="49" charset="0"/>
              </a:rPr>
              <a:t>else</a:t>
            </a:r>
            <a:r>
              <a:rPr lang="en-US" altLang="en-US" sz="2800" dirty="0"/>
              <a:t> are performed.</a:t>
            </a:r>
          </a:p>
        </p:txBody>
      </p:sp>
      <p:sp>
        <p:nvSpPr>
          <p:cNvPr id="501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6E87B6F-AD12-468E-B472-13CCF553360A}" type="slidenum">
              <a:rPr lang="en-US" altLang="en-US" sz="1400"/>
              <a:pPr eaLnBrk="1" hangingPunct="1"/>
              <a:t>41</a:t>
            </a:fld>
            <a:endParaRPr lang="en-US" altLang="en-US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else</a:t>
            </a:r>
            <a:r>
              <a:rPr lang="en-US" altLang="en-US"/>
              <a:t> is optional. If there is no </a:t>
            </a:r>
            <a:r>
              <a:rPr lang="en-US" altLang="en-US">
                <a:latin typeface="Courier New" panose="02070309020205020404" pitchFamily="49" charset="0"/>
              </a:rPr>
              <a:t>else</a:t>
            </a:r>
            <a:r>
              <a:rPr lang="en-US" altLang="en-US"/>
              <a:t>, it’s possible no indented block would be executed.</a:t>
            </a:r>
          </a:p>
        </p:txBody>
      </p:sp>
      <p:sp>
        <p:nvSpPr>
          <p:cNvPr id="512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CCCE2A1-3CC9-47EC-8F47-DB4BD3769522}" type="slidenum">
              <a:rPr lang="en-US" altLang="en-US" sz="1400"/>
              <a:pPr eaLnBrk="1" hangingPunct="1"/>
              <a:t>42</a:t>
            </a:fld>
            <a:endParaRPr lang="en-US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Multi-Way Decisions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00200"/>
            <a:ext cx="7772400" cy="481583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import math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 err="1">
                <a:latin typeface="Courier New" panose="02070309020205020404" pitchFamily="49" charset="0"/>
              </a:rPr>
              <a:t>def</a:t>
            </a:r>
            <a:r>
              <a:rPr lang="en-US" altLang="en-US" sz="1300" b="1" dirty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print("This program finds the real solutions to a quadratic\n")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a = float(input("Enter coefficient a: "))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b = float(input("Enter coefficient b: "))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c = float(input("Enter coefficient c: "))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discrim</a:t>
            </a:r>
            <a:r>
              <a:rPr lang="en-US" altLang="en-US" sz="1300" b="1" dirty="0">
                <a:latin typeface="Courier New" panose="02070309020205020404" pitchFamily="49" charset="0"/>
              </a:rPr>
              <a:t> = b * b - 4 * a * c  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if 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discrim</a:t>
            </a:r>
            <a:r>
              <a:rPr lang="en-US" altLang="en-US" sz="1300" b="1" dirty="0">
                <a:latin typeface="Courier New" panose="02070309020205020404" pitchFamily="49" charset="0"/>
              </a:rPr>
              <a:t> &lt; 0: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    print("\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nThe</a:t>
            </a:r>
            <a:r>
              <a:rPr lang="en-US" altLang="en-US" sz="1300" b="1" dirty="0">
                <a:latin typeface="Courier New" panose="02070309020205020404" pitchFamily="49" charset="0"/>
              </a:rPr>
              <a:t> equation has no real roots!")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elif</a:t>
            </a:r>
            <a:r>
              <a:rPr lang="en-US" altLang="en-US" sz="1300" b="1" dirty="0">
                <a:latin typeface="Courier New" panose="02070309020205020404" pitchFamily="49" charset="0"/>
              </a:rPr>
              <a:t> 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discrim</a:t>
            </a:r>
            <a:r>
              <a:rPr lang="en-US" altLang="en-US" sz="1300" b="1" dirty="0">
                <a:latin typeface="Courier New" panose="02070309020205020404" pitchFamily="49" charset="0"/>
              </a:rPr>
              <a:t> == 0: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    root = -b / (2 * a)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    print("\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nThere</a:t>
            </a:r>
            <a:r>
              <a:rPr lang="en-US" altLang="en-US" sz="1300" b="1" dirty="0">
                <a:latin typeface="Courier New" panose="02070309020205020404" pitchFamily="49" charset="0"/>
              </a:rPr>
              <a:t> is a double root at", root)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else: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    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discRoot</a:t>
            </a:r>
            <a:r>
              <a:rPr lang="en-US" altLang="en-US" sz="1300" b="1" dirty="0">
                <a:latin typeface="Courier New" panose="02070309020205020404" pitchFamily="49" charset="0"/>
              </a:rPr>
              <a:t> = 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math.sqrt</a:t>
            </a:r>
            <a:r>
              <a:rPr lang="en-US" altLang="en-US" sz="1300" b="1" dirty="0">
                <a:latin typeface="Courier New" panose="02070309020205020404" pitchFamily="49" charset="0"/>
              </a:rPr>
              <a:t>(b * b - 4 * a * c)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    root1 = (-b + 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discRoot</a:t>
            </a:r>
            <a:r>
              <a:rPr lang="en-US" altLang="en-US" sz="1300" b="1" dirty="0">
                <a:latin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    root2 = (-b - 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discRoot</a:t>
            </a:r>
            <a:r>
              <a:rPr lang="en-US" altLang="en-US" sz="1300" b="1" dirty="0">
                <a:latin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300" b="1" dirty="0">
                <a:latin typeface="Courier New" panose="02070309020205020404" pitchFamily="49" charset="0"/>
              </a:rPr>
              <a:t>        print("\</a:t>
            </a:r>
            <a:r>
              <a:rPr lang="en-US" altLang="en-US" sz="1300" b="1" dirty="0" err="1">
                <a:latin typeface="Courier New" panose="02070309020205020404" pitchFamily="49" charset="0"/>
              </a:rPr>
              <a:t>nThe</a:t>
            </a:r>
            <a:r>
              <a:rPr lang="en-US" altLang="en-US" sz="1300" b="1" dirty="0">
                <a:latin typeface="Courier New" panose="02070309020205020404" pitchFamily="49" charset="0"/>
              </a:rPr>
              <a:t> solutions are:", root1, root2 )</a:t>
            </a:r>
          </a:p>
        </p:txBody>
      </p:sp>
      <p:sp>
        <p:nvSpPr>
          <p:cNvPr id="522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7ED221D-8598-449F-A613-CDFC5FFA2A9F}" type="slidenum">
              <a:rPr lang="en-US" altLang="en-US" sz="1400"/>
              <a:pPr eaLnBrk="1" hangingPunct="1"/>
              <a:t>43</a:t>
            </a:fld>
            <a:endParaRPr lang="en-US" altLang="en-US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the quadratic program we used decision structures to avoid taking the square root of a negative number, thus avoiding a run-time error.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This is true for many programs: decision structures are used to protect against rare but possible errors.</a:t>
            </a:r>
          </a:p>
        </p:txBody>
      </p:sp>
      <p:sp>
        <p:nvSpPr>
          <p:cNvPr id="532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32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B0B7B87-C2D8-4D2D-8754-80B9FA4C16C9}" type="slidenum">
              <a:rPr lang="en-US" altLang="en-US" sz="1400"/>
              <a:pPr eaLnBrk="1" hangingPunct="1"/>
              <a:t>44</a:t>
            </a:fld>
            <a:endParaRPr lang="en-US" altLang="en-US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In the quadratic example, we checked the data </a:t>
            </a:r>
            <a:r>
              <a:rPr lang="en-US" altLang="en-US" sz="2800" i="1"/>
              <a:t>before</a:t>
            </a:r>
            <a:r>
              <a:rPr lang="en-US" altLang="en-US" sz="2800"/>
              <a:t> calling </a:t>
            </a:r>
            <a:r>
              <a:rPr lang="en-US" altLang="en-US" sz="2800">
                <a:latin typeface="Courier New" panose="02070309020205020404" pitchFamily="49" charset="0"/>
              </a:rPr>
              <a:t>sqrt</a:t>
            </a:r>
            <a:r>
              <a:rPr lang="en-US" altLang="en-US" sz="2800"/>
              <a:t>. Sometimes functions will check for errors and return a special value to indicate the operation was unsuccessful.</a:t>
            </a:r>
          </a:p>
          <a:p>
            <a:pPr eaLnBrk="1" hangingPunct="1"/>
            <a:r>
              <a:rPr lang="en-US" altLang="en-US" sz="2800"/>
              <a:t>E.g., a different square root operation might return a </a:t>
            </a:r>
            <a:r>
              <a:rPr lang="en-US" altLang="en-US" sz="2800">
                <a:latin typeface="Times New Roman" panose="02020603050405020304" pitchFamily="18" charset="0"/>
              </a:rPr>
              <a:t>–</a:t>
            </a:r>
            <a:r>
              <a:rPr lang="en-US" altLang="en-US" sz="2800"/>
              <a:t>1 to indicate an error (since square roots are never negative, we know this value will be unique).</a:t>
            </a:r>
          </a:p>
        </p:txBody>
      </p:sp>
      <p:sp>
        <p:nvSpPr>
          <p:cNvPr id="542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D08A340-8AB0-4A80-A2DB-9F30AEDC459E}" type="slidenum">
              <a:rPr lang="en-US" altLang="en-US" sz="1400"/>
              <a:pPr eaLnBrk="1" hangingPunct="1"/>
              <a:t>45</a:t>
            </a:fld>
            <a:endParaRPr lang="en-US" altLang="en-US" sz="1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>
                <a:latin typeface="Courier New" panose="02070309020205020404" pitchFamily="49" charset="0"/>
              </a:rPr>
              <a:t>discRt = otherSqrt(b*b - 4*a*c)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if discRt &lt; 0: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 print("No real roots.“)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else:</a:t>
            </a:r>
            <a:br>
              <a:rPr lang="en-US" altLang="en-US" sz="1800">
                <a:latin typeface="Courier New" panose="02070309020205020404" pitchFamily="49" charset="0"/>
              </a:rPr>
            </a:br>
            <a:r>
              <a:rPr lang="en-US" altLang="en-US" sz="1800">
                <a:latin typeface="Courier New" panose="02070309020205020404" pitchFamily="49" charset="0"/>
              </a:rPr>
              <a:t>    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Sometimes programs get so many checks for special cases that the algorithm becomes hard to follow.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Programming language designers have come up with a mechanism to handle </a:t>
            </a:r>
            <a:r>
              <a:rPr lang="en-US" altLang="en-US" sz="2800" i="1"/>
              <a:t>exception handling</a:t>
            </a:r>
            <a:r>
              <a:rPr lang="en-US" altLang="en-US" sz="2800"/>
              <a:t> to solve this design problem.</a:t>
            </a:r>
          </a:p>
        </p:txBody>
      </p:sp>
      <p:sp>
        <p:nvSpPr>
          <p:cNvPr id="552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DB26D59-EF3B-4A47-B0A1-1D6DCE431B37}" type="slidenum">
              <a:rPr lang="en-US" altLang="en-US" sz="1400"/>
              <a:pPr eaLnBrk="1" hangingPunct="1"/>
              <a:t>46</a:t>
            </a:fld>
            <a:endParaRPr lang="en-US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programmer can write code that catches and deals with errors that arise while the program is running, i.e., </a:t>
            </a:r>
            <a:r>
              <a:rPr lang="en-US" altLang="en-US" dirty="0">
                <a:latin typeface="Times New Roman" panose="02020603050405020304" pitchFamily="18" charset="0"/>
              </a:rPr>
              <a:t>“</a:t>
            </a:r>
            <a:r>
              <a:rPr lang="en-US" altLang="en-US" dirty="0"/>
              <a:t>Do these steps, and if any problem crops up, handle it this way.</a:t>
            </a:r>
            <a:r>
              <a:rPr lang="en-US" altLang="en-US" dirty="0">
                <a:latin typeface="Times New Roman" panose="02020603050405020304" pitchFamily="18" charset="0"/>
              </a:rPr>
              <a:t>”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This approach obviates the need to do explicit checking at each step in the algorithm.</a:t>
            </a:r>
          </a:p>
        </p:txBody>
      </p:sp>
      <p:sp>
        <p:nvSpPr>
          <p:cNvPr id="563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22DB3F0-36D7-430A-BDB8-C9371321C399}" type="slidenum">
              <a:rPr lang="en-US" altLang="en-US" sz="1400"/>
              <a:pPr eaLnBrk="1" hangingPunct="1"/>
              <a:t>47</a:t>
            </a:fld>
            <a:endParaRPr lang="en-US" altLang="en-US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17712"/>
            <a:ext cx="8269288" cy="444207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# quadratic5.py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import math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 err="1">
                <a:latin typeface="Courier New" panose="02070309020205020404" pitchFamily="49" charset="0"/>
              </a:rPr>
              <a:t>def</a:t>
            </a:r>
            <a:r>
              <a:rPr lang="en-US" altLang="en-US" sz="1400" dirty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print ("This program finds the real solutions to a quadratic\n”)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try: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a = float(input("Enter coefficient a: "))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b = float(input("Enter coefficient b: "))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c = float(input("Enter coefficient c: "))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</a:t>
            </a:r>
            <a:r>
              <a:rPr lang="en-US" altLang="en-US" sz="1400" dirty="0" err="1">
                <a:latin typeface="Courier New" panose="02070309020205020404" pitchFamily="49" charset="0"/>
              </a:rPr>
              <a:t>discRoot</a:t>
            </a:r>
            <a:r>
              <a:rPr lang="en-US" altLang="en-US" sz="1400" dirty="0">
                <a:latin typeface="Courier New" panose="02070309020205020404" pitchFamily="49" charset="0"/>
              </a:rPr>
              <a:t> = </a:t>
            </a:r>
            <a:r>
              <a:rPr lang="en-US" altLang="en-US" sz="1400" dirty="0" err="1">
                <a:latin typeface="Courier New" panose="02070309020205020404" pitchFamily="49" charset="0"/>
              </a:rPr>
              <a:t>math.sqrt</a:t>
            </a:r>
            <a:r>
              <a:rPr lang="en-US" altLang="en-US" sz="1400" dirty="0">
                <a:latin typeface="Courier New" panose="02070309020205020404" pitchFamily="49" charset="0"/>
              </a:rPr>
              <a:t>(b * b - 4 * a * c)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root1 = (-b + </a:t>
            </a:r>
            <a:r>
              <a:rPr lang="en-US" altLang="en-US" sz="1400" dirty="0" err="1">
                <a:latin typeface="Courier New" panose="02070309020205020404" pitchFamily="49" charset="0"/>
              </a:rPr>
              <a:t>discRoot</a:t>
            </a:r>
            <a:r>
              <a:rPr lang="en-US" altLang="en-US" sz="1400" dirty="0">
                <a:latin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root2 = (-b - </a:t>
            </a:r>
            <a:r>
              <a:rPr lang="en-US" altLang="en-US" sz="1400" dirty="0" err="1">
                <a:latin typeface="Courier New" panose="02070309020205020404" pitchFamily="49" charset="0"/>
              </a:rPr>
              <a:t>discRoot</a:t>
            </a:r>
            <a:r>
              <a:rPr lang="en-US" altLang="en-US" sz="1400" dirty="0">
                <a:latin typeface="Courier New" panose="02070309020205020404" pitchFamily="49" charset="0"/>
              </a:rPr>
              <a:t>) / (2 * a)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print("\</a:t>
            </a:r>
            <a:r>
              <a:rPr lang="en-US" altLang="en-US" sz="1400" dirty="0" err="1">
                <a:latin typeface="Courier New" panose="02070309020205020404" pitchFamily="49" charset="0"/>
              </a:rPr>
              <a:t>nThe</a:t>
            </a:r>
            <a:r>
              <a:rPr lang="en-US" altLang="en-US" sz="1400" dirty="0">
                <a:latin typeface="Courier New" panose="02070309020205020404" pitchFamily="49" charset="0"/>
              </a:rPr>
              <a:t> solutions are:", root1, root2)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except </a:t>
            </a:r>
            <a:r>
              <a:rPr lang="en-US" altLang="en-US" sz="1400" dirty="0" err="1">
                <a:latin typeface="Courier New" panose="02070309020205020404" pitchFamily="49" charset="0"/>
              </a:rPr>
              <a:t>ValueError</a:t>
            </a:r>
            <a:r>
              <a:rPr lang="en-US" altLang="en-US" sz="1400" dirty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      print("\</a:t>
            </a:r>
            <a:r>
              <a:rPr lang="en-US" altLang="en-US" sz="1400" dirty="0" err="1">
                <a:latin typeface="Courier New" panose="02070309020205020404" pitchFamily="49" charset="0"/>
              </a:rPr>
              <a:t>nNo</a:t>
            </a:r>
            <a:r>
              <a:rPr lang="en-US" altLang="en-US" sz="1400" dirty="0">
                <a:latin typeface="Courier New" panose="02070309020205020404" pitchFamily="49" charset="0"/>
              </a:rPr>
              <a:t> real roots")</a:t>
            </a:r>
          </a:p>
        </p:txBody>
      </p:sp>
      <p:sp>
        <p:nvSpPr>
          <p:cNvPr id="573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C01AAAE6-334C-4181-A049-753F93166388}" type="slidenum">
              <a:rPr lang="en-US" altLang="en-US" sz="1400"/>
              <a:pPr eaLnBrk="1" hangingPunct="1"/>
              <a:t>48</a:t>
            </a:fld>
            <a:endParaRPr lang="en-US" altLang="en-US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</a:rPr>
              <a:t>try</a:t>
            </a:r>
            <a:r>
              <a:rPr lang="en-US" altLang="en-US" sz="2800"/>
              <a:t> statement has the following form:</a:t>
            </a:r>
            <a:br>
              <a:rPr lang="en-US" altLang="en-US" sz="2800"/>
            </a:br>
            <a:r>
              <a:rPr lang="en-US" altLang="en-US" sz="2800">
                <a:latin typeface="Courier New" panose="02070309020205020404" pitchFamily="49" charset="0"/>
              </a:rPr>
              <a:t>try: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	&lt;body&gt;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except &lt;ErrorType&gt;:</a:t>
            </a:r>
            <a:br>
              <a:rPr lang="en-US" altLang="en-US" sz="2800">
                <a:latin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</a:rPr>
              <a:t>	&lt;handler&gt;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When Python encounters a </a:t>
            </a:r>
            <a:r>
              <a:rPr lang="en-US" altLang="en-US" sz="2800">
                <a:latin typeface="Courier New" panose="02070309020205020404" pitchFamily="49" charset="0"/>
              </a:rPr>
              <a:t>try</a:t>
            </a:r>
            <a:r>
              <a:rPr lang="en-US" altLang="en-US" sz="2800"/>
              <a:t> statement, it attempts to execute the statements inside the body.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If there is no error, control passes to the next statement after the </a:t>
            </a:r>
            <a:r>
              <a:rPr lang="en-US" altLang="en-US" sz="2800">
                <a:latin typeface="Courier New" panose="02070309020205020404" pitchFamily="49" charset="0"/>
              </a:rPr>
              <a:t>try…except</a:t>
            </a:r>
            <a:r>
              <a:rPr lang="en-US" altLang="en-US" sz="2800"/>
              <a:t>.</a:t>
            </a:r>
          </a:p>
        </p:txBody>
      </p:sp>
      <p:sp>
        <p:nvSpPr>
          <p:cNvPr id="583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DC80842-3F27-4F8A-9E79-6E38F891B684}" type="slidenum">
              <a:rPr lang="en-US" altLang="en-US" sz="1400"/>
              <a:pPr eaLnBrk="1" hangingPunct="1"/>
              <a:t>49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Decisions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So far, we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ve viewed programs as sequences of instructions that are followed one after the other.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While this is a fundamental programming concept, it is not sufficient in itself to solve every problem. We need to be able to alter the sequential flow of a program to suit a particular situation.</a:t>
            </a:r>
          </a:p>
        </p:txBody>
      </p:sp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C0A139D-AD7F-4CD9-940D-785AD9789EE0}" type="slidenum">
              <a:rPr lang="en-US" altLang="en-US" sz="1400"/>
              <a:pPr eaLnBrk="1" hangingPunct="1"/>
              <a:t>5</a:t>
            </a:fld>
            <a:endParaRPr lang="en-US" altLang="en-US"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If an error occurs while executing the body, Python looks for an except clause with a matching error type. If one is found, the handler code is executed.</a:t>
            </a:r>
          </a:p>
          <a:p>
            <a:pPr eaLnBrk="1" hangingPunct="1"/>
            <a:r>
              <a:rPr lang="en-US" altLang="en-US" sz="2800" dirty="0"/>
              <a:t>The original program generated this error with a negative discriminant:</a:t>
            </a:r>
            <a:br>
              <a:rPr lang="en-US" altLang="en-US" sz="2800" dirty="0"/>
            </a:br>
            <a:r>
              <a:rPr lang="en-US" altLang="en-US" sz="1200" dirty="0" err="1">
                <a:latin typeface="Courier New" panose="02070309020205020404" pitchFamily="49" charset="0"/>
              </a:rPr>
              <a:t>Traceback</a:t>
            </a:r>
            <a:r>
              <a:rPr lang="en-US" altLang="en-US" sz="1200" dirty="0">
                <a:latin typeface="Courier New" panose="02070309020205020404" pitchFamily="49" charset="0"/>
              </a:rPr>
              <a:t> (most recent call last):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File "C:\Documents and Settings\Terry\My Documents\Teaching\W04\CS120\Textbook\code\chapter3\quadratic.py", line 21, in -</a:t>
            </a:r>
            <a:r>
              <a:rPr lang="en-US" altLang="en-US" sz="1200" dirty="0" err="1">
                <a:latin typeface="Courier New" panose="02070309020205020404" pitchFamily="49" charset="0"/>
              </a:rPr>
              <a:t>toplevel</a:t>
            </a:r>
            <a:r>
              <a:rPr lang="en-US" altLang="en-US" sz="1200" dirty="0">
                <a:latin typeface="Courier New" panose="02070309020205020404" pitchFamily="49" charset="0"/>
              </a:rPr>
              <a:t>-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main()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File "C:\Documents and Settings\Terry\My Documents\Teaching\W04\CS 120\Textbook\code\chapter3\quadratic.py", line 14, in main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</a:rPr>
              <a:t>    </a:t>
            </a:r>
            <a:r>
              <a:rPr lang="en-US" altLang="en-US" sz="1200" dirty="0" err="1">
                <a:latin typeface="Courier New" panose="02070309020205020404" pitchFamily="49" charset="0"/>
              </a:rPr>
              <a:t>discRoot</a:t>
            </a:r>
            <a:r>
              <a:rPr lang="en-US" altLang="en-US" sz="1200" dirty="0">
                <a:latin typeface="Courier New" panose="02070309020205020404" pitchFamily="49" charset="0"/>
              </a:rPr>
              <a:t> = </a:t>
            </a:r>
            <a:r>
              <a:rPr lang="en-US" altLang="en-US" sz="1200" dirty="0" err="1">
                <a:latin typeface="Courier New" panose="02070309020205020404" pitchFamily="49" charset="0"/>
              </a:rPr>
              <a:t>math.sqrt</a:t>
            </a:r>
            <a:r>
              <a:rPr lang="en-US" altLang="en-US" sz="1200" dirty="0">
                <a:latin typeface="Courier New" panose="02070309020205020404" pitchFamily="49" charset="0"/>
              </a:rPr>
              <a:t>(b * b - 4 * a * c)</a:t>
            </a:r>
            <a:br>
              <a:rPr lang="en-US" altLang="en-US" sz="1200" dirty="0">
                <a:latin typeface="Courier New" panose="02070309020205020404" pitchFamily="49" charset="0"/>
              </a:rPr>
            </a:br>
            <a:r>
              <a:rPr lang="en-US" altLang="en-US" sz="1200" dirty="0" err="1">
                <a:latin typeface="Courier New" panose="02070309020205020404" pitchFamily="49" charset="0"/>
              </a:rPr>
              <a:t>ValueError</a:t>
            </a:r>
            <a:r>
              <a:rPr lang="en-US" altLang="en-US" sz="1200" dirty="0">
                <a:latin typeface="Courier New" panose="02070309020205020404" pitchFamily="49" charset="0"/>
              </a:rPr>
              <a:t>: math domain error</a:t>
            </a:r>
          </a:p>
        </p:txBody>
      </p:sp>
      <p:sp>
        <p:nvSpPr>
          <p:cNvPr id="593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5C440C9-D437-4ADA-B73C-042AF894B870}" type="slidenum">
              <a:rPr lang="en-US" altLang="en-US" sz="1400"/>
              <a:pPr eaLnBrk="1" hangingPunct="1"/>
              <a:t>50</a:t>
            </a:fld>
            <a:endParaRPr lang="en-US" altLang="en-US" sz="1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/>
              <a:t>The last line, “</a:t>
            </a:r>
            <a:r>
              <a:rPr lang="en-US" altLang="en-US" sz="2800" dirty="0" err="1">
                <a:latin typeface="Courier New" panose="02070309020205020404" pitchFamily="49" charset="0"/>
              </a:rPr>
              <a:t>ValueError</a:t>
            </a:r>
            <a:r>
              <a:rPr lang="en-US" altLang="en-US" sz="2800" dirty="0">
                <a:latin typeface="Courier New" panose="02070309020205020404" pitchFamily="49" charset="0"/>
              </a:rPr>
              <a:t>: math domain error</a:t>
            </a:r>
            <a:r>
              <a:rPr lang="en-US" altLang="en-US" sz="2800" dirty="0"/>
              <a:t>”, indicates the specific type of error.</a:t>
            </a:r>
          </a:p>
          <a:p>
            <a:pPr eaLnBrk="1" hangingPunct="1"/>
            <a:r>
              <a:rPr lang="en-US" altLang="en-US" sz="2800" dirty="0"/>
              <a:t>Here’s the new code in action: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This program finds the real solutions to a quadratic</a:t>
            </a:r>
          </a:p>
          <a:p>
            <a:pPr marL="0" indent="0" eaLnBrk="1" hangingPunct="1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Enter coefficient a: 1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Enter coefficient b: 1</a:t>
            </a: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Enter coefficient c: 1</a:t>
            </a:r>
          </a:p>
          <a:p>
            <a:pPr marL="0" indent="0" eaLnBrk="1" hangingPunct="1"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No real roots</a:t>
            </a:r>
          </a:p>
        </p:txBody>
      </p:sp>
      <p:sp>
        <p:nvSpPr>
          <p:cNvPr id="604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7D0D9447-2175-49B2-92E8-008B9B8C3594}" type="slidenum">
              <a:rPr lang="en-US" altLang="en-US" sz="1400"/>
              <a:pPr eaLnBrk="1" hangingPunct="1"/>
              <a:t>51</a:t>
            </a:fld>
            <a:endParaRPr lang="en-US" altLang="en-US" sz="1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Instead of crashing, the exception handler prints a message indicating that there are no real roots.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dirty="0">
                <a:latin typeface="Courier New" panose="02070309020205020404" pitchFamily="49" charset="0"/>
              </a:rPr>
              <a:t>try…except</a:t>
            </a:r>
            <a:r>
              <a:rPr lang="en-US" altLang="en-US" sz="2800" dirty="0"/>
              <a:t> can be used to catch </a:t>
            </a:r>
            <a:r>
              <a:rPr lang="en-US" altLang="en-US" sz="2800" i="1" dirty="0"/>
              <a:t>any</a:t>
            </a:r>
            <a:r>
              <a:rPr lang="en-US" altLang="en-US" sz="2800" dirty="0"/>
              <a:t> kind of error and provide for a graceful exit.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A single </a:t>
            </a:r>
            <a:r>
              <a:rPr lang="en-US" altLang="en-US" sz="2800" dirty="0">
                <a:latin typeface="Courier New" panose="02070309020205020404" pitchFamily="49" charset="0"/>
              </a:rPr>
              <a:t>try</a:t>
            </a:r>
            <a:r>
              <a:rPr lang="en-US" altLang="en-US" sz="2800" dirty="0"/>
              <a:t> statement can have multiple </a:t>
            </a:r>
            <a:r>
              <a:rPr lang="en-US" altLang="en-US" sz="2800" dirty="0">
                <a:latin typeface="Courier New" panose="02070309020205020404" pitchFamily="49" charset="0"/>
              </a:rPr>
              <a:t>except</a:t>
            </a:r>
            <a:r>
              <a:rPr lang="en-US" altLang="en-US" sz="2800" dirty="0"/>
              <a:t> clauses.</a:t>
            </a:r>
          </a:p>
        </p:txBody>
      </p:sp>
      <p:sp>
        <p:nvSpPr>
          <p:cNvPr id="614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17639AF-721D-4159-9AEF-9AC491E42034}" type="slidenum">
              <a:rPr lang="en-US" altLang="en-US" sz="1400"/>
              <a:pPr eaLnBrk="1" hangingPunct="1"/>
              <a:t>52</a:t>
            </a:fld>
            <a:endParaRPr lang="en-US" altLang="en-US"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</a:t>
            </a:r>
          </a:p>
        </p:txBody>
      </p:sp>
      <p:sp>
        <p:nvSpPr>
          <p:cNvPr id="624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DBFE908-526F-431E-9287-46BFEAB1852E}" type="slidenum">
              <a:rPr lang="en-US" altLang="en-US" sz="1400"/>
              <a:pPr eaLnBrk="1" hangingPunct="1"/>
              <a:t>53</a:t>
            </a:fld>
            <a:endParaRPr lang="en-US" altLang="en-US" sz="1400"/>
          </a:p>
        </p:txBody>
      </p:sp>
      <p:sp>
        <p:nvSpPr>
          <p:cNvPr id="62469" name="TextBox 5"/>
          <p:cNvSpPr txBox="1">
            <a:spLocks noChangeArrowheads="1"/>
          </p:cNvSpPr>
          <p:nvPr/>
        </p:nvSpPr>
        <p:spPr bwMode="auto">
          <a:xfrm>
            <a:off x="304800" y="1705406"/>
            <a:ext cx="88392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quadratic6.py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math </a:t>
            </a:r>
          </a:p>
          <a:p>
            <a:pPr eaLnBrk="1" hangingPunct="1"/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main():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print("This program finds the real solutions to a quadratic\n")</a:t>
            </a:r>
          </a:p>
          <a:p>
            <a:pPr eaLnBrk="1" hangingPunct="1"/>
            <a:endParaRPr lang="en-US" alt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= float(input("Enter coefficient a: "))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float(input("Enter coefficient b: "))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 = float(input("Enter coefficient c: "))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discRoot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 * b - 4 * a * c)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root1 = (-b +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discRoot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 (2 * a)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root2 = (-b -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discRoot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/ (2 * a)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print("\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nThe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solutions are:", root1, root2 )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excObj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excObj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== "math domain error":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print("No Real Roots")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print("Invalid coefficient given.")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print("\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nSomething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went wrong, sorry!")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multiple </a:t>
            </a:r>
            <a:r>
              <a:rPr lang="en-US" altLang="en-US" sz="2800">
                <a:latin typeface="Courier New" panose="02070309020205020404" pitchFamily="49" charset="0"/>
              </a:rPr>
              <a:t>excepts</a:t>
            </a:r>
            <a:r>
              <a:rPr lang="en-US" altLang="en-US" sz="2800"/>
              <a:t> act like </a:t>
            </a:r>
            <a:r>
              <a:rPr lang="en-US" altLang="en-US" sz="2800">
                <a:latin typeface="Courier New" panose="02070309020205020404" pitchFamily="49" charset="0"/>
              </a:rPr>
              <a:t>elifs</a:t>
            </a:r>
            <a:r>
              <a:rPr lang="en-US" altLang="en-US" sz="2800"/>
              <a:t>. If an error occurs, Python will try each </a:t>
            </a:r>
            <a:r>
              <a:rPr lang="en-US" altLang="en-US" sz="2800">
                <a:latin typeface="Courier New" panose="02070309020205020404" pitchFamily="49" charset="0"/>
              </a:rPr>
              <a:t>except</a:t>
            </a:r>
            <a:r>
              <a:rPr lang="en-US" altLang="en-US" sz="2800"/>
              <a:t> looking for one that matches the type of error.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The bare </a:t>
            </a:r>
            <a:r>
              <a:rPr lang="en-US" altLang="en-US" sz="2800">
                <a:latin typeface="Courier New" panose="02070309020205020404" pitchFamily="49" charset="0"/>
              </a:rPr>
              <a:t>except</a:t>
            </a:r>
            <a:r>
              <a:rPr lang="en-US" altLang="en-US" sz="2800"/>
              <a:t> at the bottom acts like an </a:t>
            </a:r>
            <a:r>
              <a:rPr lang="en-US" altLang="en-US" sz="2800">
                <a:latin typeface="Courier New" panose="02070309020205020404" pitchFamily="49" charset="0"/>
              </a:rPr>
              <a:t>else</a:t>
            </a:r>
            <a:r>
              <a:rPr lang="en-US" altLang="en-US" sz="2800"/>
              <a:t> and catches any errors without a specific match.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If there was no bare </a:t>
            </a:r>
            <a:r>
              <a:rPr lang="en-US" altLang="en-US" sz="2800">
                <a:latin typeface="Courier New" panose="02070309020205020404" pitchFamily="49" charset="0"/>
              </a:rPr>
              <a:t>except </a:t>
            </a:r>
            <a:r>
              <a:rPr lang="en-US" altLang="en-US" sz="2800"/>
              <a:t>at the end and none of the </a:t>
            </a:r>
            <a:r>
              <a:rPr lang="en-US" altLang="en-US" sz="2800">
                <a:latin typeface="Courier New" panose="02070309020205020404" pitchFamily="49" charset="0"/>
              </a:rPr>
              <a:t>except</a:t>
            </a:r>
            <a:r>
              <a:rPr lang="en-US" altLang="en-US" sz="2800"/>
              <a:t> clauses match, the program would still crash and report an error.</a:t>
            </a:r>
          </a:p>
        </p:txBody>
      </p:sp>
      <p:sp>
        <p:nvSpPr>
          <p:cNvPr id="634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07B0D21-9195-4068-B955-405C2BF83375}" type="slidenum">
              <a:rPr lang="en-US" altLang="en-US" sz="1400"/>
              <a:pPr eaLnBrk="1" hangingPunct="1"/>
              <a:t>54</a:t>
            </a:fld>
            <a:endParaRPr lang="en-US" altLang="en-US" sz="1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Handling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Exceptions themselves are a type of object.</a:t>
            </a:r>
          </a:p>
          <a:p>
            <a:pPr eaLnBrk="1" hangingPunct="1"/>
            <a:r>
              <a:rPr lang="en-US" altLang="en-US" dirty="0"/>
              <a:t>If you follow the error type with an identifier in an </a:t>
            </a:r>
            <a:r>
              <a:rPr lang="en-US" altLang="en-US" dirty="0">
                <a:latin typeface="Courier New" panose="02070309020205020404" pitchFamily="49" charset="0"/>
              </a:rPr>
              <a:t>except</a:t>
            </a:r>
            <a:r>
              <a:rPr lang="en-US" altLang="en-US" dirty="0"/>
              <a:t> clause, Python will assign to that identifier the actual exception object.</a:t>
            </a:r>
          </a:p>
        </p:txBody>
      </p:sp>
      <p:sp>
        <p:nvSpPr>
          <p:cNvPr id="6451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2D7D4B2-39CE-46B9-8913-58BEC9F5A096}" type="slidenum">
              <a:rPr lang="en-US" altLang="en-US" sz="1400"/>
              <a:pPr eaLnBrk="1" hangingPunct="1"/>
              <a:t>55</a:t>
            </a:fld>
            <a:endParaRPr lang="en-US" altLang="en-US"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Study in Design: Max of Three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Now that we have decision structures, we can solve more complicated programming problems. The negative is that writing these programs becomes harder!</a:t>
            </a:r>
          </a:p>
          <a:p>
            <a:pPr eaLnBrk="1" hangingPunct="1"/>
            <a:r>
              <a:rPr lang="en-US" altLang="en-US"/>
              <a:t>Suppose we need an algorithm to find the largest of three numbers.</a:t>
            </a:r>
          </a:p>
        </p:txBody>
      </p:sp>
      <p:sp>
        <p:nvSpPr>
          <p:cNvPr id="655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55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3ADBDB3-B065-4565-BC78-BF67E7CA07BE}" type="slidenum">
              <a:rPr lang="en-US" altLang="en-US" sz="1400"/>
              <a:pPr eaLnBrk="1" hangingPunct="1"/>
              <a:t>56</a:t>
            </a:fld>
            <a:endParaRPr lang="en-US" altLang="en-US" sz="1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Study in Design: Max of Three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def</a:t>
            </a:r>
            <a:r>
              <a:rPr lang="en-US" altLang="en-US" sz="1600" dirty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x1, x2, x3 = </a:t>
            </a:r>
            <a:r>
              <a:rPr lang="en-US" altLang="en-US" sz="1600" dirty="0" err="1">
                <a:latin typeface="Courier New" panose="02070309020205020404" pitchFamily="49" charset="0"/>
              </a:rPr>
              <a:t>eval</a:t>
            </a:r>
            <a:r>
              <a:rPr lang="en-US" altLang="en-US" sz="1600" dirty="0">
                <a:latin typeface="Courier New" panose="02070309020205020404" pitchFamily="49" charset="0"/>
              </a:rPr>
              <a:t>(input("Please enter three values: "))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# missing code sets max to the value of the largest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print("The largest value is", </a:t>
            </a:r>
            <a:r>
              <a:rPr lang="en-US" altLang="en-US" sz="1600" dirty="0" err="1">
                <a:latin typeface="Courier New" panose="02070309020205020404" pitchFamily="49" charset="0"/>
              </a:rPr>
              <a:t>maxval</a:t>
            </a:r>
            <a:r>
              <a:rPr lang="en-US" altLang="en-US" sz="1600" dirty="0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65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6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1A00F5B7-899F-407D-92CA-F929836AF426}" type="slidenum">
              <a:rPr lang="en-US" altLang="en-US" sz="1400"/>
              <a:pPr eaLnBrk="1" hangingPunct="1"/>
              <a:t>57</a:t>
            </a:fld>
            <a:endParaRPr lang="en-US" altLang="en-US" sz="1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1:</a:t>
            </a:r>
            <a:br>
              <a:rPr lang="en-US" altLang="en-US"/>
            </a:br>
            <a:r>
              <a:rPr lang="en-US" altLang="en-US"/>
              <a:t>Compare Each to All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looks like a three-way decision, where we need to execute </a:t>
            </a:r>
            <a:r>
              <a:rPr lang="en-US" altLang="en-US" i="1" dirty="0"/>
              <a:t>one </a:t>
            </a:r>
            <a:r>
              <a:rPr lang="en-US" altLang="en-US" dirty="0"/>
              <a:t>of the following:</a:t>
            </a:r>
            <a:br>
              <a:rPr lang="en-US" altLang="en-US" dirty="0"/>
            </a:br>
            <a:r>
              <a:rPr lang="en-US" altLang="en-US" sz="1800" dirty="0" err="1">
                <a:latin typeface="Courier New" panose="02070309020205020404" pitchFamily="49" charset="0"/>
              </a:rPr>
              <a:t>maxval</a:t>
            </a:r>
            <a:r>
              <a:rPr lang="en-US" altLang="en-US" sz="1800" dirty="0">
                <a:latin typeface="Courier New" panose="02070309020205020404" pitchFamily="49" charset="0"/>
              </a:rPr>
              <a:t> = x1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 err="1">
                <a:latin typeface="Courier New" panose="02070309020205020404" pitchFamily="49" charset="0"/>
              </a:rPr>
              <a:t>maxval</a:t>
            </a:r>
            <a:r>
              <a:rPr lang="en-US" altLang="en-US" sz="1800" dirty="0">
                <a:latin typeface="Courier New" panose="02070309020205020404" pitchFamily="49" charset="0"/>
              </a:rPr>
              <a:t> = x2</a:t>
            </a:r>
            <a:br>
              <a:rPr lang="en-US" altLang="en-US" sz="1800" dirty="0">
                <a:latin typeface="Courier New" panose="02070309020205020404" pitchFamily="49" charset="0"/>
              </a:rPr>
            </a:br>
            <a:r>
              <a:rPr lang="en-US" altLang="en-US" sz="1800" dirty="0" err="1">
                <a:latin typeface="Courier New" panose="02070309020205020404" pitchFamily="49" charset="0"/>
              </a:rPr>
              <a:t>maxval</a:t>
            </a:r>
            <a:r>
              <a:rPr lang="en-US" altLang="en-US" sz="1800" dirty="0">
                <a:latin typeface="Courier New" panose="02070309020205020404" pitchFamily="49" charset="0"/>
              </a:rPr>
              <a:t> = x3</a:t>
            </a:r>
          </a:p>
          <a:p>
            <a:pPr eaLnBrk="1" hangingPunct="1"/>
            <a:r>
              <a:rPr lang="en-US" altLang="en-US" dirty="0"/>
              <a:t>All we need to do now is preface each one of these with the right condition!</a:t>
            </a:r>
          </a:p>
        </p:txBody>
      </p:sp>
      <p:sp>
        <p:nvSpPr>
          <p:cNvPr id="675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75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26F009D-0E57-4DDF-833E-3E4B39364096}" type="slidenum">
              <a:rPr lang="en-US" altLang="en-US" sz="1400"/>
              <a:pPr eaLnBrk="1" hangingPunct="1"/>
              <a:t>58</a:t>
            </a:fld>
            <a:endParaRPr lang="en-US" altLang="en-US" sz="1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1:</a:t>
            </a:r>
            <a:br>
              <a:rPr lang="en-US" altLang="en-US"/>
            </a:br>
            <a:r>
              <a:rPr lang="en-US" altLang="en-US"/>
              <a:t>Compare Each to All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Let</a:t>
            </a:r>
            <a:r>
              <a:rPr lang="en-US" altLang="en-US" sz="2800" dirty="0">
                <a:latin typeface="Times New Roman" panose="02020603050405020304" pitchFamily="18" charset="0"/>
              </a:rPr>
              <a:t>’</a:t>
            </a:r>
            <a:r>
              <a:rPr lang="en-US" altLang="en-US" sz="2800" dirty="0"/>
              <a:t>s look at the case where x1 is the largest.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>
                <a:latin typeface="Courier New" panose="02070309020205020404" pitchFamily="49" charset="0"/>
              </a:rPr>
              <a:t>if x1 &gt;= x2 &gt;= x3: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</a:t>
            </a:r>
            <a:r>
              <a:rPr lang="en-US" altLang="en-US" sz="2800" dirty="0" err="1">
                <a:latin typeface="Courier New" panose="02070309020205020404" pitchFamily="49" charset="0"/>
              </a:rPr>
              <a:t>maxval</a:t>
            </a:r>
            <a:r>
              <a:rPr lang="en-US" altLang="en-US" sz="2800" dirty="0">
                <a:latin typeface="Courier New" panose="02070309020205020404" pitchFamily="49" charset="0"/>
              </a:rPr>
              <a:t> = x1</a:t>
            </a:r>
          </a:p>
          <a:p>
            <a:pPr eaLnBrk="1" hangingPunct="1"/>
            <a:r>
              <a:rPr lang="en-US" altLang="en-US" sz="2800" dirty="0"/>
              <a:t>Is this syntactically correct?</a:t>
            </a:r>
          </a:p>
        </p:txBody>
      </p:sp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1699FF5-516B-4CF8-8C1D-3343F1DA19EC}" type="slidenum">
              <a:rPr lang="en-US" altLang="en-US" sz="1400"/>
              <a:pPr eaLnBrk="1" hangingPunct="1"/>
              <a:t>59</a:t>
            </a:fld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Decisions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/>
              <a:t>Control structures</a:t>
            </a:r>
            <a:r>
              <a:rPr lang="en-US" altLang="en-US"/>
              <a:t> allow us to alter this sequential program flow.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 this chapter, we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ll learn about </a:t>
            </a:r>
            <a:r>
              <a:rPr lang="en-US" altLang="en-US" i="1"/>
              <a:t>decision structures</a:t>
            </a:r>
            <a:r>
              <a:rPr lang="en-US" altLang="en-US"/>
              <a:t>, which are statements that allow a program to execute different sequences of instructions for different cases, allowing the program to </a:t>
            </a:r>
            <a:r>
              <a:rPr lang="en-US" altLang="en-US">
                <a:latin typeface="Times New Roman" panose="02020603050405020304" pitchFamily="18" charset="0"/>
              </a:rPr>
              <a:t>“</a:t>
            </a:r>
            <a:r>
              <a:rPr lang="en-US" altLang="en-US"/>
              <a:t>choose</a:t>
            </a:r>
            <a:r>
              <a:rPr lang="en-US" altLang="en-US">
                <a:latin typeface="Times New Roman" panose="02020603050405020304" pitchFamily="18" charset="0"/>
              </a:rPr>
              <a:t>”</a:t>
            </a:r>
            <a:r>
              <a:rPr lang="en-US" altLang="en-US"/>
              <a:t> an appropriate course of action.</a:t>
            </a:r>
            <a:endParaRPr lang="en-US" altLang="en-US" i="1"/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3388299D-00EE-4498-9F1C-3769C2192ED2}" type="slidenum">
              <a:rPr lang="en-US" altLang="en-US" sz="1400"/>
              <a:pPr eaLnBrk="1" hangingPunct="1"/>
              <a:t>6</a:t>
            </a:fld>
            <a:endParaRPr lang="en-US" altLang="en-US" sz="1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1:</a:t>
            </a:r>
            <a:br>
              <a:rPr lang="en-US" altLang="en-US"/>
            </a:br>
            <a:r>
              <a:rPr lang="en-US" altLang="en-US"/>
              <a:t>Compare Each to All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Let</a:t>
            </a:r>
            <a:r>
              <a:rPr lang="en-US" altLang="en-US" sz="2800" dirty="0">
                <a:latin typeface="Times New Roman" panose="02020603050405020304" pitchFamily="18" charset="0"/>
              </a:rPr>
              <a:t>’</a:t>
            </a:r>
            <a:r>
              <a:rPr lang="en-US" altLang="en-US" sz="2800" dirty="0"/>
              <a:t>s look at the case where x1 is the largest.</a:t>
            </a:r>
            <a:endParaRPr lang="en-US" altLang="en-US" sz="2800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>
                <a:latin typeface="Courier New" panose="02070309020205020404" pitchFamily="49" charset="0"/>
              </a:rPr>
              <a:t>if x1 &gt;= x2 &gt;= x3: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    </a:t>
            </a:r>
            <a:r>
              <a:rPr lang="en-US" altLang="en-US" sz="2800" dirty="0" err="1">
                <a:latin typeface="Courier New" panose="02070309020205020404" pitchFamily="49" charset="0"/>
              </a:rPr>
              <a:t>maxval</a:t>
            </a:r>
            <a:r>
              <a:rPr lang="en-US" altLang="en-US" sz="2800" dirty="0">
                <a:latin typeface="Courier New" panose="02070309020205020404" pitchFamily="49" charset="0"/>
              </a:rPr>
              <a:t> = x1</a:t>
            </a:r>
          </a:p>
          <a:p>
            <a:pPr eaLnBrk="1" hangingPunct="1"/>
            <a:r>
              <a:rPr lang="en-US" altLang="en-US" sz="2800" dirty="0"/>
              <a:t>Is this syntactically correct?</a:t>
            </a:r>
          </a:p>
          <a:p>
            <a:pPr lvl="1" eaLnBrk="1" hangingPunct="1"/>
            <a:r>
              <a:rPr lang="en-US" altLang="en-US" sz="2400" dirty="0"/>
              <a:t>Many languages would not allow this </a:t>
            </a:r>
            <a:r>
              <a:rPr lang="en-US" altLang="en-US" sz="2400" i="1" dirty="0"/>
              <a:t>compound condition</a:t>
            </a:r>
          </a:p>
          <a:p>
            <a:pPr lvl="1" eaLnBrk="1" hangingPunct="1"/>
            <a:r>
              <a:rPr lang="en-US" altLang="en-US" sz="2400" dirty="0"/>
              <a:t>Python does allow it, though. It’s equivalent to</a:t>
            </a:r>
            <a:br>
              <a:rPr lang="en-US" altLang="en-US" sz="2400" dirty="0"/>
            </a:br>
            <a:r>
              <a:rPr lang="en-US" altLang="en-US" sz="2400" dirty="0"/>
              <a:t>x1 ≥ x2 ≥ x3.</a:t>
            </a:r>
          </a:p>
        </p:txBody>
      </p:sp>
      <p:sp>
        <p:nvSpPr>
          <p:cNvPr id="686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86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F1699FF5-516B-4CF8-8C1D-3343F1DA19EC}" type="slidenum">
              <a:rPr lang="en-US" altLang="en-US" sz="1400"/>
              <a:pPr eaLnBrk="1" hangingPunct="1"/>
              <a:t>60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91045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1:</a:t>
            </a:r>
            <a:br>
              <a:rPr lang="en-US" altLang="en-US"/>
            </a:br>
            <a:r>
              <a:rPr lang="en-US" altLang="en-US"/>
              <a:t>Compare Each to All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Whenever you write a decision, there are two crucial questions:</a:t>
            </a:r>
          </a:p>
          <a:p>
            <a:pPr marL="971550" lvl="1" indent="-514350" eaLnBrk="1" hangingPunct="1">
              <a:buFont typeface="+mj-lt"/>
              <a:buAutoNum type="arabicPeriod"/>
            </a:pPr>
            <a:r>
              <a:rPr lang="en-US" altLang="en-US" dirty="0"/>
              <a:t>When the condition is true, is executing the body of the decision the right action to take?</a:t>
            </a:r>
          </a:p>
          <a:p>
            <a:pPr lvl="2" eaLnBrk="1" hangingPunct="1"/>
            <a:r>
              <a:rPr lang="en-US" altLang="en-US" dirty="0"/>
              <a:t>x1 is at least as large as x2 and x3, so assigning </a:t>
            </a:r>
            <a:r>
              <a:rPr lang="en-US" altLang="en-US" dirty="0" err="1"/>
              <a:t>maxval</a:t>
            </a:r>
            <a:r>
              <a:rPr lang="en-US" altLang="en-US" dirty="0"/>
              <a:t> to x1 is OK.</a:t>
            </a:r>
          </a:p>
          <a:p>
            <a:pPr lvl="2" eaLnBrk="1" hangingPunct="1"/>
            <a:r>
              <a:rPr lang="en-US" altLang="en-US" dirty="0"/>
              <a:t>Always pay attention to borderline values!!</a:t>
            </a:r>
          </a:p>
        </p:txBody>
      </p:sp>
      <p:sp>
        <p:nvSpPr>
          <p:cNvPr id="696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69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25A6E97-12DB-4A0F-80F1-82B064638265}" type="slidenum">
              <a:rPr lang="en-US" altLang="en-US" sz="1400"/>
              <a:pPr eaLnBrk="1" hangingPunct="1"/>
              <a:t>61</a:t>
            </a:fld>
            <a:endParaRPr lang="en-US" altLang="en-US" sz="1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1:</a:t>
            </a:r>
            <a:br>
              <a:rPr lang="en-US" altLang="en-US"/>
            </a:br>
            <a:r>
              <a:rPr lang="en-US" altLang="en-US"/>
              <a:t>Compare Each to All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71550" lvl="1" indent="-514350" eaLnBrk="1" hangingPunct="1">
              <a:lnSpc>
                <a:spcPct val="90000"/>
              </a:lnSpc>
              <a:buFont typeface="+mj-lt"/>
              <a:buAutoNum type="arabicPeriod" startAt="2"/>
            </a:pPr>
            <a:r>
              <a:rPr lang="en-US" altLang="en-US" dirty="0"/>
              <a:t>Secondly, ask the converse of the first question, namely, are we certain that this condition is true in all cases where x1 is the max?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Suppose the values are 5, 2, and 4.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Clearly, x1 is the largest, but does x1 ≥ x2 ≥ x3 hold?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We don’t really care about the relative ordering of x2 and x3, so we can make two separate tests: x1 &gt;= x2 </a:t>
            </a:r>
            <a:r>
              <a:rPr lang="en-US" altLang="en-US" i="1" dirty="0"/>
              <a:t>and</a:t>
            </a:r>
            <a:r>
              <a:rPr lang="en-US" altLang="en-US" dirty="0"/>
              <a:t> x1 &gt;= x3.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706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06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4B781B7-4C02-490C-B1A5-3661321339EE}" type="slidenum">
              <a:rPr lang="en-US" altLang="en-US" sz="1400"/>
              <a:pPr eaLnBrk="1" hangingPunct="1"/>
              <a:t>62</a:t>
            </a:fld>
            <a:endParaRPr lang="en-US" altLang="en-US" sz="1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1:</a:t>
            </a:r>
            <a:br>
              <a:rPr lang="en-US" altLang="en-US"/>
            </a:br>
            <a:r>
              <a:rPr lang="en-US" altLang="en-US"/>
              <a:t>Compare Each to All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We can separate these conditions with </a:t>
            </a:r>
            <a:r>
              <a:rPr lang="en-US" altLang="en-US" sz="2800" i="1" dirty="0"/>
              <a:t>and</a:t>
            </a:r>
            <a:r>
              <a:rPr lang="en-US" altLang="en-US" sz="2800" dirty="0"/>
              <a:t>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if x1 &gt;= x2 and x1 &gt;= x3: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maxval</a:t>
            </a:r>
            <a:r>
              <a:rPr lang="en-US" altLang="en-US" sz="1800" dirty="0">
                <a:latin typeface="Courier New" panose="02070309020205020404" pitchFamily="49" charset="0"/>
              </a:rPr>
              <a:t> = x1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elif</a:t>
            </a:r>
            <a:r>
              <a:rPr lang="en-US" altLang="en-US" sz="1800" dirty="0">
                <a:latin typeface="Courier New" panose="02070309020205020404" pitchFamily="49" charset="0"/>
              </a:rPr>
              <a:t> x2 &gt;= x1 and x2 &gt;= x3: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maxval</a:t>
            </a:r>
            <a:r>
              <a:rPr lang="en-US" altLang="en-US" sz="1800" dirty="0">
                <a:latin typeface="Courier New" panose="02070309020205020404" pitchFamily="49" charset="0"/>
              </a:rPr>
              <a:t> = x2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else: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maxval</a:t>
            </a:r>
            <a:r>
              <a:rPr lang="en-US" altLang="en-US" sz="1800" dirty="0">
                <a:latin typeface="Courier New" panose="02070309020205020404" pitchFamily="49" charset="0"/>
              </a:rPr>
              <a:t> = x3</a:t>
            </a:r>
          </a:p>
          <a:p>
            <a:pPr eaLnBrk="1" hangingPunct="1"/>
            <a:r>
              <a:rPr lang="en-US" altLang="en-US" sz="2800" dirty="0"/>
              <a:t>We’re comparing each possible value against all the others to determine which one is largest.</a:t>
            </a:r>
          </a:p>
        </p:txBody>
      </p:sp>
      <p:sp>
        <p:nvSpPr>
          <p:cNvPr id="716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16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648B37D-F47A-4A6B-8882-51FB38175E3B}" type="slidenum">
              <a:rPr lang="en-US" altLang="en-US" sz="1400"/>
              <a:pPr eaLnBrk="1" hangingPunct="1"/>
              <a:t>63</a:t>
            </a:fld>
            <a:endParaRPr lang="en-US" altLang="en-US" sz="14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1:</a:t>
            </a:r>
            <a:br>
              <a:rPr lang="en-US" altLang="en-US"/>
            </a:br>
            <a:r>
              <a:rPr lang="en-US" altLang="en-US"/>
              <a:t>Compare Each to All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would happen if we were trying to find the max of five values?</a:t>
            </a:r>
          </a:p>
          <a:p>
            <a:pPr eaLnBrk="1" hangingPunct="1"/>
            <a:r>
              <a:rPr lang="en-US" altLang="en-US"/>
              <a:t>We would need four Boolean expressions, each consisting of four conditions </a:t>
            </a:r>
            <a:r>
              <a:rPr lang="en-US" altLang="en-US" i="1"/>
              <a:t>and</a:t>
            </a:r>
            <a:r>
              <a:rPr lang="en-US" altLang="en-US"/>
              <a:t>ed together.</a:t>
            </a:r>
          </a:p>
          <a:p>
            <a:pPr eaLnBrk="1" hangingPunct="1"/>
            <a:r>
              <a:rPr lang="en-US" altLang="en-US"/>
              <a:t>Yuck!</a:t>
            </a:r>
          </a:p>
        </p:txBody>
      </p:sp>
      <p:sp>
        <p:nvSpPr>
          <p:cNvPr id="727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27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6453BB4-057A-4F18-933B-0028877087D2}" type="slidenum">
              <a:rPr lang="en-US" altLang="en-US" sz="1400"/>
              <a:pPr eaLnBrk="1" hangingPunct="1"/>
              <a:t>64</a:t>
            </a:fld>
            <a:endParaRPr lang="en-US" altLang="en-US" sz="1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2: Decision Tree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We can avoid the redundant tests of the previous algorithm using a </a:t>
            </a:r>
            <a:r>
              <a:rPr lang="en-US" altLang="en-US" i="1"/>
              <a:t>decision tree</a:t>
            </a:r>
            <a:r>
              <a:rPr lang="en-US" altLang="en-US"/>
              <a:t> approach.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Suppose we start with </a:t>
            </a:r>
            <a:r>
              <a:rPr lang="en-US" altLang="en-US">
                <a:latin typeface="Courier New" panose="02070309020205020404" pitchFamily="49" charset="0"/>
              </a:rPr>
              <a:t>x1 &gt;= x2</a:t>
            </a:r>
            <a:r>
              <a:rPr lang="en-US" altLang="en-US"/>
              <a:t>. This knocks either </a:t>
            </a:r>
            <a:r>
              <a:rPr lang="en-US" altLang="en-US">
                <a:latin typeface="Courier New" panose="02070309020205020404" pitchFamily="49" charset="0"/>
              </a:rPr>
              <a:t>x1 </a:t>
            </a:r>
            <a:r>
              <a:rPr lang="en-US" altLang="en-US"/>
              <a:t>or </a:t>
            </a:r>
            <a:r>
              <a:rPr lang="en-US" altLang="en-US">
                <a:latin typeface="Courier New" panose="02070309020205020404" pitchFamily="49" charset="0"/>
              </a:rPr>
              <a:t>x2</a:t>
            </a:r>
            <a:r>
              <a:rPr lang="en-US" altLang="en-US"/>
              <a:t> out of contention to be the max.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If the conidition is true, we need to see which is larger, </a:t>
            </a:r>
            <a:r>
              <a:rPr lang="en-US" altLang="en-US">
                <a:latin typeface="Courier New" panose="02070309020205020404" pitchFamily="49" charset="0"/>
              </a:rPr>
              <a:t>x1</a:t>
            </a:r>
            <a:r>
              <a:rPr lang="en-US" altLang="en-US"/>
              <a:t> or </a:t>
            </a:r>
            <a:r>
              <a:rPr lang="en-US" altLang="en-US">
                <a:latin typeface="Courier New" panose="02070309020205020404" pitchFamily="49" charset="0"/>
              </a:rPr>
              <a:t>x3</a:t>
            </a:r>
            <a:r>
              <a:rPr lang="en-US" altLang="en-US"/>
              <a:t>.</a:t>
            </a:r>
          </a:p>
        </p:txBody>
      </p:sp>
      <p:sp>
        <p:nvSpPr>
          <p:cNvPr id="737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37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653DD1C-21A0-48DB-9543-935DFF265742}" type="slidenum">
              <a:rPr lang="en-US" altLang="en-US" sz="1400"/>
              <a:pPr eaLnBrk="1" hangingPunct="1"/>
              <a:t>65</a:t>
            </a:fld>
            <a:endParaRPr lang="en-US" altLang="en-US" sz="14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2: Decision Tree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if x1 &gt;= x2: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if x1 &gt;= x3: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maxval</a:t>
            </a:r>
            <a:r>
              <a:rPr lang="en-US" altLang="en-US" sz="2000" dirty="0">
                <a:latin typeface="Courier New" panose="02070309020205020404" pitchFamily="49" charset="0"/>
              </a:rPr>
              <a:t> = x1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else: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maxval</a:t>
            </a:r>
            <a:r>
              <a:rPr lang="en-US" altLang="en-US" sz="2000" dirty="0">
                <a:latin typeface="Courier New" panose="02070309020205020404" pitchFamily="49" charset="0"/>
              </a:rPr>
              <a:t> = x3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else: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if x2 &gt;= x3: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maxval</a:t>
            </a:r>
            <a:r>
              <a:rPr lang="en-US" altLang="en-US" sz="2000" dirty="0">
                <a:latin typeface="Courier New" panose="02070309020205020404" pitchFamily="49" charset="0"/>
              </a:rPr>
              <a:t> = x2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else</a:t>
            </a:r>
            <a:br>
              <a:rPr lang="en-US" altLang="en-US" sz="2000" dirty="0">
                <a:latin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</a:rPr>
              <a:t>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maxval</a:t>
            </a:r>
            <a:r>
              <a:rPr lang="en-US" altLang="en-US" sz="2000" dirty="0">
                <a:latin typeface="Courier New" panose="02070309020205020404" pitchFamily="49" charset="0"/>
              </a:rPr>
              <a:t> = x3</a:t>
            </a:r>
          </a:p>
        </p:txBody>
      </p:sp>
      <p:sp>
        <p:nvSpPr>
          <p:cNvPr id="757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57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6E1AE7F7-4B0A-4A4E-A058-367D430A2363}" type="slidenum">
              <a:rPr lang="en-US" altLang="en-US" sz="1400"/>
              <a:pPr eaLnBrk="1" hangingPunct="1"/>
              <a:t>66</a:t>
            </a:fld>
            <a:endParaRPr lang="en-US" altLang="en-US" sz="14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2: Decision Tree</a:t>
            </a:r>
          </a:p>
        </p:txBody>
      </p:sp>
      <p:sp>
        <p:nvSpPr>
          <p:cNvPr id="747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4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DD7905D-6FBE-436E-ABB2-9828E20727AA}" type="slidenum">
              <a:rPr lang="en-US" altLang="en-US" sz="1400"/>
              <a:pPr eaLnBrk="1" hangingPunct="1"/>
              <a:t>67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12869"/>
            <a:ext cx="8439150" cy="423862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2: Decision Tree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approach makes exactly two comparisons, regardless of the ordering of the original three variables.</a:t>
            </a:r>
          </a:p>
          <a:p>
            <a:pPr eaLnBrk="1" hangingPunct="1"/>
            <a:r>
              <a:rPr lang="en-US" altLang="en-US" dirty="0"/>
              <a:t>However, this approach is more complicated than the first. To find the max of four values you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d need </a:t>
            </a:r>
            <a:r>
              <a:rPr lang="en-US" altLang="en-US" dirty="0">
                <a:latin typeface="Courier New" panose="02070309020205020404" pitchFamily="49" charset="0"/>
              </a:rPr>
              <a:t>if-</a:t>
            </a:r>
            <a:r>
              <a:rPr lang="en-US" altLang="en-US" dirty="0" err="1">
                <a:latin typeface="Courier New" panose="02070309020205020404" pitchFamily="49" charset="0"/>
              </a:rPr>
              <a:t>else</a:t>
            </a:r>
            <a:r>
              <a:rPr lang="en-US" altLang="en-US" dirty="0" err="1"/>
              <a:t>s</a:t>
            </a:r>
            <a:r>
              <a:rPr lang="en-US" altLang="en-US" dirty="0"/>
              <a:t> nested three levels deep with eight assignment statements!</a:t>
            </a:r>
          </a:p>
        </p:txBody>
      </p:sp>
      <p:sp>
        <p:nvSpPr>
          <p:cNvPr id="768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68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0E05A132-7604-4F74-AC7D-61499B8EDFA0}" type="slidenum">
              <a:rPr lang="en-US" altLang="en-US" sz="1400"/>
              <a:pPr eaLnBrk="1" hangingPunct="1"/>
              <a:t>68</a:t>
            </a:fld>
            <a:endParaRPr lang="en-US" altLang="en-US" sz="14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3:</a:t>
            </a:r>
            <a:br>
              <a:rPr lang="en-US" altLang="en-US"/>
            </a:br>
            <a:r>
              <a:rPr lang="en-US" altLang="en-US"/>
              <a:t>Sequential Processing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How would you solve the problem?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You could probably look at three numbers and just </a:t>
            </a:r>
            <a:r>
              <a:rPr lang="en-US" altLang="en-US" sz="2800" i="1"/>
              <a:t>know</a:t>
            </a:r>
            <a:r>
              <a:rPr lang="en-US" altLang="en-US" sz="2800"/>
              <a:t> which is the largest. But what if you were given a list of a hundred numbers?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One strategy is to scan through the list looking for a big number. When one is found, mark it, and continue looking. If you find a larger value, mark it, erase the previous mark, and continue looking.</a:t>
            </a:r>
          </a:p>
        </p:txBody>
      </p:sp>
      <p:sp>
        <p:nvSpPr>
          <p:cNvPr id="778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78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D399313-3206-4E38-8E4A-446622F9D0F3}" type="slidenum">
              <a:rPr lang="en-US" altLang="en-US" sz="1400"/>
              <a:pPr eaLnBrk="1" hangingPunct="1"/>
              <a:t>69</a:t>
            </a:fld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Temperature Warnings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041173"/>
            <a:ext cx="9296400" cy="4114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Let</a:t>
            </a:r>
            <a:r>
              <a:rPr lang="en-US" altLang="en-US" sz="2800" dirty="0">
                <a:latin typeface="Times New Roman" panose="02020603050405020304" pitchFamily="18" charset="0"/>
              </a:rPr>
              <a:t>’</a:t>
            </a:r>
            <a:r>
              <a:rPr lang="en-US" altLang="en-US" sz="2800" dirty="0"/>
              <a:t>s return to our Celsius to Fahrenheit temperature conversion program from Chapter 2.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 convert.py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      A program to convert Celsius temps to Fahrenheit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# by: Ahmet </a:t>
            </a:r>
            <a:r>
              <a:rPr lang="en-US" altLang="en-US" sz="1800" dirty="0" err="1">
                <a:latin typeface="Courier New" panose="02070309020205020404" pitchFamily="49" charset="0"/>
              </a:rPr>
              <a:t>Cem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</a:rPr>
              <a:t>Yuksel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def</a:t>
            </a:r>
            <a:r>
              <a:rPr lang="en-US" altLang="en-US" sz="1800" dirty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celsius</a:t>
            </a:r>
            <a:r>
              <a:rPr lang="en-US" altLang="en-US" sz="1800" dirty="0">
                <a:latin typeface="Courier New" panose="02070309020205020404" pitchFamily="49" charset="0"/>
              </a:rPr>
              <a:t> = float(input("What is the Celsius temperature? "))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fahrenheit</a:t>
            </a:r>
            <a:r>
              <a:rPr lang="en-US" altLang="en-US" sz="1800" dirty="0">
                <a:latin typeface="Courier New" panose="02070309020205020404" pitchFamily="49" charset="0"/>
              </a:rPr>
              <a:t> = 9/5 * </a:t>
            </a:r>
            <a:r>
              <a:rPr lang="en-US" altLang="en-US" sz="1800" dirty="0" err="1">
                <a:latin typeface="Courier New" panose="02070309020205020404" pitchFamily="49" charset="0"/>
              </a:rPr>
              <a:t>celsius</a:t>
            </a:r>
            <a:r>
              <a:rPr lang="en-US" altLang="en-US" sz="1800" dirty="0">
                <a:latin typeface="Courier New" panose="02070309020205020404" pitchFamily="49" charset="0"/>
              </a:rPr>
              <a:t> + 32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print("The temperature is", </a:t>
            </a:r>
            <a:r>
              <a:rPr lang="en-US" altLang="en-US" sz="1800" dirty="0" err="1">
                <a:latin typeface="Courier New" panose="02070309020205020404" pitchFamily="49" charset="0"/>
              </a:rPr>
              <a:t>fahrenheit</a:t>
            </a:r>
            <a:r>
              <a:rPr lang="en-US" altLang="en-US" sz="1800" dirty="0">
                <a:latin typeface="Courier New" panose="02070309020205020404" pitchFamily="49" charset="0"/>
              </a:rPr>
              <a:t>, "degrees Fahrenheit.")</a:t>
            </a:r>
          </a:p>
        </p:txBody>
      </p:sp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9A5D53A-FD78-463B-BBF9-07A3F5DDAF35}" type="slidenum">
              <a:rPr lang="en-US" altLang="en-US" sz="1400"/>
              <a:pPr eaLnBrk="1" hangingPunct="1"/>
              <a:t>7</a:t>
            </a:fld>
            <a:endParaRPr lang="en-US" altLang="en-US" sz="14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3:</a:t>
            </a:r>
            <a:br>
              <a:rPr lang="en-US" altLang="en-US"/>
            </a:br>
            <a:r>
              <a:rPr lang="en-US" altLang="en-US"/>
              <a:t>Sequential Processing</a:t>
            </a:r>
          </a:p>
        </p:txBody>
      </p:sp>
      <p:sp>
        <p:nvSpPr>
          <p:cNvPr id="7885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4527919E-3454-49A4-9767-C80856EE04C0}" type="slidenum">
              <a:rPr lang="en-US" altLang="en-US" sz="1400"/>
              <a:pPr eaLnBrk="1" hangingPunct="1"/>
              <a:t>70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958796"/>
            <a:ext cx="2857500" cy="4365804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3:</a:t>
            </a:r>
            <a:br>
              <a:rPr lang="en-US" altLang="en-US"/>
            </a:br>
            <a:r>
              <a:rPr lang="en-US" altLang="en-US"/>
              <a:t>Sequential Processing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This idea can easily be translated into Python.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maxval</a:t>
            </a:r>
            <a:r>
              <a:rPr lang="en-US" altLang="en-US" sz="2400" dirty="0">
                <a:latin typeface="Courier New" panose="02070309020205020404" pitchFamily="49" charset="0"/>
              </a:rPr>
              <a:t> = x1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x2 &gt; </a:t>
            </a:r>
            <a:r>
              <a:rPr lang="en-US" altLang="en-US" sz="2400" dirty="0" err="1">
                <a:latin typeface="Courier New" panose="02070309020205020404" pitchFamily="49" charset="0"/>
              </a:rPr>
              <a:t>maxval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maxval</a:t>
            </a:r>
            <a:r>
              <a:rPr lang="en-US" altLang="en-US" sz="2400" dirty="0">
                <a:latin typeface="Courier New" panose="02070309020205020404" pitchFamily="49" charset="0"/>
              </a:rPr>
              <a:t> = x2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if x3 &gt; </a:t>
            </a:r>
            <a:r>
              <a:rPr lang="en-US" altLang="en-US" sz="2400" dirty="0" err="1">
                <a:latin typeface="Courier New" panose="02070309020205020404" pitchFamily="49" charset="0"/>
              </a:rPr>
              <a:t>maxval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</a:t>
            </a:r>
            <a:r>
              <a:rPr lang="en-US" altLang="en-US" sz="2400" dirty="0" err="1">
                <a:latin typeface="Courier New" panose="02070309020205020404" pitchFamily="49" charset="0"/>
              </a:rPr>
              <a:t>maxval</a:t>
            </a:r>
            <a:r>
              <a:rPr lang="en-US" altLang="en-US" sz="2400" dirty="0">
                <a:latin typeface="Courier New" panose="02070309020205020404" pitchFamily="49" charset="0"/>
              </a:rPr>
              <a:t> = x3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  <p:sp>
        <p:nvSpPr>
          <p:cNvPr id="798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798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787F3CA-82DA-44A9-859A-19B436E58B72}" type="slidenum">
              <a:rPr lang="en-US" altLang="en-US" sz="1400"/>
              <a:pPr eaLnBrk="1" hangingPunct="1"/>
              <a:t>71</a:t>
            </a:fld>
            <a:endParaRPr lang="en-US" altLang="en-US" sz="1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3:</a:t>
            </a:r>
            <a:br>
              <a:rPr lang="en-US" altLang="en-US"/>
            </a:br>
            <a:r>
              <a:rPr lang="en-US" altLang="en-US"/>
              <a:t>Sequential Programming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process is repetitive and lends itself to using a loop.</a:t>
            </a:r>
          </a:p>
          <a:p>
            <a:pPr eaLnBrk="1" hangingPunct="1"/>
            <a:r>
              <a:rPr lang="en-US" altLang="en-US"/>
              <a:t>We prompt the user for a number, we compare it to our current max, if it is larger, we update the max value, repeat.</a:t>
            </a:r>
          </a:p>
        </p:txBody>
      </p:sp>
      <p:sp>
        <p:nvSpPr>
          <p:cNvPr id="808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808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A8423BE3-18A7-4569-8061-67B1A6EC9D8B}" type="slidenum">
              <a:rPr lang="en-US" altLang="en-US" sz="1400"/>
              <a:pPr eaLnBrk="1" hangingPunct="1"/>
              <a:t>72</a:t>
            </a:fld>
            <a:endParaRPr lang="en-US" altLang="en-US" sz="1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3:</a:t>
            </a:r>
            <a:br>
              <a:rPr lang="en-US" altLang="en-US"/>
            </a:br>
            <a:r>
              <a:rPr lang="en-US" altLang="en-US"/>
              <a:t>Sequential Programming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 program: maxn.py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#   Finds the maximum of a series of numbers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def</a:t>
            </a:r>
            <a:r>
              <a:rPr lang="en-US" altLang="en-US" sz="1600" dirty="0">
                <a:latin typeface="Courier New" panose="02070309020205020404" pitchFamily="49" charset="0"/>
              </a:rPr>
              <a:t> main():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n = </a:t>
            </a:r>
            <a:r>
              <a:rPr lang="en-US" altLang="en-US" sz="1600" dirty="0" err="1"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latin typeface="Courier New" panose="02070309020205020404" pitchFamily="49" charset="0"/>
              </a:rPr>
              <a:t>(input("How many numbers are there? "))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# Set max to be the first value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max = float(input("Enter a number &gt;&gt; "))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# Now compare the n-1 successive values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for </a:t>
            </a:r>
            <a:r>
              <a:rPr lang="en-US" altLang="en-US" sz="1600" dirty="0" err="1">
                <a:latin typeface="Courier New" panose="02070309020205020404" pitchFamily="49" charset="0"/>
              </a:rPr>
              <a:t>i</a:t>
            </a:r>
            <a:r>
              <a:rPr lang="en-US" altLang="en-US" sz="1600" dirty="0">
                <a:latin typeface="Courier New" panose="02070309020205020404" pitchFamily="49" charset="0"/>
              </a:rPr>
              <a:t> in range(n-1): #we will see what this is next week.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x = float(input("Enter a number &gt;&gt; "))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if x &gt; max: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    max = x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print("The largest value is", max)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</p:txBody>
      </p:sp>
      <p:sp>
        <p:nvSpPr>
          <p:cNvPr id="819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819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9FEC585C-6C71-4580-8BE3-5EA3A3411DEB}" type="slidenum">
              <a:rPr lang="en-US" altLang="en-US" sz="1400"/>
              <a:pPr eaLnBrk="1" hangingPunct="1"/>
              <a:t>73</a:t>
            </a:fld>
            <a:endParaRPr lang="en-US" altLang="en-US" sz="1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4:</a:t>
            </a:r>
            <a:br>
              <a:rPr lang="en-US" altLang="en-US"/>
            </a:br>
            <a:r>
              <a:rPr lang="en-US" altLang="en-US"/>
              <a:t>Use Python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Python has a built-in function called </a:t>
            </a:r>
            <a:r>
              <a:rPr lang="en-US" altLang="en-US">
                <a:latin typeface="Courier New" panose="02070309020205020404" pitchFamily="49" charset="0"/>
              </a:rPr>
              <a:t>max</a:t>
            </a:r>
            <a:r>
              <a:rPr lang="en-US" altLang="en-US"/>
              <a:t> that returns the largest of its parameters.</a:t>
            </a:r>
          </a:p>
          <a:p>
            <a:pPr eaLnBrk="1" hangingPunct="1"/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1600">
                <a:latin typeface="Courier New" panose="02070309020205020404" pitchFamily="49" charset="0"/>
              </a:rPr>
              <a:t>def main():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 x1, x2, x3 = eval(input("Please enter three values: "))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 print("The largest value is", max(x1, x2, x3))</a:t>
            </a:r>
          </a:p>
        </p:txBody>
      </p:sp>
      <p:sp>
        <p:nvSpPr>
          <p:cNvPr id="829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829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5B3A7268-E1CB-4957-B09E-A060E3E0FC71}" type="slidenum">
              <a:rPr lang="en-US" altLang="en-US" sz="1400"/>
              <a:pPr eaLnBrk="1" hangingPunct="1"/>
              <a:t>74</a:t>
            </a:fld>
            <a:endParaRPr lang="en-US" altLang="en-US" sz="1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Lessons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There</a:t>
            </a:r>
            <a:r>
              <a:rPr lang="en-US" altLang="en-US" sz="2800">
                <a:latin typeface="Times New Roman" panose="02020603050405020304" pitchFamily="18" charset="0"/>
              </a:rPr>
              <a:t>’</a:t>
            </a:r>
            <a:r>
              <a:rPr lang="en-US" altLang="en-US" sz="2800"/>
              <a:t>s usually more than one way to solve a problem.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Don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t rush to code the first idea that pops out of your head. Think about the design and ask if there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a better way to approach the problem.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Your first task is to find a correct algorithm. After that, strive for clarity, simplicity, efficiency, scalability, and elegance.</a:t>
            </a:r>
          </a:p>
        </p:txBody>
      </p:sp>
      <p:sp>
        <p:nvSpPr>
          <p:cNvPr id="839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839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C2D240C-E905-4721-B843-6305609BE48D}" type="slidenum">
              <a:rPr lang="en-US" altLang="en-US" sz="1400"/>
              <a:pPr eaLnBrk="1" hangingPunct="1"/>
              <a:t>75</a:t>
            </a:fld>
            <a:endParaRPr lang="en-US" altLang="en-US" sz="14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Lessons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 the computer.</a:t>
            </a:r>
          </a:p>
          <a:p>
            <a:pPr lvl="1" eaLnBrk="1" hangingPunct="1"/>
            <a:r>
              <a:rPr lang="en-US" altLang="en-US"/>
              <a:t>One of the best ways to formulate an algorithm is to ask yourself how you would solve the problem.</a:t>
            </a:r>
          </a:p>
          <a:p>
            <a:pPr lvl="1" eaLnBrk="1" hangingPunct="1"/>
            <a:r>
              <a:rPr lang="en-US" altLang="en-US"/>
              <a:t>This straightforward approach is often simple, clear, and efficient enough.</a:t>
            </a:r>
          </a:p>
        </p:txBody>
      </p:sp>
      <p:sp>
        <p:nvSpPr>
          <p:cNvPr id="849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8ED701E-B8B7-4990-9DE1-A8CB91F3A02E}" type="slidenum">
              <a:rPr lang="en-US" altLang="en-US" sz="1400"/>
              <a:pPr eaLnBrk="1" hangingPunct="1"/>
              <a:t>76</a:t>
            </a:fld>
            <a:endParaRPr lang="en-US" altLang="en-US" sz="14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Lessons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Generality is good.</a:t>
            </a:r>
          </a:p>
          <a:p>
            <a:pPr lvl="1" eaLnBrk="1" hangingPunct="1"/>
            <a:r>
              <a:rPr lang="en-US" altLang="en-US" dirty="0"/>
              <a:t>Consideration of a more general problem can lead to a better solution for some special case.</a:t>
            </a:r>
          </a:p>
          <a:p>
            <a:pPr lvl="1" eaLnBrk="1" hangingPunct="1"/>
            <a:r>
              <a:rPr lang="en-US" altLang="en-US" dirty="0"/>
              <a:t>If the max of </a:t>
            </a:r>
            <a:r>
              <a:rPr lang="en-US" altLang="en-US" i="1" dirty="0"/>
              <a:t>n</a:t>
            </a:r>
            <a:r>
              <a:rPr lang="en-US" altLang="en-US" dirty="0"/>
              <a:t> program is just as easy to write as the max of three, write the more general program because it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more likely to be useful in other situations.</a:t>
            </a:r>
          </a:p>
        </p:txBody>
      </p:sp>
      <p:sp>
        <p:nvSpPr>
          <p:cNvPr id="860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860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DEAB7CE8-F65E-48BF-B2C7-78B8B0F32308}" type="slidenum">
              <a:rPr lang="en-US" altLang="en-US" sz="1400"/>
              <a:pPr eaLnBrk="1" hangingPunct="1"/>
              <a:t>77</a:t>
            </a:fld>
            <a:endParaRPr lang="en-US" altLang="en-US" sz="14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Lessons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Don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t reinvent the wheel.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If the problem you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re trying to solve is one that lots of other people have encountered, find out if there</a:t>
            </a:r>
            <a:r>
              <a:rPr lang="en-US" altLang="en-US">
                <a:latin typeface="Times New Roman" panose="02020603050405020304" pitchFamily="18" charset="0"/>
              </a:rPr>
              <a:t>’</a:t>
            </a:r>
            <a:r>
              <a:rPr lang="en-US" altLang="en-US"/>
              <a:t>s already a solution for it!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As you learn to program, designing programs from scratch is a great experience!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Truly expert programmers know when to borrow.</a:t>
            </a:r>
          </a:p>
        </p:txBody>
      </p:sp>
      <p:sp>
        <p:nvSpPr>
          <p:cNvPr id="870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870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EF12F1E7-0613-44ED-B16F-E769BFA18819}" type="slidenum">
              <a:rPr lang="en-US" altLang="en-US" sz="1400"/>
              <a:pPr eaLnBrk="1" hangingPunct="1"/>
              <a:t>78</a:t>
            </a:fld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Temperature Warnings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Let</a:t>
            </a:r>
            <a:r>
              <a:rPr lang="en-US" altLang="en-US" dirty="0">
                <a:latin typeface="Times New Roman" panose="02020603050405020304" pitchFamily="18" charset="0"/>
              </a:rPr>
              <a:t>’</a:t>
            </a:r>
            <a:r>
              <a:rPr lang="en-US" altLang="en-US" dirty="0"/>
              <a:t>s say we want to modify the program to print a warning when the weather is extreme.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Any temperature over 90 degrees Fahrenheit and lower than 30 degrees Fahrenheit will cause a hot and cold weather warning, respectively.</a:t>
            </a:r>
          </a:p>
        </p:txBody>
      </p:sp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BC717824-98DE-45C4-A8E4-B23244A85CF1}" type="slidenum">
              <a:rPr lang="en-US" altLang="en-US" sz="1400"/>
              <a:pPr eaLnBrk="1" hangingPunct="1"/>
              <a:t>8</a:t>
            </a:fld>
            <a:endParaRPr lang="en-US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</a:t>
            </a:r>
            <a:br>
              <a:rPr lang="en-US" altLang="en-US"/>
            </a:br>
            <a:r>
              <a:rPr lang="en-US" altLang="en-US"/>
              <a:t>Temperature Warnings</a:t>
            </a: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400"/>
              <a:t>Python Programming, 3/e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/>
            <a:fld id="{2F7BC2AB-8785-4DA0-8378-956A47F6D0EC}" type="slidenum">
              <a:rPr lang="en-US" altLang="en-US" sz="1400"/>
              <a:pPr eaLnBrk="1" hangingPunct="1"/>
              <a:t>9</a:t>
            </a:fld>
            <a:endParaRPr lang="en-US" altLang="en-US" sz="14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978965"/>
            <a:ext cx="3779520" cy="43429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1787</TotalTime>
  <Words>4348</Words>
  <Application>Microsoft Macintosh PowerPoint</Application>
  <PresentationFormat>On-screen Show (4:3)</PresentationFormat>
  <Paragraphs>630</Paragraphs>
  <Slides>78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6" baseType="lpstr">
      <vt:lpstr>Calibri</vt:lpstr>
      <vt:lpstr>Calibri Light</vt:lpstr>
      <vt:lpstr>Courier New</vt:lpstr>
      <vt:lpstr>Symbol</vt:lpstr>
      <vt:lpstr>Tahoma</vt:lpstr>
      <vt:lpstr>Times New Roman</vt:lpstr>
      <vt:lpstr>Wingdings</vt:lpstr>
      <vt:lpstr>Retrospect</vt:lpstr>
      <vt:lpstr>Programming Languages  CSc 11300</vt:lpstr>
      <vt:lpstr>Objectives</vt:lpstr>
      <vt:lpstr>Objectives</vt:lpstr>
      <vt:lpstr>Objectives</vt:lpstr>
      <vt:lpstr>Simple Decisions</vt:lpstr>
      <vt:lpstr>Simple Decisions</vt:lpstr>
      <vt:lpstr>Example: Temperature Warnings</vt:lpstr>
      <vt:lpstr>Example: Temperature Warnings</vt:lpstr>
      <vt:lpstr>Example: Temperature Warnings</vt:lpstr>
      <vt:lpstr>Example: Temperature Warnings</vt:lpstr>
      <vt:lpstr>Example: Temperature Warnings</vt:lpstr>
      <vt:lpstr>Example: Temperature Warnings</vt:lpstr>
      <vt:lpstr>Example: Temperature Warnings</vt:lpstr>
      <vt:lpstr>Example: Temperature Warnings</vt:lpstr>
      <vt:lpstr>Example: Temperature Warnings</vt:lpstr>
      <vt:lpstr>Example: Temperature Warnings</vt:lpstr>
      <vt:lpstr>Forming Simple Conditions</vt:lpstr>
      <vt:lpstr>Forming Simple Conditions</vt:lpstr>
      <vt:lpstr>Forming Simple Conditions</vt:lpstr>
      <vt:lpstr>Forming Simple Conditions</vt:lpstr>
      <vt:lpstr>Forming Simple Conditions</vt:lpstr>
      <vt:lpstr>Forming Simple Conditions</vt:lpstr>
      <vt:lpstr>Two-Way Decisions</vt:lpstr>
      <vt:lpstr>Two-Way Decisions</vt:lpstr>
      <vt:lpstr>Two-Way Decisions</vt:lpstr>
      <vt:lpstr>Two-Way Decisions</vt:lpstr>
      <vt:lpstr>Two-Way Decisions</vt:lpstr>
      <vt:lpstr>Two-Way Decisions</vt:lpstr>
      <vt:lpstr>Two-Way Decisions</vt:lpstr>
      <vt:lpstr>Two-Way Decisions</vt:lpstr>
      <vt:lpstr>Two-Way Decisions</vt:lpstr>
      <vt:lpstr>Two-Way Decisions</vt:lpstr>
      <vt:lpstr>Two-Way Decisions</vt:lpstr>
      <vt:lpstr>Multi-Way Decisions</vt:lpstr>
      <vt:lpstr>Multi-Way Decisions</vt:lpstr>
      <vt:lpstr>Multi-Way Decisions</vt:lpstr>
      <vt:lpstr>Multi-Way Decisions</vt:lpstr>
      <vt:lpstr>Multi-Way Decisions</vt:lpstr>
      <vt:lpstr>Multi-Way Decisions</vt:lpstr>
      <vt:lpstr>Multi-Way Decisions</vt:lpstr>
      <vt:lpstr>Multi-Way Decisions</vt:lpstr>
      <vt:lpstr>Multi-Way Decisions</vt:lpstr>
      <vt:lpstr>Multi-Way Decisions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Exception Handling</vt:lpstr>
      <vt:lpstr>Study in Design: Max of Three</vt:lpstr>
      <vt:lpstr>Study in Design: Max of Three</vt:lpstr>
      <vt:lpstr>Strategy 1: Compare Each to All</vt:lpstr>
      <vt:lpstr>Strategy 1: Compare Each to All</vt:lpstr>
      <vt:lpstr>Strategy 1: Compare Each to All</vt:lpstr>
      <vt:lpstr>Strategy 1: Compare Each to All</vt:lpstr>
      <vt:lpstr>Strategy 1: Compare Each to All</vt:lpstr>
      <vt:lpstr>Strategy 1: Compare Each to All</vt:lpstr>
      <vt:lpstr>Strategy 1: Compare Each to All</vt:lpstr>
      <vt:lpstr>Strategy 2: Decision Tree</vt:lpstr>
      <vt:lpstr>Strategy 2: Decision Tree</vt:lpstr>
      <vt:lpstr>Strategy 2: Decision Tree</vt:lpstr>
      <vt:lpstr>Strategy 2: Decision Tree</vt:lpstr>
      <vt:lpstr>Strategy 3: Sequential Processing</vt:lpstr>
      <vt:lpstr>Strategy 3: Sequential Processing</vt:lpstr>
      <vt:lpstr>Strategy 3: Sequential Processing</vt:lpstr>
      <vt:lpstr>Strategy 3: Sequential Programming</vt:lpstr>
      <vt:lpstr>Strategy 3: Sequential Programming</vt:lpstr>
      <vt:lpstr>Strategy 4: Use Python</vt:lpstr>
      <vt:lpstr>Some Lessons</vt:lpstr>
      <vt:lpstr>Some Lessons</vt:lpstr>
      <vt:lpstr>Some Lessons</vt:lpstr>
      <vt:lpstr>Some Lessons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Programming: An Introduction to Computer Science</dc:title>
  <dc:creator>Terry Letsche</dc:creator>
  <cp:lastModifiedBy>Microsoft Office User</cp:lastModifiedBy>
  <cp:revision>59</cp:revision>
  <dcterms:created xsi:type="dcterms:W3CDTF">2004-02-13T06:07:29Z</dcterms:created>
  <dcterms:modified xsi:type="dcterms:W3CDTF">2019-10-16T00:00:30Z</dcterms:modified>
</cp:coreProperties>
</file>