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334" r:id="rId7"/>
    <p:sldId id="273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335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3" r:id="rId31"/>
    <p:sldId id="286" r:id="rId32"/>
    <p:sldId id="333" r:id="rId33"/>
    <p:sldId id="287" r:id="rId34"/>
    <p:sldId id="290" r:id="rId35"/>
    <p:sldId id="288" r:id="rId36"/>
    <p:sldId id="289" r:id="rId37"/>
    <p:sldId id="291" r:id="rId38"/>
    <p:sldId id="292" r:id="rId39"/>
    <p:sldId id="293" r:id="rId40"/>
    <p:sldId id="332" r:id="rId41"/>
    <p:sldId id="294" r:id="rId42"/>
    <p:sldId id="295" r:id="rId43"/>
    <p:sldId id="296" r:id="rId44"/>
    <p:sldId id="297" r:id="rId45"/>
    <p:sldId id="299" r:id="rId46"/>
    <p:sldId id="300" r:id="rId47"/>
    <p:sldId id="298" r:id="rId48"/>
    <p:sldId id="301" r:id="rId49"/>
    <p:sldId id="302" r:id="rId50"/>
    <p:sldId id="303" r:id="rId51"/>
    <p:sldId id="304" r:id="rId52"/>
    <p:sldId id="306" r:id="rId53"/>
    <p:sldId id="307" r:id="rId54"/>
    <p:sldId id="308" r:id="rId55"/>
    <p:sldId id="305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20" r:id="rId67"/>
    <p:sldId id="319" r:id="rId68"/>
    <p:sldId id="321" r:id="rId69"/>
    <p:sldId id="322" r:id="rId70"/>
    <p:sldId id="325" r:id="rId71"/>
    <p:sldId id="323" r:id="rId72"/>
    <p:sldId id="326" r:id="rId73"/>
    <p:sldId id="324" r:id="rId74"/>
    <p:sldId id="327" r:id="rId75"/>
    <p:sldId id="328" r:id="rId76"/>
    <p:sldId id="329" r:id="rId77"/>
    <p:sldId id="330" r:id="rId78"/>
    <p:sldId id="331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5"/>
    <p:restoredTop sz="92941"/>
  </p:normalViewPr>
  <p:slideViewPr>
    <p:cSldViewPr snapToGrid="0" snapToObjects="1">
      <p:cViewPr varScale="1">
        <p:scale>
          <a:sx n="100" d="100"/>
          <a:sy n="100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240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940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430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360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964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048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387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30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42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812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073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CSc11300- Programming </a:t>
            </a:r>
            <a:r>
              <a:rPr lang="tr-TR" dirty="0" err="1"/>
              <a:t>languages</a:t>
            </a:r>
            <a:br>
              <a:rPr lang="tr-TR" dirty="0"/>
            </a:br>
            <a:r>
              <a:rPr lang="tr-TR" dirty="0" err="1"/>
              <a:t>Lecture</a:t>
            </a:r>
            <a:r>
              <a:rPr lang="tr-TR" dirty="0"/>
              <a:t>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0" y="4535786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Topics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</a:p>
          <a:p>
            <a:r>
              <a:rPr lang="tr-TR" dirty="0"/>
              <a:t>Basic </a:t>
            </a:r>
            <a:r>
              <a:rPr lang="tr-TR" dirty="0" err="1"/>
              <a:t>syntax</a:t>
            </a:r>
            <a:r>
              <a:rPr lang="tr-TR" dirty="0"/>
              <a:t> – </a:t>
            </a:r>
            <a:r>
              <a:rPr lang="tr-TR" dirty="0" err="1"/>
              <a:t>variables</a:t>
            </a:r>
            <a:r>
              <a:rPr lang="tr-TR" dirty="0"/>
              <a:t>, </a:t>
            </a:r>
            <a:r>
              <a:rPr lang="tr-TR" dirty="0" err="1"/>
              <a:t>expressions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statements</a:t>
            </a:r>
            <a:r>
              <a:rPr lang="tr-TR" dirty="0"/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256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Topics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</a:p>
          <a:p>
            <a:r>
              <a:rPr lang="tr-TR" dirty="0"/>
              <a:t>Basic </a:t>
            </a:r>
            <a:r>
              <a:rPr lang="tr-TR" dirty="0" err="1"/>
              <a:t>syntax</a:t>
            </a:r>
            <a:r>
              <a:rPr lang="tr-TR" dirty="0"/>
              <a:t> – </a:t>
            </a:r>
            <a:r>
              <a:rPr lang="tr-TR" dirty="0" err="1"/>
              <a:t>variables</a:t>
            </a:r>
            <a:r>
              <a:rPr lang="tr-TR" dirty="0"/>
              <a:t>, </a:t>
            </a:r>
            <a:r>
              <a:rPr lang="tr-TR" dirty="0" err="1"/>
              <a:t>expressions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statements</a:t>
            </a:r>
            <a:r>
              <a:rPr lang="tr-TR" dirty="0"/>
              <a:t> </a:t>
            </a:r>
          </a:p>
          <a:p>
            <a:r>
              <a:rPr lang="tr-TR" dirty="0" err="1"/>
              <a:t>Functions</a:t>
            </a:r>
            <a:br>
              <a:rPr lang="tr-TR" dirty="0"/>
            </a:b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490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Topics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</a:p>
          <a:p>
            <a:r>
              <a:rPr lang="tr-TR" dirty="0"/>
              <a:t>Basic </a:t>
            </a:r>
            <a:r>
              <a:rPr lang="tr-TR" dirty="0" err="1"/>
              <a:t>syntax</a:t>
            </a:r>
            <a:r>
              <a:rPr lang="tr-TR" dirty="0"/>
              <a:t> – </a:t>
            </a:r>
            <a:r>
              <a:rPr lang="tr-TR" dirty="0" err="1"/>
              <a:t>variables</a:t>
            </a:r>
            <a:r>
              <a:rPr lang="tr-TR" dirty="0"/>
              <a:t>, </a:t>
            </a:r>
            <a:r>
              <a:rPr lang="tr-TR" dirty="0" err="1"/>
              <a:t>expressions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statements</a:t>
            </a:r>
            <a:r>
              <a:rPr lang="tr-TR" dirty="0"/>
              <a:t> </a:t>
            </a:r>
          </a:p>
          <a:p>
            <a:r>
              <a:rPr lang="tr-TR" dirty="0" err="1"/>
              <a:t>Functions</a:t>
            </a:r>
            <a:endParaRPr lang="tr-TR" dirty="0"/>
          </a:p>
          <a:p>
            <a:r>
              <a:rPr lang="tr-TR" dirty="0" err="1"/>
              <a:t>Conditionals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recursion</a:t>
            </a:r>
            <a:br>
              <a:rPr lang="tr-TR" dirty="0"/>
            </a:b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569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Topics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</a:p>
          <a:p>
            <a:r>
              <a:rPr lang="tr-TR" dirty="0"/>
              <a:t>Basic </a:t>
            </a:r>
            <a:r>
              <a:rPr lang="tr-TR" dirty="0" err="1"/>
              <a:t>syntax</a:t>
            </a:r>
            <a:r>
              <a:rPr lang="tr-TR" dirty="0"/>
              <a:t> – </a:t>
            </a:r>
            <a:r>
              <a:rPr lang="tr-TR" dirty="0" err="1"/>
              <a:t>variables</a:t>
            </a:r>
            <a:r>
              <a:rPr lang="tr-TR" dirty="0"/>
              <a:t>, </a:t>
            </a:r>
            <a:r>
              <a:rPr lang="tr-TR" dirty="0" err="1"/>
              <a:t>expressions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statements</a:t>
            </a:r>
            <a:r>
              <a:rPr lang="tr-TR" dirty="0"/>
              <a:t> </a:t>
            </a:r>
          </a:p>
          <a:p>
            <a:r>
              <a:rPr lang="tr-TR" dirty="0" err="1"/>
              <a:t>Functions</a:t>
            </a:r>
            <a:endParaRPr lang="tr-TR" dirty="0"/>
          </a:p>
          <a:p>
            <a:r>
              <a:rPr lang="tr-TR" dirty="0" err="1"/>
              <a:t>Conditionals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recursion</a:t>
            </a:r>
            <a:endParaRPr lang="tr-TR" dirty="0"/>
          </a:p>
          <a:p>
            <a:r>
              <a:rPr lang="tr-TR" dirty="0" err="1"/>
              <a:t>Iterations</a:t>
            </a:r>
            <a:br>
              <a:rPr lang="tr-TR" dirty="0"/>
            </a:b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1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Topics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</a:p>
          <a:p>
            <a:r>
              <a:rPr lang="tr-TR" dirty="0"/>
              <a:t>Basic </a:t>
            </a:r>
            <a:r>
              <a:rPr lang="tr-TR" dirty="0" err="1"/>
              <a:t>syntax</a:t>
            </a:r>
            <a:r>
              <a:rPr lang="tr-TR" dirty="0"/>
              <a:t> – </a:t>
            </a:r>
            <a:r>
              <a:rPr lang="tr-TR" dirty="0" err="1"/>
              <a:t>variables</a:t>
            </a:r>
            <a:r>
              <a:rPr lang="tr-TR" dirty="0"/>
              <a:t>, </a:t>
            </a:r>
            <a:r>
              <a:rPr lang="tr-TR" dirty="0" err="1"/>
              <a:t>expressions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statements</a:t>
            </a:r>
            <a:r>
              <a:rPr lang="tr-TR" dirty="0"/>
              <a:t> </a:t>
            </a:r>
          </a:p>
          <a:p>
            <a:r>
              <a:rPr lang="tr-TR" dirty="0" err="1"/>
              <a:t>Functions</a:t>
            </a:r>
            <a:endParaRPr lang="tr-TR" dirty="0"/>
          </a:p>
          <a:p>
            <a:r>
              <a:rPr lang="tr-TR" dirty="0" err="1"/>
              <a:t>Conditionals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recursion</a:t>
            </a:r>
            <a:endParaRPr lang="tr-TR" dirty="0"/>
          </a:p>
          <a:p>
            <a:r>
              <a:rPr lang="tr-TR" dirty="0" err="1"/>
              <a:t>Iterations</a:t>
            </a:r>
            <a:endParaRPr lang="tr-TR" dirty="0"/>
          </a:p>
          <a:p>
            <a:r>
              <a:rPr lang="tr-TR" dirty="0" err="1"/>
              <a:t>Strings</a:t>
            </a:r>
            <a:br>
              <a:rPr lang="tr-TR" dirty="0"/>
            </a:b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517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Topics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</a:p>
          <a:p>
            <a:r>
              <a:rPr lang="tr-TR" dirty="0"/>
              <a:t>Basic </a:t>
            </a:r>
            <a:r>
              <a:rPr lang="tr-TR" dirty="0" err="1"/>
              <a:t>syntax</a:t>
            </a:r>
            <a:r>
              <a:rPr lang="tr-TR" dirty="0"/>
              <a:t> – </a:t>
            </a:r>
            <a:r>
              <a:rPr lang="tr-TR" dirty="0" err="1"/>
              <a:t>variables</a:t>
            </a:r>
            <a:r>
              <a:rPr lang="tr-TR" dirty="0"/>
              <a:t>, </a:t>
            </a:r>
            <a:r>
              <a:rPr lang="tr-TR" dirty="0" err="1"/>
              <a:t>expressions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statements</a:t>
            </a:r>
            <a:r>
              <a:rPr lang="tr-TR" dirty="0"/>
              <a:t> </a:t>
            </a:r>
          </a:p>
          <a:p>
            <a:r>
              <a:rPr lang="tr-TR" dirty="0" err="1"/>
              <a:t>Functions</a:t>
            </a:r>
            <a:endParaRPr lang="tr-TR" dirty="0"/>
          </a:p>
          <a:p>
            <a:r>
              <a:rPr lang="tr-TR" dirty="0" err="1"/>
              <a:t>Conditionals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recursion</a:t>
            </a:r>
            <a:endParaRPr lang="tr-TR" dirty="0"/>
          </a:p>
          <a:p>
            <a:r>
              <a:rPr lang="tr-TR" dirty="0" err="1"/>
              <a:t>Iterations</a:t>
            </a:r>
            <a:endParaRPr lang="tr-TR" dirty="0"/>
          </a:p>
          <a:p>
            <a:r>
              <a:rPr lang="tr-TR" dirty="0" err="1"/>
              <a:t>Strings</a:t>
            </a:r>
            <a:endParaRPr lang="tr-TR" dirty="0"/>
          </a:p>
          <a:p>
            <a:r>
              <a:rPr lang="tr-TR" dirty="0" err="1"/>
              <a:t>Lists</a:t>
            </a:r>
            <a:br>
              <a:rPr lang="tr-TR" dirty="0"/>
            </a:b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872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Topics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</a:p>
          <a:p>
            <a:r>
              <a:rPr lang="tr-TR" dirty="0"/>
              <a:t>Basic </a:t>
            </a:r>
            <a:r>
              <a:rPr lang="tr-TR" dirty="0" err="1"/>
              <a:t>syntax</a:t>
            </a:r>
            <a:r>
              <a:rPr lang="tr-TR" dirty="0"/>
              <a:t> – </a:t>
            </a:r>
            <a:r>
              <a:rPr lang="tr-TR" dirty="0" err="1"/>
              <a:t>variables</a:t>
            </a:r>
            <a:r>
              <a:rPr lang="tr-TR" dirty="0"/>
              <a:t>, </a:t>
            </a:r>
            <a:r>
              <a:rPr lang="tr-TR" dirty="0" err="1"/>
              <a:t>expressions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statements</a:t>
            </a:r>
            <a:r>
              <a:rPr lang="tr-TR" dirty="0"/>
              <a:t> </a:t>
            </a:r>
          </a:p>
          <a:p>
            <a:r>
              <a:rPr lang="tr-TR" dirty="0" err="1"/>
              <a:t>Functions</a:t>
            </a:r>
            <a:endParaRPr lang="tr-TR" dirty="0"/>
          </a:p>
          <a:p>
            <a:r>
              <a:rPr lang="tr-TR" dirty="0" err="1"/>
              <a:t>Conditionals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recursion</a:t>
            </a:r>
            <a:endParaRPr lang="tr-TR" dirty="0"/>
          </a:p>
          <a:p>
            <a:r>
              <a:rPr lang="tr-TR" dirty="0" err="1"/>
              <a:t>Iterations</a:t>
            </a:r>
            <a:endParaRPr lang="tr-TR" dirty="0"/>
          </a:p>
          <a:p>
            <a:r>
              <a:rPr lang="tr-TR" dirty="0" err="1"/>
              <a:t>Strings</a:t>
            </a:r>
            <a:endParaRPr lang="tr-TR" dirty="0"/>
          </a:p>
          <a:p>
            <a:r>
              <a:rPr lang="tr-TR" dirty="0" err="1"/>
              <a:t>Lists</a:t>
            </a:r>
            <a:endParaRPr lang="tr-TR" dirty="0"/>
          </a:p>
          <a:p>
            <a:r>
              <a:rPr lang="tr-TR" dirty="0" err="1"/>
              <a:t>Dictionaries</a:t>
            </a:r>
            <a:br>
              <a:rPr lang="tr-TR" dirty="0"/>
            </a:b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633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Topics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</a:p>
          <a:p>
            <a:r>
              <a:rPr lang="tr-TR" dirty="0"/>
              <a:t>Basic </a:t>
            </a:r>
            <a:r>
              <a:rPr lang="tr-TR" dirty="0" err="1"/>
              <a:t>syntax</a:t>
            </a:r>
            <a:r>
              <a:rPr lang="tr-TR" dirty="0"/>
              <a:t> – </a:t>
            </a:r>
            <a:r>
              <a:rPr lang="tr-TR" dirty="0" err="1"/>
              <a:t>variables</a:t>
            </a:r>
            <a:r>
              <a:rPr lang="tr-TR" dirty="0"/>
              <a:t>, </a:t>
            </a:r>
            <a:r>
              <a:rPr lang="tr-TR" dirty="0" err="1"/>
              <a:t>expressions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statements</a:t>
            </a:r>
            <a:r>
              <a:rPr lang="tr-TR" dirty="0"/>
              <a:t> </a:t>
            </a:r>
          </a:p>
          <a:p>
            <a:r>
              <a:rPr lang="tr-TR" dirty="0" err="1"/>
              <a:t>Functions</a:t>
            </a:r>
            <a:endParaRPr lang="tr-TR" dirty="0"/>
          </a:p>
          <a:p>
            <a:r>
              <a:rPr lang="tr-TR" dirty="0" err="1"/>
              <a:t>Conditionals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recursion</a:t>
            </a:r>
            <a:endParaRPr lang="tr-TR" dirty="0"/>
          </a:p>
          <a:p>
            <a:r>
              <a:rPr lang="tr-TR" dirty="0" err="1"/>
              <a:t>Iterations</a:t>
            </a:r>
            <a:endParaRPr lang="tr-TR" dirty="0"/>
          </a:p>
          <a:p>
            <a:r>
              <a:rPr lang="tr-TR" dirty="0" err="1"/>
              <a:t>Strings</a:t>
            </a:r>
            <a:endParaRPr lang="tr-TR" dirty="0"/>
          </a:p>
          <a:p>
            <a:r>
              <a:rPr lang="tr-TR" dirty="0" err="1"/>
              <a:t>Lists</a:t>
            </a:r>
            <a:endParaRPr lang="tr-TR" dirty="0"/>
          </a:p>
          <a:p>
            <a:r>
              <a:rPr lang="tr-TR" dirty="0" err="1"/>
              <a:t>Dictionaries</a:t>
            </a:r>
            <a:endParaRPr lang="tr-TR" dirty="0"/>
          </a:p>
          <a:p>
            <a:r>
              <a:rPr lang="tr-TR" dirty="0" err="1"/>
              <a:t>Files</a:t>
            </a:r>
            <a:br>
              <a:rPr lang="tr-TR" dirty="0"/>
            </a:b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0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Topics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</a:p>
          <a:p>
            <a:r>
              <a:rPr lang="tr-TR" dirty="0"/>
              <a:t>Basic </a:t>
            </a:r>
            <a:r>
              <a:rPr lang="tr-TR" dirty="0" err="1"/>
              <a:t>syntax</a:t>
            </a:r>
            <a:r>
              <a:rPr lang="tr-TR" dirty="0"/>
              <a:t> – </a:t>
            </a:r>
            <a:r>
              <a:rPr lang="tr-TR" dirty="0" err="1"/>
              <a:t>variables</a:t>
            </a:r>
            <a:r>
              <a:rPr lang="tr-TR" dirty="0"/>
              <a:t>, </a:t>
            </a:r>
            <a:r>
              <a:rPr lang="tr-TR" dirty="0" err="1"/>
              <a:t>expressions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statements</a:t>
            </a:r>
            <a:r>
              <a:rPr lang="tr-TR" dirty="0"/>
              <a:t> </a:t>
            </a:r>
          </a:p>
          <a:p>
            <a:r>
              <a:rPr lang="tr-TR" dirty="0" err="1"/>
              <a:t>Functions</a:t>
            </a:r>
            <a:endParaRPr lang="tr-TR" dirty="0"/>
          </a:p>
          <a:p>
            <a:r>
              <a:rPr lang="tr-TR" dirty="0" err="1"/>
              <a:t>Conditionals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recursion</a:t>
            </a:r>
            <a:endParaRPr lang="tr-TR" dirty="0"/>
          </a:p>
          <a:p>
            <a:r>
              <a:rPr lang="tr-TR" dirty="0" err="1"/>
              <a:t>Iterations</a:t>
            </a:r>
            <a:endParaRPr lang="tr-TR" dirty="0"/>
          </a:p>
          <a:p>
            <a:r>
              <a:rPr lang="tr-TR" dirty="0" err="1"/>
              <a:t>Strings</a:t>
            </a:r>
            <a:endParaRPr lang="tr-TR" dirty="0"/>
          </a:p>
          <a:p>
            <a:r>
              <a:rPr lang="tr-TR" dirty="0" err="1"/>
              <a:t>Lists</a:t>
            </a:r>
            <a:endParaRPr lang="tr-TR" dirty="0"/>
          </a:p>
          <a:p>
            <a:r>
              <a:rPr lang="tr-TR" dirty="0" err="1"/>
              <a:t>Dictionaries</a:t>
            </a:r>
            <a:endParaRPr lang="tr-TR" dirty="0"/>
          </a:p>
          <a:p>
            <a:r>
              <a:rPr lang="tr-TR" dirty="0" err="1"/>
              <a:t>Files</a:t>
            </a:r>
            <a:endParaRPr lang="tr-TR" dirty="0"/>
          </a:p>
          <a:p>
            <a:r>
              <a:rPr lang="tr-TR" dirty="0" err="1"/>
              <a:t>Classes</a:t>
            </a:r>
            <a:r>
              <a:rPr lang="tr-TR" dirty="0"/>
              <a:t> – </a:t>
            </a:r>
            <a:r>
              <a:rPr lang="tr-TR" dirty="0" err="1"/>
              <a:t>objects</a:t>
            </a:r>
            <a:r>
              <a:rPr lang="tr-TR" dirty="0"/>
              <a:t>, </a:t>
            </a:r>
            <a:r>
              <a:rPr lang="tr-TR" dirty="0" err="1"/>
              <a:t>functions</a:t>
            </a:r>
            <a:r>
              <a:rPr lang="tr-TR" dirty="0"/>
              <a:t>, </a:t>
            </a:r>
            <a:r>
              <a:rPr lang="tr-TR" dirty="0" err="1"/>
              <a:t>methods</a:t>
            </a:r>
            <a:r>
              <a:rPr lang="tr-TR" dirty="0"/>
              <a:t>, </a:t>
            </a:r>
            <a:r>
              <a:rPr lang="tr-TR" dirty="0" err="1"/>
              <a:t>inheritance</a:t>
            </a:r>
            <a:r>
              <a:rPr lang="tr-TR" dirty="0"/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782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609997" cy="5046039"/>
          </a:xfrm>
        </p:spPr>
        <p:txBody>
          <a:bodyPr/>
          <a:lstStyle/>
          <a:p>
            <a:r>
              <a:rPr lang="tr-TR" sz="8000" b="1" dirty="0" err="1"/>
              <a:t>Chapter</a:t>
            </a:r>
            <a:r>
              <a:rPr lang="tr-TR" sz="8000" b="1" dirty="0"/>
              <a:t> 1</a:t>
            </a:r>
            <a:br>
              <a:rPr lang="tr-TR" sz="8000" dirty="0"/>
            </a:br>
            <a:r>
              <a:rPr lang="tr-TR" sz="8000" dirty="0" err="1"/>
              <a:t>The</a:t>
            </a:r>
            <a:r>
              <a:rPr lang="tr-TR" sz="8000" dirty="0"/>
              <a:t> </a:t>
            </a:r>
            <a:r>
              <a:rPr lang="tr-TR" sz="8000" dirty="0" err="1"/>
              <a:t>way</a:t>
            </a:r>
            <a:r>
              <a:rPr lang="tr-TR" sz="8000" dirty="0"/>
              <a:t> of </a:t>
            </a:r>
            <a:r>
              <a:rPr lang="tr-TR" sz="8000" dirty="0" err="1"/>
              <a:t>the</a:t>
            </a:r>
            <a:r>
              <a:rPr lang="tr-TR" sz="8000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30401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Course </a:t>
            </a:r>
            <a:r>
              <a:rPr lang="tr-TR" dirty="0" err="1"/>
              <a:t>Overview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1737360"/>
            <a:ext cx="10018713" cy="4704346"/>
          </a:xfrm>
        </p:spPr>
        <p:txBody>
          <a:bodyPr>
            <a:normAutofit fontScale="55000" lnSpcReduction="20000"/>
          </a:bodyPr>
          <a:lstStyle/>
          <a:p>
            <a:endParaRPr lang="tr-TR" sz="3300" dirty="0"/>
          </a:p>
          <a:p>
            <a:r>
              <a:rPr lang="tr-TR" sz="3300" dirty="0" err="1"/>
              <a:t>About</a:t>
            </a:r>
            <a:r>
              <a:rPr lang="tr-TR" sz="3300" dirty="0"/>
              <a:t> </a:t>
            </a:r>
            <a:r>
              <a:rPr lang="tr-TR" sz="3300" dirty="0" err="1"/>
              <a:t>the</a:t>
            </a:r>
            <a:r>
              <a:rPr lang="tr-TR" sz="3300" dirty="0"/>
              <a:t> </a:t>
            </a:r>
            <a:r>
              <a:rPr lang="tr-TR" sz="3300" dirty="0" err="1"/>
              <a:t>Instructor</a:t>
            </a:r>
            <a:r>
              <a:rPr lang="tr-TR" sz="3300" dirty="0"/>
              <a:t>: Ahmet </a:t>
            </a:r>
            <a:r>
              <a:rPr lang="tr-TR" sz="3300" dirty="0" err="1"/>
              <a:t>Yuksel</a:t>
            </a:r>
            <a:endParaRPr lang="tr-TR" sz="3300" dirty="0"/>
          </a:p>
          <a:p>
            <a:r>
              <a:rPr lang="tr-TR" sz="3300" dirty="0"/>
              <a:t>E-mail: </a:t>
            </a:r>
            <a:r>
              <a:rPr lang="tr-TR" sz="3300" dirty="0" err="1"/>
              <a:t>ayuksel@ccny.cuny.edu</a:t>
            </a:r>
            <a:endParaRPr lang="tr-TR" sz="3300" dirty="0"/>
          </a:p>
          <a:p>
            <a:r>
              <a:rPr lang="tr-TR" sz="3300" dirty="0"/>
              <a:t>Office </a:t>
            </a:r>
            <a:r>
              <a:rPr lang="tr-TR" sz="3300" dirty="0" err="1"/>
              <a:t>hours</a:t>
            </a:r>
            <a:r>
              <a:rPr lang="tr-TR" sz="3300" dirty="0"/>
              <a:t>:  </a:t>
            </a:r>
            <a:r>
              <a:rPr lang="tr-TR" sz="3300" dirty="0" err="1"/>
              <a:t>Tue</a:t>
            </a:r>
            <a:r>
              <a:rPr lang="tr-TR" sz="3300" dirty="0"/>
              <a:t>  11:00-12:00    NAC 7/101</a:t>
            </a:r>
          </a:p>
          <a:p>
            <a:endParaRPr lang="tr-TR" sz="3300" dirty="0"/>
          </a:p>
          <a:p>
            <a:r>
              <a:rPr lang="tr-TR" sz="3300" dirty="0" err="1"/>
              <a:t>Section</a:t>
            </a:r>
            <a:r>
              <a:rPr lang="tr-TR" sz="3300" dirty="0"/>
              <a:t> 1 </a:t>
            </a:r>
            <a:r>
              <a:rPr lang="tr-TR" sz="3300" dirty="0" err="1"/>
              <a:t>Tuesday</a:t>
            </a:r>
            <a:r>
              <a:rPr lang="tr-TR" sz="3300" dirty="0"/>
              <a:t> 9:30 - 10:45 AM </a:t>
            </a:r>
          </a:p>
          <a:p>
            <a:r>
              <a:rPr lang="tr-TR" sz="3300" dirty="0" err="1"/>
              <a:t>Section</a:t>
            </a:r>
            <a:r>
              <a:rPr lang="tr-TR" sz="3300" dirty="0"/>
              <a:t> 2 </a:t>
            </a:r>
            <a:r>
              <a:rPr lang="tr-TR" sz="3300" dirty="0" err="1"/>
              <a:t>Tuesday</a:t>
            </a:r>
            <a:r>
              <a:rPr lang="tr-TR" sz="3300" dirty="0"/>
              <a:t> 12:30 - 1:45 PM</a:t>
            </a:r>
          </a:p>
          <a:p>
            <a:r>
              <a:rPr lang="tr-TR" sz="3300" dirty="0" err="1"/>
              <a:t>Section</a:t>
            </a:r>
            <a:r>
              <a:rPr lang="tr-TR" sz="3300" dirty="0"/>
              <a:t> 3 </a:t>
            </a:r>
            <a:r>
              <a:rPr lang="tr-TR" sz="3300" dirty="0" err="1"/>
              <a:t>Tuesday</a:t>
            </a:r>
            <a:r>
              <a:rPr lang="tr-TR" sz="3300" dirty="0"/>
              <a:t> 2:00 - 3:15 PM</a:t>
            </a:r>
          </a:p>
          <a:p>
            <a:pPr marL="0" indent="0">
              <a:buNone/>
            </a:pPr>
            <a:endParaRPr lang="tr-TR" sz="3300" dirty="0"/>
          </a:p>
          <a:p>
            <a:r>
              <a:rPr lang="tr-TR" sz="3300" dirty="0" err="1"/>
              <a:t>Credit</a:t>
            </a:r>
            <a:r>
              <a:rPr lang="tr-TR" sz="3300" dirty="0"/>
              <a:t> </a:t>
            </a:r>
            <a:r>
              <a:rPr lang="tr-TR" sz="3300" dirty="0" err="1"/>
              <a:t>Hours</a:t>
            </a:r>
            <a:r>
              <a:rPr lang="tr-TR" sz="3300" dirty="0"/>
              <a:t>: 1 </a:t>
            </a:r>
          </a:p>
          <a:p>
            <a:endParaRPr lang="tr-TR" sz="3300" dirty="0"/>
          </a:p>
          <a:p>
            <a:r>
              <a:rPr lang="tr-TR" sz="3300" dirty="0" err="1"/>
              <a:t>Prerequisite</a:t>
            </a:r>
            <a:r>
              <a:rPr lang="tr-TR" sz="3300" dirty="0"/>
              <a:t>(s): </a:t>
            </a:r>
            <a:r>
              <a:rPr lang="tr-TR" sz="3300" dirty="0" err="1"/>
              <a:t>CSc</a:t>
            </a:r>
            <a:r>
              <a:rPr lang="tr-TR" sz="3300" dirty="0"/>
              <a:t> 10300 </a:t>
            </a:r>
            <a:r>
              <a:rPr lang="tr-TR" sz="3300" dirty="0" err="1"/>
              <a:t>Introduction</a:t>
            </a:r>
            <a:r>
              <a:rPr lang="tr-TR" sz="3300" dirty="0"/>
              <a:t> </a:t>
            </a:r>
            <a:r>
              <a:rPr lang="tr-TR" sz="3300" dirty="0" err="1"/>
              <a:t>to</a:t>
            </a:r>
            <a:r>
              <a:rPr lang="tr-TR" sz="3300" dirty="0"/>
              <a:t> Computing </a:t>
            </a:r>
            <a:r>
              <a:rPr lang="tr-TR" sz="3300" dirty="0" err="1"/>
              <a:t>for</a:t>
            </a:r>
            <a:r>
              <a:rPr lang="tr-TR" sz="3300" dirty="0"/>
              <a:t> </a:t>
            </a:r>
            <a:r>
              <a:rPr lang="tr-TR" sz="3300" dirty="0" err="1"/>
              <a:t>Majors</a:t>
            </a:r>
            <a:endParaRPr lang="tr-TR" sz="33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920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program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course’s</a:t>
            </a:r>
            <a:r>
              <a:rPr lang="tr-TR" dirty="0"/>
              <a:t> </a:t>
            </a:r>
            <a:r>
              <a:rPr lang="tr-TR" dirty="0" err="1"/>
              <a:t>textbook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teach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a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scientist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skill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scientist</a:t>
            </a:r>
            <a:r>
              <a:rPr lang="tr-TR" dirty="0"/>
              <a:t> is </a:t>
            </a:r>
            <a:r>
              <a:rPr lang="tr-TR" b="1" dirty="0"/>
              <a:t>problem </a:t>
            </a:r>
            <a:r>
              <a:rPr lang="tr-TR" b="1" dirty="0" err="1"/>
              <a:t>solving</a:t>
            </a:r>
            <a:r>
              <a:rPr lang="tr-TR" b="1" dirty="0"/>
              <a:t>. </a:t>
            </a:r>
          </a:p>
          <a:p>
            <a:endParaRPr lang="tr-TR" dirty="0"/>
          </a:p>
          <a:p>
            <a:r>
              <a:rPr lang="tr-TR" dirty="0"/>
              <a:t>Problem </a:t>
            </a:r>
            <a:r>
              <a:rPr lang="tr-TR" dirty="0" err="1"/>
              <a:t>solving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ability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formulate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, </a:t>
            </a:r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creatively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express</a:t>
            </a:r>
            <a:r>
              <a:rPr lang="tr-TR" dirty="0"/>
              <a:t> a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clearly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accurately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20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1.1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learning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course</a:t>
            </a:r>
            <a:r>
              <a:rPr lang="tr-TR" dirty="0"/>
              <a:t> is Python3.</a:t>
            </a:r>
          </a:p>
          <a:p>
            <a:endParaRPr lang="tr-TR" dirty="0"/>
          </a:p>
          <a:p>
            <a:r>
              <a:rPr lang="tr-TR" dirty="0" err="1"/>
              <a:t>Python</a:t>
            </a:r>
            <a:r>
              <a:rPr lang="tr-TR" dirty="0"/>
              <a:t> is an </a:t>
            </a:r>
            <a:r>
              <a:rPr lang="tr-TR" dirty="0" err="1"/>
              <a:t>example</a:t>
            </a:r>
            <a:r>
              <a:rPr lang="tr-TR" dirty="0"/>
              <a:t> of a </a:t>
            </a:r>
            <a:r>
              <a:rPr lang="tr-TR" dirty="0" err="1"/>
              <a:t>high-level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;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high-level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heard</a:t>
            </a:r>
            <a:r>
              <a:rPr lang="tr-TR" dirty="0"/>
              <a:t> of </a:t>
            </a:r>
            <a:r>
              <a:rPr lang="tr-TR" dirty="0" err="1"/>
              <a:t>are</a:t>
            </a:r>
            <a:r>
              <a:rPr lang="tr-TR" dirty="0"/>
              <a:t> C, C++, </a:t>
            </a:r>
            <a:r>
              <a:rPr lang="tr-TR" dirty="0" err="1"/>
              <a:t>Perl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Java. </a:t>
            </a:r>
          </a:p>
          <a:p>
            <a:endParaRPr lang="tr-TR" dirty="0"/>
          </a:p>
          <a:p>
            <a:r>
              <a:rPr lang="tr-TR" dirty="0"/>
              <a:t>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</a:t>
            </a:r>
            <a:r>
              <a:rPr lang="tr-TR" dirty="0" err="1"/>
              <a:t>infer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name “</a:t>
            </a:r>
            <a:r>
              <a:rPr lang="tr-TR" dirty="0" err="1"/>
              <a:t>high-level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,”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, </a:t>
            </a:r>
          </a:p>
          <a:p>
            <a:endParaRPr lang="tr-TR" dirty="0"/>
          </a:p>
          <a:p>
            <a:r>
              <a:rPr lang="tr-TR" dirty="0" err="1"/>
              <a:t>What’s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0615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1.1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learning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course</a:t>
            </a:r>
            <a:r>
              <a:rPr lang="tr-TR" dirty="0"/>
              <a:t> is Python3.</a:t>
            </a:r>
          </a:p>
          <a:p>
            <a:endParaRPr lang="tr-TR" dirty="0"/>
          </a:p>
          <a:p>
            <a:r>
              <a:rPr lang="tr-TR" dirty="0" err="1"/>
              <a:t>Python</a:t>
            </a:r>
            <a:r>
              <a:rPr lang="tr-TR" dirty="0"/>
              <a:t> is an </a:t>
            </a:r>
            <a:r>
              <a:rPr lang="tr-TR" dirty="0" err="1"/>
              <a:t>example</a:t>
            </a:r>
            <a:r>
              <a:rPr lang="tr-TR" dirty="0"/>
              <a:t> of a </a:t>
            </a:r>
            <a:r>
              <a:rPr lang="tr-TR" dirty="0" err="1"/>
              <a:t>high-level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;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high-level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heard</a:t>
            </a:r>
            <a:r>
              <a:rPr lang="tr-TR" dirty="0"/>
              <a:t> of </a:t>
            </a:r>
            <a:r>
              <a:rPr lang="tr-TR" dirty="0" err="1"/>
              <a:t>are</a:t>
            </a:r>
            <a:r>
              <a:rPr lang="tr-TR" dirty="0"/>
              <a:t> C, C++, </a:t>
            </a:r>
            <a:r>
              <a:rPr lang="tr-TR" dirty="0" err="1"/>
              <a:t>Perl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Java. </a:t>
            </a:r>
          </a:p>
          <a:p>
            <a:endParaRPr lang="tr-TR" dirty="0"/>
          </a:p>
          <a:p>
            <a:r>
              <a:rPr lang="tr-TR" dirty="0"/>
              <a:t>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</a:t>
            </a:r>
            <a:r>
              <a:rPr lang="tr-TR" dirty="0" err="1"/>
              <a:t>infer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name “</a:t>
            </a:r>
            <a:r>
              <a:rPr lang="tr-TR" dirty="0" err="1"/>
              <a:t>high-level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,”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;</a:t>
            </a:r>
          </a:p>
          <a:p>
            <a:r>
              <a:rPr lang="tr-TR" dirty="0"/>
              <a:t> “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” </a:t>
            </a:r>
            <a:r>
              <a:rPr lang="tr-TR" dirty="0" err="1"/>
              <a:t>or</a:t>
            </a:r>
            <a:r>
              <a:rPr lang="tr-TR" dirty="0"/>
              <a:t> “</a:t>
            </a:r>
            <a:r>
              <a:rPr lang="tr-TR" dirty="0" err="1"/>
              <a:t>assembly</a:t>
            </a:r>
            <a:r>
              <a:rPr lang="tr-TR" dirty="0"/>
              <a:t> </a:t>
            </a:r>
            <a:r>
              <a:rPr lang="tr-TR" dirty="0" err="1"/>
              <a:t>laguages</a:t>
            </a:r>
            <a:r>
              <a:rPr lang="tr-TR" dirty="0"/>
              <a:t>”.</a:t>
            </a:r>
          </a:p>
          <a:p>
            <a:endParaRPr lang="tr-TR" dirty="0"/>
          </a:p>
          <a:p>
            <a:r>
              <a:rPr lang="tr-TR" dirty="0" err="1"/>
              <a:t>What’s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63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 err="1"/>
              <a:t>Two</a:t>
            </a:r>
            <a:r>
              <a:rPr lang="tr-TR" sz="3200" dirty="0"/>
              <a:t> </a:t>
            </a:r>
            <a:r>
              <a:rPr lang="tr-TR" sz="3200" dirty="0" err="1"/>
              <a:t>kinds</a:t>
            </a:r>
            <a:r>
              <a:rPr lang="tr-TR" sz="3200" dirty="0"/>
              <a:t> of </a:t>
            </a:r>
            <a:r>
              <a:rPr lang="tr-TR" sz="3200" dirty="0" err="1"/>
              <a:t>programs</a:t>
            </a:r>
            <a:r>
              <a:rPr lang="tr-TR" sz="3200" dirty="0"/>
              <a:t> </a:t>
            </a:r>
            <a:r>
              <a:rPr lang="tr-TR" sz="3200" dirty="0" err="1"/>
              <a:t>process</a:t>
            </a:r>
            <a:r>
              <a:rPr lang="tr-TR" sz="3200" dirty="0"/>
              <a:t> </a:t>
            </a:r>
            <a:r>
              <a:rPr lang="tr-TR" sz="3200" dirty="0" err="1"/>
              <a:t>high-level</a:t>
            </a:r>
            <a:r>
              <a:rPr lang="tr-TR" sz="3200" dirty="0"/>
              <a:t> </a:t>
            </a:r>
            <a:r>
              <a:rPr lang="tr-TR" sz="3200" dirty="0" err="1"/>
              <a:t>languages</a:t>
            </a:r>
            <a:r>
              <a:rPr lang="tr-TR" sz="3200" dirty="0"/>
              <a:t> </a:t>
            </a:r>
            <a:r>
              <a:rPr lang="tr-TR" sz="3200" dirty="0" err="1"/>
              <a:t>into</a:t>
            </a:r>
            <a:r>
              <a:rPr lang="tr-TR" sz="3200" dirty="0"/>
              <a:t> </a:t>
            </a:r>
            <a:r>
              <a:rPr lang="tr-TR" sz="3200" dirty="0" err="1"/>
              <a:t>low-level</a:t>
            </a:r>
            <a:r>
              <a:rPr lang="tr-TR" sz="3200" dirty="0"/>
              <a:t> </a:t>
            </a:r>
            <a:r>
              <a:rPr lang="tr-TR" sz="3200" dirty="0" err="1"/>
              <a:t>languages</a:t>
            </a:r>
            <a:r>
              <a:rPr lang="tr-TR" sz="3200" dirty="0"/>
              <a:t>: </a:t>
            </a:r>
            <a:r>
              <a:rPr lang="tr-TR" sz="3200" b="1" dirty="0" err="1"/>
              <a:t>interpreters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b="1" dirty="0" err="1"/>
              <a:t>compilers</a:t>
            </a:r>
            <a:r>
              <a:rPr lang="tr-TR" sz="3200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099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Interpreter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197806"/>
          </a:xfrm>
        </p:spPr>
        <p:txBody>
          <a:bodyPr>
            <a:normAutofit/>
          </a:bodyPr>
          <a:lstStyle/>
          <a:p>
            <a:r>
              <a:rPr lang="tr-TR" dirty="0"/>
              <a:t>An </a:t>
            </a:r>
            <a:r>
              <a:rPr lang="tr-TR" dirty="0" err="1"/>
              <a:t>interpreter</a:t>
            </a:r>
            <a:r>
              <a:rPr lang="tr-TR" dirty="0"/>
              <a:t> </a:t>
            </a:r>
            <a:r>
              <a:rPr lang="tr-TR" dirty="0" err="1"/>
              <a:t>reads</a:t>
            </a:r>
            <a:r>
              <a:rPr lang="tr-TR" dirty="0"/>
              <a:t> a </a:t>
            </a:r>
            <a:r>
              <a:rPr lang="tr-TR" dirty="0" err="1"/>
              <a:t>high-level</a:t>
            </a:r>
            <a:r>
              <a:rPr lang="tr-TR" dirty="0"/>
              <a:t> program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executes</a:t>
            </a:r>
            <a:r>
              <a:rPr lang="tr-TR" dirty="0"/>
              <a:t> it, </a:t>
            </a:r>
            <a:r>
              <a:rPr lang="tr-TR" dirty="0" err="1"/>
              <a:t>meaning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it </a:t>
            </a:r>
            <a:r>
              <a:rPr lang="tr-TR" dirty="0" err="1"/>
              <a:t>does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program </a:t>
            </a:r>
            <a:r>
              <a:rPr lang="tr-TR" dirty="0" err="1"/>
              <a:t>says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processes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program a </a:t>
            </a:r>
            <a:r>
              <a:rPr lang="tr-TR" dirty="0" err="1"/>
              <a:t>little</a:t>
            </a:r>
            <a:r>
              <a:rPr lang="tr-TR" dirty="0"/>
              <a:t> at a time, </a:t>
            </a:r>
            <a:r>
              <a:rPr lang="tr-TR" dirty="0" err="1"/>
              <a:t>alternately</a:t>
            </a:r>
            <a:r>
              <a:rPr lang="tr-TR" dirty="0"/>
              <a:t> </a:t>
            </a:r>
            <a:r>
              <a:rPr lang="tr-TR" dirty="0" err="1"/>
              <a:t>reading</a:t>
            </a:r>
            <a:r>
              <a:rPr lang="tr-TR" dirty="0"/>
              <a:t> </a:t>
            </a:r>
            <a:r>
              <a:rPr lang="tr-TR" dirty="0" err="1"/>
              <a:t>lines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performing</a:t>
            </a:r>
            <a:r>
              <a:rPr lang="tr-TR" dirty="0"/>
              <a:t> </a:t>
            </a:r>
            <a:r>
              <a:rPr lang="tr-TR" dirty="0" err="1"/>
              <a:t>computations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29" y="4450396"/>
            <a:ext cx="6730900" cy="157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8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383158"/>
          </a:xfrm>
        </p:spPr>
        <p:txBody>
          <a:bodyPr>
            <a:normAutofit/>
          </a:bodyPr>
          <a:lstStyle/>
          <a:p>
            <a:r>
              <a:rPr lang="tr-TR" dirty="0"/>
              <a:t>A </a:t>
            </a:r>
            <a:r>
              <a:rPr lang="tr-TR" dirty="0" err="1"/>
              <a:t>compiler</a:t>
            </a:r>
            <a:r>
              <a:rPr lang="tr-TR" dirty="0"/>
              <a:t> </a:t>
            </a:r>
            <a:r>
              <a:rPr lang="tr-TR" dirty="0" err="1"/>
              <a:t>reads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program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translates</a:t>
            </a:r>
            <a:r>
              <a:rPr lang="tr-TR" dirty="0"/>
              <a:t> it </a:t>
            </a:r>
            <a:r>
              <a:rPr lang="tr-TR" dirty="0" err="1"/>
              <a:t>completely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program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. 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high-level</a:t>
            </a:r>
            <a:r>
              <a:rPr lang="tr-TR" dirty="0"/>
              <a:t> program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translated</a:t>
            </a:r>
            <a:r>
              <a:rPr lang="tr-TR" dirty="0"/>
              <a:t> program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executable</a:t>
            </a:r>
            <a:r>
              <a:rPr lang="tr-TR" dirty="0"/>
              <a:t>. </a:t>
            </a:r>
          </a:p>
          <a:p>
            <a:r>
              <a:rPr lang="tr-TR" dirty="0" err="1"/>
              <a:t>Once</a:t>
            </a:r>
            <a:r>
              <a:rPr lang="tr-TR" dirty="0"/>
              <a:t> a program is </a:t>
            </a:r>
            <a:r>
              <a:rPr lang="tr-TR" dirty="0" err="1"/>
              <a:t>compiled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execute</a:t>
            </a:r>
            <a:r>
              <a:rPr lang="tr-TR" dirty="0"/>
              <a:t> it </a:t>
            </a:r>
            <a:r>
              <a:rPr lang="tr-TR" dirty="0" err="1"/>
              <a:t>repeatedly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translation</a:t>
            </a:r>
            <a:r>
              <a:rPr lang="tr-TR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12" y="4635748"/>
            <a:ext cx="8655441" cy="16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68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Which</a:t>
            </a:r>
            <a:r>
              <a:rPr lang="tr-TR" sz="3200" dirty="0"/>
              <a:t> </a:t>
            </a:r>
            <a:r>
              <a:rPr lang="tr-TR" sz="3200" dirty="0" err="1"/>
              <a:t>one</a:t>
            </a:r>
            <a:r>
              <a:rPr lang="tr-TR" sz="3200" dirty="0"/>
              <a:t> </a:t>
            </a:r>
            <a:r>
              <a:rPr lang="tr-TR" sz="3200" dirty="0" err="1"/>
              <a:t>does</a:t>
            </a:r>
            <a:r>
              <a:rPr lang="tr-TR" sz="3200" dirty="0"/>
              <a:t> </a:t>
            </a:r>
            <a:r>
              <a:rPr lang="tr-TR" sz="3200" dirty="0" err="1"/>
              <a:t>Python</a:t>
            </a:r>
            <a:r>
              <a:rPr lang="tr-TR" sz="3200" dirty="0"/>
              <a:t> </a:t>
            </a:r>
            <a:r>
              <a:rPr lang="tr-TR" sz="3200" dirty="0" err="1"/>
              <a:t>belong</a:t>
            </a:r>
            <a:r>
              <a:rPr lang="tr-TR" sz="3200" dirty="0"/>
              <a:t> </a:t>
            </a:r>
            <a:r>
              <a:rPr lang="tr-TR" sz="3200" dirty="0" err="1"/>
              <a:t>to</a:t>
            </a:r>
            <a:r>
              <a:rPr lang="tr-TR" sz="3200" dirty="0"/>
              <a:t>? </a:t>
            </a:r>
          </a:p>
          <a:p>
            <a:endParaRPr lang="tr-TR" sz="3200" dirty="0"/>
          </a:p>
          <a:p>
            <a:endParaRPr lang="tr-TR" sz="3200" dirty="0"/>
          </a:p>
          <a:p>
            <a:pPr marL="0" indent="0" algn="ctr">
              <a:buNone/>
            </a:pPr>
            <a:r>
              <a:rPr lang="tr-TR" sz="3200" dirty="0" err="1"/>
              <a:t>Interpreted</a:t>
            </a:r>
            <a:r>
              <a:rPr lang="tr-TR" sz="3200" dirty="0"/>
              <a:t> </a:t>
            </a:r>
            <a:r>
              <a:rPr lang="tr-TR" sz="3200" dirty="0" err="1"/>
              <a:t>or</a:t>
            </a:r>
            <a:r>
              <a:rPr lang="tr-TR" sz="3200" dirty="0"/>
              <a:t> </a:t>
            </a:r>
            <a:r>
              <a:rPr lang="tr-TR" sz="3200" dirty="0" err="1"/>
              <a:t>Compiled</a:t>
            </a:r>
            <a:r>
              <a:rPr lang="tr-TR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1517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is </a:t>
            </a:r>
            <a:r>
              <a:rPr lang="tr-TR" dirty="0" err="1"/>
              <a:t>considered</a:t>
            </a:r>
            <a:r>
              <a:rPr lang="tr-TR" dirty="0"/>
              <a:t> an </a:t>
            </a:r>
            <a:r>
              <a:rPr lang="tr-TR" dirty="0" err="1"/>
              <a:t>interpreted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executed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an </a:t>
            </a:r>
            <a:r>
              <a:rPr lang="tr-TR" dirty="0" err="1"/>
              <a:t>interpreter</a:t>
            </a:r>
            <a:r>
              <a:rPr lang="tr-TR" dirty="0"/>
              <a:t>. </a:t>
            </a:r>
          </a:p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ways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interpreter</a:t>
            </a:r>
            <a:r>
              <a:rPr lang="tr-TR" dirty="0"/>
              <a:t>: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command-line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interpreter</a:t>
            </a:r>
            <a:r>
              <a:rPr lang="tr-TR" dirty="0"/>
              <a:t> </a:t>
            </a:r>
            <a:r>
              <a:rPr lang="tr-TR" dirty="0" err="1"/>
              <a:t>prints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005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- </a:t>
            </a:r>
            <a:r>
              <a:rPr lang="tr-TR" dirty="0" err="1"/>
              <a:t>Script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Alternatively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write</a:t>
            </a:r>
            <a:r>
              <a:rPr lang="tr-TR" dirty="0"/>
              <a:t> a program in a file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interpreter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execute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contents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file. </a:t>
            </a:r>
          </a:p>
          <a:p>
            <a:r>
              <a:rPr lang="tr-TR" dirty="0" err="1"/>
              <a:t>Such</a:t>
            </a:r>
            <a:r>
              <a:rPr lang="tr-TR" dirty="0"/>
              <a:t> a file is </a:t>
            </a:r>
            <a:r>
              <a:rPr lang="tr-TR" dirty="0" err="1"/>
              <a:t>called</a:t>
            </a:r>
            <a:r>
              <a:rPr lang="tr-TR" dirty="0"/>
              <a:t> a </a:t>
            </a:r>
            <a:r>
              <a:rPr lang="tr-TR" dirty="0" err="1"/>
              <a:t>script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a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editor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file </a:t>
            </a:r>
            <a:r>
              <a:rPr lang="tr-TR" dirty="0" err="1"/>
              <a:t>named</a:t>
            </a:r>
            <a:r>
              <a:rPr lang="tr-TR" dirty="0"/>
              <a:t> </a:t>
            </a:r>
            <a:r>
              <a:rPr lang="tr-TR" dirty="0" err="1"/>
              <a:t>latoya.py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contents</a:t>
            </a:r>
            <a:r>
              <a:rPr lang="tr-TR" dirty="0"/>
              <a:t>: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execute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program,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tell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interpreter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name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: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25" y="3235550"/>
            <a:ext cx="2603764" cy="78829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89" y="5413661"/>
            <a:ext cx="3448274" cy="9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9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Most</a:t>
            </a:r>
            <a:r>
              <a:rPr lang="tr-TR" dirty="0"/>
              <a:t> of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exercises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on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/>
              <a:t>But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necessary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Working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is </a:t>
            </a:r>
            <a:r>
              <a:rPr lang="tr-TR" dirty="0" err="1"/>
              <a:t>convenient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program </a:t>
            </a:r>
            <a:r>
              <a:rPr lang="tr-TR" dirty="0" err="1"/>
              <a:t>development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,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programs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execute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immediately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Once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working</a:t>
            </a:r>
            <a:r>
              <a:rPr lang="tr-TR" dirty="0"/>
              <a:t> program,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store</a:t>
            </a:r>
            <a:r>
              <a:rPr lang="tr-TR" dirty="0"/>
              <a:t> it in a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execute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modify</a:t>
            </a:r>
            <a:r>
              <a:rPr lang="tr-TR" dirty="0"/>
              <a:t> it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future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23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course</a:t>
            </a:r>
            <a:r>
              <a:rPr lang="tr-TR" sz="2400" dirty="0"/>
              <a:t> is </a:t>
            </a:r>
            <a:r>
              <a:rPr lang="tr-TR" sz="2400" dirty="0" err="1"/>
              <a:t>designed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develop</a:t>
            </a:r>
            <a:r>
              <a:rPr lang="tr-TR" sz="2400" dirty="0"/>
              <a:t> </a:t>
            </a:r>
            <a:r>
              <a:rPr lang="tr-TR" sz="2400" dirty="0" err="1"/>
              <a:t>understanding</a:t>
            </a:r>
            <a:r>
              <a:rPr lang="tr-TR" sz="2400" dirty="0"/>
              <a:t> of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fluency</a:t>
            </a:r>
            <a:r>
              <a:rPr lang="tr-TR" sz="2400" dirty="0"/>
              <a:t> in </a:t>
            </a:r>
            <a:r>
              <a:rPr lang="tr-TR" sz="2400" dirty="0" err="1"/>
              <a:t>current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important</a:t>
            </a:r>
            <a:r>
              <a:rPr lang="tr-TR" sz="2400" dirty="0"/>
              <a:t> </a:t>
            </a:r>
            <a:r>
              <a:rPr lang="tr-TR" sz="2400" dirty="0" err="1"/>
              <a:t>programming</a:t>
            </a:r>
            <a:r>
              <a:rPr lang="tr-TR" sz="2400" dirty="0"/>
              <a:t> </a:t>
            </a:r>
            <a:r>
              <a:rPr lang="tr-TR" sz="2400" dirty="0" err="1"/>
              <a:t>languages</a:t>
            </a:r>
            <a:r>
              <a:rPr lang="tr-TR" sz="2400" dirty="0"/>
              <a:t>. </a:t>
            </a:r>
          </a:p>
          <a:p>
            <a:endParaRPr lang="tr-TR" sz="2400" dirty="0"/>
          </a:p>
          <a:p>
            <a:r>
              <a:rPr lang="tr-TR" sz="2400" dirty="0" err="1"/>
              <a:t>Specifically</a:t>
            </a:r>
            <a:r>
              <a:rPr lang="tr-TR" sz="2400" dirty="0"/>
              <a:t>,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course</a:t>
            </a:r>
            <a:r>
              <a:rPr lang="tr-TR" sz="2400" dirty="0"/>
              <a:t> </a:t>
            </a:r>
            <a:r>
              <a:rPr lang="tr-TR" sz="2400" dirty="0" err="1"/>
              <a:t>aims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develop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student’s</a:t>
            </a:r>
            <a:r>
              <a:rPr lang="tr-TR" sz="2400" dirty="0"/>
              <a:t> </a:t>
            </a:r>
            <a:r>
              <a:rPr lang="tr-TR" sz="2400" dirty="0" err="1"/>
              <a:t>fluency</a:t>
            </a:r>
            <a:r>
              <a:rPr lang="tr-TR" sz="2400" dirty="0"/>
              <a:t> in </a:t>
            </a:r>
            <a:r>
              <a:rPr lang="tr-TR" sz="2400" b="1" dirty="0" err="1"/>
              <a:t>Python</a:t>
            </a:r>
            <a:r>
              <a:rPr lang="tr-TR" sz="2400" b="1" dirty="0"/>
              <a:t>. </a:t>
            </a:r>
          </a:p>
          <a:p>
            <a:endParaRPr lang="tr-TR" sz="2400" dirty="0"/>
          </a:p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course</a:t>
            </a:r>
            <a:r>
              <a:rPr lang="tr-TR" sz="2400" dirty="0"/>
              <a:t> is </a:t>
            </a:r>
            <a:r>
              <a:rPr lang="tr-TR" sz="2400" dirty="0" err="1"/>
              <a:t>intended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those</a:t>
            </a:r>
            <a:r>
              <a:rPr lang="tr-TR" sz="2400" dirty="0"/>
              <a:t> </a:t>
            </a:r>
            <a:r>
              <a:rPr lang="tr-TR" sz="2400" dirty="0" err="1"/>
              <a:t>who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already</a:t>
            </a:r>
            <a:r>
              <a:rPr lang="tr-TR" sz="2400" dirty="0"/>
              <a:t> </a:t>
            </a:r>
            <a:r>
              <a:rPr lang="tr-TR" sz="2400" dirty="0" err="1"/>
              <a:t>learned</a:t>
            </a:r>
            <a:r>
              <a:rPr lang="tr-TR" sz="2400" dirty="0"/>
              <a:t> </a:t>
            </a:r>
            <a:r>
              <a:rPr lang="tr-TR" sz="2400" dirty="0" err="1"/>
              <a:t>object-oriented</a:t>
            </a:r>
            <a:r>
              <a:rPr lang="tr-TR" sz="2400" dirty="0"/>
              <a:t> </a:t>
            </a:r>
            <a:r>
              <a:rPr lang="tr-TR" sz="2400" dirty="0" err="1"/>
              <a:t>concepts</a:t>
            </a:r>
            <a:r>
              <a:rPr lang="tr-TR" sz="2400" dirty="0"/>
              <a:t> in at </a:t>
            </a:r>
            <a:r>
              <a:rPr lang="tr-TR" sz="2400" dirty="0" err="1"/>
              <a:t>least</a:t>
            </a:r>
            <a:r>
              <a:rPr lang="tr-TR" sz="2400" dirty="0"/>
              <a:t> </a:t>
            </a:r>
            <a:r>
              <a:rPr lang="tr-TR" sz="2400" dirty="0" err="1"/>
              <a:t>one</a:t>
            </a:r>
            <a:r>
              <a:rPr lang="tr-TR" sz="2400" dirty="0"/>
              <a:t> </a:t>
            </a:r>
            <a:r>
              <a:rPr lang="tr-TR" sz="2400" dirty="0" err="1"/>
              <a:t>programming</a:t>
            </a:r>
            <a:r>
              <a:rPr lang="tr-TR" sz="2400" dirty="0"/>
              <a:t> </a:t>
            </a:r>
            <a:r>
              <a:rPr lang="tr-TR" sz="2400" dirty="0" err="1"/>
              <a:t>language</a:t>
            </a:r>
            <a:r>
              <a:rPr lang="tr-TR" sz="2400" dirty="0"/>
              <a:t>. </a:t>
            </a:r>
          </a:p>
          <a:p>
            <a:endParaRPr lang="tr-TR" sz="2400" dirty="0"/>
          </a:p>
          <a:p>
            <a:r>
              <a:rPr lang="tr-TR" sz="2400" dirty="0"/>
              <a:t>A </a:t>
            </a:r>
            <a:r>
              <a:rPr lang="tr-TR" sz="2400" dirty="0" err="1"/>
              <a:t>series</a:t>
            </a:r>
            <a:r>
              <a:rPr lang="tr-TR" sz="2400" dirty="0"/>
              <a:t> of </a:t>
            </a:r>
            <a:r>
              <a:rPr lang="tr-TR" sz="2400" dirty="0" err="1"/>
              <a:t>programming</a:t>
            </a:r>
            <a:r>
              <a:rPr lang="tr-TR" sz="2400" dirty="0"/>
              <a:t> </a:t>
            </a:r>
            <a:r>
              <a:rPr lang="tr-TR" sz="2400" dirty="0" err="1"/>
              <a:t>projects</a:t>
            </a:r>
            <a:r>
              <a:rPr lang="tr-TR" sz="2400" dirty="0"/>
              <a:t> is an </a:t>
            </a:r>
            <a:r>
              <a:rPr lang="tr-TR" sz="2400" u="sng" dirty="0" err="1"/>
              <a:t>essential</a:t>
            </a:r>
            <a:r>
              <a:rPr lang="tr-TR" sz="2400" dirty="0"/>
              <a:t> </a:t>
            </a:r>
            <a:r>
              <a:rPr lang="tr-TR" sz="2400" dirty="0" err="1"/>
              <a:t>component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course</a:t>
            </a:r>
            <a:r>
              <a:rPr lang="tr-TR" sz="2400" dirty="0"/>
              <a:t>. </a:t>
            </a:r>
          </a:p>
          <a:p>
            <a:endParaRPr lang="tr-TR" dirty="0"/>
          </a:p>
        </p:txBody>
      </p:sp>
      <p:sp>
        <p:nvSpPr>
          <p:cNvPr id="4" name="Başlık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		Course </a:t>
            </a:r>
            <a:r>
              <a:rPr lang="tr-TR" dirty="0" err="1"/>
              <a:t>Description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739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46" y="1853248"/>
            <a:ext cx="10030127" cy="1733362"/>
          </a:xfrm>
          <a:prstGeom prst="rect">
            <a:avLst/>
          </a:prstGeo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875201" y="3586610"/>
            <a:ext cx="8946541" cy="238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interpreter</a:t>
            </a:r>
            <a:r>
              <a:rPr lang="tr-TR" dirty="0"/>
              <a:t>. 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lines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messages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interpreter</a:t>
            </a:r>
            <a:r>
              <a:rPr lang="tr-TR" dirty="0"/>
              <a:t>. 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third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b="1" dirty="0"/>
              <a:t>&gt;&gt;&gt;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prompt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interpreter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indicate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it is </a:t>
            </a:r>
            <a:r>
              <a:rPr lang="tr-TR" dirty="0" err="1"/>
              <a:t>ready</a:t>
            </a:r>
            <a:r>
              <a:rPr lang="tr-TR" dirty="0"/>
              <a:t>. </a:t>
            </a:r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typed</a:t>
            </a:r>
            <a:r>
              <a:rPr lang="tr-TR" dirty="0"/>
              <a:t> </a:t>
            </a:r>
            <a:r>
              <a:rPr lang="tr-TR" dirty="0" err="1"/>
              <a:t>print</a:t>
            </a:r>
            <a:r>
              <a:rPr lang="tr-TR" dirty="0"/>
              <a:t> 1 + 1,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interpreter</a:t>
            </a:r>
            <a:r>
              <a:rPr lang="tr-TR" dirty="0"/>
              <a:t> </a:t>
            </a:r>
            <a:r>
              <a:rPr lang="tr-TR" dirty="0" err="1"/>
              <a:t>replied</a:t>
            </a:r>
            <a:r>
              <a:rPr lang="tr-TR" dirty="0"/>
              <a:t> 2.</a:t>
            </a:r>
          </a:p>
        </p:txBody>
      </p:sp>
    </p:spTree>
    <p:extLst>
      <p:ext uri="{BB962C8B-B14F-4D97-AF65-F5344CB8AC3E}">
        <p14:creationId xmlns:p14="http://schemas.microsoft.com/office/powerpoint/2010/main" val="1536509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1.2 </a:t>
            </a:r>
            <a:r>
              <a:rPr lang="tr-TR" dirty="0" err="1"/>
              <a:t>What</a:t>
            </a:r>
            <a:r>
              <a:rPr lang="tr-TR" dirty="0"/>
              <a:t> is a program?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7775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1.2 </a:t>
            </a:r>
            <a:r>
              <a:rPr lang="tr-TR" dirty="0" err="1"/>
              <a:t>What</a:t>
            </a:r>
            <a:r>
              <a:rPr lang="tr-TR" dirty="0"/>
              <a:t> is a program?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A program </a:t>
            </a:r>
            <a:r>
              <a:rPr lang="tr-TR" dirty="0"/>
              <a:t>is a </a:t>
            </a:r>
            <a:r>
              <a:rPr lang="tr-TR" dirty="0" err="1"/>
              <a:t>sequence</a:t>
            </a:r>
            <a:r>
              <a:rPr lang="tr-TR" dirty="0"/>
              <a:t> of </a:t>
            </a:r>
            <a:r>
              <a:rPr lang="tr-TR" dirty="0" err="1"/>
              <a:t>instructions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specifies</a:t>
            </a:r>
            <a:r>
              <a:rPr lang="tr-TR" dirty="0"/>
              <a:t> 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a </a:t>
            </a:r>
            <a:r>
              <a:rPr lang="tr-TR" dirty="0" err="1"/>
              <a:t>computation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computation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be </a:t>
            </a:r>
            <a:r>
              <a:rPr lang="tr-TR" dirty="0" err="1"/>
              <a:t>something</a:t>
            </a:r>
            <a:r>
              <a:rPr lang="tr-TR" dirty="0"/>
              <a:t> </a:t>
            </a:r>
            <a:r>
              <a:rPr lang="tr-TR" dirty="0" err="1"/>
              <a:t>mathematical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solving</a:t>
            </a:r>
            <a:r>
              <a:rPr lang="tr-TR" dirty="0"/>
              <a:t> a </a:t>
            </a:r>
            <a:r>
              <a:rPr lang="tr-TR" dirty="0" err="1"/>
              <a:t>system</a:t>
            </a:r>
            <a:r>
              <a:rPr lang="tr-TR" dirty="0"/>
              <a:t> of </a:t>
            </a:r>
            <a:r>
              <a:rPr lang="tr-TR" dirty="0" err="1"/>
              <a:t>equations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roots</a:t>
            </a:r>
            <a:r>
              <a:rPr lang="tr-TR" dirty="0"/>
              <a:t> of a </a:t>
            </a:r>
            <a:r>
              <a:rPr lang="tr-TR" dirty="0" err="1"/>
              <a:t>polynomial</a:t>
            </a:r>
            <a:r>
              <a:rPr lang="tr-TR" dirty="0"/>
              <a:t>, but it can </a:t>
            </a:r>
            <a:r>
              <a:rPr lang="tr-TR" dirty="0" err="1"/>
              <a:t>also</a:t>
            </a:r>
            <a:r>
              <a:rPr lang="tr-TR" dirty="0"/>
              <a:t> be a </a:t>
            </a:r>
            <a:r>
              <a:rPr lang="tr-TR" dirty="0" err="1"/>
              <a:t>symbolic</a:t>
            </a:r>
            <a:r>
              <a:rPr lang="tr-TR" dirty="0"/>
              <a:t> </a:t>
            </a:r>
            <a:r>
              <a:rPr lang="tr-TR" dirty="0" err="1"/>
              <a:t>computation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searching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replacing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in a </a:t>
            </a:r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compiling</a:t>
            </a:r>
            <a:r>
              <a:rPr lang="tr-TR" dirty="0"/>
              <a:t> a program.</a:t>
            </a:r>
          </a:p>
        </p:txBody>
      </p:sp>
    </p:spTree>
    <p:extLst>
      <p:ext uri="{BB962C8B-B14F-4D97-AF65-F5344CB8AC3E}">
        <p14:creationId xmlns:p14="http://schemas.microsoft.com/office/powerpoint/2010/main" val="119452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1.2 </a:t>
            </a:r>
            <a:r>
              <a:rPr lang="tr-TR" dirty="0" err="1"/>
              <a:t>What</a:t>
            </a:r>
            <a:r>
              <a:rPr lang="tr-TR" dirty="0"/>
              <a:t> is a program?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78407" cy="4195481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details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in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, but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instructions</a:t>
            </a:r>
            <a:r>
              <a:rPr lang="tr-TR" dirty="0"/>
              <a:t> </a:t>
            </a:r>
            <a:r>
              <a:rPr lang="tr-TR" dirty="0" err="1"/>
              <a:t>appear</a:t>
            </a:r>
            <a:r>
              <a:rPr lang="tr-TR" dirty="0"/>
              <a:t> in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96825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1.2 </a:t>
            </a:r>
            <a:r>
              <a:rPr lang="tr-TR" dirty="0" err="1"/>
              <a:t>What</a:t>
            </a:r>
            <a:r>
              <a:rPr lang="tr-TR"/>
              <a:t> is a program?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9869488" cy="4195481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details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in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, but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instructions</a:t>
            </a:r>
            <a:r>
              <a:rPr lang="tr-TR" dirty="0"/>
              <a:t> </a:t>
            </a:r>
            <a:r>
              <a:rPr lang="tr-TR" dirty="0" err="1"/>
              <a:t>appear</a:t>
            </a:r>
            <a:r>
              <a:rPr lang="tr-TR" dirty="0"/>
              <a:t> in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b="1" dirty="0" err="1"/>
              <a:t>input</a:t>
            </a:r>
            <a:r>
              <a:rPr lang="tr-TR" b="1" dirty="0"/>
              <a:t>: </a:t>
            </a:r>
            <a:r>
              <a:rPr lang="tr-TR" dirty="0" err="1"/>
              <a:t>Get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keyboard</a:t>
            </a:r>
            <a:r>
              <a:rPr lang="tr-TR" dirty="0"/>
              <a:t>, a file,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689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1.2 </a:t>
            </a:r>
            <a:r>
              <a:rPr lang="tr-TR" dirty="0" err="1"/>
              <a:t>What</a:t>
            </a:r>
            <a:r>
              <a:rPr lang="tr-TR"/>
              <a:t> is a program?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9758277" cy="4195481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details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in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, but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instructions</a:t>
            </a:r>
            <a:r>
              <a:rPr lang="tr-TR" dirty="0"/>
              <a:t> </a:t>
            </a:r>
            <a:r>
              <a:rPr lang="tr-TR" dirty="0" err="1"/>
              <a:t>appear</a:t>
            </a:r>
            <a:r>
              <a:rPr lang="tr-TR" dirty="0"/>
              <a:t> in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b="1" dirty="0" err="1"/>
              <a:t>input</a:t>
            </a:r>
            <a:r>
              <a:rPr lang="tr-TR" b="1" dirty="0"/>
              <a:t>: </a:t>
            </a:r>
            <a:r>
              <a:rPr lang="tr-TR" dirty="0" err="1"/>
              <a:t>Get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keyboard</a:t>
            </a:r>
            <a:r>
              <a:rPr lang="tr-TR" dirty="0"/>
              <a:t>, a file,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.</a:t>
            </a:r>
          </a:p>
          <a:p>
            <a:r>
              <a:rPr lang="tr-TR" b="1" dirty="0" err="1"/>
              <a:t>output</a:t>
            </a:r>
            <a:r>
              <a:rPr lang="tr-TR" b="1" dirty="0"/>
              <a:t>: </a:t>
            </a:r>
            <a:r>
              <a:rPr lang="tr-TR" dirty="0" err="1"/>
              <a:t>Display</a:t>
            </a:r>
            <a:r>
              <a:rPr lang="tr-TR" dirty="0"/>
              <a:t> data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send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a file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807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1.2 </a:t>
            </a:r>
            <a:r>
              <a:rPr lang="tr-TR" dirty="0" err="1"/>
              <a:t>What</a:t>
            </a:r>
            <a:r>
              <a:rPr lang="tr-TR" dirty="0"/>
              <a:t> is a program?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24396" cy="4195481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details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in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, but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instructions</a:t>
            </a:r>
            <a:r>
              <a:rPr lang="tr-TR" dirty="0"/>
              <a:t> </a:t>
            </a:r>
            <a:r>
              <a:rPr lang="tr-TR" dirty="0" err="1"/>
              <a:t>appear</a:t>
            </a:r>
            <a:r>
              <a:rPr lang="tr-TR" dirty="0"/>
              <a:t> in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b="1" dirty="0" err="1"/>
              <a:t>input</a:t>
            </a:r>
            <a:r>
              <a:rPr lang="tr-TR" b="1" dirty="0"/>
              <a:t>: </a:t>
            </a:r>
            <a:r>
              <a:rPr lang="tr-TR" dirty="0" err="1"/>
              <a:t>Get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keyboard</a:t>
            </a:r>
            <a:r>
              <a:rPr lang="tr-TR" dirty="0"/>
              <a:t>, a file,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.</a:t>
            </a:r>
          </a:p>
          <a:p>
            <a:r>
              <a:rPr lang="tr-TR" b="1" dirty="0" err="1"/>
              <a:t>output</a:t>
            </a:r>
            <a:r>
              <a:rPr lang="tr-TR" b="1" dirty="0"/>
              <a:t>: </a:t>
            </a:r>
            <a:r>
              <a:rPr lang="tr-TR" dirty="0" err="1"/>
              <a:t>Display</a:t>
            </a:r>
            <a:r>
              <a:rPr lang="tr-TR" dirty="0"/>
              <a:t> data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send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a file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.</a:t>
            </a:r>
          </a:p>
          <a:p>
            <a:r>
              <a:rPr lang="tr-TR" b="1" dirty="0" err="1"/>
              <a:t>math</a:t>
            </a:r>
            <a:r>
              <a:rPr lang="tr-TR" b="1" dirty="0"/>
              <a:t>: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mathematical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addition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multiplication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4315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1.2 </a:t>
            </a:r>
            <a:r>
              <a:rPr lang="tr-TR" dirty="0" err="1"/>
              <a:t>What</a:t>
            </a:r>
            <a:r>
              <a:rPr lang="tr-TR" dirty="0"/>
              <a:t> is a program?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24396" cy="4195481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details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in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, but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instructions</a:t>
            </a:r>
            <a:r>
              <a:rPr lang="tr-TR" dirty="0"/>
              <a:t> </a:t>
            </a:r>
            <a:r>
              <a:rPr lang="tr-TR" dirty="0" err="1"/>
              <a:t>appear</a:t>
            </a:r>
            <a:r>
              <a:rPr lang="tr-TR" dirty="0"/>
              <a:t> in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b="1" dirty="0" err="1"/>
              <a:t>input</a:t>
            </a:r>
            <a:r>
              <a:rPr lang="tr-TR" b="1" dirty="0"/>
              <a:t>: </a:t>
            </a:r>
            <a:r>
              <a:rPr lang="tr-TR" dirty="0" err="1"/>
              <a:t>Get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keyboard</a:t>
            </a:r>
            <a:r>
              <a:rPr lang="tr-TR" dirty="0"/>
              <a:t>, a file,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.</a:t>
            </a:r>
          </a:p>
          <a:p>
            <a:r>
              <a:rPr lang="tr-TR" b="1" dirty="0" err="1"/>
              <a:t>output</a:t>
            </a:r>
            <a:r>
              <a:rPr lang="tr-TR" b="1" dirty="0"/>
              <a:t>: </a:t>
            </a:r>
            <a:r>
              <a:rPr lang="tr-TR" dirty="0" err="1"/>
              <a:t>Display</a:t>
            </a:r>
            <a:r>
              <a:rPr lang="tr-TR" dirty="0"/>
              <a:t> data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send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a file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.</a:t>
            </a:r>
          </a:p>
          <a:p>
            <a:r>
              <a:rPr lang="tr-TR" b="1" dirty="0" err="1"/>
              <a:t>math</a:t>
            </a:r>
            <a:r>
              <a:rPr lang="tr-TR" b="1" dirty="0"/>
              <a:t>: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mathematical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addition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multiplication</a:t>
            </a:r>
            <a:r>
              <a:rPr lang="tr-TR" dirty="0"/>
              <a:t>.</a:t>
            </a:r>
          </a:p>
          <a:p>
            <a:r>
              <a:rPr lang="tr-TR" b="1" dirty="0" err="1"/>
              <a:t>conditional</a:t>
            </a:r>
            <a:r>
              <a:rPr lang="tr-TR" b="1" dirty="0"/>
              <a:t> </a:t>
            </a:r>
            <a:r>
              <a:rPr lang="tr-TR" b="1" dirty="0" err="1"/>
              <a:t>execution</a:t>
            </a:r>
            <a:r>
              <a:rPr lang="tr-TR" b="1" dirty="0"/>
              <a:t>: </a:t>
            </a:r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execute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appropriate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 of </a:t>
            </a:r>
            <a:r>
              <a:rPr lang="tr-TR" dirty="0" err="1"/>
              <a:t>statements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0077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1.2 </a:t>
            </a:r>
            <a:r>
              <a:rPr lang="tr-TR" dirty="0" err="1"/>
              <a:t>What</a:t>
            </a:r>
            <a:r>
              <a:rPr lang="tr-TR" dirty="0"/>
              <a:t> is a program?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24396" cy="4195481"/>
          </a:xfrm>
        </p:spPr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details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in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, but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instructions</a:t>
            </a:r>
            <a:r>
              <a:rPr lang="tr-TR" dirty="0"/>
              <a:t> </a:t>
            </a:r>
            <a:r>
              <a:rPr lang="tr-TR" dirty="0" err="1"/>
              <a:t>appear</a:t>
            </a:r>
            <a:r>
              <a:rPr lang="tr-TR" dirty="0"/>
              <a:t> in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b="1" dirty="0" err="1"/>
              <a:t>input</a:t>
            </a:r>
            <a:r>
              <a:rPr lang="tr-TR" b="1" dirty="0"/>
              <a:t>: </a:t>
            </a:r>
            <a:r>
              <a:rPr lang="tr-TR" dirty="0" err="1"/>
              <a:t>Get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keyboard</a:t>
            </a:r>
            <a:r>
              <a:rPr lang="tr-TR" dirty="0"/>
              <a:t>, a file,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.</a:t>
            </a:r>
          </a:p>
          <a:p>
            <a:r>
              <a:rPr lang="tr-TR" b="1" dirty="0" err="1"/>
              <a:t>output</a:t>
            </a:r>
            <a:r>
              <a:rPr lang="tr-TR" b="1" dirty="0"/>
              <a:t>: </a:t>
            </a:r>
            <a:r>
              <a:rPr lang="tr-TR" dirty="0" err="1"/>
              <a:t>Display</a:t>
            </a:r>
            <a:r>
              <a:rPr lang="tr-TR" dirty="0"/>
              <a:t> data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send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a file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.</a:t>
            </a:r>
          </a:p>
          <a:p>
            <a:r>
              <a:rPr lang="tr-TR" b="1" dirty="0" err="1"/>
              <a:t>math</a:t>
            </a:r>
            <a:r>
              <a:rPr lang="tr-TR" b="1" dirty="0"/>
              <a:t>: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mathematical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addition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multiplication</a:t>
            </a:r>
            <a:r>
              <a:rPr lang="tr-TR" dirty="0"/>
              <a:t>.</a:t>
            </a:r>
          </a:p>
          <a:p>
            <a:r>
              <a:rPr lang="tr-TR" b="1" dirty="0" err="1"/>
              <a:t>conditional</a:t>
            </a:r>
            <a:r>
              <a:rPr lang="tr-TR" b="1" dirty="0"/>
              <a:t> </a:t>
            </a:r>
            <a:r>
              <a:rPr lang="tr-TR" b="1" dirty="0" err="1"/>
              <a:t>execution</a:t>
            </a:r>
            <a:r>
              <a:rPr lang="tr-TR" b="1" dirty="0"/>
              <a:t>: </a:t>
            </a:r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execute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appropriate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 of </a:t>
            </a:r>
            <a:r>
              <a:rPr lang="tr-TR" dirty="0" err="1"/>
              <a:t>statements</a:t>
            </a:r>
            <a:r>
              <a:rPr lang="tr-TR" dirty="0"/>
              <a:t>. </a:t>
            </a:r>
          </a:p>
          <a:p>
            <a:r>
              <a:rPr lang="tr-TR" b="1" dirty="0" err="1"/>
              <a:t>repetition</a:t>
            </a:r>
            <a:r>
              <a:rPr lang="tr-TR" b="1" dirty="0"/>
              <a:t>: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</a:t>
            </a:r>
            <a:r>
              <a:rPr lang="tr-TR" dirty="0" err="1"/>
              <a:t>repeatedly</a:t>
            </a:r>
            <a:r>
              <a:rPr lang="tr-TR" dirty="0"/>
              <a:t>, </a:t>
            </a:r>
            <a:r>
              <a:rPr lang="tr-TR" dirty="0" err="1"/>
              <a:t>usually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variation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0764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debugging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406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Course </a:t>
            </a:r>
            <a:r>
              <a:rPr lang="tr-TR" dirty="0" err="1"/>
              <a:t>Goals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provide</a:t>
            </a:r>
            <a:r>
              <a:rPr lang="tr-TR" sz="2400" dirty="0"/>
              <a:t> </a:t>
            </a:r>
            <a:r>
              <a:rPr lang="tr-TR" sz="2400" dirty="0" err="1"/>
              <a:t>students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skills</a:t>
            </a:r>
            <a:r>
              <a:rPr lang="tr-TR" sz="2400" dirty="0"/>
              <a:t> in </a:t>
            </a:r>
            <a:r>
              <a:rPr lang="tr-TR" sz="2400" dirty="0" err="1"/>
              <a:t>applying</a:t>
            </a:r>
            <a:r>
              <a:rPr lang="tr-TR" sz="2400" dirty="0"/>
              <a:t> </a:t>
            </a:r>
            <a:r>
              <a:rPr lang="tr-TR" sz="2400" dirty="0" err="1"/>
              <a:t>essential</a:t>
            </a:r>
            <a:r>
              <a:rPr lang="tr-TR" sz="2400" dirty="0"/>
              <a:t> </a:t>
            </a:r>
            <a:r>
              <a:rPr lang="tr-TR" sz="2400" dirty="0" err="1"/>
              <a:t>features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implement</a:t>
            </a:r>
            <a:r>
              <a:rPr lang="tr-TR" sz="2400" dirty="0"/>
              <a:t>, test,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debug</a:t>
            </a:r>
            <a:r>
              <a:rPr lang="tr-TR" sz="2400" dirty="0"/>
              <a:t> </a:t>
            </a:r>
            <a:r>
              <a:rPr lang="tr-TR" sz="2400" dirty="0" err="1"/>
              <a:t>computer</a:t>
            </a:r>
            <a:r>
              <a:rPr lang="tr-TR" sz="2400" dirty="0"/>
              <a:t> </a:t>
            </a:r>
            <a:r>
              <a:rPr lang="tr-TR" sz="2400" dirty="0" err="1"/>
              <a:t>programs</a:t>
            </a:r>
            <a:r>
              <a:rPr lang="tr-TR" sz="2400" dirty="0"/>
              <a:t> in </a:t>
            </a:r>
            <a:r>
              <a:rPr lang="tr-TR" sz="2400" dirty="0" err="1"/>
              <a:t>Python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problem </a:t>
            </a:r>
            <a:r>
              <a:rPr lang="tr-TR" sz="2400" dirty="0" err="1"/>
              <a:t>solving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provide</a:t>
            </a:r>
            <a:r>
              <a:rPr lang="tr-TR" sz="2400" dirty="0"/>
              <a:t> </a:t>
            </a:r>
            <a:r>
              <a:rPr lang="tr-TR" sz="2400" dirty="0" err="1"/>
              <a:t>students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basic</a:t>
            </a:r>
            <a:r>
              <a:rPr lang="tr-TR" sz="2400" dirty="0"/>
              <a:t> </a:t>
            </a:r>
            <a:r>
              <a:rPr lang="tr-TR" sz="2400" dirty="0" err="1"/>
              <a:t>knowledge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understanding</a:t>
            </a:r>
            <a:r>
              <a:rPr lang="tr-TR" sz="2400" dirty="0"/>
              <a:t> of </a:t>
            </a:r>
            <a:r>
              <a:rPr lang="tr-TR" sz="2400" dirty="0" err="1"/>
              <a:t>object-oriented</a:t>
            </a:r>
            <a:r>
              <a:rPr lang="tr-TR" sz="2400" dirty="0"/>
              <a:t> </a:t>
            </a:r>
            <a:r>
              <a:rPr lang="tr-TR" sz="2400" dirty="0" err="1"/>
              <a:t>design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implementation</a:t>
            </a:r>
            <a:r>
              <a:rPr lang="tr-TR" sz="2400" dirty="0"/>
              <a:t> </a:t>
            </a:r>
            <a:r>
              <a:rPr lang="tr-TR" sz="2400" dirty="0" err="1"/>
              <a:t>using</a:t>
            </a:r>
            <a:r>
              <a:rPr lang="tr-TR" sz="2400" dirty="0"/>
              <a:t> </a:t>
            </a:r>
            <a:r>
              <a:rPr lang="tr-TR" sz="2400" dirty="0" err="1"/>
              <a:t>Pythons</a:t>
            </a:r>
            <a:r>
              <a:rPr lang="tr-TR" sz="2400" dirty="0"/>
              <a:t> </a:t>
            </a:r>
            <a:r>
              <a:rPr lang="tr-TR" sz="2400" dirty="0" err="1"/>
              <a:t>class</a:t>
            </a:r>
            <a:r>
              <a:rPr lang="tr-TR" sz="2400" dirty="0"/>
              <a:t> </a:t>
            </a:r>
            <a:r>
              <a:rPr lang="tr-TR" sz="2400" dirty="0" err="1"/>
              <a:t>concept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 </a:t>
            </a:r>
            <a:r>
              <a:rPr lang="tr-TR" sz="2400" dirty="0" err="1"/>
              <a:t>safety</a:t>
            </a:r>
            <a:r>
              <a:rPr lang="tr-TR" sz="2400" dirty="0"/>
              <a:t>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4921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debugging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Programming is a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it is done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human</a:t>
            </a:r>
            <a:r>
              <a:rPr lang="tr-TR" dirty="0"/>
              <a:t> </a:t>
            </a:r>
            <a:r>
              <a:rPr lang="tr-TR" dirty="0" err="1"/>
              <a:t>beings</a:t>
            </a:r>
            <a:r>
              <a:rPr lang="tr-TR" dirty="0"/>
              <a:t>, it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leads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errors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whimsical</a:t>
            </a:r>
            <a:r>
              <a:rPr lang="tr-TR" dirty="0"/>
              <a:t> </a:t>
            </a:r>
            <a:r>
              <a:rPr lang="tr-TR" dirty="0" err="1"/>
              <a:t>reasons</a:t>
            </a:r>
            <a:r>
              <a:rPr lang="tr-TR" dirty="0"/>
              <a:t>,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errors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b="1" dirty="0" err="1"/>
              <a:t>bugs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of </a:t>
            </a:r>
            <a:r>
              <a:rPr lang="tr-TR" dirty="0" err="1"/>
              <a:t>tracking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down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correcting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b="1" dirty="0" err="1"/>
              <a:t>debugging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0208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debugging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Three </a:t>
            </a:r>
            <a:r>
              <a:rPr lang="tr-TR" dirty="0" err="1"/>
              <a:t>kinds</a:t>
            </a:r>
            <a:r>
              <a:rPr lang="tr-TR" dirty="0"/>
              <a:t> of </a:t>
            </a:r>
            <a:r>
              <a:rPr lang="tr-TR" dirty="0" err="1"/>
              <a:t>errors</a:t>
            </a:r>
            <a:r>
              <a:rPr lang="tr-TR" dirty="0"/>
              <a:t> can </a:t>
            </a:r>
            <a:r>
              <a:rPr lang="tr-TR" dirty="0" err="1"/>
              <a:t>occur</a:t>
            </a:r>
            <a:r>
              <a:rPr lang="tr-TR" dirty="0"/>
              <a:t> in a program: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3023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debugging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Three </a:t>
            </a:r>
            <a:r>
              <a:rPr lang="tr-TR" dirty="0" err="1"/>
              <a:t>kinds</a:t>
            </a:r>
            <a:r>
              <a:rPr lang="tr-TR" dirty="0"/>
              <a:t> of </a:t>
            </a:r>
            <a:r>
              <a:rPr lang="tr-TR" dirty="0" err="1"/>
              <a:t>errors</a:t>
            </a:r>
            <a:r>
              <a:rPr lang="tr-TR" dirty="0"/>
              <a:t> can </a:t>
            </a:r>
            <a:r>
              <a:rPr lang="tr-TR" dirty="0" err="1"/>
              <a:t>occur</a:t>
            </a:r>
            <a:r>
              <a:rPr lang="tr-TR" dirty="0"/>
              <a:t> in a program: </a:t>
            </a:r>
          </a:p>
          <a:p>
            <a:endParaRPr lang="tr-TR" dirty="0"/>
          </a:p>
          <a:p>
            <a:r>
              <a:rPr lang="tr-TR" b="1" dirty="0" err="1"/>
              <a:t>syntax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984087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debugging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Three </a:t>
            </a:r>
            <a:r>
              <a:rPr lang="tr-TR" dirty="0" err="1"/>
              <a:t>kinds</a:t>
            </a:r>
            <a:r>
              <a:rPr lang="tr-TR" dirty="0"/>
              <a:t> of </a:t>
            </a:r>
            <a:r>
              <a:rPr lang="tr-TR" dirty="0" err="1"/>
              <a:t>errors</a:t>
            </a:r>
            <a:r>
              <a:rPr lang="tr-TR" dirty="0"/>
              <a:t> can </a:t>
            </a:r>
            <a:r>
              <a:rPr lang="tr-TR" dirty="0" err="1"/>
              <a:t>occur</a:t>
            </a:r>
            <a:r>
              <a:rPr lang="tr-TR" dirty="0"/>
              <a:t> in a program: </a:t>
            </a:r>
          </a:p>
          <a:p>
            <a:endParaRPr lang="tr-TR" dirty="0"/>
          </a:p>
          <a:p>
            <a:r>
              <a:rPr lang="tr-TR" b="1" dirty="0" err="1"/>
              <a:t>syntax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endParaRPr lang="tr-TR" b="1" dirty="0"/>
          </a:p>
          <a:p>
            <a:pPr marL="0" indent="0">
              <a:buNone/>
            </a:pPr>
            <a:r>
              <a:rPr lang="tr-TR" b="1" dirty="0"/>
              <a:t> </a:t>
            </a:r>
          </a:p>
          <a:p>
            <a:r>
              <a:rPr lang="tr-TR" b="1" dirty="0" err="1"/>
              <a:t>runtime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554567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debugging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Three </a:t>
            </a:r>
            <a:r>
              <a:rPr lang="tr-TR" dirty="0" err="1"/>
              <a:t>kinds</a:t>
            </a:r>
            <a:r>
              <a:rPr lang="tr-TR" dirty="0"/>
              <a:t> of </a:t>
            </a:r>
            <a:r>
              <a:rPr lang="tr-TR" dirty="0" err="1"/>
              <a:t>errors</a:t>
            </a:r>
            <a:r>
              <a:rPr lang="tr-TR" dirty="0"/>
              <a:t> can </a:t>
            </a:r>
            <a:r>
              <a:rPr lang="tr-TR" dirty="0" err="1"/>
              <a:t>occur</a:t>
            </a:r>
            <a:r>
              <a:rPr lang="tr-TR" dirty="0"/>
              <a:t> in a program: </a:t>
            </a:r>
          </a:p>
          <a:p>
            <a:endParaRPr lang="tr-TR" dirty="0"/>
          </a:p>
          <a:p>
            <a:r>
              <a:rPr lang="tr-TR" b="1" dirty="0" err="1"/>
              <a:t>syntax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r>
              <a:rPr lang="tr-TR" b="1" dirty="0"/>
              <a:t> </a:t>
            </a:r>
          </a:p>
          <a:p>
            <a:endParaRPr lang="tr-TR" b="1" dirty="0"/>
          </a:p>
          <a:p>
            <a:r>
              <a:rPr lang="tr-TR" b="1" dirty="0" err="1"/>
              <a:t>runtime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endParaRPr lang="tr-TR" b="1" dirty="0"/>
          </a:p>
          <a:p>
            <a:endParaRPr lang="tr-TR" b="1" dirty="0"/>
          </a:p>
          <a:p>
            <a:r>
              <a:rPr lang="tr-TR" b="1" dirty="0" err="1"/>
              <a:t>semantic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31960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debugging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83806"/>
          </a:xfrm>
        </p:spPr>
        <p:txBody>
          <a:bodyPr>
            <a:normAutofit/>
          </a:bodyPr>
          <a:lstStyle/>
          <a:p>
            <a:r>
              <a:rPr lang="tr-TR" dirty="0"/>
              <a:t>Three </a:t>
            </a:r>
            <a:r>
              <a:rPr lang="tr-TR" dirty="0" err="1"/>
              <a:t>kinds</a:t>
            </a:r>
            <a:r>
              <a:rPr lang="tr-TR" dirty="0"/>
              <a:t> of </a:t>
            </a:r>
            <a:r>
              <a:rPr lang="tr-TR" dirty="0" err="1"/>
              <a:t>errors</a:t>
            </a:r>
            <a:r>
              <a:rPr lang="tr-TR" dirty="0"/>
              <a:t> can </a:t>
            </a:r>
            <a:r>
              <a:rPr lang="tr-TR" dirty="0" err="1"/>
              <a:t>occur</a:t>
            </a:r>
            <a:r>
              <a:rPr lang="tr-TR" dirty="0"/>
              <a:t> in a program: </a:t>
            </a:r>
          </a:p>
          <a:p>
            <a:endParaRPr lang="tr-TR" dirty="0"/>
          </a:p>
          <a:p>
            <a:r>
              <a:rPr lang="tr-TR" b="1" dirty="0" err="1"/>
              <a:t>syntax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r>
              <a:rPr lang="tr-TR" b="1" dirty="0"/>
              <a:t> -</a:t>
            </a:r>
            <a:r>
              <a:rPr lang="tr-TR" dirty="0"/>
              <a:t> </a:t>
            </a:r>
            <a:r>
              <a:rPr lang="tr-TR" sz="1600" i="1" dirty="0" err="1"/>
              <a:t>refers</a:t>
            </a:r>
            <a:r>
              <a:rPr lang="tr-TR" sz="1600" i="1" dirty="0"/>
              <a:t> </a:t>
            </a:r>
            <a:r>
              <a:rPr lang="tr-TR" sz="1600" i="1" dirty="0" err="1"/>
              <a:t>to</a:t>
            </a:r>
            <a:r>
              <a:rPr lang="tr-TR" sz="1600" i="1" dirty="0"/>
              <a:t> </a:t>
            </a:r>
            <a:r>
              <a:rPr lang="tr-TR" sz="1600" i="1" dirty="0" err="1"/>
              <a:t>the</a:t>
            </a:r>
            <a:r>
              <a:rPr lang="tr-TR" sz="1600" i="1" dirty="0"/>
              <a:t> </a:t>
            </a:r>
            <a:r>
              <a:rPr lang="tr-TR" sz="1600" i="1" dirty="0" err="1"/>
              <a:t>structure</a:t>
            </a:r>
            <a:r>
              <a:rPr lang="tr-TR" sz="1600" i="1" dirty="0"/>
              <a:t> of a program </a:t>
            </a:r>
            <a:r>
              <a:rPr lang="tr-TR" sz="1600" i="1" dirty="0" err="1"/>
              <a:t>and</a:t>
            </a:r>
            <a:r>
              <a:rPr lang="tr-TR" sz="1600" i="1" dirty="0"/>
              <a:t> </a:t>
            </a:r>
            <a:r>
              <a:rPr lang="tr-TR" sz="1600" i="1" dirty="0" err="1"/>
              <a:t>the</a:t>
            </a:r>
            <a:r>
              <a:rPr lang="tr-TR" sz="1600" i="1" dirty="0"/>
              <a:t> </a:t>
            </a:r>
            <a:r>
              <a:rPr lang="tr-TR" sz="1600" i="1" dirty="0" err="1"/>
              <a:t>rules</a:t>
            </a:r>
            <a:r>
              <a:rPr lang="tr-TR" sz="1600" i="1" dirty="0"/>
              <a:t> </a:t>
            </a:r>
            <a:r>
              <a:rPr lang="tr-TR" sz="1600" i="1" dirty="0" err="1"/>
              <a:t>about</a:t>
            </a:r>
            <a:r>
              <a:rPr lang="tr-TR" sz="1600" i="1" dirty="0"/>
              <a:t> </a:t>
            </a:r>
            <a:r>
              <a:rPr lang="tr-TR" sz="1600" i="1" dirty="0" err="1"/>
              <a:t>that</a:t>
            </a:r>
            <a:r>
              <a:rPr lang="tr-TR" sz="1600" i="1" dirty="0"/>
              <a:t> </a:t>
            </a:r>
            <a:r>
              <a:rPr lang="tr-TR" sz="1600" i="1" dirty="0" err="1"/>
              <a:t>structure</a:t>
            </a:r>
            <a:r>
              <a:rPr lang="tr-TR" sz="1600" i="1" dirty="0"/>
              <a:t>. </a:t>
            </a:r>
            <a:r>
              <a:rPr lang="tr-TR" sz="1600" i="1" dirty="0" err="1"/>
              <a:t>For</a:t>
            </a:r>
            <a:r>
              <a:rPr lang="tr-TR" sz="1600" i="1" dirty="0"/>
              <a:t> </a:t>
            </a:r>
            <a:r>
              <a:rPr lang="tr-TR" sz="1600" i="1" dirty="0" err="1"/>
              <a:t>example</a:t>
            </a:r>
            <a:r>
              <a:rPr lang="tr-TR" sz="1600" i="1" dirty="0"/>
              <a:t>, in English, a </a:t>
            </a:r>
            <a:r>
              <a:rPr lang="tr-TR" sz="1600" i="1" dirty="0" err="1"/>
              <a:t>sentence</a:t>
            </a:r>
            <a:r>
              <a:rPr lang="tr-TR" sz="1600" i="1" dirty="0"/>
              <a:t> </a:t>
            </a:r>
            <a:r>
              <a:rPr lang="tr-TR" sz="1600" i="1" dirty="0" err="1"/>
              <a:t>must</a:t>
            </a:r>
            <a:r>
              <a:rPr lang="tr-TR" sz="1600" i="1" dirty="0"/>
              <a:t> </a:t>
            </a:r>
            <a:r>
              <a:rPr lang="tr-TR" sz="1600" i="1" dirty="0" err="1"/>
              <a:t>begin</a:t>
            </a:r>
            <a:r>
              <a:rPr lang="tr-TR" sz="1600" i="1" dirty="0"/>
              <a:t> </a:t>
            </a:r>
            <a:r>
              <a:rPr lang="tr-TR" sz="1600" i="1" dirty="0" err="1"/>
              <a:t>with</a:t>
            </a:r>
            <a:r>
              <a:rPr lang="tr-TR" sz="1600" i="1" dirty="0"/>
              <a:t> a </a:t>
            </a:r>
            <a:r>
              <a:rPr lang="tr-TR" sz="1600" i="1" dirty="0" err="1"/>
              <a:t>capital</a:t>
            </a:r>
            <a:r>
              <a:rPr lang="tr-TR" sz="1600" i="1" dirty="0"/>
              <a:t> </a:t>
            </a:r>
            <a:r>
              <a:rPr lang="tr-TR" sz="1600" i="1" dirty="0" err="1"/>
              <a:t>letter</a:t>
            </a:r>
            <a:r>
              <a:rPr lang="tr-TR" sz="1600" i="1" dirty="0"/>
              <a:t> </a:t>
            </a:r>
            <a:r>
              <a:rPr lang="tr-TR" sz="1600" i="1" dirty="0" err="1"/>
              <a:t>and</a:t>
            </a:r>
            <a:r>
              <a:rPr lang="tr-TR" sz="1600" i="1" dirty="0"/>
              <a:t> </a:t>
            </a:r>
            <a:r>
              <a:rPr lang="tr-TR" sz="1600" i="1" dirty="0" err="1"/>
              <a:t>end</a:t>
            </a:r>
            <a:r>
              <a:rPr lang="tr-TR" sz="1600" i="1" dirty="0"/>
              <a:t> </a:t>
            </a:r>
            <a:r>
              <a:rPr lang="tr-TR" sz="1600" i="1" dirty="0" err="1"/>
              <a:t>with</a:t>
            </a:r>
            <a:r>
              <a:rPr lang="tr-TR" sz="1600" i="1" dirty="0"/>
              <a:t> a </a:t>
            </a:r>
            <a:r>
              <a:rPr lang="tr-TR" sz="1600" i="1" dirty="0" err="1"/>
              <a:t>period</a:t>
            </a:r>
            <a:r>
              <a:rPr lang="tr-TR" sz="1600" i="1" dirty="0"/>
              <a:t>. </a:t>
            </a:r>
            <a:r>
              <a:rPr lang="tr-TR" sz="1600" i="1" dirty="0" err="1"/>
              <a:t>this</a:t>
            </a:r>
            <a:r>
              <a:rPr lang="tr-TR" sz="1600" i="1" dirty="0"/>
              <a:t> </a:t>
            </a:r>
            <a:r>
              <a:rPr lang="tr-TR" sz="1600" i="1" dirty="0" err="1"/>
              <a:t>sentence</a:t>
            </a:r>
            <a:r>
              <a:rPr lang="tr-TR" sz="1600" i="1" dirty="0"/>
              <a:t> </a:t>
            </a:r>
            <a:r>
              <a:rPr lang="tr-TR" sz="1600" i="1" dirty="0" err="1"/>
              <a:t>contains</a:t>
            </a:r>
            <a:r>
              <a:rPr lang="tr-TR" sz="1600" i="1" dirty="0"/>
              <a:t> a </a:t>
            </a:r>
            <a:r>
              <a:rPr lang="tr-TR" sz="1600" i="1" dirty="0" err="1"/>
              <a:t>syntax</a:t>
            </a:r>
            <a:r>
              <a:rPr lang="tr-TR" sz="1600" i="1" dirty="0"/>
              <a:t> </a:t>
            </a:r>
            <a:r>
              <a:rPr lang="tr-TR" sz="1600" i="1" dirty="0" err="1"/>
              <a:t>error</a:t>
            </a:r>
            <a:r>
              <a:rPr lang="tr-TR" sz="1600" i="1" dirty="0"/>
              <a:t>.</a:t>
            </a:r>
          </a:p>
          <a:p>
            <a:endParaRPr lang="tr-TR" i="1" dirty="0"/>
          </a:p>
          <a:p>
            <a:r>
              <a:rPr lang="tr-TR" b="1" dirty="0" err="1"/>
              <a:t>runtime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endParaRPr lang="tr-TR" b="1" dirty="0"/>
          </a:p>
          <a:p>
            <a:endParaRPr lang="tr-TR" dirty="0"/>
          </a:p>
          <a:p>
            <a:r>
              <a:rPr lang="tr-TR" b="1" dirty="0" err="1"/>
              <a:t>semantic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r>
              <a:rPr lang="tr-T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963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debugging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83806"/>
          </a:xfrm>
        </p:spPr>
        <p:txBody>
          <a:bodyPr>
            <a:normAutofit/>
          </a:bodyPr>
          <a:lstStyle/>
          <a:p>
            <a:r>
              <a:rPr lang="tr-TR" dirty="0"/>
              <a:t>Three </a:t>
            </a:r>
            <a:r>
              <a:rPr lang="tr-TR" dirty="0" err="1"/>
              <a:t>kinds</a:t>
            </a:r>
            <a:r>
              <a:rPr lang="tr-TR" dirty="0"/>
              <a:t> of </a:t>
            </a:r>
            <a:r>
              <a:rPr lang="tr-TR" dirty="0" err="1"/>
              <a:t>errors</a:t>
            </a:r>
            <a:r>
              <a:rPr lang="tr-TR" dirty="0"/>
              <a:t> can </a:t>
            </a:r>
            <a:r>
              <a:rPr lang="tr-TR" dirty="0" err="1"/>
              <a:t>occur</a:t>
            </a:r>
            <a:r>
              <a:rPr lang="tr-TR" dirty="0"/>
              <a:t> in a program: </a:t>
            </a:r>
          </a:p>
          <a:p>
            <a:endParaRPr lang="tr-TR" dirty="0"/>
          </a:p>
          <a:p>
            <a:r>
              <a:rPr lang="tr-TR" b="1" dirty="0" err="1"/>
              <a:t>syntax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r>
              <a:rPr lang="tr-TR" b="1" dirty="0"/>
              <a:t> -</a:t>
            </a:r>
            <a:r>
              <a:rPr lang="tr-TR" dirty="0"/>
              <a:t> </a:t>
            </a:r>
            <a:r>
              <a:rPr lang="tr-TR" sz="1600" i="1" dirty="0" err="1"/>
              <a:t>refers</a:t>
            </a:r>
            <a:r>
              <a:rPr lang="tr-TR" sz="1600" i="1" dirty="0"/>
              <a:t> </a:t>
            </a:r>
            <a:r>
              <a:rPr lang="tr-TR" sz="1600" i="1" dirty="0" err="1"/>
              <a:t>to</a:t>
            </a:r>
            <a:r>
              <a:rPr lang="tr-TR" sz="1600" i="1" dirty="0"/>
              <a:t> </a:t>
            </a:r>
            <a:r>
              <a:rPr lang="tr-TR" sz="1600" i="1" dirty="0" err="1"/>
              <a:t>the</a:t>
            </a:r>
            <a:r>
              <a:rPr lang="tr-TR" sz="1600" i="1" dirty="0"/>
              <a:t> </a:t>
            </a:r>
            <a:r>
              <a:rPr lang="tr-TR" sz="1600" i="1" dirty="0" err="1"/>
              <a:t>structure</a:t>
            </a:r>
            <a:r>
              <a:rPr lang="tr-TR" sz="1600" i="1" dirty="0"/>
              <a:t> of a program </a:t>
            </a:r>
            <a:r>
              <a:rPr lang="tr-TR" sz="1600" i="1" dirty="0" err="1"/>
              <a:t>and</a:t>
            </a:r>
            <a:r>
              <a:rPr lang="tr-TR" sz="1600" i="1" dirty="0"/>
              <a:t> </a:t>
            </a:r>
            <a:r>
              <a:rPr lang="tr-TR" sz="1600" i="1" dirty="0" err="1"/>
              <a:t>the</a:t>
            </a:r>
            <a:r>
              <a:rPr lang="tr-TR" sz="1600" i="1" dirty="0"/>
              <a:t> </a:t>
            </a:r>
            <a:r>
              <a:rPr lang="tr-TR" sz="1600" i="1" dirty="0" err="1"/>
              <a:t>rules</a:t>
            </a:r>
            <a:r>
              <a:rPr lang="tr-TR" sz="1600" i="1" dirty="0"/>
              <a:t> </a:t>
            </a:r>
            <a:r>
              <a:rPr lang="tr-TR" sz="1600" i="1" dirty="0" err="1"/>
              <a:t>about</a:t>
            </a:r>
            <a:r>
              <a:rPr lang="tr-TR" sz="1600" i="1" dirty="0"/>
              <a:t> </a:t>
            </a:r>
            <a:r>
              <a:rPr lang="tr-TR" sz="1600" i="1" dirty="0" err="1"/>
              <a:t>that</a:t>
            </a:r>
            <a:r>
              <a:rPr lang="tr-TR" sz="1600" i="1" dirty="0"/>
              <a:t> </a:t>
            </a:r>
            <a:r>
              <a:rPr lang="tr-TR" sz="1600" i="1" dirty="0" err="1"/>
              <a:t>structure</a:t>
            </a:r>
            <a:r>
              <a:rPr lang="tr-TR" sz="1600" i="1" dirty="0"/>
              <a:t>. </a:t>
            </a:r>
            <a:r>
              <a:rPr lang="tr-TR" sz="1600" i="1" dirty="0" err="1"/>
              <a:t>For</a:t>
            </a:r>
            <a:r>
              <a:rPr lang="tr-TR" sz="1600" i="1" dirty="0"/>
              <a:t> </a:t>
            </a:r>
            <a:r>
              <a:rPr lang="tr-TR" sz="1600" i="1" dirty="0" err="1"/>
              <a:t>example</a:t>
            </a:r>
            <a:r>
              <a:rPr lang="tr-TR" sz="1600" i="1" dirty="0"/>
              <a:t>, in English, a </a:t>
            </a:r>
            <a:r>
              <a:rPr lang="tr-TR" sz="1600" i="1" dirty="0" err="1"/>
              <a:t>sentence</a:t>
            </a:r>
            <a:r>
              <a:rPr lang="tr-TR" sz="1600" i="1" dirty="0"/>
              <a:t> </a:t>
            </a:r>
            <a:r>
              <a:rPr lang="tr-TR" sz="1600" i="1" dirty="0" err="1"/>
              <a:t>must</a:t>
            </a:r>
            <a:r>
              <a:rPr lang="tr-TR" sz="1600" i="1" dirty="0"/>
              <a:t> </a:t>
            </a:r>
            <a:r>
              <a:rPr lang="tr-TR" sz="1600" i="1" dirty="0" err="1"/>
              <a:t>begin</a:t>
            </a:r>
            <a:r>
              <a:rPr lang="tr-TR" sz="1600" i="1" dirty="0"/>
              <a:t> </a:t>
            </a:r>
            <a:r>
              <a:rPr lang="tr-TR" sz="1600" i="1" dirty="0" err="1"/>
              <a:t>with</a:t>
            </a:r>
            <a:r>
              <a:rPr lang="tr-TR" sz="1600" i="1" dirty="0"/>
              <a:t> a </a:t>
            </a:r>
            <a:r>
              <a:rPr lang="tr-TR" sz="1600" i="1" dirty="0" err="1"/>
              <a:t>capital</a:t>
            </a:r>
            <a:r>
              <a:rPr lang="tr-TR" sz="1600" i="1" dirty="0"/>
              <a:t> </a:t>
            </a:r>
            <a:r>
              <a:rPr lang="tr-TR" sz="1600" i="1" dirty="0" err="1"/>
              <a:t>letter</a:t>
            </a:r>
            <a:r>
              <a:rPr lang="tr-TR" sz="1600" i="1" dirty="0"/>
              <a:t> </a:t>
            </a:r>
            <a:r>
              <a:rPr lang="tr-TR" sz="1600" i="1" dirty="0" err="1"/>
              <a:t>and</a:t>
            </a:r>
            <a:r>
              <a:rPr lang="tr-TR" sz="1600" i="1" dirty="0"/>
              <a:t> </a:t>
            </a:r>
            <a:r>
              <a:rPr lang="tr-TR" sz="1600" i="1" dirty="0" err="1"/>
              <a:t>end</a:t>
            </a:r>
            <a:r>
              <a:rPr lang="tr-TR" sz="1600" i="1" dirty="0"/>
              <a:t> </a:t>
            </a:r>
            <a:r>
              <a:rPr lang="tr-TR" sz="1600" i="1" dirty="0" err="1"/>
              <a:t>with</a:t>
            </a:r>
            <a:r>
              <a:rPr lang="tr-TR" sz="1600" i="1" dirty="0"/>
              <a:t> a </a:t>
            </a:r>
            <a:r>
              <a:rPr lang="tr-TR" sz="1600" i="1" dirty="0" err="1"/>
              <a:t>period</a:t>
            </a:r>
            <a:r>
              <a:rPr lang="tr-TR" sz="1600" i="1" dirty="0"/>
              <a:t>. </a:t>
            </a:r>
            <a:r>
              <a:rPr lang="tr-TR" sz="1600" i="1" dirty="0" err="1"/>
              <a:t>this</a:t>
            </a:r>
            <a:r>
              <a:rPr lang="tr-TR" sz="1600" i="1" dirty="0"/>
              <a:t> </a:t>
            </a:r>
            <a:r>
              <a:rPr lang="tr-TR" sz="1600" i="1" dirty="0" err="1"/>
              <a:t>sentence</a:t>
            </a:r>
            <a:r>
              <a:rPr lang="tr-TR" sz="1600" i="1" dirty="0"/>
              <a:t> </a:t>
            </a:r>
            <a:r>
              <a:rPr lang="tr-TR" sz="1600" i="1" dirty="0" err="1"/>
              <a:t>contains</a:t>
            </a:r>
            <a:r>
              <a:rPr lang="tr-TR" sz="1600" i="1" dirty="0"/>
              <a:t> a </a:t>
            </a:r>
            <a:r>
              <a:rPr lang="tr-TR" sz="1600" i="1" dirty="0" err="1"/>
              <a:t>syntax</a:t>
            </a:r>
            <a:r>
              <a:rPr lang="tr-TR" sz="1600" i="1" dirty="0"/>
              <a:t> </a:t>
            </a:r>
            <a:r>
              <a:rPr lang="tr-TR" sz="1600" i="1" dirty="0" err="1"/>
              <a:t>error</a:t>
            </a:r>
            <a:r>
              <a:rPr lang="tr-TR" sz="1600" i="1" dirty="0"/>
              <a:t>.</a:t>
            </a:r>
          </a:p>
          <a:p>
            <a:endParaRPr lang="tr-TR" i="1" dirty="0"/>
          </a:p>
          <a:p>
            <a:r>
              <a:rPr lang="tr-TR" b="1" dirty="0" err="1"/>
              <a:t>runtime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r>
              <a:rPr lang="tr-TR" b="1" dirty="0"/>
              <a:t> - </a:t>
            </a:r>
            <a:r>
              <a:rPr lang="tr-TR" sz="1600" i="1" dirty="0" err="1"/>
              <a:t>the</a:t>
            </a:r>
            <a:r>
              <a:rPr lang="tr-TR" sz="1600" i="1" dirty="0"/>
              <a:t> </a:t>
            </a:r>
            <a:r>
              <a:rPr lang="tr-TR" sz="1600" i="1" dirty="0" err="1"/>
              <a:t>error</a:t>
            </a:r>
            <a:r>
              <a:rPr lang="tr-TR" sz="1600" i="1" dirty="0"/>
              <a:t> </a:t>
            </a:r>
            <a:r>
              <a:rPr lang="tr-TR" sz="1600" i="1" dirty="0" err="1"/>
              <a:t>does</a:t>
            </a:r>
            <a:r>
              <a:rPr lang="tr-TR" sz="1600" i="1" dirty="0"/>
              <a:t> not </a:t>
            </a:r>
            <a:r>
              <a:rPr lang="tr-TR" sz="1600" i="1" dirty="0" err="1"/>
              <a:t>appear</a:t>
            </a:r>
            <a:r>
              <a:rPr lang="tr-TR" sz="1600" i="1" dirty="0"/>
              <a:t> </a:t>
            </a:r>
            <a:r>
              <a:rPr lang="tr-TR" sz="1600" i="1" dirty="0" err="1"/>
              <a:t>until</a:t>
            </a:r>
            <a:r>
              <a:rPr lang="tr-TR" sz="1600" i="1" dirty="0"/>
              <a:t> </a:t>
            </a:r>
            <a:r>
              <a:rPr lang="tr-TR" sz="1600" i="1" dirty="0" err="1"/>
              <a:t>you</a:t>
            </a:r>
            <a:r>
              <a:rPr lang="tr-TR" sz="1600" i="1" dirty="0"/>
              <a:t> </a:t>
            </a:r>
            <a:r>
              <a:rPr lang="tr-TR" sz="1600" i="1" dirty="0" err="1"/>
              <a:t>run</a:t>
            </a:r>
            <a:r>
              <a:rPr lang="tr-TR" sz="1600" i="1" dirty="0"/>
              <a:t> </a:t>
            </a:r>
            <a:r>
              <a:rPr lang="tr-TR" sz="1600" i="1" dirty="0" err="1"/>
              <a:t>the</a:t>
            </a:r>
            <a:r>
              <a:rPr lang="tr-TR" sz="1600" i="1" dirty="0"/>
              <a:t> program. </a:t>
            </a:r>
            <a:r>
              <a:rPr lang="tr-TR" sz="1600" i="1" dirty="0" err="1"/>
              <a:t>These</a:t>
            </a:r>
            <a:r>
              <a:rPr lang="tr-TR" sz="1600" i="1" dirty="0"/>
              <a:t> </a:t>
            </a:r>
            <a:r>
              <a:rPr lang="tr-TR" sz="1600" i="1" dirty="0" err="1"/>
              <a:t>errors</a:t>
            </a:r>
            <a:r>
              <a:rPr lang="tr-TR" sz="1600" i="1" dirty="0"/>
              <a:t> </a:t>
            </a:r>
            <a:r>
              <a:rPr lang="tr-TR" sz="1600" i="1" dirty="0" err="1"/>
              <a:t>are</a:t>
            </a:r>
            <a:r>
              <a:rPr lang="tr-TR" sz="1600" i="1" dirty="0"/>
              <a:t> </a:t>
            </a:r>
            <a:r>
              <a:rPr lang="tr-TR" sz="1600" i="1" dirty="0" err="1"/>
              <a:t>also</a:t>
            </a:r>
            <a:r>
              <a:rPr lang="tr-TR" sz="1600" i="1" dirty="0"/>
              <a:t> </a:t>
            </a:r>
            <a:r>
              <a:rPr lang="tr-TR" sz="1600" i="1" dirty="0" err="1"/>
              <a:t>called</a:t>
            </a:r>
            <a:r>
              <a:rPr lang="tr-TR" sz="1600" i="1" dirty="0"/>
              <a:t> </a:t>
            </a:r>
            <a:r>
              <a:rPr lang="tr-TR" sz="1600" i="1" dirty="0" err="1"/>
              <a:t>exceptions</a:t>
            </a:r>
            <a:r>
              <a:rPr lang="tr-TR" sz="1600" i="1" dirty="0"/>
              <a:t> </a:t>
            </a:r>
            <a:r>
              <a:rPr lang="tr-TR" sz="1600" i="1" dirty="0" err="1"/>
              <a:t>because</a:t>
            </a:r>
            <a:r>
              <a:rPr lang="tr-TR" sz="1600" i="1" dirty="0"/>
              <a:t> </a:t>
            </a:r>
            <a:r>
              <a:rPr lang="tr-TR" sz="1600" i="1" dirty="0" err="1"/>
              <a:t>they</a:t>
            </a:r>
            <a:r>
              <a:rPr lang="tr-TR" sz="1600" i="1" dirty="0"/>
              <a:t> </a:t>
            </a:r>
            <a:r>
              <a:rPr lang="tr-TR" sz="1600" i="1" dirty="0" err="1"/>
              <a:t>usually</a:t>
            </a:r>
            <a:r>
              <a:rPr lang="tr-TR" sz="1600" i="1" dirty="0"/>
              <a:t> </a:t>
            </a:r>
            <a:r>
              <a:rPr lang="tr-TR" sz="1600" i="1" dirty="0" err="1"/>
              <a:t>indicate</a:t>
            </a:r>
            <a:r>
              <a:rPr lang="tr-TR" sz="1600" i="1" dirty="0"/>
              <a:t> </a:t>
            </a:r>
            <a:r>
              <a:rPr lang="tr-TR" sz="1600" i="1" dirty="0" err="1"/>
              <a:t>that</a:t>
            </a:r>
            <a:r>
              <a:rPr lang="tr-TR" sz="1600" i="1" dirty="0"/>
              <a:t> </a:t>
            </a:r>
            <a:r>
              <a:rPr lang="tr-TR" sz="1600" i="1" dirty="0" err="1"/>
              <a:t>something</a:t>
            </a:r>
            <a:r>
              <a:rPr lang="tr-TR" sz="1600" i="1" dirty="0"/>
              <a:t> </a:t>
            </a:r>
            <a:r>
              <a:rPr lang="tr-TR" sz="1600" i="1" dirty="0" err="1"/>
              <a:t>exceptional</a:t>
            </a:r>
            <a:r>
              <a:rPr lang="tr-TR" sz="1600" i="1" dirty="0"/>
              <a:t> (</a:t>
            </a:r>
            <a:r>
              <a:rPr lang="tr-TR" sz="1600" i="1" dirty="0" err="1"/>
              <a:t>and</a:t>
            </a:r>
            <a:r>
              <a:rPr lang="tr-TR" sz="1600" i="1" dirty="0"/>
              <a:t> </a:t>
            </a:r>
            <a:r>
              <a:rPr lang="tr-TR" sz="1600" i="1" dirty="0" err="1"/>
              <a:t>bad</a:t>
            </a:r>
            <a:r>
              <a:rPr lang="tr-TR" sz="1600" i="1" dirty="0"/>
              <a:t>) has </a:t>
            </a:r>
            <a:r>
              <a:rPr lang="tr-TR" sz="1600" i="1" dirty="0" err="1"/>
              <a:t>happened</a:t>
            </a:r>
            <a:r>
              <a:rPr lang="tr-TR" sz="1600" i="1" dirty="0"/>
              <a:t>.</a:t>
            </a:r>
            <a:endParaRPr lang="tr-TR" sz="1600" b="1" i="1" dirty="0"/>
          </a:p>
          <a:p>
            <a:endParaRPr lang="tr-TR" dirty="0"/>
          </a:p>
          <a:p>
            <a:r>
              <a:rPr lang="tr-TR" b="1" dirty="0" err="1"/>
              <a:t>semantic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endParaRPr lang="tr-TR" sz="1600" b="1" i="1" dirty="0"/>
          </a:p>
        </p:txBody>
      </p:sp>
    </p:spTree>
    <p:extLst>
      <p:ext uri="{BB962C8B-B14F-4D97-AF65-F5344CB8AC3E}">
        <p14:creationId xmlns:p14="http://schemas.microsoft.com/office/powerpoint/2010/main" val="514866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debugging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83806"/>
          </a:xfrm>
        </p:spPr>
        <p:txBody>
          <a:bodyPr>
            <a:normAutofit/>
          </a:bodyPr>
          <a:lstStyle/>
          <a:p>
            <a:r>
              <a:rPr lang="tr-TR" dirty="0"/>
              <a:t>Three </a:t>
            </a:r>
            <a:r>
              <a:rPr lang="tr-TR" dirty="0" err="1"/>
              <a:t>kinds</a:t>
            </a:r>
            <a:r>
              <a:rPr lang="tr-TR" dirty="0"/>
              <a:t> of </a:t>
            </a:r>
            <a:r>
              <a:rPr lang="tr-TR" dirty="0" err="1"/>
              <a:t>errors</a:t>
            </a:r>
            <a:r>
              <a:rPr lang="tr-TR" dirty="0"/>
              <a:t> can </a:t>
            </a:r>
            <a:r>
              <a:rPr lang="tr-TR" dirty="0" err="1"/>
              <a:t>occur</a:t>
            </a:r>
            <a:r>
              <a:rPr lang="tr-TR" dirty="0"/>
              <a:t> in a program: </a:t>
            </a:r>
          </a:p>
          <a:p>
            <a:endParaRPr lang="tr-TR" dirty="0"/>
          </a:p>
          <a:p>
            <a:r>
              <a:rPr lang="tr-TR" b="1" dirty="0" err="1"/>
              <a:t>syntax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r>
              <a:rPr lang="tr-TR" b="1" dirty="0"/>
              <a:t> -</a:t>
            </a:r>
            <a:r>
              <a:rPr lang="tr-TR" dirty="0"/>
              <a:t> </a:t>
            </a:r>
            <a:r>
              <a:rPr lang="tr-TR" sz="1600" i="1" dirty="0" err="1"/>
              <a:t>refers</a:t>
            </a:r>
            <a:r>
              <a:rPr lang="tr-TR" sz="1600" i="1" dirty="0"/>
              <a:t> </a:t>
            </a:r>
            <a:r>
              <a:rPr lang="tr-TR" sz="1600" i="1" dirty="0" err="1"/>
              <a:t>to</a:t>
            </a:r>
            <a:r>
              <a:rPr lang="tr-TR" sz="1600" i="1" dirty="0"/>
              <a:t> </a:t>
            </a:r>
            <a:r>
              <a:rPr lang="tr-TR" sz="1600" i="1" dirty="0" err="1"/>
              <a:t>the</a:t>
            </a:r>
            <a:r>
              <a:rPr lang="tr-TR" sz="1600" i="1" dirty="0"/>
              <a:t> </a:t>
            </a:r>
            <a:r>
              <a:rPr lang="tr-TR" sz="1600" i="1" dirty="0" err="1"/>
              <a:t>structure</a:t>
            </a:r>
            <a:r>
              <a:rPr lang="tr-TR" sz="1600" i="1" dirty="0"/>
              <a:t> of a program </a:t>
            </a:r>
            <a:r>
              <a:rPr lang="tr-TR" sz="1600" i="1" dirty="0" err="1"/>
              <a:t>and</a:t>
            </a:r>
            <a:r>
              <a:rPr lang="tr-TR" sz="1600" i="1" dirty="0"/>
              <a:t> </a:t>
            </a:r>
            <a:r>
              <a:rPr lang="tr-TR" sz="1600" i="1" dirty="0" err="1"/>
              <a:t>the</a:t>
            </a:r>
            <a:r>
              <a:rPr lang="tr-TR" sz="1600" i="1" dirty="0"/>
              <a:t> </a:t>
            </a:r>
            <a:r>
              <a:rPr lang="tr-TR" sz="1600" i="1" dirty="0" err="1"/>
              <a:t>rules</a:t>
            </a:r>
            <a:r>
              <a:rPr lang="tr-TR" sz="1600" i="1" dirty="0"/>
              <a:t> </a:t>
            </a:r>
            <a:r>
              <a:rPr lang="tr-TR" sz="1600" i="1" dirty="0" err="1"/>
              <a:t>about</a:t>
            </a:r>
            <a:r>
              <a:rPr lang="tr-TR" sz="1600" i="1" dirty="0"/>
              <a:t> </a:t>
            </a:r>
            <a:r>
              <a:rPr lang="tr-TR" sz="1600" i="1" dirty="0" err="1"/>
              <a:t>that</a:t>
            </a:r>
            <a:r>
              <a:rPr lang="tr-TR" sz="1600" i="1" dirty="0"/>
              <a:t> </a:t>
            </a:r>
            <a:r>
              <a:rPr lang="tr-TR" sz="1600" i="1" dirty="0" err="1"/>
              <a:t>structure</a:t>
            </a:r>
            <a:r>
              <a:rPr lang="tr-TR" sz="1600" i="1" dirty="0"/>
              <a:t>. </a:t>
            </a:r>
            <a:r>
              <a:rPr lang="tr-TR" sz="1600" i="1" dirty="0" err="1"/>
              <a:t>For</a:t>
            </a:r>
            <a:r>
              <a:rPr lang="tr-TR" sz="1600" i="1" dirty="0"/>
              <a:t> </a:t>
            </a:r>
            <a:r>
              <a:rPr lang="tr-TR" sz="1600" i="1" dirty="0" err="1"/>
              <a:t>example</a:t>
            </a:r>
            <a:r>
              <a:rPr lang="tr-TR" sz="1600" i="1" dirty="0"/>
              <a:t>, in English, a </a:t>
            </a:r>
            <a:r>
              <a:rPr lang="tr-TR" sz="1600" i="1" dirty="0" err="1"/>
              <a:t>sentence</a:t>
            </a:r>
            <a:r>
              <a:rPr lang="tr-TR" sz="1600" i="1" dirty="0"/>
              <a:t> </a:t>
            </a:r>
            <a:r>
              <a:rPr lang="tr-TR" sz="1600" i="1" dirty="0" err="1"/>
              <a:t>must</a:t>
            </a:r>
            <a:r>
              <a:rPr lang="tr-TR" sz="1600" i="1" dirty="0"/>
              <a:t> </a:t>
            </a:r>
            <a:r>
              <a:rPr lang="tr-TR" sz="1600" i="1" dirty="0" err="1"/>
              <a:t>begin</a:t>
            </a:r>
            <a:r>
              <a:rPr lang="tr-TR" sz="1600" i="1" dirty="0"/>
              <a:t> </a:t>
            </a:r>
            <a:r>
              <a:rPr lang="tr-TR" sz="1600" i="1" dirty="0" err="1"/>
              <a:t>with</a:t>
            </a:r>
            <a:r>
              <a:rPr lang="tr-TR" sz="1600" i="1" dirty="0"/>
              <a:t> a </a:t>
            </a:r>
            <a:r>
              <a:rPr lang="tr-TR" sz="1600" i="1" dirty="0" err="1"/>
              <a:t>capital</a:t>
            </a:r>
            <a:r>
              <a:rPr lang="tr-TR" sz="1600" i="1" dirty="0"/>
              <a:t> </a:t>
            </a:r>
            <a:r>
              <a:rPr lang="tr-TR" sz="1600" i="1" dirty="0" err="1"/>
              <a:t>letter</a:t>
            </a:r>
            <a:r>
              <a:rPr lang="tr-TR" sz="1600" i="1" dirty="0"/>
              <a:t> </a:t>
            </a:r>
            <a:r>
              <a:rPr lang="tr-TR" sz="1600" i="1" dirty="0" err="1"/>
              <a:t>and</a:t>
            </a:r>
            <a:r>
              <a:rPr lang="tr-TR" sz="1600" i="1" dirty="0"/>
              <a:t> </a:t>
            </a:r>
            <a:r>
              <a:rPr lang="tr-TR" sz="1600" i="1" dirty="0" err="1"/>
              <a:t>end</a:t>
            </a:r>
            <a:r>
              <a:rPr lang="tr-TR" sz="1600" i="1" dirty="0"/>
              <a:t> </a:t>
            </a:r>
            <a:r>
              <a:rPr lang="tr-TR" sz="1600" i="1" dirty="0" err="1"/>
              <a:t>with</a:t>
            </a:r>
            <a:r>
              <a:rPr lang="tr-TR" sz="1600" i="1" dirty="0"/>
              <a:t> a </a:t>
            </a:r>
            <a:r>
              <a:rPr lang="tr-TR" sz="1600" i="1" dirty="0" err="1"/>
              <a:t>period</a:t>
            </a:r>
            <a:r>
              <a:rPr lang="tr-TR" sz="1600" i="1" dirty="0"/>
              <a:t>. </a:t>
            </a:r>
            <a:r>
              <a:rPr lang="tr-TR" sz="1600" i="1" dirty="0" err="1"/>
              <a:t>this</a:t>
            </a:r>
            <a:r>
              <a:rPr lang="tr-TR" sz="1600" i="1" dirty="0"/>
              <a:t> </a:t>
            </a:r>
            <a:r>
              <a:rPr lang="tr-TR" sz="1600" i="1" dirty="0" err="1"/>
              <a:t>sentence</a:t>
            </a:r>
            <a:r>
              <a:rPr lang="tr-TR" sz="1600" i="1" dirty="0"/>
              <a:t> </a:t>
            </a:r>
            <a:r>
              <a:rPr lang="tr-TR" sz="1600" i="1" dirty="0" err="1"/>
              <a:t>contains</a:t>
            </a:r>
            <a:r>
              <a:rPr lang="tr-TR" sz="1600" i="1" dirty="0"/>
              <a:t> a </a:t>
            </a:r>
            <a:r>
              <a:rPr lang="tr-TR" sz="1600" i="1" dirty="0" err="1"/>
              <a:t>syntax</a:t>
            </a:r>
            <a:r>
              <a:rPr lang="tr-TR" sz="1600" i="1" dirty="0"/>
              <a:t> </a:t>
            </a:r>
            <a:r>
              <a:rPr lang="tr-TR" sz="1600" i="1" dirty="0" err="1"/>
              <a:t>error</a:t>
            </a:r>
            <a:r>
              <a:rPr lang="tr-TR" sz="1600" i="1" dirty="0"/>
              <a:t>.</a:t>
            </a:r>
          </a:p>
          <a:p>
            <a:endParaRPr lang="tr-TR" i="1" dirty="0"/>
          </a:p>
          <a:p>
            <a:r>
              <a:rPr lang="tr-TR" b="1" dirty="0" err="1"/>
              <a:t>runtime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r>
              <a:rPr lang="tr-TR" b="1" dirty="0"/>
              <a:t> - </a:t>
            </a:r>
            <a:r>
              <a:rPr lang="tr-TR" sz="1600" i="1" dirty="0" err="1"/>
              <a:t>the</a:t>
            </a:r>
            <a:r>
              <a:rPr lang="tr-TR" sz="1600" i="1" dirty="0"/>
              <a:t> </a:t>
            </a:r>
            <a:r>
              <a:rPr lang="tr-TR" sz="1600" i="1" dirty="0" err="1"/>
              <a:t>error</a:t>
            </a:r>
            <a:r>
              <a:rPr lang="tr-TR" sz="1600" i="1" dirty="0"/>
              <a:t> </a:t>
            </a:r>
            <a:r>
              <a:rPr lang="tr-TR" sz="1600" i="1" dirty="0" err="1"/>
              <a:t>does</a:t>
            </a:r>
            <a:r>
              <a:rPr lang="tr-TR" sz="1600" i="1" dirty="0"/>
              <a:t> not </a:t>
            </a:r>
            <a:r>
              <a:rPr lang="tr-TR" sz="1600" i="1" dirty="0" err="1"/>
              <a:t>appear</a:t>
            </a:r>
            <a:r>
              <a:rPr lang="tr-TR" sz="1600" i="1" dirty="0"/>
              <a:t> </a:t>
            </a:r>
            <a:r>
              <a:rPr lang="tr-TR" sz="1600" i="1" dirty="0" err="1"/>
              <a:t>until</a:t>
            </a:r>
            <a:r>
              <a:rPr lang="tr-TR" sz="1600" i="1" dirty="0"/>
              <a:t> </a:t>
            </a:r>
            <a:r>
              <a:rPr lang="tr-TR" sz="1600" i="1" dirty="0" err="1"/>
              <a:t>you</a:t>
            </a:r>
            <a:r>
              <a:rPr lang="tr-TR" sz="1600" i="1" dirty="0"/>
              <a:t> </a:t>
            </a:r>
            <a:r>
              <a:rPr lang="tr-TR" sz="1600" i="1" dirty="0" err="1"/>
              <a:t>run</a:t>
            </a:r>
            <a:r>
              <a:rPr lang="tr-TR" sz="1600" i="1" dirty="0"/>
              <a:t> </a:t>
            </a:r>
            <a:r>
              <a:rPr lang="tr-TR" sz="1600" i="1" dirty="0" err="1"/>
              <a:t>the</a:t>
            </a:r>
            <a:r>
              <a:rPr lang="tr-TR" sz="1600" i="1" dirty="0"/>
              <a:t> program. </a:t>
            </a:r>
            <a:r>
              <a:rPr lang="tr-TR" sz="1600" i="1" dirty="0" err="1"/>
              <a:t>These</a:t>
            </a:r>
            <a:r>
              <a:rPr lang="tr-TR" sz="1600" i="1" dirty="0"/>
              <a:t> </a:t>
            </a:r>
            <a:r>
              <a:rPr lang="tr-TR" sz="1600" i="1" dirty="0" err="1"/>
              <a:t>errors</a:t>
            </a:r>
            <a:r>
              <a:rPr lang="tr-TR" sz="1600" i="1" dirty="0"/>
              <a:t> </a:t>
            </a:r>
            <a:r>
              <a:rPr lang="tr-TR" sz="1600" i="1" dirty="0" err="1"/>
              <a:t>are</a:t>
            </a:r>
            <a:r>
              <a:rPr lang="tr-TR" sz="1600" i="1" dirty="0"/>
              <a:t> </a:t>
            </a:r>
            <a:r>
              <a:rPr lang="tr-TR" sz="1600" i="1" dirty="0" err="1"/>
              <a:t>also</a:t>
            </a:r>
            <a:r>
              <a:rPr lang="tr-TR" sz="1600" i="1" dirty="0"/>
              <a:t> </a:t>
            </a:r>
            <a:r>
              <a:rPr lang="tr-TR" sz="1600" i="1" dirty="0" err="1"/>
              <a:t>called</a:t>
            </a:r>
            <a:r>
              <a:rPr lang="tr-TR" sz="1600" i="1" dirty="0"/>
              <a:t> </a:t>
            </a:r>
            <a:r>
              <a:rPr lang="tr-TR" sz="1600" i="1" dirty="0" err="1"/>
              <a:t>exceptions</a:t>
            </a:r>
            <a:r>
              <a:rPr lang="tr-TR" sz="1600" i="1" dirty="0"/>
              <a:t> </a:t>
            </a:r>
            <a:r>
              <a:rPr lang="tr-TR" sz="1600" i="1" dirty="0" err="1"/>
              <a:t>because</a:t>
            </a:r>
            <a:r>
              <a:rPr lang="tr-TR" sz="1600" i="1" dirty="0"/>
              <a:t> </a:t>
            </a:r>
            <a:r>
              <a:rPr lang="tr-TR" sz="1600" i="1" dirty="0" err="1"/>
              <a:t>they</a:t>
            </a:r>
            <a:r>
              <a:rPr lang="tr-TR" sz="1600" i="1" dirty="0"/>
              <a:t> </a:t>
            </a:r>
            <a:r>
              <a:rPr lang="tr-TR" sz="1600" i="1" dirty="0" err="1"/>
              <a:t>usually</a:t>
            </a:r>
            <a:r>
              <a:rPr lang="tr-TR" sz="1600" i="1" dirty="0"/>
              <a:t> </a:t>
            </a:r>
            <a:r>
              <a:rPr lang="tr-TR" sz="1600" i="1" dirty="0" err="1"/>
              <a:t>indicate</a:t>
            </a:r>
            <a:r>
              <a:rPr lang="tr-TR" sz="1600" i="1" dirty="0"/>
              <a:t> </a:t>
            </a:r>
            <a:r>
              <a:rPr lang="tr-TR" sz="1600" i="1" dirty="0" err="1"/>
              <a:t>that</a:t>
            </a:r>
            <a:r>
              <a:rPr lang="tr-TR" sz="1600" i="1" dirty="0"/>
              <a:t> </a:t>
            </a:r>
            <a:r>
              <a:rPr lang="tr-TR" sz="1600" i="1" dirty="0" err="1"/>
              <a:t>something</a:t>
            </a:r>
            <a:r>
              <a:rPr lang="tr-TR" sz="1600" i="1" dirty="0"/>
              <a:t> </a:t>
            </a:r>
            <a:r>
              <a:rPr lang="tr-TR" sz="1600" i="1" dirty="0" err="1"/>
              <a:t>exceptional</a:t>
            </a:r>
            <a:r>
              <a:rPr lang="tr-TR" sz="1600" i="1" dirty="0"/>
              <a:t> (</a:t>
            </a:r>
            <a:r>
              <a:rPr lang="tr-TR" sz="1600" i="1" dirty="0" err="1"/>
              <a:t>and</a:t>
            </a:r>
            <a:r>
              <a:rPr lang="tr-TR" sz="1600" i="1" dirty="0"/>
              <a:t> </a:t>
            </a:r>
            <a:r>
              <a:rPr lang="tr-TR" sz="1600" i="1" dirty="0" err="1"/>
              <a:t>bad</a:t>
            </a:r>
            <a:r>
              <a:rPr lang="tr-TR" sz="1600" i="1" dirty="0"/>
              <a:t>) has </a:t>
            </a:r>
            <a:r>
              <a:rPr lang="tr-TR" sz="1600" i="1" dirty="0" err="1"/>
              <a:t>happened</a:t>
            </a:r>
            <a:r>
              <a:rPr lang="tr-TR" sz="1600" i="1" dirty="0"/>
              <a:t>.</a:t>
            </a:r>
            <a:endParaRPr lang="tr-TR" sz="1600" b="1" i="1" dirty="0"/>
          </a:p>
          <a:p>
            <a:endParaRPr lang="tr-TR" dirty="0"/>
          </a:p>
          <a:p>
            <a:r>
              <a:rPr lang="tr-TR" b="1" dirty="0" err="1"/>
              <a:t>semantic</a:t>
            </a:r>
            <a:r>
              <a:rPr lang="tr-TR" b="1" dirty="0"/>
              <a:t> </a:t>
            </a:r>
            <a:r>
              <a:rPr lang="tr-TR" b="1" dirty="0" err="1"/>
              <a:t>errors</a:t>
            </a:r>
            <a:r>
              <a:rPr lang="tr-TR" b="1" dirty="0"/>
              <a:t> -</a:t>
            </a:r>
            <a:r>
              <a:rPr lang="tr-TR" sz="1600" b="1" i="1" dirty="0"/>
              <a:t> </a:t>
            </a:r>
            <a:r>
              <a:rPr lang="tr-TR" sz="1600" i="1" dirty="0" err="1"/>
              <a:t>If</a:t>
            </a:r>
            <a:r>
              <a:rPr lang="tr-TR" sz="1600" i="1" dirty="0"/>
              <a:t> </a:t>
            </a:r>
            <a:r>
              <a:rPr lang="tr-TR" sz="1600" i="1" dirty="0" err="1"/>
              <a:t>there</a:t>
            </a:r>
            <a:r>
              <a:rPr lang="tr-TR" sz="1600" i="1" dirty="0"/>
              <a:t> is a </a:t>
            </a:r>
            <a:r>
              <a:rPr lang="tr-TR" sz="1600" i="1" dirty="0" err="1"/>
              <a:t>semantic</a:t>
            </a:r>
            <a:r>
              <a:rPr lang="tr-TR" sz="1600" i="1" dirty="0"/>
              <a:t> </a:t>
            </a:r>
            <a:r>
              <a:rPr lang="tr-TR" sz="1600" i="1" dirty="0" err="1"/>
              <a:t>error</a:t>
            </a:r>
            <a:r>
              <a:rPr lang="tr-TR" sz="1600" i="1" dirty="0"/>
              <a:t> in </a:t>
            </a:r>
            <a:r>
              <a:rPr lang="tr-TR" sz="1600" i="1" dirty="0" err="1"/>
              <a:t>your</a:t>
            </a:r>
            <a:r>
              <a:rPr lang="tr-TR" sz="1600" i="1" dirty="0"/>
              <a:t> program, it </a:t>
            </a:r>
            <a:r>
              <a:rPr lang="tr-TR" sz="1600" i="1" dirty="0" err="1"/>
              <a:t>will</a:t>
            </a:r>
            <a:r>
              <a:rPr lang="tr-TR" sz="1600" i="1" dirty="0"/>
              <a:t> </a:t>
            </a:r>
            <a:r>
              <a:rPr lang="tr-TR" sz="1600" i="1" dirty="0" err="1"/>
              <a:t>run</a:t>
            </a:r>
            <a:r>
              <a:rPr lang="tr-TR" sz="1600" i="1" dirty="0"/>
              <a:t> </a:t>
            </a:r>
            <a:r>
              <a:rPr lang="tr-TR" sz="1600" i="1" dirty="0" err="1"/>
              <a:t>successfully</a:t>
            </a:r>
            <a:r>
              <a:rPr lang="tr-TR" sz="1600" i="1" dirty="0"/>
              <a:t>, in </a:t>
            </a:r>
            <a:r>
              <a:rPr lang="tr-TR" sz="1600" i="1" dirty="0" err="1"/>
              <a:t>the</a:t>
            </a:r>
            <a:r>
              <a:rPr lang="tr-TR" sz="1600" i="1" dirty="0"/>
              <a:t> sense </a:t>
            </a:r>
            <a:r>
              <a:rPr lang="tr-TR" sz="1600" i="1" dirty="0" err="1"/>
              <a:t>that</a:t>
            </a:r>
            <a:r>
              <a:rPr lang="tr-TR" sz="1600" i="1" dirty="0"/>
              <a:t> </a:t>
            </a:r>
            <a:r>
              <a:rPr lang="tr-TR" sz="1600" i="1" dirty="0" err="1"/>
              <a:t>the</a:t>
            </a:r>
            <a:r>
              <a:rPr lang="tr-TR" sz="1600" i="1" dirty="0"/>
              <a:t> </a:t>
            </a:r>
            <a:r>
              <a:rPr lang="tr-TR" sz="1600" i="1" dirty="0" err="1"/>
              <a:t>computer</a:t>
            </a:r>
            <a:r>
              <a:rPr lang="tr-TR" sz="1600" i="1" dirty="0"/>
              <a:t> </a:t>
            </a:r>
            <a:r>
              <a:rPr lang="tr-TR" sz="1600" i="1" dirty="0" err="1"/>
              <a:t>will</a:t>
            </a:r>
            <a:r>
              <a:rPr lang="tr-TR" sz="1600" i="1" dirty="0"/>
              <a:t> not </a:t>
            </a:r>
            <a:r>
              <a:rPr lang="tr-TR" sz="1600" i="1" dirty="0" err="1"/>
              <a:t>generate</a:t>
            </a:r>
            <a:r>
              <a:rPr lang="tr-TR" sz="1600" i="1" dirty="0"/>
              <a:t> </a:t>
            </a:r>
            <a:r>
              <a:rPr lang="tr-TR" sz="1600" i="1" dirty="0" err="1"/>
              <a:t>any</a:t>
            </a:r>
            <a:r>
              <a:rPr lang="tr-TR" sz="1600" i="1" dirty="0"/>
              <a:t> </a:t>
            </a:r>
            <a:r>
              <a:rPr lang="tr-TR" sz="1600" i="1" dirty="0" err="1"/>
              <a:t>error</a:t>
            </a:r>
            <a:r>
              <a:rPr lang="tr-TR" sz="1600" i="1" dirty="0"/>
              <a:t> </a:t>
            </a:r>
            <a:r>
              <a:rPr lang="tr-TR" sz="1600" i="1" dirty="0" err="1"/>
              <a:t>messages</a:t>
            </a:r>
            <a:r>
              <a:rPr lang="tr-TR" sz="1600" i="1" dirty="0"/>
              <a:t>, but it </a:t>
            </a:r>
            <a:r>
              <a:rPr lang="tr-TR" sz="1600" i="1" dirty="0" err="1"/>
              <a:t>will</a:t>
            </a:r>
            <a:r>
              <a:rPr lang="tr-TR" sz="1600" i="1" dirty="0"/>
              <a:t> not do </a:t>
            </a:r>
            <a:r>
              <a:rPr lang="tr-TR" sz="1600" i="1" dirty="0" err="1"/>
              <a:t>the</a:t>
            </a:r>
            <a:r>
              <a:rPr lang="tr-TR" sz="1600" i="1" dirty="0"/>
              <a:t> </a:t>
            </a:r>
            <a:r>
              <a:rPr lang="tr-TR" sz="1600" i="1" dirty="0" err="1"/>
              <a:t>right</a:t>
            </a:r>
            <a:r>
              <a:rPr lang="tr-TR" sz="1600" i="1" dirty="0"/>
              <a:t> </a:t>
            </a:r>
            <a:r>
              <a:rPr lang="tr-TR" sz="1600" i="1" dirty="0" err="1"/>
              <a:t>thing</a:t>
            </a:r>
            <a:r>
              <a:rPr lang="tr-TR" sz="1600" i="1" dirty="0"/>
              <a:t>. </a:t>
            </a:r>
            <a:r>
              <a:rPr lang="tr-TR" sz="1600" i="1" dirty="0" err="1"/>
              <a:t>It</a:t>
            </a:r>
            <a:r>
              <a:rPr lang="tr-TR" sz="1600" i="1" dirty="0"/>
              <a:t> </a:t>
            </a:r>
            <a:r>
              <a:rPr lang="tr-TR" sz="1600" i="1" dirty="0" err="1"/>
              <a:t>will</a:t>
            </a:r>
            <a:r>
              <a:rPr lang="tr-TR" sz="1600" i="1" dirty="0"/>
              <a:t> do </a:t>
            </a:r>
            <a:r>
              <a:rPr lang="tr-TR" sz="1600" i="1" dirty="0" err="1"/>
              <a:t>something</a:t>
            </a:r>
            <a:r>
              <a:rPr lang="tr-TR" sz="1600" i="1" dirty="0"/>
              <a:t> else. </a:t>
            </a:r>
            <a:r>
              <a:rPr lang="tr-TR" sz="1600" i="1" dirty="0" err="1"/>
              <a:t>Specifically</a:t>
            </a:r>
            <a:r>
              <a:rPr lang="tr-TR" sz="1600" i="1" dirty="0"/>
              <a:t>, it </a:t>
            </a:r>
            <a:r>
              <a:rPr lang="tr-TR" sz="1600" i="1" dirty="0" err="1"/>
              <a:t>will</a:t>
            </a:r>
            <a:r>
              <a:rPr lang="tr-TR" sz="1600" i="1" dirty="0"/>
              <a:t> do </a:t>
            </a:r>
            <a:r>
              <a:rPr lang="tr-TR" sz="1600" i="1" dirty="0" err="1"/>
              <a:t>what</a:t>
            </a:r>
            <a:r>
              <a:rPr lang="tr-TR" sz="1600" i="1" dirty="0"/>
              <a:t> </a:t>
            </a:r>
            <a:r>
              <a:rPr lang="tr-TR" sz="1600" i="1" dirty="0" err="1"/>
              <a:t>you</a:t>
            </a:r>
            <a:r>
              <a:rPr lang="tr-TR" sz="1600" i="1" dirty="0"/>
              <a:t> </a:t>
            </a:r>
            <a:r>
              <a:rPr lang="tr-TR" sz="1600" i="1" dirty="0" err="1"/>
              <a:t>told</a:t>
            </a:r>
            <a:r>
              <a:rPr lang="tr-TR" sz="1600" i="1" dirty="0"/>
              <a:t> it </a:t>
            </a:r>
            <a:r>
              <a:rPr lang="tr-TR" sz="1600" i="1" dirty="0" err="1"/>
              <a:t>to</a:t>
            </a:r>
            <a:r>
              <a:rPr lang="tr-TR" sz="1600" i="1" dirty="0"/>
              <a:t> do.</a:t>
            </a:r>
            <a:endParaRPr lang="tr-TR" sz="1600" b="1" i="1" dirty="0"/>
          </a:p>
        </p:txBody>
      </p:sp>
    </p:spTree>
    <p:extLst>
      <p:ext uri="{BB962C8B-B14F-4D97-AF65-F5344CB8AC3E}">
        <p14:creationId xmlns:p14="http://schemas.microsoft.com/office/powerpoint/2010/main" val="1252866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debugging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Debugging is </a:t>
            </a:r>
            <a:r>
              <a:rPr lang="tr-TR" dirty="0" err="1"/>
              <a:t>like</a:t>
            </a:r>
            <a:r>
              <a:rPr lang="tr-TR" dirty="0"/>
              <a:t> an </a:t>
            </a:r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science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Once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an idea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going</a:t>
            </a:r>
            <a:r>
              <a:rPr lang="tr-TR" dirty="0"/>
              <a:t> </a:t>
            </a:r>
            <a:r>
              <a:rPr lang="tr-TR" dirty="0" err="1"/>
              <a:t>wrong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modify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program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again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hypothesis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modification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a step </a:t>
            </a:r>
            <a:r>
              <a:rPr lang="tr-TR" dirty="0" err="1"/>
              <a:t>closer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working</a:t>
            </a:r>
            <a:r>
              <a:rPr lang="tr-TR" dirty="0"/>
              <a:t> program. </a:t>
            </a:r>
          </a:p>
          <a:p>
            <a:endParaRPr lang="tr-TR" dirty="0"/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hypothesis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wrong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come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656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1.4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866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Textbook</a:t>
            </a:r>
            <a:r>
              <a:rPr lang="tr-TR" dirty="0"/>
              <a:t> (Not </a:t>
            </a:r>
            <a:r>
              <a:rPr lang="tr-TR" dirty="0" err="1"/>
              <a:t>Mandatory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Crash</a:t>
            </a:r>
            <a:r>
              <a:rPr lang="tr-TR" dirty="0"/>
              <a:t> Course</a:t>
            </a:r>
          </a:p>
          <a:p>
            <a:r>
              <a:rPr lang="en-US" dirty="0"/>
              <a:t>A hands-on, Project-Based Introduction to Programming </a:t>
            </a:r>
          </a:p>
          <a:p>
            <a:endParaRPr lang="tr-TR" dirty="0"/>
          </a:p>
          <a:p>
            <a:r>
              <a:rPr lang="tr-TR" dirty="0" err="1"/>
              <a:t>By</a:t>
            </a:r>
            <a:r>
              <a:rPr lang="tr-TR" dirty="0"/>
              <a:t>  </a:t>
            </a:r>
            <a:r>
              <a:rPr lang="tr-TR" dirty="0" err="1"/>
              <a:t>Eric</a:t>
            </a:r>
            <a:r>
              <a:rPr lang="tr-TR" dirty="0"/>
              <a:t> </a:t>
            </a:r>
            <a:r>
              <a:rPr lang="tr-TR" dirty="0" err="1"/>
              <a:t>Matthes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9C0B8-FC31-604C-9092-28F47A3F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251" y="2142914"/>
            <a:ext cx="25931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52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1.4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Natural </a:t>
            </a:r>
            <a:r>
              <a:rPr lang="tr-TR" b="1" dirty="0" err="1"/>
              <a:t>languages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24464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1.4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Natural </a:t>
            </a:r>
            <a:r>
              <a:rPr lang="tr-TR" b="1" dirty="0" err="1"/>
              <a:t>languages</a:t>
            </a:r>
            <a:endParaRPr lang="tr-TR" b="1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Formal</a:t>
            </a:r>
            <a:r>
              <a:rPr lang="tr-TR" b="1" dirty="0"/>
              <a:t> </a:t>
            </a:r>
            <a:r>
              <a:rPr lang="tr-TR" b="1" dirty="0" err="1"/>
              <a:t>languages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0678659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1.4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Natural </a:t>
            </a:r>
            <a:r>
              <a:rPr lang="tr-TR" b="1" dirty="0" err="1"/>
              <a:t>languages</a:t>
            </a:r>
            <a:r>
              <a:rPr lang="tr-TR" b="1" dirty="0"/>
              <a:t>: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speak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English, Spanish, </a:t>
            </a:r>
            <a:r>
              <a:rPr lang="tr-TR" dirty="0" err="1"/>
              <a:t>and</a:t>
            </a:r>
            <a:r>
              <a:rPr lang="tr-TR" dirty="0"/>
              <a:t> French.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not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,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evolved</a:t>
            </a:r>
            <a:r>
              <a:rPr lang="tr-TR" dirty="0"/>
              <a:t> </a:t>
            </a:r>
            <a:r>
              <a:rPr lang="tr-TR" dirty="0" err="1"/>
              <a:t>naturally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b="1" dirty="0" err="1"/>
              <a:t>Formal</a:t>
            </a:r>
            <a:r>
              <a:rPr lang="tr-TR" b="1" dirty="0"/>
              <a:t> </a:t>
            </a:r>
            <a:r>
              <a:rPr lang="tr-TR" b="1" dirty="0" err="1"/>
              <a:t>languages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082135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1.4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Natural </a:t>
            </a:r>
            <a:r>
              <a:rPr lang="tr-TR" b="1" dirty="0" err="1"/>
              <a:t>languages</a:t>
            </a:r>
            <a:r>
              <a:rPr lang="tr-TR" b="1" dirty="0"/>
              <a:t>: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speak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English, Spanish, </a:t>
            </a:r>
            <a:r>
              <a:rPr lang="tr-TR" dirty="0" err="1"/>
              <a:t>and</a:t>
            </a:r>
            <a:r>
              <a:rPr lang="tr-TR" dirty="0"/>
              <a:t> French.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not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,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evolved</a:t>
            </a:r>
            <a:r>
              <a:rPr lang="tr-TR" dirty="0"/>
              <a:t> </a:t>
            </a:r>
            <a:r>
              <a:rPr lang="tr-TR" dirty="0" err="1"/>
              <a:t>naturally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b="1" dirty="0" err="1"/>
              <a:t>Formal</a:t>
            </a:r>
            <a:r>
              <a:rPr lang="tr-TR" b="1" dirty="0"/>
              <a:t> </a:t>
            </a:r>
            <a:r>
              <a:rPr lang="tr-TR" b="1" dirty="0" err="1"/>
              <a:t>languages</a:t>
            </a:r>
            <a:r>
              <a:rPr lang="tr-TR" b="1" dirty="0"/>
              <a:t>: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chemists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a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represent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chemical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of </a:t>
            </a:r>
            <a:r>
              <a:rPr lang="tr-TR" dirty="0" err="1"/>
              <a:t>molecules</a:t>
            </a:r>
            <a:r>
              <a:rPr lang="tr-TR" dirty="0"/>
              <a:t>.</a:t>
            </a:r>
            <a:endParaRPr lang="tr-TR" b="1" dirty="0"/>
          </a:p>
          <a:p>
            <a:endParaRPr lang="tr-TR" b="1" dirty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36711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1.4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Natural </a:t>
            </a:r>
            <a:r>
              <a:rPr lang="tr-TR" b="1" dirty="0" err="1"/>
              <a:t>languages</a:t>
            </a:r>
            <a:r>
              <a:rPr lang="tr-TR" b="1" dirty="0"/>
              <a:t>: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speak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English, Spanish, </a:t>
            </a:r>
            <a:r>
              <a:rPr lang="tr-TR" dirty="0" err="1"/>
              <a:t>and</a:t>
            </a:r>
            <a:r>
              <a:rPr lang="tr-TR" dirty="0"/>
              <a:t> French.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not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,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evolved</a:t>
            </a:r>
            <a:r>
              <a:rPr lang="tr-TR" dirty="0"/>
              <a:t> </a:t>
            </a:r>
            <a:r>
              <a:rPr lang="tr-TR" dirty="0" err="1"/>
              <a:t>naturally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b="1" dirty="0" err="1"/>
              <a:t>Formal</a:t>
            </a:r>
            <a:r>
              <a:rPr lang="tr-TR" b="1" dirty="0"/>
              <a:t> </a:t>
            </a:r>
            <a:r>
              <a:rPr lang="tr-TR" b="1" dirty="0" err="1"/>
              <a:t>languages</a:t>
            </a:r>
            <a:r>
              <a:rPr lang="tr-TR" b="1" dirty="0"/>
              <a:t>: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chemists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a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represent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chemical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of </a:t>
            </a:r>
            <a:r>
              <a:rPr lang="tr-TR" dirty="0" err="1"/>
              <a:t>molecules</a:t>
            </a:r>
            <a:r>
              <a:rPr lang="tr-TR" dirty="0"/>
              <a:t>.</a:t>
            </a:r>
            <a:endParaRPr lang="tr-TR" b="1" dirty="0"/>
          </a:p>
          <a:p>
            <a:endParaRPr lang="tr-TR" b="1" dirty="0"/>
          </a:p>
          <a:p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most</a:t>
            </a:r>
            <a:r>
              <a:rPr lang="tr-TR" b="1" dirty="0"/>
              <a:t> </a:t>
            </a:r>
            <a:r>
              <a:rPr lang="tr-TR" b="1" dirty="0" err="1"/>
              <a:t>importantly</a:t>
            </a:r>
            <a:r>
              <a:rPr lang="tr-TR" b="1" dirty="0"/>
              <a:t>: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640443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1.4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sz="2800" b="1" dirty="0" err="1"/>
              <a:t>All</a:t>
            </a:r>
            <a:r>
              <a:rPr lang="tr-TR" sz="2800" b="1" dirty="0"/>
              <a:t> of </a:t>
            </a:r>
            <a:r>
              <a:rPr lang="tr-TR" sz="2800" b="1" dirty="0" err="1"/>
              <a:t>the</a:t>
            </a:r>
            <a:r>
              <a:rPr lang="tr-TR" sz="2800" b="1" dirty="0"/>
              <a:t> </a:t>
            </a:r>
            <a:r>
              <a:rPr lang="tr-TR" sz="2800" b="1" dirty="0" err="1"/>
              <a:t>programming</a:t>
            </a:r>
            <a:r>
              <a:rPr lang="tr-TR" sz="2800" b="1" dirty="0"/>
              <a:t> </a:t>
            </a:r>
            <a:r>
              <a:rPr lang="tr-TR" sz="2800" b="1" dirty="0" err="1"/>
              <a:t>languages</a:t>
            </a:r>
            <a:r>
              <a:rPr lang="tr-TR" sz="2800" b="1" dirty="0"/>
              <a:t> </a:t>
            </a:r>
            <a:r>
              <a:rPr lang="tr-TR" sz="2800" b="1" dirty="0" err="1"/>
              <a:t>are</a:t>
            </a:r>
            <a:r>
              <a:rPr lang="tr-TR" sz="2800" b="1" dirty="0"/>
              <a:t> </a:t>
            </a:r>
            <a:r>
              <a:rPr lang="tr-TR" sz="2800" b="1" dirty="0" err="1"/>
              <a:t>formal</a:t>
            </a:r>
            <a:r>
              <a:rPr lang="tr-TR" sz="2800" b="1" dirty="0"/>
              <a:t> </a:t>
            </a:r>
            <a:r>
              <a:rPr lang="tr-TR" sz="2800" b="1" dirty="0" err="1"/>
              <a:t>languages</a:t>
            </a:r>
            <a:r>
              <a:rPr lang="tr-TR" sz="2800" b="1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</a:t>
            </a:r>
            <a:r>
              <a:rPr lang="tr-TR" sz="2800" dirty="0" err="1"/>
              <a:t>have</a:t>
            </a:r>
            <a:r>
              <a:rPr lang="tr-TR" sz="2800" dirty="0"/>
              <a:t> </a:t>
            </a:r>
            <a:r>
              <a:rPr lang="tr-TR" sz="2800" dirty="0" err="1"/>
              <a:t>been</a:t>
            </a:r>
            <a:r>
              <a:rPr lang="tr-TR" sz="2800" dirty="0"/>
              <a:t> </a:t>
            </a:r>
            <a:r>
              <a:rPr lang="tr-TR" sz="2800" dirty="0" err="1"/>
              <a:t>designed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express</a:t>
            </a:r>
            <a:r>
              <a:rPr lang="tr-TR" sz="2800" dirty="0"/>
              <a:t> </a:t>
            </a:r>
            <a:r>
              <a:rPr lang="tr-TR" sz="2800" dirty="0" err="1"/>
              <a:t>computations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341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con’t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9671780" cy="4195481"/>
          </a:xfrm>
        </p:spPr>
        <p:txBody>
          <a:bodyPr>
            <a:normAutofit/>
          </a:bodyPr>
          <a:lstStyle/>
          <a:p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tend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strict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syntax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3+3 = 6 is a </a:t>
            </a:r>
            <a:r>
              <a:rPr lang="tr-TR" dirty="0" err="1"/>
              <a:t>syntactically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mathematical</a:t>
            </a:r>
            <a:r>
              <a:rPr lang="tr-TR" dirty="0"/>
              <a:t> </a:t>
            </a:r>
            <a:r>
              <a:rPr lang="tr-TR" dirty="0" err="1"/>
              <a:t>statement</a:t>
            </a:r>
            <a:r>
              <a:rPr lang="tr-TR" dirty="0"/>
              <a:t>, but 3=+6$ is not. </a:t>
            </a:r>
          </a:p>
          <a:p>
            <a:endParaRPr lang="tr-TR" dirty="0"/>
          </a:p>
          <a:p>
            <a:r>
              <a:rPr lang="tr-TR" dirty="0"/>
              <a:t>H2O is a </a:t>
            </a:r>
            <a:r>
              <a:rPr lang="tr-TR" dirty="0" err="1"/>
              <a:t>syntactically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chemical</a:t>
            </a:r>
            <a:r>
              <a:rPr lang="tr-TR" dirty="0"/>
              <a:t> name, but 2Zz is not. </a:t>
            </a:r>
            <a:r>
              <a:rPr lang="tr-TR" dirty="0" err="1"/>
              <a:t>Syntax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come</a:t>
            </a:r>
            <a:r>
              <a:rPr lang="tr-TR" dirty="0"/>
              <a:t> in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flavors</a:t>
            </a:r>
            <a:r>
              <a:rPr lang="tr-TR" dirty="0"/>
              <a:t>, </a:t>
            </a:r>
            <a:r>
              <a:rPr lang="tr-TR" dirty="0" err="1"/>
              <a:t>pertaining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tokens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b="1" dirty="0" err="1"/>
              <a:t>Tokens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words</a:t>
            </a:r>
            <a:r>
              <a:rPr lang="tr-TR" dirty="0"/>
              <a:t>, </a:t>
            </a:r>
            <a:r>
              <a:rPr lang="tr-TR" dirty="0" err="1"/>
              <a:t>numbers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chemical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189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 </a:t>
            </a:r>
            <a:r>
              <a:rPr lang="tr-TR" dirty="0" err="1"/>
              <a:t>exercise</a:t>
            </a:r>
            <a:r>
              <a:rPr lang="is-IS" dirty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Write a </a:t>
            </a:r>
            <a:r>
              <a:rPr lang="tr-TR" sz="3200" dirty="0" err="1"/>
              <a:t>well-structured</a:t>
            </a:r>
            <a:r>
              <a:rPr lang="tr-TR" sz="3200" dirty="0"/>
              <a:t> English </a:t>
            </a:r>
            <a:r>
              <a:rPr lang="tr-TR" sz="3200" dirty="0" err="1"/>
              <a:t>sentence</a:t>
            </a:r>
            <a:r>
              <a:rPr lang="tr-TR" sz="3200" dirty="0"/>
              <a:t> </a:t>
            </a:r>
            <a:r>
              <a:rPr lang="tr-TR" sz="3200" dirty="0" err="1"/>
              <a:t>with</a:t>
            </a:r>
            <a:r>
              <a:rPr lang="tr-TR" sz="3200" dirty="0"/>
              <a:t> </a:t>
            </a:r>
            <a:r>
              <a:rPr lang="tr-TR" sz="3200" dirty="0" err="1"/>
              <a:t>invalid</a:t>
            </a:r>
            <a:r>
              <a:rPr lang="tr-TR" sz="3200" dirty="0"/>
              <a:t> </a:t>
            </a:r>
            <a:r>
              <a:rPr lang="tr-TR" sz="3200" dirty="0" err="1"/>
              <a:t>tokens</a:t>
            </a:r>
            <a:r>
              <a:rPr lang="tr-TR" sz="3200" dirty="0"/>
              <a:t> in it. </a:t>
            </a:r>
            <a:r>
              <a:rPr lang="tr-TR" sz="3200" dirty="0" err="1"/>
              <a:t>Then</a:t>
            </a:r>
            <a:r>
              <a:rPr lang="tr-TR" sz="3200" dirty="0"/>
              <a:t> </a:t>
            </a:r>
            <a:r>
              <a:rPr lang="tr-TR" sz="3200" dirty="0" err="1"/>
              <a:t>write</a:t>
            </a:r>
            <a:r>
              <a:rPr lang="tr-TR" sz="3200" dirty="0"/>
              <a:t> </a:t>
            </a:r>
            <a:r>
              <a:rPr lang="tr-TR" sz="3200" dirty="0" err="1"/>
              <a:t>another</a:t>
            </a:r>
            <a:r>
              <a:rPr lang="tr-TR" sz="3200" dirty="0"/>
              <a:t> </a:t>
            </a:r>
            <a:r>
              <a:rPr lang="tr-TR" sz="3200" dirty="0" err="1"/>
              <a:t>sentence</a:t>
            </a:r>
            <a:r>
              <a:rPr lang="tr-TR" sz="3200" dirty="0"/>
              <a:t> </a:t>
            </a:r>
            <a:r>
              <a:rPr lang="tr-TR" sz="3200" dirty="0" err="1"/>
              <a:t>with</a:t>
            </a:r>
            <a:r>
              <a:rPr lang="tr-TR" sz="3200" dirty="0"/>
              <a:t> </a:t>
            </a:r>
            <a:r>
              <a:rPr lang="tr-TR" sz="3200" dirty="0" err="1"/>
              <a:t>all</a:t>
            </a:r>
            <a:r>
              <a:rPr lang="tr-TR" sz="3200" dirty="0"/>
              <a:t> </a:t>
            </a:r>
            <a:r>
              <a:rPr lang="tr-TR" sz="3200" dirty="0" err="1"/>
              <a:t>valid</a:t>
            </a:r>
            <a:r>
              <a:rPr lang="tr-TR" sz="3200" dirty="0"/>
              <a:t> </a:t>
            </a:r>
            <a:r>
              <a:rPr lang="tr-TR" sz="3200" dirty="0" err="1"/>
              <a:t>tokens</a:t>
            </a:r>
            <a:r>
              <a:rPr lang="tr-TR" sz="3200" dirty="0"/>
              <a:t> but </a:t>
            </a:r>
            <a:r>
              <a:rPr lang="tr-TR" sz="3200" dirty="0" err="1"/>
              <a:t>with</a:t>
            </a:r>
            <a:r>
              <a:rPr lang="tr-TR" sz="3200" dirty="0"/>
              <a:t> </a:t>
            </a:r>
            <a:r>
              <a:rPr lang="tr-TR" sz="3200" dirty="0" err="1"/>
              <a:t>invalid</a:t>
            </a:r>
            <a:r>
              <a:rPr lang="tr-TR" sz="3200" dirty="0"/>
              <a:t> </a:t>
            </a:r>
            <a:r>
              <a:rPr lang="tr-TR" sz="3200" dirty="0" err="1"/>
              <a:t>structure</a:t>
            </a:r>
            <a:r>
              <a:rPr lang="tr-T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54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 </a:t>
            </a:r>
            <a:r>
              <a:rPr lang="tr-TR" dirty="0" err="1"/>
              <a:t>exercise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err="1"/>
              <a:t>Answer</a:t>
            </a:r>
            <a:r>
              <a:rPr lang="tr-TR" sz="2800" dirty="0"/>
              <a:t>:</a:t>
            </a:r>
          </a:p>
          <a:p>
            <a:endParaRPr lang="tr-TR" sz="2800" dirty="0"/>
          </a:p>
          <a:p>
            <a:r>
              <a:rPr lang="tr-TR" sz="2800" dirty="0" err="1"/>
              <a:t>Bad</a:t>
            </a:r>
            <a:r>
              <a:rPr lang="tr-TR" sz="2800" dirty="0"/>
              <a:t> </a:t>
            </a:r>
            <a:r>
              <a:rPr lang="tr-TR" sz="2800" dirty="0" err="1"/>
              <a:t>Token</a:t>
            </a:r>
            <a:r>
              <a:rPr lang="tr-TR" sz="2800" dirty="0"/>
              <a:t> = '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m@n</a:t>
            </a:r>
            <a:r>
              <a:rPr lang="tr-TR" sz="2800" dirty="0"/>
              <a:t> jump3d </a:t>
            </a:r>
            <a:r>
              <a:rPr lang="tr-TR" sz="2800" dirty="0" err="1"/>
              <a:t>over</a:t>
            </a:r>
            <a:r>
              <a:rPr lang="tr-TR" sz="2800" dirty="0"/>
              <a:t> th3 m00n.’</a:t>
            </a:r>
          </a:p>
          <a:p>
            <a:endParaRPr lang="tr-TR" sz="2800" dirty="0"/>
          </a:p>
          <a:p>
            <a:r>
              <a:rPr lang="tr-TR" sz="2800" dirty="0" err="1"/>
              <a:t>Bad</a:t>
            </a:r>
            <a:r>
              <a:rPr lang="tr-TR" sz="2800" dirty="0"/>
              <a:t> </a:t>
            </a:r>
            <a:r>
              <a:rPr lang="tr-TR" sz="2800" dirty="0" err="1"/>
              <a:t>Syntax</a:t>
            </a:r>
            <a:r>
              <a:rPr lang="tr-TR" sz="2800" dirty="0"/>
              <a:t> = 'Moon </a:t>
            </a:r>
            <a:r>
              <a:rPr lang="tr-TR" sz="2800" dirty="0" err="1"/>
              <a:t>over</a:t>
            </a:r>
            <a:r>
              <a:rPr lang="tr-TR" sz="2800" dirty="0"/>
              <a:t> </a:t>
            </a:r>
            <a:r>
              <a:rPr lang="tr-TR" sz="2800" dirty="0" err="1"/>
              <a:t>jumped</a:t>
            </a:r>
            <a:r>
              <a:rPr lang="tr-TR" sz="2800" dirty="0"/>
              <a:t> </a:t>
            </a:r>
            <a:r>
              <a:rPr lang="tr-TR" sz="2800" dirty="0" err="1"/>
              <a:t>man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.'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86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Parsing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a </a:t>
            </a:r>
            <a:r>
              <a:rPr lang="tr-TR" dirty="0" err="1"/>
              <a:t>sentence</a:t>
            </a:r>
            <a:r>
              <a:rPr lang="tr-TR" dirty="0"/>
              <a:t> in English </a:t>
            </a:r>
            <a:r>
              <a:rPr lang="tr-TR" dirty="0" err="1"/>
              <a:t>or</a:t>
            </a:r>
            <a:r>
              <a:rPr lang="tr-TR" dirty="0"/>
              <a:t> a </a:t>
            </a:r>
            <a:r>
              <a:rPr lang="tr-TR" dirty="0" err="1"/>
              <a:t>statement</a:t>
            </a:r>
            <a:r>
              <a:rPr lang="tr-TR" dirty="0"/>
              <a:t> in a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figure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sentence</a:t>
            </a:r>
            <a:r>
              <a:rPr lang="tr-TR" dirty="0"/>
              <a:t> is (</a:t>
            </a:r>
            <a:r>
              <a:rPr lang="tr-TR" dirty="0" err="1"/>
              <a:t>although</a:t>
            </a:r>
            <a:r>
              <a:rPr lang="tr-TR" dirty="0"/>
              <a:t> in a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do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subconsciously</a:t>
            </a:r>
            <a:r>
              <a:rPr lang="tr-TR" dirty="0"/>
              <a:t>).</a:t>
            </a:r>
          </a:p>
          <a:p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b="1" dirty="0" err="1"/>
              <a:t>parsing</a:t>
            </a:r>
            <a:r>
              <a:rPr lang="tr-TR" b="1" dirty="0"/>
              <a:t>.</a:t>
            </a:r>
          </a:p>
          <a:p>
            <a:endParaRPr lang="tr-TR" b="1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hear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sentence</a:t>
            </a:r>
            <a:r>
              <a:rPr lang="tr-TR" dirty="0"/>
              <a:t>, “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shoe</a:t>
            </a:r>
            <a:r>
              <a:rPr lang="tr-TR" dirty="0"/>
              <a:t> </a:t>
            </a:r>
            <a:r>
              <a:rPr lang="tr-TR" dirty="0" err="1"/>
              <a:t>fell</a:t>
            </a:r>
            <a:r>
              <a:rPr lang="tr-TR" dirty="0"/>
              <a:t>,”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understand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“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shoe</a:t>
            </a:r>
            <a:r>
              <a:rPr lang="tr-TR" dirty="0"/>
              <a:t>”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subject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“</a:t>
            </a:r>
            <a:r>
              <a:rPr lang="tr-TR" dirty="0" err="1"/>
              <a:t>fell</a:t>
            </a:r>
            <a:r>
              <a:rPr lang="tr-TR" dirty="0"/>
              <a:t>”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predicate</a:t>
            </a:r>
            <a:r>
              <a:rPr lang="tr-TR" dirty="0"/>
              <a:t>. </a:t>
            </a:r>
            <a:r>
              <a:rPr lang="tr-TR" dirty="0" err="1"/>
              <a:t>Once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parsed</a:t>
            </a:r>
            <a:r>
              <a:rPr lang="tr-TR" dirty="0"/>
              <a:t> a </a:t>
            </a:r>
            <a:r>
              <a:rPr lang="tr-TR" dirty="0" err="1"/>
              <a:t>sentence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figure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it </a:t>
            </a:r>
            <a:r>
              <a:rPr lang="tr-TR" dirty="0" err="1"/>
              <a:t>means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semantics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sentence</a:t>
            </a:r>
            <a:r>
              <a:rPr lang="tr-TR" dirty="0"/>
              <a:t>. </a:t>
            </a:r>
            <a:r>
              <a:rPr lang="tr-TR" dirty="0" err="1"/>
              <a:t>Assuming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a </a:t>
            </a:r>
            <a:r>
              <a:rPr lang="tr-TR" dirty="0" err="1"/>
              <a:t>shoe</a:t>
            </a:r>
            <a:r>
              <a:rPr lang="tr-TR" dirty="0"/>
              <a:t> is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it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fall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understand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general </a:t>
            </a:r>
            <a:r>
              <a:rPr lang="tr-TR" dirty="0" err="1"/>
              <a:t>implication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sentence</a:t>
            </a:r>
            <a:r>
              <a:rPr lang="tr-TR" dirty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9977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Textbook</a:t>
            </a:r>
            <a:r>
              <a:rPr lang="tr-TR" dirty="0"/>
              <a:t> (</a:t>
            </a:r>
            <a:r>
              <a:rPr lang="tr-TR" dirty="0" err="1"/>
              <a:t>Another</a:t>
            </a:r>
            <a:r>
              <a:rPr lang="tr-TR" dirty="0"/>
              <a:t> Option)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Python</a:t>
            </a:r>
            <a:br>
              <a:rPr lang="tr-TR" dirty="0"/>
            </a:br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a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Scientist</a:t>
            </a:r>
            <a:r>
              <a:rPr lang="tr-TR" dirty="0"/>
              <a:t> 2nd Edition </a:t>
            </a:r>
          </a:p>
          <a:p>
            <a:r>
              <a:rPr lang="tr-TR" dirty="0" err="1"/>
              <a:t>Green</a:t>
            </a:r>
            <a:r>
              <a:rPr lang="tr-TR" dirty="0"/>
              <a:t> </a:t>
            </a:r>
            <a:r>
              <a:rPr lang="tr-TR" dirty="0" err="1"/>
              <a:t>Tea</a:t>
            </a:r>
            <a:r>
              <a:rPr lang="tr-TR" dirty="0"/>
              <a:t> </a:t>
            </a:r>
            <a:r>
              <a:rPr lang="tr-TR" dirty="0" err="1"/>
              <a:t>Press</a:t>
            </a:r>
            <a:r>
              <a:rPr lang="tr-TR" dirty="0"/>
              <a:t> </a:t>
            </a:r>
            <a:r>
              <a:rPr lang="tr-TR" dirty="0" err="1"/>
              <a:t>Needham</a:t>
            </a:r>
            <a:r>
              <a:rPr lang="tr-TR" dirty="0"/>
              <a:t>, Massachusetts </a:t>
            </a:r>
          </a:p>
          <a:p>
            <a:endParaRPr lang="tr-TR" dirty="0"/>
          </a:p>
          <a:p>
            <a:r>
              <a:rPr lang="tr-TR" dirty="0" err="1"/>
              <a:t>Available</a:t>
            </a:r>
            <a:r>
              <a:rPr lang="tr-TR" dirty="0"/>
              <a:t> online.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free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http://</a:t>
            </a:r>
            <a:r>
              <a:rPr lang="tr-TR" dirty="0" err="1"/>
              <a:t>greenteapress.com</a:t>
            </a:r>
            <a:r>
              <a:rPr lang="tr-TR" dirty="0"/>
              <a:t>/thinkpython2/thinkpython2.pdf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20619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Differences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ambiguity</a:t>
            </a:r>
            <a:r>
              <a:rPr lang="tr-TR" b="1" dirty="0"/>
              <a:t>: </a:t>
            </a:r>
            <a:r>
              <a:rPr lang="tr-TR" dirty="0"/>
              <a:t>Natural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of </a:t>
            </a:r>
            <a:r>
              <a:rPr lang="tr-TR" dirty="0" err="1"/>
              <a:t>ambiguity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deal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contextual</a:t>
            </a:r>
            <a:r>
              <a:rPr lang="tr-TR" dirty="0"/>
              <a:t> </a:t>
            </a:r>
            <a:r>
              <a:rPr lang="tr-TR" dirty="0" err="1"/>
              <a:t>clues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.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nearly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completely</a:t>
            </a:r>
            <a:r>
              <a:rPr lang="tr-TR" dirty="0"/>
              <a:t> </a:t>
            </a:r>
            <a:r>
              <a:rPr lang="tr-TR" dirty="0" err="1"/>
              <a:t>unambiguous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statement</a:t>
            </a:r>
            <a:r>
              <a:rPr lang="tr-TR" dirty="0"/>
              <a:t> has </a:t>
            </a:r>
            <a:r>
              <a:rPr lang="tr-TR" dirty="0" err="1"/>
              <a:t>exactly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, </a:t>
            </a:r>
            <a:r>
              <a:rPr lang="tr-TR" dirty="0" err="1"/>
              <a:t>regardless</a:t>
            </a:r>
            <a:r>
              <a:rPr lang="tr-TR" dirty="0"/>
              <a:t> of </a:t>
            </a:r>
            <a:r>
              <a:rPr lang="tr-TR" dirty="0" err="1"/>
              <a:t>context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5158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Differences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ambiguity</a:t>
            </a:r>
            <a:r>
              <a:rPr lang="tr-TR" b="1" dirty="0"/>
              <a:t>: </a:t>
            </a:r>
            <a:r>
              <a:rPr lang="tr-TR" dirty="0"/>
              <a:t>Natural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of </a:t>
            </a:r>
            <a:r>
              <a:rPr lang="tr-TR" dirty="0" err="1"/>
              <a:t>ambiguity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deal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contextual</a:t>
            </a:r>
            <a:r>
              <a:rPr lang="tr-TR" dirty="0"/>
              <a:t> </a:t>
            </a:r>
            <a:r>
              <a:rPr lang="tr-TR" dirty="0" err="1"/>
              <a:t>clues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.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nearly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completely</a:t>
            </a:r>
            <a:r>
              <a:rPr lang="tr-TR" dirty="0"/>
              <a:t> </a:t>
            </a:r>
            <a:r>
              <a:rPr lang="tr-TR" dirty="0" err="1"/>
              <a:t>unambiguous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statement</a:t>
            </a:r>
            <a:r>
              <a:rPr lang="tr-TR" dirty="0"/>
              <a:t> has </a:t>
            </a:r>
            <a:r>
              <a:rPr lang="tr-TR" dirty="0" err="1"/>
              <a:t>exactly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, </a:t>
            </a:r>
            <a:r>
              <a:rPr lang="tr-TR" dirty="0" err="1"/>
              <a:t>regardless</a:t>
            </a:r>
            <a:r>
              <a:rPr lang="tr-TR" dirty="0"/>
              <a:t> of </a:t>
            </a:r>
            <a:r>
              <a:rPr lang="tr-TR" dirty="0" err="1"/>
              <a:t>context</a:t>
            </a:r>
            <a:r>
              <a:rPr lang="tr-TR" dirty="0"/>
              <a:t>.</a:t>
            </a:r>
          </a:p>
          <a:p>
            <a:r>
              <a:rPr lang="tr-TR" b="1" dirty="0" err="1"/>
              <a:t>redundancy</a:t>
            </a:r>
            <a:r>
              <a:rPr lang="tr-TR" b="1" dirty="0"/>
              <a:t>: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ambiguity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misunderstandings</a:t>
            </a:r>
            <a:r>
              <a:rPr lang="tr-TR" dirty="0"/>
              <a:t>,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employ</a:t>
            </a:r>
            <a:r>
              <a:rPr lang="tr-TR" dirty="0"/>
              <a:t> </a:t>
            </a:r>
            <a:r>
              <a:rPr lang="tr-TR" dirty="0" err="1"/>
              <a:t>lots</a:t>
            </a:r>
            <a:r>
              <a:rPr lang="tr-TR" dirty="0"/>
              <a:t> of </a:t>
            </a:r>
            <a:r>
              <a:rPr lang="tr-TR" dirty="0" err="1"/>
              <a:t>redundancy</a:t>
            </a:r>
            <a:r>
              <a:rPr lang="tr-TR" dirty="0"/>
              <a:t>. As a </a:t>
            </a:r>
            <a:r>
              <a:rPr lang="tr-TR" dirty="0" err="1"/>
              <a:t>result</a:t>
            </a:r>
            <a:r>
              <a:rPr lang="tr-TR" dirty="0"/>
              <a:t>,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verbose</a:t>
            </a:r>
            <a:r>
              <a:rPr lang="tr-TR" dirty="0"/>
              <a:t>.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redundant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concise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0715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Differences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ambiguity</a:t>
            </a:r>
            <a:r>
              <a:rPr lang="tr-TR" b="1" dirty="0"/>
              <a:t>: </a:t>
            </a:r>
            <a:r>
              <a:rPr lang="tr-TR" dirty="0"/>
              <a:t>Natural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of </a:t>
            </a:r>
            <a:r>
              <a:rPr lang="tr-TR" dirty="0" err="1"/>
              <a:t>ambiguity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deal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contextual</a:t>
            </a:r>
            <a:r>
              <a:rPr lang="tr-TR" dirty="0"/>
              <a:t> </a:t>
            </a:r>
            <a:r>
              <a:rPr lang="tr-TR" dirty="0" err="1"/>
              <a:t>clues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.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nearly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completely</a:t>
            </a:r>
            <a:r>
              <a:rPr lang="tr-TR" dirty="0"/>
              <a:t> </a:t>
            </a:r>
            <a:r>
              <a:rPr lang="tr-TR" dirty="0" err="1"/>
              <a:t>unambiguous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statement</a:t>
            </a:r>
            <a:r>
              <a:rPr lang="tr-TR" dirty="0"/>
              <a:t> has </a:t>
            </a:r>
            <a:r>
              <a:rPr lang="tr-TR" dirty="0" err="1"/>
              <a:t>exactly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, </a:t>
            </a:r>
            <a:r>
              <a:rPr lang="tr-TR" dirty="0" err="1"/>
              <a:t>regardless</a:t>
            </a:r>
            <a:r>
              <a:rPr lang="tr-TR" dirty="0"/>
              <a:t> of </a:t>
            </a:r>
            <a:r>
              <a:rPr lang="tr-TR" dirty="0" err="1"/>
              <a:t>context</a:t>
            </a:r>
            <a:r>
              <a:rPr lang="tr-TR" dirty="0"/>
              <a:t>.</a:t>
            </a:r>
          </a:p>
          <a:p>
            <a:r>
              <a:rPr lang="tr-TR" b="1" dirty="0" err="1"/>
              <a:t>redundancy</a:t>
            </a:r>
            <a:r>
              <a:rPr lang="tr-TR" b="1" dirty="0"/>
              <a:t>: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ambiguity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misunderstandings</a:t>
            </a:r>
            <a:r>
              <a:rPr lang="tr-TR" dirty="0"/>
              <a:t>,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employ</a:t>
            </a:r>
            <a:r>
              <a:rPr lang="tr-TR" dirty="0"/>
              <a:t> </a:t>
            </a:r>
            <a:r>
              <a:rPr lang="tr-TR" dirty="0" err="1"/>
              <a:t>lots</a:t>
            </a:r>
            <a:r>
              <a:rPr lang="tr-TR" dirty="0"/>
              <a:t> of </a:t>
            </a:r>
            <a:r>
              <a:rPr lang="tr-TR" dirty="0" err="1"/>
              <a:t>redundancy</a:t>
            </a:r>
            <a:r>
              <a:rPr lang="tr-TR" dirty="0"/>
              <a:t>. As a </a:t>
            </a:r>
            <a:r>
              <a:rPr lang="tr-TR" dirty="0" err="1"/>
              <a:t>result</a:t>
            </a:r>
            <a:r>
              <a:rPr lang="tr-TR" dirty="0"/>
              <a:t>,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verbose</a:t>
            </a:r>
            <a:r>
              <a:rPr lang="tr-TR" dirty="0"/>
              <a:t>.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redundant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concise</a:t>
            </a:r>
            <a:r>
              <a:rPr lang="tr-TR" dirty="0"/>
              <a:t>.</a:t>
            </a:r>
          </a:p>
          <a:p>
            <a:r>
              <a:rPr lang="tr-TR" b="1" dirty="0" err="1"/>
              <a:t>literalness</a:t>
            </a:r>
            <a:r>
              <a:rPr lang="tr-TR" b="1" dirty="0"/>
              <a:t>: </a:t>
            </a:r>
            <a:r>
              <a:rPr lang="tr-TR" dirty="0"/>
              <a:t>Natural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of </a:t>
            </a:r>
            <a:r>
              <a:rPr lang="tr-TR" dirty="0" err="1"/>
              <a:t>idiom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metaphor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I say, “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shoe</a:t>
            </a:r>
            <a:r>
              <a:rPr lang="tr-TR" dirty="0"/>
              <a:t> </a:t>
            </a:r>
            <a:r>
              <a:rPr lang="tr-TR" dirty="0" err="1"/>
              <a:t>fell</a:t>
            </a:r>
            <a:r>
              <a:rPr lang="tr-TR" dirty="0"/>
              <a:t>,”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probably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shoe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nothing</a:t>
            </a:r>
            <a:r>
              <a:rPr lang="tr-TR" dirty="0"/>
              <a:t> </a:t>
            </a:r>
            <a:r>
              <a:rPr lang="tr-TR" dirty="0" err="1"/>
              <a:t>falling</a:t>
            </a:r>
            <a:r>
              <a:rPr lang="tr-TR" dirty="0"/>
              <a:t>.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exactly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say.</a:t>
            </a:r>
          </a:p>
        </p:txBody>
      </p:sp>
    </p:spTree>
    <p:extLst>
      <p:ext uri="{BB962C8B-B14F-4D97-AF65-F5344CB8AC3E}">
        <p14:creationId xmlns:p14="http://schemas.microsoft.com/office/powerpoint/2010/main" val="4414698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Differences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con’t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ways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is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poetry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prose</a:t>
            </a:r>
            <a:r>
              <a:rPr lang="tr-TR" dirty="0"/>
              <a:t>, but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: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61643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Differences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con’t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ways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is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poetry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prose</a:t>
            </a:r>
            <a:r>
              <a:rPr lang="tr-TR" dirty="0"/>
              <a:t>, but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b="1" dirty="0" err="1"/>
              <a:t>Poetry</a:t>
            </a:r>
            <a:r>
              <a:rPr lang="tr-TR" b="1" dirty="0"/>
              <a:t>: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sounds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</a:t>
            </a:r>
            <a:r>
              <a:rPr lang="tr-TR" dirty="0" err="1"/>
              <a:t>poem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an </a:t>
            </a:r>
            <a:r>
              <a:rPr lang="tr-TR" dirty="0" err="1"/>
              <a:t>effect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emotional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. </a:t>
            </a:r>
            <a:r>
              <a:rPr lang="tr-TR" dirty="0" err="1"/>
              <a:t>Ambiguity</a:t>
            </a:r>
            <a:r>
              <a:rPr lang="tr-TR" dirty="0"/>
              <a:t> is not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but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deliberate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7246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Differences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con’t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ways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is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poetry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prose</a:t>
            </a:r>
            <a:r>
              <a:rPr lang="tr-TR" dirty="0"/>
              <a:t>, but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b="1" dirty="0" err="1"/>
              <a:t>Poetry</a:t>
            </a:r>
            <a:r>
              <a:rPr lang="tr-TR" b="1" dirty="0"/>
              <a:t>: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sounds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</a:t>
            </a:r>
            <a:r>
              <a:rPr lang="tr-TR" dirty="0" err="1"/>
              <a:t>poem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an </a:t>
            </a:r>
            <a:r>
              <a:rPr lang="tr-TR" dirty="0" err="1"/>
              <a:t>effect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emotional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. </a:t>
            </a:r>
            <a:r>
              <a:rPr lang="tr-TR" dirty="0" err="1"/>
              <a:t>Ambiguity</a:t>
            </a:r>
            <a:r>
              <a:rPr lang="tr-TR" dirty="0"/>
              <a:t> is not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but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deliberate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b="1" dirty="0" err="1"/>
              <a:t>Prose</a:t>
            </a:r>
            <a:r>
              <a:rPr lang="tr-TR" b="1" dirty="0"/>
              <a:t>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literal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 of </a:t>
            </a:r>
            <a:r>
              <a:rPr lang="tr-TR" dirty="0" err="1"/>
              <a:t>words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</a:t>
            </a:r>
            <a:r>
              <a:rPr lang="tr-TR" dirty="0" err="1"/>
              <a:t>contributes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. </a:t>
            </a:r>
            <a:r>
              <a:rPr lang="tr-TR" dirty="0" err="1"/>
              <a:t>Prose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amenable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poetry</a:t>
            </a:r>
            <a:r>
              <a:rPr lang="tr-TR" dirty="0"/>
              <a:t> but </a:t>
            </a:r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ambiguous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2929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Differences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con’t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ways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formal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is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poetry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prose</a:t>
            </a:r>
            <a:r>
              <a:rPr lang="tr-TR" dirty="0"/>
              <a:t>, but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b="1" dirty="0" err="1"/>
              <a:t>Poetry</a:t>
            </a:r>
            <a:r>
              <a:rPr lang="tr-TR" b="1" dirty="0"/>
              <a:t>: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sounds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</a:t>
            </a:r>
            <a:r>
              <a:rPr lang="tr-TR" dirty="0" err="1"/>
              <a:t>poem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an </a:t>
            </a:r>
            <a:r>
              <a:rPr lang="tr-TR" dirty="0" err="1"/>
              <a:t>effect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emotional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. </a:t>
            </a:r>
            <a:r>
              <a:rPr lang="tr-TR" dirty="0" err="1"/>
              <a:t>Ambiguity</a:t>
            </a:r>
            <a:r>
              <a:rPr lang="tr-TR" dirty="0"/>
              <a:t> is not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but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deliberate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b="1" dirty="0" err="1"/>
              <a:t>Prose</a:t>
            </a:r>
            <a:r>
              <a:rPr lang="tr-TR" b="1" dirty="0"/>
              <a:t>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literal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 of </a:t>
            </a:r>
            <a:r>
              <a:rPr lang="tr-TR" dirty="0" err="1"/>
              <a:t>words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</a:t>
            </a:r>
            <a:r>
              <a:rPr lang="tr-TR" dirty="0" err="1"/>
              <a:t>contributes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. </a:t>
            </a:r>
            <a:r>
              <a:rPr lang="tr-TR" dirty="0" err="1"/>
              <a:t>Prose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amenable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poetry</a:t>
            </a:r>
            <a:r>
              <a:rPr lang="tr-TR" dirty="0"/>
              <a:t> but </a:t>
            </a:r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ambiguous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b="1" dirty="0"/>
              <a:t>Programs: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meaning</a:t>
            </a:r>
            <a:r>
              <a:rPr lang="tr-TR" dirty="0"/>
              <a:t> of a </a:t>
            </a:r>
            <a:r>
              <a:rPr lang="tr-TR" dirty="0" err="1"/>
              <a:t>computer</a:t>
            </a:r>
            <a:r>
              <a:rPr lang="tr-TR" dirty="0"/>
              <a:t> program is </a:t>
            </a:r>
            <a:r>
              <a:rPr lang="tr-TR" dirty="0" err="1"/>
              <a:t>unambiguous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literal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can be </a:t>
            </a:r>
            <a:r>
              <a:rPr lang="tr-TR" dirty="0" err="1"/>
              <a:t>understood</a:t>
            </a:r>
            <a:r>
              <a:rPr lang="tr-TR" dirty="0"/>
              <a:t> </a:t>
            </a:r>
            <a:r>
              <a:rPr lang="tr-TR" dirty="0" err="1"/>
              <a:t>entirely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tokens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9586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1.5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program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Traditionally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program </a:t>
            </a:r>
            <a:r>
              <a:rPr lang="tr-TR" dirty="0" err="1"/>
              <a:t>written</a:t>
            </a:r>
            <a:r>
              <a:rPr lang="tr-TR" dirty="0"/>
              <a:t> in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“</a:t>
            </a:r>
            <a:r>
              <a:rPr lang="tr-TR" dirty="0" err="1"/>
              <a:t>Hello</a:t>
            </a:r>
            <a:r>
              <a:rPr lang="tr-TR" dirty="0"/>
              <a:t>, World!”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it </a:t>
            </a:r>
            <a:r>
              <a:rPr lang="tr-TR" dirty="0" err="1"/>
              <a:t>does</a:t>
            </a:r>
            <a:r>
              <a:rPr lang="tr-TR" dirty="0"/>
              <a:t> is 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. </a:t>
            </a:r>
          </a:p>
          <a:p>
            <a:r>
              <a:rPr lang="tr-TR" dirty="0"/>
              <a:t>“</a:t>
            </a:r>
            <a:r>
              <a:rPr lang="tr-TR" dirty="0" err="1"/>
              <a:t>Hello</a:t>
            </a:r>
            <a:r>
              <a:rPr lang="tr-TR" dirty="0"/>
              <a:t>, World!”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, it </a:t>
            </a:r>
            <a:r>
              <a:rPr lang="tr-TR" dirty="0" err="1"/>
              <a:t>looks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: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This</a:t>
            </a:r>
            <a:r>
              <a:rPr lang="tr-TR" dirty="0"/>
              <a:t> is an </a:t>
            </a:r>
            <a:r>
              <a:rPr lang="tr-TR" dirty="0" err="1"/>
              <a:t>example</a:t>
            </a:r>
            <a:r>
              <a:rPr lang="tr-TR" dirty="0"/>
              <a:t> of a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statement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doesn’t</a:t>
            </a:r>
            <a:r>
              <a:rPr lang="tr-TR" dirty="0"/>
              <a:t> </a:t>
            </a:r>
            <a:r>
              <a:rPr lang="tr-TR" dirty="0" err="1"/>
              <a:t>actually</a:t>
            </a:r>
            <a:r>
              <a:rPr lang="tr-TR" dirty="0"/>
              <a:t>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anything</a:t>
            </a:r>
            <a:r>
              <a:rPr lang="tr-TR" dirty="0"/>
              <a:t> on </a:t>
            </a:r>
            <a:r>
              <a:rPr lang="tr-TR" dirty="0" err="1"/>
              <a:t>paper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displays</a:t>
            </a:r>
            <a:r>
              <a:rPr lang="tr-TR" dirty="0"/>
              <a:t> a </a:t>
            </a:r>
            <a:r>
              <a:rPr lang="tr-TR" dirty="0" err="1"/>
              <a:t>value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: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75" y="3194461"/>
            <a:ext cx="2806700" cy="4953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75" y="5038488"/>
            <a:ext cx="1816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538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 </a:t>
            </a:r>
            <a:r>
              <a:rPr lang="tr-TR" dirty="0" err="1"/>
              <a:t>Exercise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Write a </a:t>
            </a:r>
            <a:r>
              <a:rPr lang="tr-TR" dirty="0" err="1"/>
              <a:t>Python</a:t>
            </a:r>
            <a:r>
              <a:rPr lang="tr-TR" dirty="0"/>
              <a:t> program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in a </a:t>
            </a:r>
            <a:r>
              <a:rPr lang="tr-TR" dirty="0" err="1"/>
              <a:t>specific</a:t>
            </a:r>
            <a:r>
              <a:rPr lang="tr-TR" dirty="0"/>
              <a:t> format (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).</a:t>
            </a:r>
          </a:p>
          <a:p>
            <a:r>
              <a:rPr lang="tr-TR" i="1" dirty="0" err="1"/>
              <a:t>Sample</a:t>
            </a:r>
            <a:r>
              <a:rPr lang="tr-TR" i="1" dirty="0"/>
              <a:t> </a:t>
            </a:r>
            <a:r>
              <a:rPr lang="tr-TR" i="1" dirty="0" err="1"/>
              <a:t>String</a:t>
            </a:r>
            <a:r>
              <a:rPr lang="tr-TR" i="1" dirty="0"/>
              <a:t> :</a:t>
            </a:r>
            <a:r>
              <a:rPr lang="tr-TR" dirty="0"/>
              <a:t> "</a:t>
            </a:r>
            <a:r>
              <a:rPr lang="tr-TR" dirty="0" err="1"/>
              <a:t>Twinkle</a:t>
            </a:r>
            <a:r>
              <a:rPr lang="tr-TR" dirty="0"/>
              <a:t>, </a:t>
            </a:r>
            <a:r>
              <a:rPr lang="tr-TR" dirty="0" err="1"/>
              <a:t>twinkle</a:t>
            </a:r>
            <a:r>
              <a:rPr lang="tr-TR" dirty="0"/>
              <a:t>, </a:t>
            </a:r>
            <a:r>
              <a:rPr lang="tr-TR" dirty="0" err="1"/>
              <a:t>little</a:t>
            </a:r>
            <a:r>
              <a:rPr lang="tr-TR" dirty="0"/>
              <a:t> star, How I </a:t>
            </a:r>
            <a:r>
              <a:rPr lang="tr-TR" dirty="0" err="1"/>
              <a:t>wonder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!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world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, </a:t>
            </a:r>
            <a:r>
              <a:rPr lang="tr-TR" dirty="0" err="1"/>
              <a:t>Like</a:t>
            </a:r>
            <a:r>
              <a:rPr lang="tr-TR" dirty="0"/>
              <a:t> a </a:t>
            </a:r>
            <a:r>
              <a:rPr lang="tr-TR" dirty="0" err="1"/>
              <a:t>diamond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sky</a:t>
            </a:r>
            <a:r>
              <a:rPr lang="tr-TR" dirty="0"/>
              <a:t>. </a:t>
            </a:r>
            <a:r>
              <a:rPr lang="tr-TR" dirty="0" err="1"/>
              <a:t>Twinkle</a:t>
            </a:r>
            <a:r>
              <a:rPr lang="tr-TR" dirty="0"/>
              <a:t>, </a:t>
            </a:r>
            <a:r>
              <a:rPr lang="tr-TR" dirty="0" err="1"/>
              <a:t>twinkle</a:t>
            </a:r>
            <a:r>
              <a:rPr lang="tr-TR" dirty="0"/>
              <a:t>, </a:t>
            </a:r>
            <a:r>
              <a:rPr lang="tr-TR" dirty="0" err="1"/>
              <a:t>little</a:t>
            </a:r>
            <a:r>
              <a:rPr lang="tr-TR" dirty="0"/>
              <a:t> star, How I </a:t>
            </a:r>
            <a:r>
              <a:rPr lang="tr-TR" dirty="0" err="1"/>
              <a:t>wonder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" 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98" y="3165375"/>
            <a:ext cx="6528804" cy="30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399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Hints</a:t>
            </a:r>
            <a:r>
              <a:rPr lang="is-IS" dirty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:      </a:t>
            </a:r>
            <a:r>
              <a:rPr lang="tr-TR" sz="3600" dirty="0"/>
              <a:t>\n</a:t>
            </a:r>
          </a:p>
          <a:p>
            <a:endParaRPr lang="tr-TR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tr-TR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leave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:		</a:t>
            </a:r>
            <a:r>
              <a:rPr lang="tr-TR" sz="3200" dirty="0"/>
              <a:t>\t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2854411" y="852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948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Grade Distribution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2302137"/>
            <a:ext cx="10018713" cy="3489064"/>
          </a:xfrm>
        </p:spPr>
        <p:txBody>
          <a:bodyPr>
            <a:normAutofit/>
          </a:bodyPr>
          <a:lstStyle/>
          <a:p>
            <a:r>
              <a:rPr lang="tr-TR" sz="3200" dirty="0"/>
              <a:t>Class </a:t>
            </a:r>
            <a:r>
              <a:rPr lang="tr-TR" sz="3200" dirty="0" err="1"/>
              <a:t>exercises</a:t>
            </a:r>
            <a:r>
              <a:rPr lang="tr-TR" sz="3200" dirty="0"/>
              <a:t> 						25% </a:t>
            </a:r>
          </a:p>
          <a:p>
            <a:r>
              <a:rPr lang="tr-TR" sz="3200" dirty="0"/>
              <a:t>Project 1 </a:t>
            </a:r>
            <a:r>
              <a:rPr lang="tr-TR" sz="3200" dirty="0" err="1"/>
              <a:t>or</a:t>
            </a:r>
            <a:r>
              <a:rPr lang="tr-TR" sz="3200" dirty="0"/>
              <a:t> </a:t>
            </a:r>
            <a:r>
              <a:rPr lang="tr-TR" sz="3200" dirty="0" err="1"/>
              <a:t>Midterm</a:t>
            </a:r>
            <a:r>
              <a:rPr lang="tr-TR" sz="3200" dirty="0"/>
              <a:t> </a:t>
            </a:r>
            <a:r>
              <a:rPr lang="tr-TR" sz="3200" dirty="0" err="1"/>
              <a:t>Exam</a:t>
            </a:r>
            <a:r>
              <a:rPr lang="tr-TR" sz="3200" dirty="0"/>
              <a:t>				30% </a:t>
            </a:r>
          </a:p>
          <a:p>
            <a:r>
              <a:rPr lang="tr-TR" sz="3200" dirty="0"/>
              <a:t>Project 2 </a:t>
            </a:r>
            <a:r>
              <a:rPr lang="tr-TR" sz="3200" dirty="0" err="1"/>
              <a:t>or</a:t>
            </a:r>
            <a:r>
              <a:rPr lang="tr-TR" sz="3200" dirty="0"/>
              <a:t> Final </a:t>
            </a:r>
            <a:r>
              <a:rPr lang="tr-TR" sz="3200" dirty="0" err="1"/>
              <a:t>Exam</a:t>
            </a:r>
            <a:r>
              <a:rPr lang="tr-TR" sz="3200" dirty="0"/>
              <a:t>				35% </a:t>
            </a:r>
          </a:p>
          <a:p>
            <a:r>
              <a:rPr lang="tr-TR" sz="3200" dirty="0" err="1"/>
              <a:t>Attendance</a:t>
            </a:r>
            <a:r>
              <a:rPr lang="tr-TR" sz="3200" dirty="0"/>
              <a:t>						5%</a:t>
            </a:r>
          </a:p>
          <a:p>
            <a:r>
              <a:rPr lang="tr-TR" sz="3200" dirty="0" err="1"/>
              <a:t>Participation</a:t>
            </a:r>
            <a:r>
              <a:rPr lang="tr-TR" sz="3200" dirty="0"/>
              <a:t>						5%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75368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solution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print</a:t>
            </a:r>
            <a:r>
              <a:rPr lang="tr-TR" dirty="0"/>
              <a:t>("</a:t>
            </a:r>
            <a:r>
              <a:rPr lang="tr-TR" dirty="0" err="1"/>
              <a:t>Twinkle</a:t>
            </a:r>
            <a:r>
              <a:rPr lang="tr-TR" dirty="0"/>
              <a:t>, </a:t>
            </a:r>
            <a:r>
              <a:rPr lang="tr-TR" dirty="0" err="1"/>
              <a:t>twinkle</a:t>
            </a:r>
            <a:r>
              <a:rPr lang="tr-TR" dirty="0"/>
              <a:t>, </a:t>
            </a:r>
            <a:r>
              <a:rPr lang="tr-TR" dirty="0" err="1"/>
              <a:t>little</a:t>
            </a:r>
            <a:r>
              <a:rPr lang="tr-TR" dirty="0"/>
              <a:t> star, \n\</a:t>
            </a:r>
            <a:r>
              <a:rPr lang="tr-TR" dirty="0" err="1"/>
              <a:t>tHow</a:t>
            </a:r>
            <a:r>
              <a:rPr lang="tr-TR" dirty="0"/>
              <a:t> I </a:t>
            </a:r>
            <a:r>
              <a:rPr lang="tr-TR" dirty="0" err="1"/>
              <a:t>wonder</a:t>
            </a:r>
            <a:r>
              <a:rPr lang="tr-TR" dirty="0"/>
              <a:t> </a:t>
            </a:r>
            <a:r>
              <a:rPr lang="tr-TR" dirty="0" err="1"/>
              <a:t>what</a:t>
            </a:r>
            <a:r>
              <a:rPr lang="tr-TR" dirty="0"/>
              <a:t> </a:t>
            </a:r>
            <a:r>
              <a:rPr lang="tr-TR" dirty="0" err="1"/>
              <a:t>you</a:t>
            </a:r>
            <a:r>
              <a:rPr lang="tr-TR" dirty="0"/>
              <a:t> </a:t>
            </a:r>
            <a:r>
              <a:rPr lang="tr-TR" dirty="0" err="1"/>
              <a:t>are</a:t>
            </a:r>
            <a:r>
              <a:rPr lang="tr-TR" dirty="0"/>
              <a:t>! \n\t\</a:t>
            </a:r>
            <a:r>
              <a:rPr lang="tr-TR" dirty="0" err="1"/>
              <a:t>tUp</a:t>
            </a:r>
            <a:r>
              <a:rPr lang="tr-TR" dirty="0"/>
              <a:t> </a:t>
            </a:r>
            <a:r>
              <a:rPr lang="tr-TR" dirty="0" err="1"/>
              <a:t>above</a:t>
            </a:r>
            <a:r>
              <a:rPr lang="tr-TR" dirty="0"/>
              <a:t> </a:t>
            </a:r>
            <a:r>
              <a:rPr lang="tr-TR" dirty="0" err="1"/>
              <a:t>the</a:t>
            </a:r>
            <a:r>
              <a:rPr lang="tr-TR" dirty="0"/>
              <a:t> </a:t>
            </a:r>
            <a:r>
              <a:rPr lang="tr-TR" dirty="0" err="1"/>
              <a:t>world</a:t>
            </a:r>
            <a:r>
              <a:rPr lang="tr-TR" dirty="0"/>
              <a:t> </a:t>
            </a:r>
            <a:r>
              <a:rPr lang="tr-TR" dirty="0" err="1"/>
              <a:t>so</a:t>
            </a:r>
            <a:r>
              <a:rPr lang="tr-TR" dirty="0"/>
              <a:t> </a:t>
            </a:r>
            <a:r>
              <a:rPr lang="tr-TR" dirty="0" err="1"/>
              <a:t>high</a:t>
            </a:r>
            <a:r>
              <a:rPr lang="tr-TR" dirty="0"/>
              <a:t>, \n\t\</a:t>
            </a:r>
            <a:r>
              <a:rPr lang="tr-TR" dirty="0" err="1"/>
              <a:t>tLike</a:t>
            </a:r>
            <a:r>
              <a:rPr lang="tr-TR" dirty="0"/>
              <a:t> a </a:t>
            </a:r>
            <a:r>
              <a:rPr lang="tr-TR" dirty="0" err="1"/>
              <a:t>diamond</a:t>
            </a:r>
            <a:r>
              <a:rPr lang="tr-TR" dirty="0"/>
              <a:t> in </a:t>
            </a:r>
            <a:r>
              <a:rPr lang="tr-TR" dirty="0" err="1"/>
              <a:t>the</a:t>
            </a:r>
            <a:r>
              <a:rPr lang="tr-TR" dirty="0"/>
              <a:t> </a:t>
            </a:r>
            <a:r>
              <a:rPr lang="tr-TR" dirty="0" err="1"/>
              <a:t>sky</a:t>
            </a:r>
            <a:r>
              <a:rPr lang="tr-TR" dirty="0"/>
              <a:t>. \</a:t>
            </a:r>
            <a:r>
              <a:rPr lang="tr-TR" dirty="0" err="1"/>
              <a:t>nTwinkle</a:t>
            </a:r>
            <a:r>
              <a:rPr lang="tr-TR" dirty="0"/>
              <a:t>, </a:t>
            </a:r>
            <a:r>
              <a:rPr lang="tr-TR" dirty="0" err="1"/>
              <a:t>twinkle</a:t>
            </a:r>
            <a:r>
              <a:rPr lang="tr-TR" dirty="0"/>
              <a:t>, </a:t>
            </a:r>
            <a:r>
              <a:rPr lang="tr-TR" dirty="0" err="1"/>
              <a:t>little</a:t>
            </a:r>
            <a:r>
              <a:rPr lang="tr-TR" dirty="0"/>
              <a:t> star, \n\</a:t>
            </a:r>
            <a:r>
              <a:rPr lang="tr-TR" dirty="0" err="1"/>
              <a:t>tHow</a:t>
            </a:r>
            <a:r>
              <a:rPr lang="tr-TR" dirty="0"/>
              <a:t> I </a:t>
            </a:r>
            <a:r>
              <a:rPr lang="tr-TR" dirty="0" err="1"/>
              <a:t>wonder</a:t>
            </a:r>
            <a:r>
              <a:rPr lang="tr-TR" dirty="0"/>
              <a:t> </a:t>
            </a:r>
            <a:r>
              <a:rPr lang="tr-TR" dirty="0" err="1"/>
              <a:t>what</a:t>
            </a:r>
            <a:r>
              <a:rPr lang="tr-TR" dirty="0"/>
              <a:t> </a:t>
            </a:r>
            <a:r>
              <a:rPr lang="tr-TR" dirty="0" err="1"/>
              <a:t>you</a:t>
            </a:r>
            <a:r>
              <a:rPr lang="tr-TR" dirty="0"/>
              <a:t> </a:t>
            </a:r>
            <a:r>
              <a:rPr lang="tr-TR" dirty="0" err="1"/>
              <a:t>are</a:t>
            </a:r>
            <a:r>
              <a:rPr lang="tr-TR" dirty="0"/>
              <a:t>")  </a:t>
            </a: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1995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execise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Write a </a:t>
            </a:r>
            <a:r>
              <a:rPr lang="tr-TR" dirty="0" err="1"/>
              <a:t>Python</a:t>
            </a:r>
            <a:r>
              <a:rPr lang="tr-TR" dirty="0"/>
              <a:t> program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time.</a:t>
            </a:r>
          </a:p>
          <a:p>
            <a:endParaRPr lang="tr-TR" dirty="0"/>
          </a:p>
          <a:p>
            <a:br>
              <a:rPr lang="tr-TR" dirty="0"/>
            </a:br>
            <a:r>
              <a:rPr lang="tr-TR" i="1" dirty="0" err="1"/>
              <a:t>Sample</a:t>
            </a:r>
            <a:r>
              <a:rPr lang="tr-TR" i="1" dirty="0"/>
              <a:t> </a:t>
            </a:r>
            <a:r>
              <a:rPr lang="tr-TR" i="1" dirty="0" err="1"/>
              <a:t>Output</a:t>
            </a:r>
            <a:r>
              <a:rPr lang="tr-TR" i="1" dirty="0"/>
              <a:t> : </a:t>
            </a:r>
            <a:br>
              <a:rPr lang="tr-TR" dirty="0"/>
            </a:b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time : </a:t>
            </a:r>
            <a:br>
              <a:rPr lang="tr-TR" dirty="0"/>
            </a:br>
            <a:r>
              <a:rPr lang="tr-TR" dirty="0"/>
              <a:t>2014-07-05 14:34:14</a:t>
            </a:r>
          </a:p>
        </p:txBody>
      </p:sp>
    </p:spTree>
    <p:extLst>
      <p:ext uri="{BB962C8B-B14F-4D97-AF65-F5344CB8AC3E}">
        <p14:creationId xmlns:p14="http://schemas.microsoft.com/office/powerpoint/2010/main" val="12238135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solution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import</a:t>
            </a:r>
            <a:r>
              <a:rPr lang="tr-TR" dirty="0"/>
              <a:t> </a:t>
            </a:r>
            <a:r>
              <a:rPr lang="tr-TR" dirty="0" err="1"/>
              <a:t>datetime</a:t>
            </a:r>
            <a:r>
              <a:rPr lang="tr-TR" dirty="0"/>
              <a:t>  </a:t>
            </a:r>
          </a:p>
          <a:p>
            <a:r>
              <a:rPr lang="tr-TR" dirty="0" err="1"/>
              <a:t>now</a:t>
            </a:r>
            <a:r>
              <a:rPr lang="tr-TR" dirty="0"/>
              <a:t> = </a:t>
            </a:r>
            <a:r>
              <a:rPr lang="tr-TR" dirty="0" err="1"/>
              <a:t>datetime.datetime.now</a:t>
            </a:r>
            <a:r>
              <a:rPr lang="tr-TR" dirty="0"/>
              <a:t>()  </a:t>
            </a:r>
          </a:p>
          <a:p>
            <a:r>
              <a:rPr lang="tr-TR" b="1" dirty="0" err="1"/>
              <a:t>print</a:t>
            </a:r>
            <a:r>
              <a:rPr lang="tr-TR" dirty="0"/>
              <a:t> ("</a:t>
            </a:r>
            <a:r>
              <a:rPr lang="tr-TR" dirty="0" err="1"/>
              <a:t>Current</a:t>
            </a:r>
            <a:r>
              <a:rPr lang="tr-TR" dirty="0"/>
              <a:t> </a:t>
            </a:r>
            <a:r>
              <a:rPr lang="tr-TR" dirty="0" err="1"/>
              <a:t>date</a:t>
            </a:r>
            <a:r>
              <a:rPr lang="tr-TR" dirty="0"/>
              <a:t> </a:t>
            </a:r>
            <a:r>
              <a:rPr lang="tr-TR" dirty="0" err="1"/>
              <a:t>and</a:t>
            </a:r>
            <a:r>
              <a:rPr lang="tr-TR" dirty="0"/>
              <a:t> time : ")  </a:t>
            </a:r>
          </a:p>
          <a:p>
            <a:r>
              <a:rPr lang="tr-TR" b="1" dirty="0" err="1"/>
              <a:t>print</a:t>
            </a:r>
            <a:r>
              <a:rPr lang="tr-TR" dirty="0"/>
              <a:t> (</a:t>
            </a:r>
            <a:r>
              <a:rPr lang="tr-TR" dirty="0" err="1"/>
              <a:t>now.strftime</a:t>
            </a:r>
            <a:r>
              <a:rPr lang="tr-TR" dirty="0"/>
              <a:t>("%Y-%m-%d %H:%M:%S")) 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82982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Exercise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Write a </a:t>
            </a:r>
            <a:r>
              <a:rPr lang="tr-TR" dirty="0" err="1"/>
              <a:t>Python</a:t>
            </a:r>
            <a:r>
              <a:rPr lang="tr-TR" dirty="0"/>
              <a:t> program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accept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radius</a:t>
            </a:r>
            <a:r>
              <a:rPr lang="tr-TR" dirty="0"/>
              <a:t> of a </a:t>
            </a:r>
            <a:r>
              <a:rPr lang="tr-TR" dirty="0" err="1"/>
              <a:t>circle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compute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. 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76771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solution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21" y="2042603"/>
            <a:ext cx="9494999" cy="3581819"/>
          </a:xfrm>
        </p:spPr>
      </p:pic>
    </p:spTree>
    <p:extLst>
      <p:ext uri="{BB962C8B-B14F-4D97-AF65-F5344CB8AC3E}">
        <p14:creationId xmlns:p14="http://schemas.microsoft.com/office/powerpoint/2010/main" val="10681724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Exercise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Print</a:t>
            </a:r>
            <a:r>
              <a:rPr lang="tr-TR" b="1" dirty="0"/>
              <a:t> </a:t>
            </a:r>
            <a:r>
              <a:rPr lang="tr-TR" b="1" dirty="0" err="1"/>
              <a:t>first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last</a:t>
            </a:r>
            <a:r>
              <a:rPr lang="tr-TR" b="1" dirty="0"/>
              <a:t> name in </a:t>
            </a:r>
            <a:r>
              <a:rPr lang="tr-TR" b="1" dirty="0" err="1"/>
              <a:t>reverse</a:t>
            </a:r>
            <a:r>
              <a:rPr lang="tr-TR" b="1" dirty="0"/>
              <a:t> </a:t>
            </a:r>
            <a:r>
              <a:rPr lang="tr-TR" b="1" dirty="0" err="1"/>
              <a:t>order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a </a:t>
            </a:r>
            <a:r>
              <a:rPr lang="tr-TR" b="1" dirty="0" err="1"/>
              <a:t>space</a:t>
            </a:r>
            <a:r>
              <a:rPr lang="tr-TR" b="1" dirty="0"/>
              <a:t> </a:t>
            </a:r>
            <a:r>
              <a:rPr lang="tr-TR" b="1" dirty="0" err="1"/>
              <a:t>between</a:t>
            </a:r>
            <a:r>
              <a:rPr lang="tr-TR" b="1" dirty="0"/>
              <a:t> </a:t>
            </a:r>
            <a:r>
              <a:rPr lang="tr-TR" b="1" dirty="0" err="1"/>
              <a:t>them</a:t>
            </a:r>
            <a:endParaRPr lang="tr-TR" b="1" dirty="0"/>
          </a:p>
          <a:p>
            <a:endParaRPr lang="tr-TR" b="1" dirty="0"/>
          </a:p>
          <a:p>
            <a:r>
              <a:rPr lang="tr-TR" b="1" dirty="0" err="1"/>
              <a:t>Input</a:t>
            </a:r>
            <a:r>
              <a:rPr lang="tr-TR" b="1" dirty="0"/>
              <a:t>: Ahmet </a:t>
            </a:r>
            <a:r>
              <a:rPr lang="tr-TR" b="1" dirty="0" err="1"/>
              <a:t>Yuksel</a:t>
            </a:r>
            <a:endParaRPr lang="tr-TR" b="1" dirty="0"/>
          </a:p>
          <a:p>
            <a:r>
              <a:rPr lang="tr-TR" b="1" dirty="0" err="1"/>
              <a:t>Output</a:t>
            </a:r>
            <a:r>
              <a:rPr lang="tr-TR" b="1" dirty="0"/>
              <a:t>: </a:t>
            </a:r>
            <a:r>
              <a:rPr lang="tr-TR" b="1" dirty="0" err="1"/>
              <a:t>Hello</a:t>
            </a:r>
            <a:r>
              <a:rPr lang="tr-TR" b="1" dirty="0"/>
              <a:t> </a:t>
            </a:r>
            <a:r>
              <a:rPr lang="tr-TR" b="1" dirty="0" err="1"/>
              <a:t>Yuksel</a:t>
            </a:r>
            <a:r>
              <a:rPr lang="tr-TR" b="1" dirty="0"/>
              <a:t> Ahmet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57783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fname</a:t>
            </a:r>
            <a:r>
              <a:rPr lang="tr-TR" dirty="0"/>
              <a:t> = </a:t>
            </a:r>
            <a:r>
              <a:rPr lang="tr-TR" dirty="0" err="1"/>
              <a:t>input</a:t>
            </a:r>
            <a:r>
              <a:rPr lang="tr-TR" dirty="0"/>
              <a:t>("</a:t>
            </a:r>
            <a:r>
              <a:rPr lang="tr-TR" dirty="0" err="1"/>
              <a:t>Input</a:t>
            </a:r>
            <a:r>
              <a:rPr lang="tr-TR" dirty="0"/>
              <a:t> </a:t>
            </a:r>
            <a:r>
              <a:rPr lang="tr-TR" dirty="0" err="1"/>
              <a:t>your</a:t>
            </a:r>
            <a:r>
              <a:rPr lang="tr-TR" dirty="0"/>
              <a:t> First Name : ")  </a:t>
            </a:r>
          </a:p>
          <a:p>
            <a:r>
              <a:rPr lang="tr-TR" dirty="0" err="1"/>
              <a:t>lname</a:t>
            </a:r>
            <a:r>
              <a:rPr lang="tr-TR" dirty="0"/>
              <a:t> = </a:t>
            </a:r>
            <a:r>
              <a:rPr lang="tr-TR" dirty="0" err="1"/>
              <a:t>input</a:t>
            </a:r>
            <a:r>
              <a:rPr lang="tr-TR" dirty="0"/>
              <a:t>("</a:t>
            </a:r>
            <a:r>
              <a:rPr lang="tr-TR" dirty="0" err="1"/>
              <a:t>Input</a:t>
            </a:r>
            <a:r>
              <a:rPr lang="tr-TR" dirty="0"/>
              <a:t> </a:t>
            </a:r>
            <a:r>
              <a:rPr lang="tr-TR" dirty="0" err="1"/>
              <a:t>your</a:t>
            </a:r>
            <a:r>
              <a:rPr lang="tr-TR" dirty="0"/>
              <a:t> </a:t>
            </a:r>
            <a:r>
              <a:rPr lang="tr-TR" dirty="0" err="1"/>
              <a:t>Last</a:t>
            </a:r>
            <a:r>
              <a:rPr lang="tr-TR" dirty="0"/>
              <a:t> Name : ")  </a:t>
            </a:r>
          </a:p>
          <a:p>
            <a:r>
              <a:rPr lang="tr-TR" b="1" dirty="0" err="1"/>
              <a:t>print</a:t>
            </a:r>
            <a:r>
              <a:rPr lang="tr-TR" dirty="0"/>
              <a:t> ("</a:t>
            </a:r>
            <a:r>
              <a:rPr lang="tr-TR" dirty="0" err="1"/>
              <a:t>Hello</a:t>
            </a:r>
            <a:r>
              <a:rPr lang="tr-TR" dirty="0"/>
              <a:t>  " + </a:t>
            </a:r>
            <a:r>
              <a:rPr lang="tr-TR" dirty="0" err="1"/>
              <a:t>lname</a:t>
            </a:r>
            <a:r>
              <a:rPr lang="tr-TR" dirty="0"/>
              <a:t> + " " + </a:t>
            </a:r>
            <a:r>
              <a:rPr lang="tr-TR" dirty="0" err="1"/>
              <a:t>fname</a:t>
            </a:r>
            <a:r>
              <a:rPr lang="tr-TR" dirty="0"/>
              <a:t>)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80971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Exercise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Write a </a:t>
            </a:r>
            <a:r>
              <a:rPr lang="tr-TR" dirty="0" err="1"/>
              <a:t>Python</a:t>
            </a:r>
            <a:r>
              <a:rPr lang="tr-TR" dirty="0"/>
              <a:t> program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accepts</a:t>
            </a:r>
            <a:r>
              <a:rPr lang="tr-TR" dirty="0"/>
              <a:t> a </a:t>
            </a:r>
            <a:r>
              <a:rPr lang="tr-TR" dirty="0" err="1"/>
              <a:t>sequence</a:t>
            </a:r>
            <a:r>
              <a:rPr lang="tr-TR" dirty="0"/>
              <a:t> of </a:t>
            </a:r>
            <a:r>
              <a:rPr lang="tr-TR" dirty="0" err="1"/>
              <a:t>comma-separated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generate</a:t>
            </a:r>
            <a:r>
              <a:rPr lang="tr-TR" dirty="0"/>
              <a:t> a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tuple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. </a:t>
            </a:r>
          </a:p>
          <a:p>
            <a:endParaRPr lang="tr-TR" dirty="0"/>
          </a:p>
          <a:p>
            <a:r>
              <a:rPr lang="en-US" i="1" dirty="0"/>
              <a:t>Sample data : </a:t>
            </a:r>
            <a:r>
              <a:rPr lang="en-US" dirty="0"/>
              <a:t>3, 5, 7, 23</a:t>
            </a:r>
            <a:br>
              <a:rPr lang="en-US" dirty="0"/>
            </a:br>
            <a:r>
              <a:rPr lang="en-US" i="1" dirty="0"/>
              <a:t>Output : </a:t>
            </a:r>
            <a:br>
              <a:rPr lang="en-US" dirty="0"/>
            </a:br>
            <a:r>
              <a:rPr lang="en-US" dirty="0"/>
              <a:t>List : ['3', ' 5', ' 7', ' 23'] </a:t>
            </a:r>
            <a:br>
              <a:rPr lang="en-US" dirty="0"/>
            </a:br>
            <a:r>
              <a:rPr lang="en-US" dirty="0"/>
              <a:t>Tuple : ('3', ' 5', ' 7', ' 23')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9783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values</a:t>
            </a:r>
            <a:r>
              <a:rPr lang="tr-TR" dirty="0"/>
              <a:t> = </a:t>
            </a:r>
            <a:r>
              <a:rPr lang="tr-TR" dirty="0" err="1"/>
              <a:t>input</a:t>
            </a:r>
            <a:r>
              <a:rPr lang="tr-TR" dirty="0"/>
              <a:t>("</a:t>
            </a:r>
            <a:r>
              <a:rPr lang="tr-TR" dirty="0" err="1"/>
              <a:t>Input</a:t>
            </a:r>
            <a:r>
              <a:rPr lang="tr-TR" dirty="0"/>
              <a:t> </a:t>
            </a:r>
            <a:r>
              <a:rPr lang="tr-TR" dirty="0" err="1"/>
              <a:t>some</a:t>
            </a:r>
            <a:r>
              <a:rPr lang="tr-TR" dirty="0"/>
              <a:t> </a:t>
            </a:r>
            <a:r>
              <a:rPr lang="tr-TR" dirty="0" err="1"/>
              <a:t>comma</a:t>
            </a:r>
            <a:r>
              <a:rPr lang="tr-TR" dirty="0"/>
              <a:t> </a:t>
            </a:r>
            <a:r>
              <a:rPr lang="tr-TR" dirty="0" err="1"/>
              <a:t>seprated</a:t>
            </a:r>
            <a:r>
              <a:rPr lang="tr-TR" dirty="0"/>
              <a:t> </a:t>
            </a:r>
            <a:r>
              <a:rPr lang="tr-TR" dirty="0" err="1"/>
              <a:t>numbers</a:t>
            </a:r>
            <a:r>
              <a:rPr lang="tr-TR" dirty="0"/>
              <a:t> : ")  </a:t>
            </a:r>
          </a:p>
          <a:p>
            <a:r>
              <a:rPr lang="tr-TR" dirty="0" err="1"/>
              <a:t>list</a:t>
            </a:r>
            <a:r>
              <a:rPr lang="tr-TR" dirty="0"/>
              <a:t> = </a:t>
            </a:r>
            <a:r>
              <a:rPr lang="tr-TR" dirty="0" err="1"/>
              <a:t>values.split</a:t>
            </a:r>
            <a:r>
              <a:rPr lang="tr-TR" dirty="0"/>
              <a:t>(",")  </a:t>
            </a:r>
          </a:p>
          <a:p>
            <a:r>
              <a:rPr lang="tr-TR" dirty="0" err="1"/>
              <a:t>tuple</a:t>
            </a:r>
            <a:r>
              <a:rPr lang="tr-TR" dirty="0"/>
              <a:t> = </a:t>
            </a:r>
            <a:r>
              <a:rPr lang="tr-TR" dirty="0" err="1"/>
              <a:t>tuple</a:t>
            </a:r>
            <a:r>
              <a:rPr lang="tr-TR" dirty="0"/>
              <a:t>(</a:t>
            </a:r>
            <a:r>
              <a:rPr lang="tr-TR" dirty="0" err="1"/>
              <a:t>list</a:t>
            </a:r>
            <a:r>
              <a:rPr lang="tr-TR" dirty="0"/>
              <a:t>)  </a:t>
            </a:r>
          </a:p>
          <a:p>
            <a:r>
              <a:rPr lang="tr-TR" b="1" dirty="0" err="1"/>
              <a:t>print</a:t>
            </a:r>
            <a:r>
              <a:rPr lang="tr-TR" dirty="0"/>
              <a:t>('</a:t>
            </a:r>
            <a:r>
              <a:rPr lang="tr-TR" dirty="0" err="1"/>
              <a:t>List</a:t>
            </a:r>
            <a:r>
              <a:rPr lang="tr-TR" dirty="0"/>
              <a:t> : ',</a:t>
            </a:r>
            <a:r>
              <a:rPr lang="tr-TR" dirty="0" err="1"/>
              <a:t>list</a:t>
            </a:r>
            <a:r>
              <a:rPr lang="tr-TR" dirty="0"/>
              <a:t>)  </a:t>
            </a:r>
          </a:p>
          <a:p>
            <a:r>
              <a:rPr lang="tr-TR" b="1" dirty="0" err="1"/>
              <a:t>print</a:t>
            </a:r>
            <a:r>
              <a:rPr lang="tr-TR" dirty="0"/>
              <a:t>('</a:t>
            </a:r>
            <a:r>
              <a:rPr lang="tr-TR" dirty="0" err="1"/>
              <a:t>Tuple</a:t>
            </a:r>
            <a:r>
              <a:rPr lang="tr-TR" dirty="0"/>
              <a:t> : ',</a:t>
            </a:r>
            <a:r>
              <a:rPr lang="tr-TR" dirty="0" err="1"/>
              <a:t>tuple</a:t>
            </a:r>
            <a:r>
              <a:rPr lang="tr-TR" dirty="0"/>
              <a:t>) 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63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Academic</a:t>
            </a:r>
            <a:r>
              <a:rPr lang="tr-TR" dirty="0"/>
              <a:t> </a:t>
            </a:r>
            <a:r>
              <a:rPr lang="tr-TR" dirty="0" err="1"/>
              <a:t>planner</a:t>
            </a:r>
            <a:r>
              <a:rPr lang="tr-TR" dirty="0"/>
              <a:t>, </a:t>
            </a:r>
            <a:br>
              <a:rPr lang="tr-TR" dirty="0"/>
            </a:br>
            <a:r>
              <a:rPr lang="tr-TR" dirty="0" err="1"/>
              <a:t>Academic</a:t>
            </a:r>
            <a:r>
              <a:rPr lang="tr-TR" dirty="0"/>
              <a:t> </a:t>
            </a:r>
            <a:r>
              <a:rPr lang="tr-TR" dirty="0" err="1"/>
              <a:t>honesty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See</a:t>
            </a:r>
            <a:r>
              <a:rPr lang="tr-TR" sz="2400" dirty="0"/>
              <a:t> </a:t>
            </a:r>
            <a:r>
              <a:rPr lang="tr-TR" sz="2400" dirty="0" err="1"/>
              <a:t>academic</a:t>
            </a:r>
            <a:r>
              <a:rPr lang="tr-TR" sz="2400" dirty="0"/>
              <a:t> </a:t>
            </a:r>
            <a:r>
              <a:rPr lang="tr-TR" sz="2400" dirty="0" err="1"/>
              <a:t>calendar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tracking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deadlines</a:t>
            </a:r>
            <a:r>
              <a:rPr lang="tr-TR" sz="2400" dirty="0"/>
              <a:t>. </a:t>
            </a:r>
          </a:p>
          <a:p>
            <a:endParaRPr lang="tr-TR" sz="2400" dirty="0"/>
          </a:p>
          <a:p>
            <a:r>
              <a:rPr lang="tr-TR" sz="2400" dirty="0"/>
              <a:t>No </a:t>
            </a:r>
            <a:r>
              <a:rPr lang="tr-TR" sz="2400" dirty="0" err="1"/>
              <a:t>collaboration</a:t>
            </a:r>
            <a:r>
              <a:rPr lang="tr-TR" sz="2400" dirty="0"/>
              <a:t> is </a:t>
            </a:r>
            <a:r>
              <a:rPr lang="tr-TR" sz="2400" dirty="0" err="1"/>
              <a:t>allowed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coding</a:t>
            </a:r>
            <a:r>
              <a:rPr lang="tr-TR" sz="2400" dirty="0"/>
              <a:t> </a:t>
            </a:r>
            <a:r>
              <a:rPr lang="tr-TR" sz="2400" dirty="0" err="1"/>
              <a:t>projects</a:t>
            </a:r>
            <a:r>
              <a:rPr lang="tr-TR" sz="2400" dirty="0"/>
              <a:t>. </a:t>
            </a:r>
            <a:r>
              <a:rPr lang="tr-TR" sz="2400" dirty="0" err="1"/>
              <a:t>Any</a:t>
            </a:r>
            <a:r>
              <a:rPr lang="tr-TR" sz="2400" dirty="0"/>
              <a:t> </a:t>
            </a:r>
            <a:r>
              <a:rPr lang="tr-TR" sz="2400" dirty="0" err="1"/>
              <a:t>kind</a:t>
            </a:r>
            <a:r>
              <a:rPr lang="tr-TR" sz="2400" dirty="0"/>
              <a:t> of </a:t>
            </a:r>
            <a:r>
              <a:rPr lang="tr-TR" sz="2400" dirty="0" err="1"/>
              <a:t>cheating</a:t>
            </a:r>
            <a:r>
              <a:rPr lang="tr-TR" sz="2400" dirty="0"/>
              <a:t> </a:t>
            </a:r>
            <a:r>
              <a:rPr lang="tr-TR" sz="2400" dirty="0" err="1"/>
              <a:t>such</a:t>
            </a:r>
            <a:r>
              <a:rPr lang="tr-TR" sz="2400" dirty="0"/>
              <a:t> as internet </a:t>
            </a:r>
            <a:r>
              <a:rPr lang="tr-TR" sz="2400" dirty="0" err="1"/>
              <a:t>copy-paste</a:t>
            </a:r>
            <a:r>
              <a:rPr lang="tr-TR" sz="2400" dirty="0"/>
              <a:t>, </a:t>
            </a:r>
            <a:r>
              <a:rPr lang="tr-TR" sz="2400" dirty="0" err="1"/>
              <a:t>submitting</a:t>
            </a:r>
            <a:r>
              <a:rPr lang="tr-TR" sz="2400" dirty="0"/>
              <a:t> </a:t>
            </a:r>
            <a:r>
              <a:rPr lang="tr-TR" sz="2400" dirty="0" err="1"/>
              <a:t>same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anyone</a:t>
            </a:r>
            <a:r>
              <a:rPr lang="tr-TR" sz="2400" dirty="0"/>
              <a:t> else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changing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structure</a:t>
            </a:r>
            <a:r>
              <a:rPr lang="tr-TR" sz="2400" dirty="0"/>
              <a:t>,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getting</a:t>
            </a:r>
            <a:r>
              <a:rPr lang="tr-TR" sz="2400" dirty="0"/>
              <a:t>/</a:t>
            </a:r>
            <a:r>
              <a:rPr lang="tr-TR" sz="2400" dirty="0" err="1"/>
              <a:t>hiring</a:t>
            </a:r>
            <a:r>
              <a:rPr lang="tr-TR" sz="2400" dirty="0"/>
              <a:t> </a:t>
            </a:r>
            <a:r>
              <a:rPr lang="tr-TR" sz="2400" dirty="0" err="1"/>
              <a:t>someone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do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coding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you</a:t>
            </a:r>
            <a:r>
              <a:rPr lang="tr-TR" sz="2400" dirty="0"/>
              <a:t> </a:t>
            </a:r>
            <a:r>
              <a:rPr lang="tr-TR" sz="2400" dirty="0" err="1"/>
              <a:t>will</a:t>
            </a:r>
            <a:r>
              <a:rPr lang="tr-TR" sz="2400" dirty="0"/>
              <a:t> be </a:t>
            </a:r>
            <a:r>
              <a:rPr lang="tr-TR" sz="2400" dirty="0" err="1"/>
              <a:t>punishable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penalties</a:t>
            </a:r>
            <a:r>
              <a:rPr lang="tr-TR" sz="2400" dirty="0"/>
              <a:t> </a:t>
            </a:r>
            <a:r>
              <a:rPr lang="tr-TR" sz="2400" dirty="0" err="1"/>
              <a:t>according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CUNY-</a:t>
            </a:r>
            <a:r>
              <a:rPr lang="tr-TR" sz="2400" dirty="0" err="1"/>
              <a:t>wide</a:t>
            </a:r>
            <a:r>
              <a:rPr lang="tr-TR" sz="2400" dirty="0"/>
              <a:t> </a:t>
            </a:r>
            <a:r>
              <a:rPr lang="tr-TR" sz="2400" dirty="0" err="1"/>
              <a:t>policies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1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Topics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73970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1964</TotalTime>
  <Words>3283</Words>
  <Application>Microsoft Macintosh PowerPoint</Application>
  <PresentationFormat>Widescreen</PresentationFormat>
  <Paragraphs>400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Calibri</vt:lpstr>
      <vt:lpstr>Calibri Light</vt:lpstr>
      <vt:lpstr>Wingdings 3</vt:lpstr>
      <vt:lpstr>Retrospect</vt:lpstr>
      <vt:lpstr>CSc11300- Programming languages Lecture 1</vt:lpstr>
      <vt:lpstr>Course Overview</vt:lpstr>
      <vt:lpstr>PowerPoint Presentation</vt:lpstr>
      <vt:lpstr>Course Goals</vt:lpstr>
      <vt:lpstr>Textbook (Not Mandatory)</vt:lpstr>
      <vt:lpstr>Textbook (Another Option)</vt:lpstr>
      <vt:lpstr>Grade Distribution </vt:lpstr>
      <vt:lpstr>Academic planner,  Academic honesty</vt:lpstr>
      <vt:lpstr>Topics </vt:lpstr>
      <vt:lpstr>Topics </vt:lpstr>
      <vt:lpstr>Topics </vt:lpstr>
      <vt:lpstr>Topics </vt:lpstr>
      <vt:lpstr>Topics </vt:lpstr>
      <vt:lpstr>Topics </vt:lpstr>
      <vt:lpstr>Topics </vt:lpstr>
      <vt:lpstr>Topics </vt:lpstr>
      <vt:lpstr>Topics </vt:lpstr>
      <vt:lpstr>Topics </vt:lpstr>
      <vt:lpstr>Chapter 1 The way of the program</vt:lpstr>
      <vt:lpstr>The way of the program</vt:lpstr>
      <vt:lpstr>1.1 The Python programming language</vt:lpstr>
      <vt:lpstr>1.1 The Python programming language</vt:lpstr>
      <vt:lpstr>The Python programming language</vt:lpstr>
      <vt:lpstr>Interpreter</vt:lpstr>
      <vt:lpstr>Compiler</vt:lpstr>
      <vt:lpstr>The Python programming language</vt:lpstr>
      <vt:lpstr>The Python programming language</vt:lpstr>
      <vt:lpstr>Python - Script</vt:lpstr>
      <vt:lpstr>Command line</vt:lpstr>
      <vt:lpstr>The Python programming language</vt:lpstr>
      <vt:lpstr>1.2 What is a program?</vt:lpstr>
      <vt:lpstr>1.2 What is a program?</vt:lpstr>
      <vt:lpstr>1.2 What is a program?</vt:lpstr>
      <vt:lpstr>1.2 What is a program?</vt:lpstr>
      <vt:lpstr>1.2 What is a program?</vt:lpstr>
      <vt:lpstr>1.2 What is a program?</vt:lpstr>
      <vt:lpstr>1.2 What is a program?</vt:lpstr>
      <vt:lpstr>1.2 What is a program?</vt:lpstr>
      <vt:lpstr>1.3 What is debugging?</vt:lpstr>
      <vt:lpstr>1.3 What is debugging?</vt:lpstr>
      <vt:lpstr>1.3 What is debugging?</vt:lpstr>
      <vt:lpstr>1.3 What is debugging?</vt:lpstr>
      <vt:lpstr>1.3 What is debugging?</vt:lpstr>
      <vt:lpstr>1.3 What is debugging?</vt:lpstr>
      <vt:lpstr>1.3 What is debugging?</vt:lpstr>
      <vt:lpstr>1.3 What is debugging?</vt:lpstr>
      <vt:lpstr>1.3 What is debugging?</vt:lpstr>
      <vt:lpstr>Experimental debugging</vt:lpstr>
      <vt:lpstr>1.4 Formal and natural languages</vt:lpstr>
      <vt:lpstr>1.4 Formal and natural languages</vt:lpstr>
      <vt:lpstr>1.4 Formal and natural languages</vt:lpstr>
      <vt:lpstr>1.4 Formal and natural languages</vt:lpstr>
      <vt:lpstr>1.4 Formal and natural languages</vt:lpstr>
      <vt:lpstr>1.4 Formal and natural languages</vt:lpstr>
      <vt:lpstr>1.4 Formal and natural languages</vt:lpstr>
      <vt:lpstr>Formal languages con’t</vt:lpstr>
      <vt:lpstr>An exercise…</vt:lpstr>
      <vt:lpstr>An exercise</vt:lpstr>
      <vt:lpstr>Parsing</vt:lpstr>
      <vt:lpstr>Differences between formal and natural languages</vt:lpstr>
      <vt:lpstr>Differences between formal and natural languages</vt:lpstr>
      <vt:lpstr>Differences between formal and natural languages</vt:lpstr>
      <vt:lpstr>Differences between formal and natural languages con’t</vt:lpstr>
      <vt:lpstr>Differences between formal and natural languages con’t</vt:lpstr>
      <vt:lpstr>Differences between formal and natural languages con’t</vt:lpstr>
      <vt:lpstr>Differences between formal and natural languages con’t</vt:lpstr>
      <vt:lpstr>1.5 The first program</vt:lpstr>
      <vt:lpstr>An Exercise</vt:lpstr>
      <vt:lpstr>Hints…</vt:lpstr>
      <vt:lpstr>solution</vt:lpstr>
      <vt:lpstr>Another execise</vt:lpstr>
      <vt:lpstr>solution</vt:lpstr>
      <vt:lpstr>Exercise</vt:lpstr>
      <vt:lpstr>solution</vt:lpstr>
      <vt:lpstr>Exercise</vt:lpstr>
      <vt:lpstr>PowerPoint Presentation</vt:lpstr>
      <vt:lpstr>Exercise</vt:lpstr>
      <vt:lpstr>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CSc11300- Programming languages</dc:title>
  <dc:creator>Microsoft Office Kullanıcısı</dc:creator>
  <cp:lastModifiedBy>Microsoft Office User</cp:lastModifiedBy>
  <cp:revision>37</cp:revision>
  <dcterms:created xsi:type="dcterms:W3CDTF">2016-08-30T00:10:49Z</dcterms:created>
  <dcterms:modified xsi:type="dcterms:W3CDTF">2019-01-29T10:14:34Z</dcterms:modified>
</cp:coreProperties>
</file>