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54"/>
  </p:notesMasterIdLst>
  <p:handoutMasterIdLst>
    <p:handoutMasterId r:id="rId55"/>
  </p:handoutMasterIdLst>
  <p:sldIdLst>
    <p:sldId id="310" r:id="rId2"/>
    <p:sldId id="259" r:id="rId3"/>
    <p:sldId id="260" r:id="rId4"/>
    <p:sldId id="261" r:id="rId5"/>
    <p:sldId id="262" r:id="rId6"/>
    <p:sldId id="263" r:id="rId7"/>
    <p:sldId id="264" r:id="rId8"/>
    <p:sldId id="31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1" r:id="rId18"/>
    <p:sldId id="290" r:id="rId19"/>
    <p:sldId id="273" r:id="rId20"/>
    <p:sldId id="311" r:id="rId21"/>
    <p:sldId id="300" r:id="rId22"/>
    <p:sldId id="328" r:id="rId23"/>
    <p:sldId id="275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22" r:id="rId34"/>
    <p:sldId id="323" r:id="rId35"/>
    <p:sldId id="324" r:id="rId36"/>
    <p:sldId id="325" r:id="rId37"/>
    <p:sldId id="316" r:id="rId38"/>
    <p:sldId id="318" r:id="rId39"/>
    <p:sldId id="319" r:id="rId40"/>
    <p:sldId id="320" r:id="rId41"/>
    <p:sldId id="297" r:id="rId42"/>
    <p:sldId id="286" r:id="rId43"/>
    <p:sldId id="287" r:id="rId44"/>
    <p:sldId id="298" r:id="rId45"/>
    <p:sldId id="288" r:id="rId46"/>
    <p:sldId id="289" r:id="rId47"/>
    <p:sldId id="321" r:id="rId48"/>
    <p:sldId id="313" r:id="rId49"/>
    <p:sldId id="326" r:id="rId50"/>
    <p:sldId id="327" r:id="rId51"/>
    <p:sldId id="299" r:id="rId52"/>
    <p:sldId id="312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310"/>
            <p14:sldId id="259"/>
            <p14:sldId id="260"/>
            <p14:sldId id="261"/>
            <p14:sldId id="262"/>
            <p14:sldId id="263"/>
            <p14:sldId id="264"/>
            <p14:sldId id="31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1"/>
            <p14:sldId id="290"/>
            <p14:sldId id="273"/>
            <p14:sldId id="311"/>
            <p14:sldId id="300"/>
            <p14:sldId id="328"/>
            <p14:sldId id="275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2"/>
            <p14:sldId id="323"/>
            <p14:sldId id="324"/>
            <p14:sldId id="325"/>
            <p14:sldId id="316"/>
            <p14:sldId id="318"/>
            <p14:sldId id="319"/>
            <p14:sldId id="320"/>
            <p14:sldId id="297"/>
            <p14:sldId id="286"/>
            <p14:sldId id="287"/>
            <p14:sldId id="298"/>
            <p14:sldId id="288"/>
            <p14:sldId id="289"/>
            <p14:sldId id="321"/>
            <p14:sldId id="313"/>
            <p14:sldId id="326"/>
            <p14:sldId id="327"/>
            <p14:sldId id="299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80" autoAdjust="0"/>
    <p:restoredTop sz="94576"/>
  </p:normalViewPr>
  <p:slideViewPr>
    <p:cSldViewPr>
      <p:cViewPr>
        <p:scale>
          <a:sx n="115" d="100"/>
          <a:sy n="115" d="100"/>
        </p:scale>
        <p:origin x="57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0AD5B-5082-6949-89D1-F36C6807B17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65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011D6-2547-8F43-8B6E-7BB31C3438A6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49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B2600-0EEB-7641-BCA4-FDED515382A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90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C87E-CEDF-3044-BFFD-D17ED5A6C49F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52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2BAB2-EC5A-F346-BF62-76F5B68F5272}" type="slidenum">
              <a:rPr lang="en-US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01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280E-3806-E74A-B19D-74AC57F5B3D4}" type="slidenum">
              <a:rPr lang="en-US"/>
              <a:pPr/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2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182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6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43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8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60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3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4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6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47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49" r:id="rId14"/>
    <p:sldLayoutId id="2147483660" r:id="rId15"/>
    <p:sldLayoutId id="2147483655" r:id="rId16"/>
    <p:sldLayoutId id="2147483663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676400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Programming Languages 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11300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Lecture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33800"/>
            <a:ext cx="7543801" cy="40233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</a:rPr>
              <a:t>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27231"/>
            <a:ext cx="2399852" cy="23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6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 indicates the value that is returned by the function</a:t>
            </a:r>
          </a:p>
          <a:p>
            <a:r>
              <a:rPr lang="en-US" dirty="0"/>
              <a:t>This statement is optional (the function can return nothing). If no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/>
              <a:t>, function is often called a </a:t>
            </a:r>
            <a:r>
              <a:rPr lang="en-US" u="sng" dirty="0"/>
              <a:t>procedure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9800" y="1143000"/>
            <a:ext cx="4648200" cy="1752600"/>
          </a:xfrm>
        </p:spPr>
        <p:txBody>
          <a:bodyPr/>
          <a:lstStyle/>
          <a:p>
            <a:r>
              <a:rPr lang="en-US" dirty="0"/>
              <a:t>Code Listing 5.1</a:t>
            </a:r>
          </a:p>
          <a:p>
            <a:r>
              <a:rPr lang="en-US" dirty="0"/>
              <a:t>Temp convert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-152400" y="1447800"/>
            <a:ext cx="9344378" cy="3276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quoted string in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triple quoted string just after the </a:t>
            </a:r>
            <a:r>
              <a:rPr lang="en-US" b="1" dirty="0"/>
              <a:t>def</a:t>
            </a:r>
            <a:r>
              <a:rPr lang="en-US" dirty="0"/>
              <a:t> is called a </a:t>
            </a:r>
            <a:r>
              <a:rPr lang="en-US" b="1" i="1" dirty="0" err="1"/>
              <a:t>docstring</a:t>
            </a:r>
            <a:endParaRPr lang="en-US" b="1" i="1" dirty="0"/>
          </a:p>
          <a:p>
            <a:r>
              <a:rPr lang="en-US" dirty="0" err="1"/>
              <a:t>docstring</a:t>
            </a:r>
            <a:r>
              <a:rPr lang="en-US" dirty="0"/>
              <a:t> is documentation of the function</a:t>
            </a:r>
            <a:r>
              <a:rPr lang="fr-FR" dirty="0"/>
              <a:t>'</a:t>
            </a:r>
            <a:r>
              <a:rPr lang="en-US" dirty="0"/>
              <a:t>s purpose, to be used by other tools to tell the user what the function is used for.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8100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8100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>
                <a:latin typeface="Arial" pitchFamily="-108" charset="0"/>
              </a:rPr>
              <a:t>celsius_to_Fahrenheit</a:t>
            </a:r>
            <a:r>
              <a:rPr lang="en-US" sz="2400" b="0" u="none" dirty="0">
                <a:latin typeface="Arial" pitchFamily="-108" charset="0"/>
              </a:rPr>
              <a:t> (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):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 * 1.8 + 32.0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33400" y="1828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1752600"/>
            <a:ext cx="350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1. Call copies argument C to parameter Temp </a:t>
            </a: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2514600" y="2971800"/>
            <a:ext cx="4533900" cy="1143000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2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2. Control transfers to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utoUpdateAnimBg="0"/>
      <p:bldP spid="55303" grpId="0" animBg="1"/>
      <p:bldP spid="55304" grpId="0" autoUpdateAnimBg="0"/>
      <p:bldP spid="55305" grpId="0" autoUpdateAnimBg="0"/>
      <p:bldP spid="55307" grpId="0" animBg="1"/>
      <p:bldP spid="5530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400" b="0" u="none" dirty="0"/>
              <a:t>Operation (con</a:t>
            </a:r>
            <a:r>
              <a:rPr lang="fr-FR" sz="4400" b="0" u="none" dirty="0"/>
              <a:t>'</a:t>
            </a:r>
            <a:r>
              <a:rPr lang="en-US" sz="4400" b="0" u="none" dirty="0"/>
              <a:t>t)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13360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3. Expression in function is 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3810000"/>
            <a:ext cx="2743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4. Value of expression is </a:t>
            </a:r>
            <a:r>
              <a:rPr lang="en-US" sz="3200" b="0" dirty="0">
                <a:latin typeface="Arial" pitchFamily="-108" charset="0"/>
              </a:rPr>
              <a:t>returned</a:t>
            </a:r>
            <a:r>
              <a:rPr lang="en-US" sz="3200" b="0" u="none" dirty="0">
                <a:latin typeface="Arial" pitchFamily="-108" charset="0"/>
              </a:rPr>
              <a:t> to the invoker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>
                <a:latin typeface="Arial" pitchFamily="-108" charset="0"/>
              </a:rPr>
              <a:t>celsius_to_Fahrenheit</a:t>
            </a:r>
            <a:r>
              <a:rPr lang="en-US" sz="2400" b="0" u="none" dirty="0">
                <a:latin typeface="Arial" pitchFamily="-108" charset="0"/>
              </a:rPr>
              <a:t> (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):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 * 1.8 + 32.0</a:t>
            </a: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1257300" y="3048000"/>
            <a:ext cx="3314700" cy="22860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2" grpId="0" animBg="1"/>
      <p:bldP spid="13" grpId="0" autoUpdateAnimBg="0"/>
      <p:bldP spid="16" grpId="0" animBg="1"/>
      <p:bldP spid="17" grpId="0" autoUpdateAnimBg="0"/>
      <p:bldP spid="563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424241" cy="24447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160923" y="4648200"/>
            <a:ext cx="4822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5.1 Function flow of control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990600"/>
            <a:ext cx="4648200" cy="1752600"/>
          </a:xfrm>
        </p:spPr>
        <p:txBody>
          <a:bodyPr/>
          <a:lstStyle/>
          <a:p>
            <a:r>
              <a:rPr lang="en-US" dirty="0"/>
              <a:t>Code Listing 5.2</a:t>
            </a:r>
          </a:p>
          <a:p>
            <a:r>
              <a:rPr lang="en-US" dirty="0"/>
              <a:t>Full Temp Program</a:t>
            </a:r>
          </a:p>
        </p:txBody>
      </p:sp>
    </p:spTree>
    <p:extLst>
      <p:ext uri="{BB962C8B-B14F-4D97-AF65-F5344CB8AC3E}">
        <p14:creationId xmlns:p14="http://schemas.microsoft.com/office/powerpoint/2010/main" val="73427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838200"/>
            <a:ext cx="9143911" cy="48768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727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9800" y="990600"/>
            <a:ext cx="4648200" cy="1752600"/>
          </a:xfrm>
        </p:spPr>
        <p:txBody>
          <a:bodyPr/>
          <a:lstStyle/>
          <a:p>
            <a:r>
              <a:rPr lang="en-US" dirty="0"/>
              <a:t>Code Listing 5.3</a:t>
            </a:r>
          </a:p>
          <a:p>
            <a:r>
              <a:rPr lang="en-US" dirty="0"/>
              <a:t>digit extraction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6"/>
            <a:r>
              <a:rPr lang="en-US" sz="3200" dirty="0"/>
              <a:t>Another Example.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071400" lvl="6" indent="0">
              <a:buNone/>
            </a:pPr>
            <a:r>
              <a:rPr lang="en-US" sz="2400" dirty="0"/>
              <a:t>Let’s write a function to extract the digit from a number. Let’s think about it for a while.</a:t>
            </a:r>
          </a:p>
          <a:p>
            <a:pPr marL="1071400" lvl="6" indent="0">
              <a:buNone/>
            </a:pPr>
            <a:endParaRPr lang="en-US" sz="2400" dirty="0"/>
          </a:p>
          <a:p>
            <a:pPr marL="1071400" lvl="6" indent="0">
              <a:buNone/>
            </a:pPr>
            <a:r>
              <a:rPr lang="en-US" sz="2400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179350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of a Triangle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next few functions can be used together to find the area of a triangle.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how we decompose the problem and then re-assemble the overall solution using the functions created</a:t>
            </a:r>
          </a:p>
        </p:txBody>
      </p:sp>
    </p:spTree>
    <p:extLst>
      <p:ext uri="{BB962C8B-B14F-4D97-AF65-F5344CB8AC3E}">
        <p14:creationId xmlns:p14="http://schemas.microsoft.com/office/powerpoint/2010/main" val="74936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5867400" cy="32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3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066800"/>
            <a:ext cx="4648200" cy="1752600"/>
          </a:xfrm>
        </p:spPr>
        <p:txBody>
          <a:bodyPr/>
          <a:lstStyle/>
          <a:p>
            <a:r>
              <a:rPr lang="en-US" dirty="0"/>
              <a:t>Code Listing 5.4</a:t>
            </a:r>
          </a:p>
          <a:p>
            <a:r>
              <a:rPr lang="en-US" dirty="0"/>
              <a:t>Input of sides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914400" y="1828800"/>
            <a:ext cx="6801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 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x: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y 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y: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x,y</a:t>
            </a: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4648200" cy="1752600"/>
          </a:xfrm>
        </p:spPr>
        <p:txBody>
          <a:bodyPr/>
          <a:lstStyle/>
          <a:p>
            <a:r>
              <a:rPr lang="en-US" dirty="0"/>
              <a:t>Code Listing 5.5</a:t>
            </a:r>
          </a:p>
          <a:p>
            <a:r>
              <a:rPr lang="en-US" dirty="0" err="1"/>
              <a:t>get_triangle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533400" y="1143000"/>
            <a:ext cx="47339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get_triangle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x1,y1 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Second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x2,y2 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Third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x3,y3 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x1, y1, x2, y2, x3, y3</a:t>
            </a:r>
          </a:p>
        </p:txBody>
      </p:sp>
    </p:spTree>
    <p:extLst>
      <p:ext uri="{BB962C8B-B14F-4D97-AF65-F5344CB8AC3E}">
        <p14:creationId xmlns:p14="http://schemas.microsoft.com/office/powerpoint/2010/main" val="1898834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0" y="1066800"/>
            <a:ext cx="4648200" cy="1752600"/>
          </a:xfrm>
        </p:spPr>
        <p:txBody>
          <a:bodyPr/>
          <a:lstStyle/>
          <a:p>
            <a:r>
              <a:rPr lang="en-US" dirty="0"/>
              <a:t>Code Listing 5.6</a:t>
            </a:r>
          </a:p>
          <a:p>
            <a:r>
              <a:rPr lang="en-US" dirty="0" err="1"/>
              <a:t>side_length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64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87839" y="1981200"/>
            <a:ext cx="84561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(x1,y1,x2,y2):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''' 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length of a side (Euclidean distance)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'''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((x1-x2)**2 + (y1-y2)**2)</a:t>
            </a:r>
          </a:p>
        </p:txBody>
      </p:sp>
    </p:spTree>
    <p:extLst>
      <p:ext uri="{BB962C8B-B14F-4D97-AF65-F5344CB8AC3E}">
        <p14:creationId xmlns:p14="http://schemas.microsoft.com/office/powerpoint/2010/main" val="62014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09800" y="1143000"/>
            <a:ext cx="4648200" cy="1752600"/>
          </a:xfrm>
        </p:spPr>
        <p:txBody>
          <a:bodyPr/>
          <a:lstStyle/>
          <a:p>
            <a:r>
              <a:rPr lang="en-US" dirty="0"/>
              <a:t>Code Listing 5.7</a:t>
            </a:r>
          </a:p>
          <a:p>
            <a:r>
              <a:rPr lang="en-US" dirty="0" err="1"/>
              <a:t>calculate_area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From Mathematics we know that functions perform some operation and return </a:t>
            </a:r>
            <a:r>
              <a:rPr lang="en-US" u="sng" dirty="0">
                <a:ea typeface="ＭＳ Ｐゴシック" pitchFamily="-108" charset="-128"/>
                <a:cs typeface="ＭＳ Ｐゴシック" pitchFamily="-108" charset="-128"/>
              </a:rPr>
              <a:t>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value.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"encapsulate" the performance of some particular operation, so it can be used by others (for example, the 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sqrt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1143000"/>
            <a:ext cx="86645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calculate_area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(x1,y1,x2,y2,x3,y3):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''' </a:t>
            </a:r>
            <a:r>
              <a:rPr lang="en-US" sz="2400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area using Heron's formula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a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b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(x2,y2,x3,y3)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c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(x3,y3,x1,y1)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s = (1/2)*(a + b + c)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(s*(s-a)*(s-b)*(s-c))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1999"/>
            <a:ext cx="2895600" cy="15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1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09800" y="1143000"/>
            <a:ext cx="4648200" cy="1752600"/>
          </a:xfrm>
        </p:spPr>
        <p:txBody>
          <a:bodyPr/>
          <a:lstStyle/>
          <a:p>
            <a:r>
              <a:rPr lang="en-US" dirty="0"/>
              <a:t>Code Listing 5.8</a:t>
            </a:r>
          </a:p>
          <a:p>
            <a:r>
              <a:rPr lang="en-US" dirty="0"/>
              <a:t>Full Triangle Program</a:t>
            </a:r>
          </a:p>
        </p:txBody>
      </p:sp>
    </p:spTree>
    <p:extLst>
      <p:ext uri="{BB962C8B-B14F-4D97-AF65-F5344CB8AC3E}">
        <p14:creationId xmlns:p14="http://schemas.microsoft.com/office/powerpoint/2010/main" val="45479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0" y="0"/>
            <a:ext cx="6934200" cy="62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1290" dirty="0"/>
              <a:t>import math</a:t>
            </a:r>
          </a:p>
          <a:p>
            <a:endParaRPr lang="en-US" sz="1290" dirty="0"/>
          </a:p>
          <a:p>
            <a:r>
              <a:rPr lang="en-US" sz="1290" b="1" dirty="0" err="1"/>
              <a:t>def</a:t>
            </a:r>
            <a:r>
              <a:rPr lang="en-US" sz="1290" dirty="0"/>
              <a:t> </a:t>
            </a:r>
            <a:r>
              <a:rPr lang="en-US" sz="1290" dirty="0" err="1"/>
              <a:t>get_vertex</a:t>
            </a:r>
            <a:r>
              <a:rPr lang="en-US" sz="1290" dirty="0"/>
              <a:t>():</a:t>
            </a:r>
          </a:p>
          <a:p>
            <a:r>
              <a:rPr lang="en-US" sz="1290" dirty="0"/>
              <a:t>    x = float(input("    </a:t>
            </a:r>
            <a:r>
              <a:rPr lang="en-US" sz="1290" i="1" dirty="0"/>
              <a:t>Please enter x:</a:t>
            </a:r>
            <a:r>
              <a:rPr lang="en-US" sz="1290" dirty="0"/>
              <a:t> "))</a:t>
            </a:r>
          </a:p>
          <a:p>
            <a:r>
              <a:rPr lang="en-US" sz="1290" dirty="0"/>
              <a:t>    y = float(input("    </a:t>
            </a:r>
            <a:r>
              <a:rPr lang="en-US" sz="1290" i="1" dirty="0"/>
              <a:t>Please enter y: </a:t>
            </a:r>
            <a:r>
              <a:rPr lang="en-US" sz="1290" dirty="0"/>
              <a:t>"))</a:t>
            </a:r>
          </a:p>
          <a:p>
            <a:r>
              <a:rPr lang="en-US" sz="1290" dirty="0"/>
              <a:t>    </a:t>
            </a:r>
            <a:r>
              <a:rPr lang="en-US" sz="1290" b="1" dirty="0"/>
              <a:t>return</a:t>
            </a:r>
            <a:r>
              <a:rPr lang="en-US" sz="1290" dirty="0"/>
              <a:t> </a:t>
            </a:r>
            <a:r>
              <a:rPr lang="en-US" sz="1290" dirty="0" err="1"/>
              <a:t>x,y</a:t>
            </a:r>
            <a:endParaRPr lang="en-US" sz="1290" dirty="0"/>
          </a:p>
          <a:p>
            <a:endParaRPr lang="en-US" sz="1290" dirty="0"/>
          </a:p>
          <a:p>
            <a:r>
              <a:rPr lang="en-US" sz="1290" b="1" dirty="0" err="1"/>
              <a:t>def</a:t>
            </a:r>
            <a:r>
              <a:rPr lang="en-US" sz="1290" dirty="0"/>
              <a:t> </a:t>
            </a:r>
            <a:r>
              <a:rPr lang="en-US" sz="1290" dirty="0" err="1"/>
              <a:t>get_triangle</a:t>
            </a:r>
            <a:r>
              <a:rPr lang="en-US" sz="1290" dirty="0"/>
              <a:t>():</a:t>
            </a:r>
          </a:p>
          <a:p>
            <a:r>
              <a:rPr lang="en-US" sz="1290" dirty="0"/>
              <a:t>    </a:t>
            </a:r>
            <a:r>
              <a:rPr lang="en-US" sz="1290" b="1" dirty="0"/>
              <a:t>print</a:t>
            </a:r>
            <a:r>
              <a:rPr lang="en-US" sz="1290" dirty="0"/>
              <a:t>("</a:t>
            </a:r>
            <a:r>
              <a:rPr lang="en-US" sz="1290" i="1" dirty="0"/>
              <a:t>First vertex</a:t>
            </a:r>
            <a:r>
              <a:rPr lang="en-US" sz="1290" dirty="0"/>
              <a:t>")</a:t>
            </a:r>
          </a:p>
          <a:p>
            <a:r>
              <a:rPr lang="de-DE" sz="1290" dirty="0"/>
              <a:t>    x1,y1 = </a:t>
            </a:r>
            <a:r>
              <a:rPr lang="de-DE" sz="1290" dirty="0" err="1"/>
              <a:t>get_vertex</a:t>
            </a:r>
            <a:r>
              <a:rPr lang="de-DE" sz="1290" dirty="0"/>
              <a:t>()</a:t>
            </a:r>
          </a:p>
          <a:p>
            <a:r>
              <a:rPr lang="de-DE" sz="1290" dirty="0"/>
              <a:t>    </a:t>
            </a:r>
            <a:r>
              <a:rPr lang="de-DE" sz="1290" b="1" dirty="0" err="1"/>
              <a:t>print</a:t>
            </a:r>
            <a:r>
              <a:rPr lang="de-DE" sz="1290" dirty="0"/>
              <a:t>("</a:t>
            </a:r>
            <a:r>
              <a:rPr lang="de-DE" sz="1290" i="1" dirty="0"/>
              <a:t>Second </a:t>
            </a:r>
            <a:r>
              <a:rPr lang="de-DE" sz="1290" i="1" dirty="0" err="1"/>
              <a:t>vertex</a:t>
            </a:r>
            <a:r>
              <a:rPr lang="de-DE" sz="1290" dirty="0"/>
              <a:t>")</a:t>
            </a:r>
          </a:p>
          <a:p>
            <a:r>
              <a:rPr lang="de-DE" sz="1290" dirty="0"/>
              <a:t>    x2,y2 = </a:t>
            </a:r>
            <a:r>
              <a:rPr lang="de-DE" sz="1290" dirty="0" err="1"/>
              <a:t>get_vertex</a:t>
            </a:r>
            <a:r>
              <a:rPr lang="de-DE" sz="1290" dirty="0"/>
              <a:t>()</a:t>
            </a:r>
          </a:p>
          <a:p>
            <a:r>
              <a:rPr lang="de-DE" sz="1290" dirty="0"/>
              <a:t>    </a:t>
            </a:r>
            <a:r>
              <a:rPr lang="de-DE" sz="1290" b="1" dirty="0" err="1"/>
              <a:t>print</a:t>
            </a:r>
            <a:r>
              <a:rPr lang="de-DE" sz="1290" dirty="0"/>
              <a:t>("</a:t>
            </a:r>
            <a:r>
              <a:rPr lang="de-DE" sz="1290" i="1" dirty="0"/>
              <a:t>Third </a:t>
            </a:r>
            <a:r>
              <a:rPr lang="de-DE" sz="1290" i="1" dirty="0" err="1"/>
              <a:t>vertex</a:t>
            </a:r>
            <a:r>
              <a:rPr lang="de-DE" sz="1290" dirty="0"/>
              <a:t>")</a:t>
            </a:r>
          </a:p>
          <a:p>
            <a:r>
              <a:rPr lang="de-DE" sz="1290" dirty="0"/>
              <a:t>    x3,y3 = </a:t>
            </a:r>
            <a:r>
              <a:rPr lang="de-DE" sz="1290" dirty="0" err="1"/>
              <a:t>get_vertex</a:t>
            </a:r>
            <a:r>
              <a:rPr lang="de-DE" sz="1290" dirty="0"/>
              <a:t>() </a:t>
            </a:r>
          </a:p>
          <a:p>
            <a:r>
              <a:rPr lang="en-US" sz="1290" dirty="0"/>
              <a:t>    </a:t>
            </a:r>
            <a:r>
              <a:rPr lang="en-US" sz="1290" b="1" dirty="0"/>
              <a:t>return</a:t>
            </a:r>
            <a:r>
              <a:rPr lang="en-US" sz="1290" dirty="0"/>
              <a:t> x1, y1, x2, y2, x3, y3</a:t>
            </a:r>
          </a:p>
          <a:p>
            <a:r>
              <a:rPr lang="de-DE" sz="1290" dirty="0"/>
              <a:t>    </a:t>
            </a:r>
          </a:p>
          <a:p>
            <a:r>
              <a:rPr lang="de-DE" sz="1290" b="1" dirty="0" err="1"/>
              <a:t>def</a:t>
            </a:r>
            <a:r>
              <a:rPr lang="de-DE" sz="1290" dirty="0"/>
              <a:t> </a:t>
            </a:r>
            <a:r>
              <a:rPr lang="de-DE" sz="1290" dirty="0" err="1"/>
              <a:t>side_length</a:t>
            </a:r>
            <a:r>
              <a:rPr lang="de-DE" sz="1290" dirty="0"/>
              <a:t>(x1,y1,x2,y2):</a:t>
            </a:r>
          </a:p>
          <a:p>
            <a:r>
              <a:rPr lang="de-DE" sz="1290" i="1" dirty="0">
                <a:solidFill>
                  <a:srgbClr val="92D050"/>
                </a:solidFill>
              </a:rPr>
              <a:t>    '''</a:t>
            </a:r>
            <a:r>
              <a:rPr lang="de-DE" sz="1290" i="1" dirty="0" err="1">
                <a:solidFill>
                  <a:srgbClr val="92D050"/>
                </a:solidFill>
              </a:rPr>
              <a:t>return</a:t>
            </a:r>
            <a:r>
              <a:rPr lang="de-DE" sz="1290" i="1" dirty="0">
                <a:solidFill>
                  <a:srgbClr val="92D050"/>
                </a:solidFill>
              </a:rPr>
              <a:t> </a:t>
            </a:r>
            <a:r>
              <a:rPr lang="de-DE" sz="1290" i="1" dirty="0" err="1">
                <a:solidFill>
                  <a:srgbClr val="92D050"/>
                </a:solidFill>
              </a:rPr>
              <a:t>length</a:t>
            </a:r>
            <a:r>
              <a:rPr lang="de-DE" sz="1290" i="1" dirty="0">
                <a:solidFill>
                  <a:srgbClr val="92D050"/>
                </a:solidFill>
              </a:rPr>
              <a:t> </a:t>
            </a:r>
            <a:r>
              <a:rPr lang="de-DE" sz="1290" i="1" dirty="0" err="1">
                <a:solidFill>
                  <a:srgbClr val="92D050"/>
                </a:solidFill>
              </a:rPr>
              <a:t>of</a:t>
            </a:r>
            <a:r>
              <a:rPr lang="de-DE" sz="1290" i="1" dirty="0">
                <a:solidFill>
                  <a:srgbClr val="92D050"/>
                </a:solidFill>
              </a:rPr>
              <a:t> a </a:t>
            </a:r>
            <a:r>
              <a:rPr lang="de-DE" sz="1290" i="1" dirty="0" err="1">
                <a:solidFill>
                  <a:srgbClr val="92D050"/>
                </a:solidFill>
              </a:rPr>
              <a:t>side</a:t>
            </a:r>
            <a:r>
              <a:rPr lang="de-DE" sz="1290" i="1" dirty="0">
                <a:solidFill>
                  <a:srgbClr val="92D050"/>
                </a:solidFill>
              </a:rPr>
              <a:t> (</a:t>
            </a:r>
            <a:r>
              <a:rPr lang="de-DE" sz="1290" i="1" dirty="0" err="1">
                <a:solidFill>
                  <a:srgbClr val="92D050"/>
                </a:solidFill>
              </a:rPr>
              <a:t>Euclidean</a:t>
            </a:r>
            <a:r>
              <a:rPr lang="de-DE" sz="1290" i="1" dirty="0">
                <a:solidFill>
                  <a:srgbClr val="92D050"/>
                </a:solidFill>
              </a:rPr>
              <a:t> </a:t>
            </a:r>
            <a:r>
              <a:rPr lang="de-DE" sz="1290" i="1" dirty="0" err="1">
                <a:solidFill>
                  <a:srgbClr val="92D050"/>
                </a:solidFill>
              </a:rPr>
              <a:t>distance</a:t>
            </a:r>
            <a:r>
              <a:rPr lang="de-DE" sz="1290" i="1" dirty="0">
                <a:solidFill>
                  <a:srgbClr val="92D050"/>
                </a:solidFill>
              </a:rPr>
              <a:t>)'''</a:t>
            </a:r>
          </a:p>
          <a:p>
            <a:r>
              <a:rPr lang="en-US" sz="1290" dirty="0"/>
              <a:t>    </a:t>
            </a:r>
            <a:r>
              <a:rPr lang="en-US" sz="1290" b="1" dirty="0"/>
              <a:t>return</a:t>
            </a:r>
            <a:r>
              <a:rPr lang="en-US" sz="1290" dirty="0"/>
              <a:t> </a:t>
            </a:r>
            <a:r>
              <a:rPr lang="en-US" sz="1290" dirty="0" err="1"/>
              <a:t>math.sqrt</a:t>
            </a:r>
            <a:r>
              <a:rPr lang="en-US" sz="1290" dirty="0"/>
              <a:t>((x1-x2)**2 + (y1-y2)**2)</a:t>
            </a:r>
          </a:p>
          <a:p>
            <a:r>
              <a:rPr lang="de-DE" sz="1290" dirty="0"/>
              <a:t>    </a:t>
            </a:r>
          </a:p>
          <a:p>
            <a:r>
              <a:rPr lang="de-DE" sz="1290" b="1" dirty="0" err="1"/>
              <a:t>def</a:t>
            </a:r>
            <a:r>
              <a:rPr lang="de-DE" sz="1290" dirty="0"/>
              <a:t> </a:t>
            </a:r>
            <a:r>
              <a:rPr lang="de-DE" sz="1290" dirty="0" err="1"/>
              <a:t>calculate_area</a:t>
            </a:r>
            <a:r>
              <a:rPr lang="de-DE" sz="1290" dirty="0"/>
              <a:t>(x1,y1,x2,y2,x3,y3):</a:t>
            </a:r>
          </a:p>
          <a:p>
            <a:r>
              <a:rPr lang="de-DE" sz="1290" dirty="0"/>
              <a:t>    </a:t>
            </a:r>
            <a:r>
              <a:rPr lang="de-DE" sz="1290" i="1" dirty="0">
                <a:solidFill>
                  <a:srgbClr val="92D050"/>
                </a:solidFill>
              </a:rPr>
              <a:t>'''</a:t>
            </a:r>
            <a:r>
              <a:rPr lang="de-DE" sz="1290" i="1" dirty="0" err="1">
                <a:solidFill>
                  <a:srgbClr val="92D050"/>
                </a:solidFill>
              </a:rPr>
              <a:t>return</a:t>
            </a:r>
            <a:r>
              <a:rPr lang="de-DE" sz="1290" i="1" dirty="0">
                <a:solidFill>
                  <a:srgbClr val="92D050"/>
                </a:solidFill>
              </a:rPr>
              <a:t> </a:t>
            </a:r>
            <a:r>
              <a:rPr lang="de-DE" sz="1290" i="1" dirty="0" err="1">
                <a:solidFill>
                  <a:srgbClr val="92D050"/>
                </a:solidFill>
              </a:rPr>
              <a:t>area</a:t>
            </a:r>
            <a:r>
              <a:rPr lang="de-DE" sz="1290" i="1" dirty="0">
                <a:solidFill>
                  <a:srgbClr val="92D050"/>
                </a:solidFill>
              </a:rPr>
              <a:t> </a:t>
            </a:r>
            <a:r>
              <a:rPr lang="de-DE" sz="1290" i="1" dirty="0" err="1">
                <a:solidFill>
                  <a:srgbClr val="92D050"/>
                </a:solidFill>
              </a:rPr>
              <a:t>using</a:t>
            </a:r>
            <a:r>
              <a:rPr lang="de-DE" sz="1290" i="1" dirty="0">
                <a:solidFill>
                  <a:srgbClr val="92D050"/>
                </a:solidFill>
              </a:rPr>
              <a:t> </a:t>
            </a:r>
            <a:r>
              <a:rPr lang="de-DE" sz="1290" i="1" dirty="0" err="1">
                <a:solidFill>
                  <a:srgbClr val="92D050"/>
                </a:solidFill>
              </a:rPr>
              <a:t>Heron's</a:t>
            </a:r>
            <a:r>
              <a:rPr lang="de-DE" sz="1290" i="1" dirty="0">
                <a:solidFill>
                  <a:srgbClr val="92D050"/>
                </a:solidFill>
              </a:rPr>
              <a:t> </a:t>
            </a:r>
            <a:r>
              <a:rPr lang="de-DE" sz="1290" i="1" dirty="0" err="1">
                <a:solidFill>
                  <a:srgbClr val="92D050"/>
                </a:solidFill>
              </a:rPr>
              <a:t>forumula</a:t>
            </a:r>
            <a:r>
              <a:rPr lang="de-DE" sz="1290" i="1" dirty="0">
                <a:solidFill>
                  <a:srgbClr val="92D050"/>
                </a:solidFill>
              </a:rPr>
              <a:t>'''</a:t>
            </a:r>
          </a:p>
          <a:p>
            <a:r>
              <a:rPr lang="en-US" sz="1290" dirty="0"/>
              <a:t>    a = </a:t>
            </a:r>
            <a:r>
              <a:rPr lang="en-US" sz="1290" dirty="0" err="1"/>
              <a:t>side_length</a:t>
            </a:r>
            <a:r>
              <a:rPr lang="en-US" sz="1290" dirty="0"/>
              <a:t>(x1,y1,x2,y2)</a:t>
            </a:r>
          </a:p>
          <a:p>
            <a:r>
              <a:rPr lang="en-US" sz="1290" dirty="0"/>
              <a:t>    b = </a:t>
            </a:r>
            <a:r>
              <a:rPr lang="en-US" sz="1290" dirty="0" err="1"/>
              <a:t>side_length</a:t>
            </a:r>
            <a:r>
              <a:rPr lang="en-US" sz="1290" dirty="0"/>
              <a:t>(x2,y2,x3,y3)</a:t>
            </a:r>
          </a:p>
          <a:p>
            <a:r>
              <a:rPr lang="en-US" sz="1290" dirty="0"/>
              <a:t>    c = </a:t>
            </a:r>
            <a:r>
              <a:rPr lang="en-US" sz="1290" dirty="0" err="1"/>
              <a:t>side_length</a:t>
            </a:r>
            <a:r>
              <a:rPr lang="en-US" sz="1290" dirty="0"/>
              <a:t>(x3,y3,x1,y1)</a:t>
            </a:r>
          </a:p>
          <a:p>
            <a:r>
              <a:rPr lang="en-US" sz="1290" dirty="0"/>
              <a:t>    s = (1/2)*(a + b + c)</a:t>
            </a:r>
          </a:p>
          <a:p>
            <a:r>
              <a:rPr lang="en-US" sz="1290" dirty="0"/>
              <a:t>    </a:t>
            </a:r>
            <a:r>
              <a:rPr lang="en-US" sz="1290" b="1" dirty="0"/>
              <a:t>return</a:t>
            </a:r>
            <a:r>
              <a:rPr lang="en-US" sz="1290" dirty="0"/>
              <a:t> </a:t>
            </a:r>
            <a:r>
              <a:rPr lang="en-US" sz="1290" dirty="0" err="1"/>
              <a:t>math.sqrt</a:t>
            </a:r>
            <a:r>
              <a:rPr lang="en-US" sz="1290" dirty="0"/>
              <a:t>(s*(s-a)*(s-b)*(s-c))</a:t>
            </a:r>
          </a:p>
          <a:p>
            <a:r>
              <a:rPr lang="de-DE" sz="1290" dirty="0"/>
              <a:t>    </a:t>
            </a:r>
          </a:p>
          <a:p>
            <a:r>
              <a:rPr lang="es-ES_tradnl" sz="1290" dirty="0"/>
              <a:t>x1, y1, x2, y2, x3, y3 = </a:t>
            </a:r>
            <a:r>
              <a:rPr lang="es-ES_tradnl" sz="1290" dirty="0" err="1"/>
              <a:t>get_triangle</a:t>
            </a:r>
            <a:r>
              <a:rPr lang="es-ES_tradnl" sz="1290" dirty="0"/>
              <a:t>()</a:t>
            </a:r>
          </a:p>
          <a:p>
            <a:r>
              <a:rPr lang="es-ES_tradnl" sz="1290" dirty="0" err="1"/>
              <a:t>area</a:t>
            </a:r>
            <a:r>
              <a:rPr lang="es-ES_tradnl" sz="1290" dirty="0"/>
              <a:t> = </a:t>
            </a:r>
            <a:r>
              <a:rPr lang="es-ES_tradnl" sz="1290" dirty="0" err="1"/>
              <a:t>calculate_area</a:t>
            </a:r>
            <a:r>
              <a:rPr lang="es-ES_tradnl" sz="1290" dirty="0"/>
              <a:t>(x1,y1,x2,y2,x3,y3)</a:t>
            </a:r>
          </a:p>
          <a:p>
            <a:r>
              <a:rPr lang="es-ES_tradnl" sz="1290" b="1" dirty="0" err="1"/>
              <a:t>print</a:t>
            </a:r>
            <a:r>
              <a:rPr lang="es-ES_tradnl" sz="1290" dirty="0"/>
              <a:t>("</a:t>
            </a:r>
            <a:r>
              <a:rPr lang="es-ES_tradnl" sz="1290" dirty="0" err="1"/>
              <a:t>Area</a:t>
            </a:r>
            <a:r>
              <a:rPr lang="es-ES_tradnl" sz="1290" dirty="0"/>
              <a:t> </a:t>
            </a:r>
            <a:r>
              <a:rPr lang="es-ES_tradnl" sz="1290" dirty="0" err="1"/>
              <a:t>is</a:t>
            </a:r>
            <a:r>
              <a:rPr lang="es-ES_tradnl" sz="1290" dirty="0"/>
              <a:t>",</a:t>
            </a:r>
            <a:r>
              <a:rPr lang="es-ES_tradnl" sz="1290" dirty="0" err="1"/>
              <a:t>area</a:t>
            </a:r>
            <a:r>
              <a:rPr lang="es-ES_tradnl" sz="1290" dirty="0"/>
              <a:t>)</a:t>
            </a:r>
            <a:endParaRPr lang="en-US" sz="129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3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9812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What is the output of the following function?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Hint: Inside the function, you can use variables declared somewhere outside of it: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43200"/>
            <a:ext cx="328204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9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981200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What is the output of the following function?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43200"/>
            <a:ext cx="405399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4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98120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We can change the value of a global variable inside a function, let’s try this: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21269"/>
            <a:ext cx="643369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981200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Using </a:t>
            </a:r>
            <a:r>
              <a:rPr lang="en-US" sz="2800" b="1" dirty="0">
                <a:latin typeface="+mn-lt"/>
              </a:rPr>
              <a:t>global</a:t>
            </a:r>
            <a:r>
              <a:rPr lang="en-US" sz="2800" dirty="0">
                <a:latin typeface="+mn-lt"/>
              </a:rPr>
              <a:t> keyword: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4114800" cy="29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3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981200"/>
            <a:ext cx="75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What is a Lambda Function?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LISP anyone?</a:t>
            </a:r>
          </a:p>
        </p:txBody>
      </p:sp>
    </p:spTree>
    <p:extLst>
      <p:ext uri="{BB962C8B-B14F-4D97-AF65-F5344CB8AC3E}">
        <p14:creationId xmlns:p14="http://schemas.microsoft.com/office/powerpoint/2010/main" val="1080599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9812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n-lt"/>
              </a:rPr>
              <a:t>The lambda operator or lambda function is a way to create small anonymous functions,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n-lt"/>
              </a:rPr>
              <a:t>i.e. functions without a name.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n-lt"/>
              </a:rPr>
              <a:t>These functions are throw-away functions, i.e. they are just needed where they have been created. 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n-lt"/>
              </a:rPr>
              <a:t>Lambda functions are mainly used in combination with the functions filter(), map() and reduce(). </a:t>
            </a:r>
          </a:p>
        </p:txBody>
      </p:sp>
    </p:spTree>
    <p:extLst>
      <p:ext uri="{BB962C8B-B14F-4D97-AF65-F5344CB8AC3E}">
        <p14:creationId xmlns:p14="http://schemas.microsoft.com/office/powerpoint/2010/main" val="1684817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981200"/>
            <a:ext cx="75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+mn-lt"/>
              </a:rPr>
              <a:t>The general syntax of a lambda function is quite simple: 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lambda </a:t>
            </a:r>
            <a:r>
              <a:rPr lang="en-US" sz="2800" b="1" dirty="0" err="1">
                <a:latin typeface="+mn-lt"/>
              </a:rPr>
              <a:t>argument_list</a:t>
            </a:r>
            <a:r>
              <a:rPr lang="en-US" sz="2800" b="1" dirty="0">
                <a:latin typeface="+mn-lt"/>
              </a:rPr>
              <a:t>: expression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67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Support divide-and-conquer strategy</a:t>
            </a:r>
          </a:p>
          <a:p>
            <a:r>
              <a:rPr lang="en-US" sz="2400" dirty="0"/>
              <a:t>Abstraction of an operation</a:t>
            </a:r>
          </a:p>
          <a:p>
            <a:r>
              <a:rPr lang="en-US" sz="2400" dirty="0"/>
              <a:t>Reuse. Once written, use again</a:t>
            </a:r>
          </a:p>
          <a:p>
            <a:r>
              <a:rPr lang="en-US" sz="2400" dirty="0"/>
              <a:t>Sharing. If tested, others can use</a:t>
            </a:r>
          </a:p>
          <a:p>
            <a:r>
              <a:rPr lang="en-US" sz="2400" dirty="0"/>
              <a:t>Simplify code. More readable.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981200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+mn-lt"/>
              </a:rPr>
              <a:t>The following example of a lambda function returns the sum of its two arguments:</a:t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  <a:p>
            <a:r>
              <a:rPr lang="mr-IN" sz="2800" dirty="0">
                <a:latin typeface="+mn-lt"/>
              </a:rPr>
              <a:t>&gt;&gt;&gt; </a:t>
            </a:r>
            <a:r>
              <a:rPr lang="mr-IN" sz="2800" dirty="0" err="1">
                <a:latin typeface="+mn-lt"/>
              </a:rPr>
              <a:t>sum</a:t>
            </a:r>
            <a:r>
              <a:rPr lang="mr-IN" sz="2800" dirty="0">
                <a:latin typeface="+mn-lt"/>
              </a:rPr>
              <a:t> = </a:t>
            </a:r>
            <a:r>
              <a:rPr lang="mr-IN" sz="2800" dirty="0" err="1">
                <a:latin typeface="+mn-lt"/>
              </a:rPr>
              <a:t>lambda</a:t>
            </a:r>
            <a:r>
              <a:rPr lang="mr-IN" sz="2800" dirty="0">
                <a:latin typeface="+mn-lt"/>
              </a:rPr>
              <a:t> </a:t>
            </a:r>
            <a:r>
              <a:rPr lang="mr-IN" sz="2800" dirty="0" err="1">
                <a:latin typeface="+mn-lt"/>
              </a:rPr>
              <a:t>x</a:t>
            </a:r>
            <a:r>
              <a:rPr lang="mr-IN" sz="2800" dirty="0">
                <a:latin typeface="+mn-lt"/>
              </a:rPr>
              <a:t>, </a:t>
            </a:r>
            <a:r>
              <a:rPr lang="mr-IN" sz="2800" dirty="0" err="1">
                <a:latin typeface="+mn-lt"/>
              </a:rPr>
              <a:t>y</a:t>
            </a:r>
            <a:r>
              <a:rPr lang="mr-IN" sz="2800" dirty="0">
                <a:latin typeface="+mn-lt"/>
              </a:rPr>
              <a:t> : </a:t>
            </a:r>
            <a:r>
              <a:rPr lang="mr-IN" sz="2800" dirty="0" err="1">
                <a:latin typeface="+mn-lt"/>
              </a:rPr>
              <a:t>x</a:t>
            </a:r>
            <a:r>
              <a:rPr lang="mr-IN" sz="2800" dirty="0">
                <a:latin typeface="+mn-lt"/>
              </a:rPr>
              <a:t> + </a:t>
            </a:r>
            <a:r>
              <a:rPr lang="mr-IN" sz="2800" dirty="0" err="1">
                <a:latin typeface="+mn-lt"/>
              </a:rPr>
              <a:t>y</a:t>
            </a:r>
            <a:r>
              <a:rPr lang="mr-IN" sz="2800" dirty="0">
                <a:latin typeface="+mn-lt"/>
              </a:rPr>
              <a:t> </a:t>
            </a:r>
            <a:endParaRPr lang="tr-TR" sz="2800" dirty="0">
              <a:latin typeface="+mn-lt"/>
            </a:endParaRPr>
          </a:p>
          <a:p>
            <a:r>
              <a:rPr lang="mr-IN" sz="2800" dirty="0">
                <a:latin typeface="+mn-lt"/>
              </a:rPr>
              <a:t>&gt;&gt;&gt; </a:t>
            </a:r>
            <a:r>
              <a:rPr lang="mr-IN" sz="2800" dirty="0" err="1">
                <a:latin typeface="+mn-lt"/>
              </a:rPr>
              <a:t>sum</a:t>
            </a:r>
            <a:r>
              <a:rPr lang="mr-IN" sz="2800" dirty="0">
                <a:latin typeface="+mn-lt"/>
              </a:rPr>
              <a:t>(3,4)</a:t>
            </a:r>
            <a:endParaRPr lang="tr-TR" sz="2800" dirty="0">
              <a:latin typeface="+mn-lt"/>
            </a:endParaRPr>
          </a:p>
          <a:p>
            <a:r>
              <a:rPr lang="mr-IN" sz="2800" dirty="0">
                <a:latin typeface="+mn-lt"/>
              </a:rPr>
              <a:t>7 </a:t>
            </a:r>
            <a:endParaRPr lang="tr-TR" sz="2800" dirty="0">
              <a:latin typeface="+mn-lt"/>
            </a:endParaRPr>
          </a:p>
          <a:p>
            <a:r>
              <a:rPr lang="mr-IN" sz="2800" dirty="0">
                <a:latin typeface="+mn-lt"/>
              </a:rPr>
              <a:t>&gt;&gt;&gt;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78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functions help?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our problem solving easier (solved smaller problems as functions)</a:t>
            </a:r>
          </a:p>
          <a:p>
            <a:r>
              <a:rPr lang="en-US" dirty="0"/>
              <a:t>main program very readable (details hid in the functions)</a:t>
            </a:r>
          </a:p>
        </p:txBody>
      </p:sp>
    </p:spTree>
    <p:extLst>
      <p:ext uri="{BB962C8B-B14F-4D97-AF65-F5344CB8AC3E}">
        <p14:creationId xmlns:p14="http://schemas.microsoft.com/office/powerpoint/2010/main" val="1404522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Does one thing</a:t>
            </a:r>
            <a:r>
              <a:rPr lang="en-US" dirty="0"/>
              <a:t>. If it does too many things, it should be broken down into multiple functions (</a:t>
            </a:r>
            <a:r>
              <a:rPr lang="en-US" dirty="0" err="1"/>
              <a:t>refactored</a:t>
            </a:r>
            <a:r>
              <a:rPr lang="en-US" dirty="0"/>
              <a:t>)</a:t>
            </a:r>
          </a:p>
          <a:p>
            <a:r>
              <a:rPr lang="en-US" b="1" i="1" dirty="0"/>
              <a:t>Readable.  </a:t>
            </a:r>
            <a:r>
              <a:rPr lang="en-US" dirty="0"/>
              <a:t>How often should we say this? If you write it, it should be readable</a:t>
            </a:r>
          </a:p>
          <a:p>
            <a:r>
              <a:rPr lang="en-US" b="1" i="1" dirty="0"/>
              <a:t>Reusable</a:t>
            </a:r>
            <a:r>
              <a:rPr lang="en-US" dirty="0"/>
              <a:t>. If it does one thing well, then when a similar situation (in another program) occurs, use it there as well.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Complete</a:t>
            </a:r>
            <a:r>
              <a:rPr lang="en-US" dirty="0"/>
              <a:t>. A function should check for all the cases where it might be invoked. Check for potential errors.</a:t>
            </a:r>
          </a:p>
          <a:p>
            <a:r>
              <a:rPr lang="en-US" b="1" i="1" dirty="0"/>
              <a:t>Not too long</a:t>
            </a:r>
            <a:r>
              <a:rPr lang="en-US" dirty="0"/>
              <a:t>. Kind of synonymous with do one thing. Use it as a measure of doing too much.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should do one thing!!!</a:t>
            </a:r>
          </a:p>
        </p:txBody>
      </p:sp>
    </p:spTree>
    <p:extLst>
      <p:ext uri="{BB962C8B-B14F-4D97-AF65-F5344CB8AC3E}">
        <p14:creationId xmlns:p14="http://schemas.microsoft.com/office/powerpoint/2010/main" val="1312031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have no return statements are often called </a:t>
            </a:r>
            <a:r>
              <a:rPr lang="en-US" i="1" dirty="0"/>
              <a:t>procedures</a:t>
            </a:r>
            <a:r>
              <a:rPr lang="en-US" dirty="0"/>
              <a:t>.</a:t>
            </a:r>
          </a:p>
          <a:p>
            <a:r>
              <a:rPr lang="en-US" dirty="0"/>
              <a:t>Procedures are used to perform some duty (print output, store a file, etc.)</a:t>
            </a:r>
          </a:p>
          <a:p>
            <a:r>
              <a:rPr lang="en-US" dirty="0"/>
              <a:t>Remember, return is not required.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returns in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have multiple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statements.</a:t>
            </a:r>
          </a:p>
          <a:p>
            <a:r>
              <a:rPr lang="en-US" dirty="0"/>
              <a:t>Remember, the first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 executed ends the function.</a:t>
            </a:r>
          </a:p>
          <a:p>
            <a:r>
              <a:rPr lang="en-US" dirty="0"/>
              <a:t>Multiple returns can be confusing to the reader and should be used carefully.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1693580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057400"/>
            <a:ext cx="754216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4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133600"/>
            <a:ext cx="7284203" cy="1828800"/>
          </a:xfrm>
        </p:spPr>
      </p:pic>
    </p:spTree>
    <p:extLst>
      <p:ext uri="{BB962C8B-B14F-4D97-AF65-F5344CB8AC3E}">
        <p14:creationId xmlns:p14="http://schemas.microsoft.com/office/powerpoint/2010/main" val="25908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eaLnBrk="1" hangingPunct="1"/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 lvl="1" eaLnBrk="1" hangingPunct="1"/>
            <a:r>
              <a:rPr lang="en-US" sz="2800" dirty="0"/>
              <a:t>Formula:   F = C * 1.8 + 32.0</a:t>
            </a:r>
          </a:p>
          <a:p>
            <a:pPr marL="201168" lvl="1" indent="0" eaLnBrk="1" hangingPunct="1">
              <a:buNone/>
            </a:pPr>
            <a:endParaRPr lang="en-US" sz="2800" dirty="0"/>
          </a:p>
          <a:p>
            <a:pPr lvl="1" eaLnBrk="1" hangingPunct="1"/>
            <a:r>
              <a:rPr lang="en-US" sz="2800" dirty="0"/>
              <a:t>Functional notation: </a:t>
            </a:r>
          </a:p>
          <a:p>
            <a:pPr marL="457200" lvl="1" indent="0" eaLnBrk="1" hangingPunct="1">
              <a:buNone/>
            </a:pPr>
            <a:r>
              <a:rPr lang="en-US" sz="2800" dirty="0"/>
              <a:t>	F = </a:t>
            </a:r>
            <a:r>
              <a:rPr lang="en-US" sz="2800" dirty="0" err="1"/>
              <a:t>celsius_to_Fahrenheit</a:t>
            </a:r>
            <a:r>
              <a:rPr lang="en-US" sz="2800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sz="2800" dirty="0"/>
              <a:t>           </a:t>
            </a:r>
            <a:r>
              <a:rPr lang="en-US" sz="2800" dirty="0" err="1"/>
              <a:t>celsius_to_Fahrenheit</a:t>
            </a:r>
            <a:r>
              <a:rPr lang="en-US" sz="2800" dirty="0"/>
              <a:t>(C) = C * 1.8 + 32.0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97866"/>
          </a:xfrm>
        </p:spPr>
        <p:txBody>
          <a:bodyPr>
            <a:noAutofit/>
          </a:bodyPr>
          <a:lstStyle/>
          <a:p>
            <a:r>
              <a:rPr lang="en-US" sz="2400" dirty="0"/>
              <a:t>Recursive functions are powerful mechanism in programming. </a:t>
            </a:r>
          </a:p>
          <a:p>
            <a:endParaRPr lang="en-US" sz="2400" dirty="0"/>
          </a:p>
          <a:p>
            <a:r>
              <a:rPr lang="en-US" sz="2400" dirty="0"/>
              <a:t>Unfortunately, they are not always effective and often lead to mistakes.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The most common error is </a:t>
            </a:r>
            <a:r>
              <a:rPr lang="en-US" sz="2400" i="1" dirty="0"/>
              <a:t>infinite recursion</a:t>
            </a:r>
            <a:r>
              <a:rPr lang="en-US" sz="2400" dirty="0"/>
              <a:t>, when the chain of function calls never ends (well, actually, it ends when you run out of free memory in your computer).</a:t>
            </a:r>
          </a:p>
        </p:txBody>
      </p:sp>
    </p:spTree>
    <p:extLst>
      <p:ext uri="{BB962C8B-B14F-4D97-AF65-F5344CB8AC3E}">
        <p14:creationId xmlns:p14="http://schemas.microsoft.com/office/powerpoint/2010/main" val="343920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Reminder, rules so far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improve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 (pay attention to the naming)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function should do one thing.</a:t>
            </a: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36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Practice Question: </a:t>
            </a:r>
            <a:br>
              <a:rPr lang="en-US" sz="3600" dirty="0"/>
            </a:br>
            <a:r>
              <a:rPr lang="en-US" sz="3600" dirty="0"/>
              <a:t>get the following output without using the loops.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4191000" cy="45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Invocation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8244841" cy="402336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F =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(C)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invocation is much the same</a:t>
            </a:r>
          </a:p>
          <a:p>
            <a:pPr eaLnBrk="1" hangingPunct="1"/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                                                                     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 defintion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2133600"/>
            <a:ext cx="89154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g(C) = C*1.8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Python: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):                        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+ 32.0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           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param_float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59" y="1676400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Argument vs Parameter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What is the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0" y="457200"/>
            <a:ext cx="7229820" cy="42862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751630" y="5257800"/>
            <a:ext cx="364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5.1 Function Parts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3174</TotalTime>
  <Words>1494</Words>
  <Application>Microsoft Macintosh PowerPoint</Application>
  <PresentationFormat>On-screen Show (4:3)</PresentationFormat>
  <Paragraphs>237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Bernard MT Condensed</vt:lpstr>
      <vt:lpstr>Calibri</vt:lpstr>
      <vt:lpstr>Calibri Light</vt:lpstr>
      <vt:lpstr>Courier New</vt:lpstr>
      <vt:lpstr>Monaco</vt:lpstr>
      <vt:lpstr>Rosewood Std Regular</vt:lpstr>
      <vt:lpstr>Times New Roman</vt:lpstr>
      <vt:lpstr>Wingdings</vt:lpstr>
      <vt:lpstr>Retrospect</vt:lpstr>
      <vt:lpstr>Programming Languages  11300   Lecture 3</vt:lpstr>
      <vt:lpstr>What is a function?</vt:lpstr>
      <vt:lpstr>Functions</vt:lpstr>
      <vt:lpstr>Why have them?</vt:lpstr>
      <vt:lpstr>Mathematical Notation</vt:lpstr>
      <vt:lpstr>Python Invocation</vt:lpstr>
      <vt:lpstr>Function defintion</vt:lpstr>
      <vt:lpstr>Argument vs Parameter   What is the difference?</vt:lpstr>
      <vt:lpstr>PowerPoint Presentation</vt:lpstr>
      <vt:lpstr>return statement</vt:lpstr>
      <vt:lpstr>PowerPoint Presentation</vt:lpstr>
      <vt:lpstr>PowerPoint Presentation</vt:lpstr>
      <vt:lpstr>Triple quoted string in function</vt:lpstr>
      <vt:lpstr>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of a Triangle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Variables</vt:lpstr>
      <vt:lpstr>Function Variables</vt:lpstr>
      <vt:lpstr>Function Variables</vt:lpstr>
      <vt:lpstr>Function Variables</vt:lpstr>
      <vt:lpstr>Lambda Functions</vt:lpstr>
      <vt:lpstr>Lambda Functions</vt:lpstr>
      <vt:lpstr>Lambda Functions</vt:lpstr>
      <vt:lpstr>Lambda Functions</vt:lpstr>
      <vt:lpstr>Did functions help?</vt:lpstr>
      <vt:lpstr>How to write a function</vt:lpstr>
      <vt:lpstr>More on functions</vt:lpstr>
      <vt:lpstr>Important Rule </vt:lpstr>
      <vt:lpstr>Procedures</vt:lpstr>
      <vt:lpstr>Multiple returns in a function</vt:lpstr>
      <vt:lpstr>Recursive Function</vt:lpstr>
      <vt:lpstr>Recursive Function</vt:lpstr>
      <vt:lpstr>Recursive Function</vt:lpstr>
      <vt:lpstr>Recursive Function</vt:lpstr>
      <vt:lpstr>Reminder, rules so far</vt:lpstr>
      <vt:lpstr>Practice Question:  get the following output without using the loops.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Microsoft Office User</cp:lastModifiedBy>
  <cp:revision>89</cp:revision>
  <dcterms:created xsi:type="dcterms:W3CDTF">2012-03-21T18:49:41Z</dcterms:created>
  <dcterms:modified xsi:type="dcterms:W3CDTF">2019-09-17T16:09:15Z</dcterms:modified>
</cp:coreProperties>
</file>