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56"/>
  </p:notesMasterIdLst>
  <p:handoutMasterIdLst>
    <p:handoutMasterId r:id="rId57"/>
  </p:handoutMasterIdLst>
  <p:sldIdLst>
    <p:sldId id="330" r:id="rId2"/>
    <p:sldId id="333" r:id="rId3"/>
    <p:sldId id="334" r:id="rId4"/>
    <p:sldId id="259" r:id="rId5"/>
    <p:sldId id="262" r:id="rId6"/>
    <p:sldId id="331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5" r:id="rId15"/>
    <p:sldId id="274" r:id="rId16"/>
    <p:sldId id="276" r:id="rId17"/>
    <p:sldId id="335" r:id="rId18"/>
    <p:sldId id="277" r:id="rId19"/>
    <p:sldId id="336" r:id="rId20"/>
    <p:sldId id="278" r:id="rId21"/>
    <p:sldId id="279" r:id="rId22"/>
    <p:sldId id="280" r:id="rId23"/>
    <p:sldId id="281" r:id="rId24"/>
    <p:sldId id="282" r:id="rId25"/>
    <p:sldId id="285" r:id="rId26"/>
    <p:sldId id="286" r:id="rId27"/>
    <p:sldId id="287" r:id="rId28"/>
    <p:sldId id="288" r:id="rId29"/>
    <p:sldId id="289" r:id="rId30"/>
    <p:sldId id="291" r:id="rId31"/>
    <p:sldId id="315" r:id="rId32"/>
    <p:sldId id="316" r:id="rId33"/>
    <p:sldId id="292" r:id="rId34"/>
    <p:sldId id="293" r:id="rId35"/>
    <p:sldId id="294" r:id="rId36"/>
    <p:sldId id="295" r:id="rId37"/>
    <p:sldId id="296" r:id="rId38"/>
    <p:sldId id="297" r:id="rId39"/>
    <p:sldId id="326" r:id="rId40"/>
    <p:sldId id="300" r:id="rId41"/>
    <p:sldId id="301" r:id="rId42"/>
    <p:sldId id="302" r:id="rId43"/>
    <p:sldId id="303" r:id="rId44"/>
    <p:sldId id="305" r:id="rId45"/>
    <p:sldId id="306" r:id="rId46"/>
    <p:sldId id="290" r:id="rId47"/>
    <p:sldId id="317" r:id="rId48"/>
    <p:sldId id="307" r:id="rId49"/>
    <p:sldId id="318" r:id="rId50"/>
    <p:sldId id="309" r:id="rId51"/>
    <p:sldId id="319" r:id="rId52"/>
    <p:sldId id="320" r:id="rId53"/>
    <p:sldId id="324" r:id="rId54"/>
    <p:sldId id="332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330"/>
            <p14:sldId id="333"/>
            <p14:sldId id="334"/>
            <p14:sldId id="259"/>
            <p14:sldId id="262"/>
            <p14:sldId id="331"/>
            <p14:sldId id="264"/>
            <p14:sldId id="265"/>
            <p14:sldId id="266"/>
            <p14:sldId id="267"/>
            <p14:sldId id="268"/>
            <p14:sldId id="269"/>
            <p14:sldId id="271"/>
            <p14:sldId id="275"/>
            <p14:sldId id="274"/>
            <p14:sldId id="276"/>
            <p14:sldId id="335"/>
            <p14:sldId id="277"/>
            <p14:sldId id="336"/>
            <p14:sldId id="278"/>
            <p14:sldId id="279"/>
            <p14:sldId id="280"/>
            <p14:sldId id="281"/>
            <p14:sldId id="282"/>
            <p14:sldId id="285"/>
            <p14:sldId id="286"/>
            <p14:sldId id="287"/>
            <p14:sldId id="288"/>
            <p14:sldId id="289"/>
            <p14:sldId id="291"/>
            <p14:sldId id="315"/>
            <p14:sldId id="316"/>
            <p14:sldId id="292"/>
            <p14:sldId id="293"/>
            <p14:sldId id="294"/>
            <p14:sldId id="295"/>
            <p14:sldId id="296"/>
            <p14:sldId id="297"/>
            <p14:sldId id="326"/>
            <p14:sldId id="300"/>
            <p14:sldId id="301"/>
            <p14:sldId id="302"/>
            <p14:sldId id="303"/>
            <p14:sldId id="305"/>
            <p14:sldId id="306"/>
            <p14:sldId id="290"/>
            <p14:sldId id="317"/>
            <p14:sldId id="307"/>
            <p14:sldId id="318"/>
            <p14:sldId id="309"/>
            <p14:sldId id="319"/>
            <p14:sldId id="320"/>
            <p14:sldId id="324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7EB8"/>
    <a:srgbClr val="74A6F1"/>
    <a:srgbClr val="5A85F2"/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92943"/>
  </p:normalViewPr>
  <p:slideViewPr>
    <p:cSldViewPr>
      <p:cViewPr>
        <p:scale>
          <a:sx n="158" d="100"/>
          <a:sy n="158" d="100"/>
        </p:scale>
        <p:origin x="1320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3392-A6C3-7F43-80F9-85C2E85A5A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C0A0C-7FD3-774B-98FB-59388D90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9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22EADE-D12B-C644-B2D4-6BF5DE025724}" type="slidenum">
              <a:rPr lang="en-US">
                <a:latin typeface="Times New Roman" pitchFamily="-109" charset="0"/>
              </a:rPr>
              <a:pPr/>
              <a:t>5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560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784D0-BEB6-BE4A-B1AF-85F25A162C3C}" type="slidenum">
              <a:rPr lang="en-US">
                <a:latin typeface="Times New Roman" pitchFamily="-109" charset="0"/>
              </a:rPr>
              <a:pPr/>
              <a:t>18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850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784D0-BEB6-BE4A-B1AF-85F25A162C3C}" type="slidenum">
              <a:rPr lang="en-US">
                <a:latin typeface="Times New Roman" pitchFamily="-109" charset="0"/>
              </a:rPr>
              <a:pPr/>
              <a:t>19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2572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3A80D6-A167-064A-AB04-AE5B9C5A42F8}" type="slidenum">
              <a:rPr lang="en-US">
                <a:latin typeface="Times New Roman" pitchFamily="-109" charset="0"/>
              </a:rPr>
              <a:pPr/>
              <a:t>24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064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79E92-AF8E-0F45-A31B-39146EDBC1AF}" type="slidenum">
              <a:rPr lang="en-US">
                <a:latin typeface="Times New Roman" pitchFamily="-109" charset="0"/>
              </a:rPr>
              <a:pPr/>
              <a:t>26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196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4C20E-D7E8-DA48-B734-57E452A60BA5}" type="slidenum">
              <a:rPr lang="en-US">
                <a:latin typeface="Times New Roman" pitchFamily="-109" charset="0"/>
              </a:rPr>
              <a:pPr/>
              <a:t>27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0757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A0A79B-832B-D944-9991-E7F3CA3813D4}" type="slidenum">
              <a:rPr lang="en-US">
                <a:latin typeface="Times New Roman" pitchFamily="-109" charset="0"/>
              </a:rPr>
              <a:pPr/>
              <a:t>28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054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4481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1040E4-A4BB-8240-95D6-9E8064505469}" type="slidenum">
              <a:rPr lang="en-US">
                <a:latin typeface="Times New Roman" pitchFamily="-109" charset="0"/>
              </a:rPr>
              <a:pPr/>
              <a:t>30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057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20F56-03EC-044B-AF98-DA6F75902F12}" type="slidenum">
              <a:rPr lang="en-US">
                <a:latin typeface="Times New Roman" pitchFamily="-109" charset="0"/>
              </a:rPr>
              <a:pPr/>
              <a:t>34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1032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4F21B-0575-DC44-8902-48D84EA9ECFE}" type="slidenum">
              <a:rPr lang="en-US">
                <a:latin typeface="Times New Roman" pitchFamily="-109" charset="0"/>
              </a:rPr>
              <a:pPr/>
              <a:t>37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4749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DD0F2E-DA75-5646-A65D-F308D894703D}" type="slidenum">
              <a:rPr lang="en-US">
                <a:latin typeface="Times New Roman" pitchFamily="-109" charset="0"/>
              </a:rPr>
              <a:pPr/>
              <a:t>38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641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2C74E3-4F73-C347-9712-DC34445B1FCD}" type="slidenum">
              <a:rPr lang="en-US">
                <a:latin typeface="Times New Roman" pitchFamily="-109" charset="0"/>
              </a:rPr>
              <a:pPr/>
              <a:t>7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4125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59AE8-D66D-E940-96F9-FA64D2572E25}" type="slidenum">
              <a:rPr lang="en-US">
                <a:latin typeface="Times New Roman" pitchFamily="-109" charset="0"/>
              </a:rPr>
              <a:pPr/>
              <a:t>40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1667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A0D125-EA17-9A4E-9A23-08909461BD23}" type="slidenum">
              <a:rPr lang="en-US">
                <a:latin typeface="Times New Roman" pitchFamily="-109" charset="0"/>
              </a:rPr>
              <a:pPr/>
              <a:t>41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4390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38C58-48F0-904A-B2AA-0164EE0D288E}" type="slidenum">
              <a:rPr lang="en-US">
                <a:latin typeface="Times New Roman" pitchFamily="-109" charset="0"/>
              </a:rPr>
              <a:pPr/>
              <a:t>42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2483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84A961-A716-1849-A2AC-42481BD6D926}" type="slidenum">
              <a:rPr lang="en-US">
                <a:latin typeface="Times New Roman" pitchFamily="-109" charset="0"/>
              </a:rPr>
              <a:pPr/>
              <a:t>44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4067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3D73C8-FF3F-F94E-A743-37DEF4BE7143}" type="slidenum">
              <a:rPr lang="en-US">
                <a:latin typeface="Times New Roman" pitchFamily="-109" charset="0"/>
              </a:rPr>
              <a:pPr/>
              <a:t>46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614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ACA62C-6498-E843-9180-7A6035DE71E6}" type="slidenum">
              <a:rPr lang="en-US">
                <a:latin typeface="Times New Roman" pitchFamily="-109" charset="0"/>
              </a:rPr>
              <a:pPr/>
              <a:t>8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73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8F1829-2FDF-DA4A-8B38-5A20CC72FA7C}" type="slidenum">
              <a:rPr lang="en-US">
                <a:latin typeface="Times New Roman" pitchFamily="-109" charset="0"/>
              </a:rPr>
              <a:pPr/>
              <a:t>9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348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9E14A1-5DB4-6845-8570-6F71A528514C}" type="slidenum">
              <a:rPr lang="en-US">
                <a:latin typeface="Times New Roman" pitchFamily="-109" charset="0"/>
              </a:rPr>
              <a:pPr/>
              <a:t>13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4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401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43270-0440-304A-94DC-40D6F9459F3B}" type="slidenum">
              <a:rPr lang="en-US">
                <a:latin typeface="Times New Roman" pitchFamily="-109" charset="0"/>
              </a:rPr>
              <a:pPr/>
              <a:t>14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1702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7550E1-3E04-4241-89D8-D8667B1F0E01}" type="slidenum">
              <a:rPr lang="en-US">
                <a:latin typeface="Times New Roman" pitchFamily="-109" charset="0"/>
              </a:rPr>
              <a:pPr/>
              <a:t>15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3330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96ACBB-6B20-904F-9473-22CEBB21012E}" type="slidenum">
              <a:rPr lang="en-US">
                <a:latin typeface="Times New Roman" pitchFamily="-109" charset="0"/>
              </a:rPr>
              <a:pPr/>
              <a:t>16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720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96ACBB-6B20-904F-9473-22CEBB21012E}" type="slidenum">
              <a:rPr lang="en-US">
                <a:latin typeface="Times New Roman" pitchFamily="-109" charset="0"/>
              </a:rPr>
              <a:pPr/>
              <a:t>17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773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80280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9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87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868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295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0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9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6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3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6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919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 bwMode="auto">
          <a:xfrm>
            <a:off x="4851398" y="6396335"/>
            <a:ext cx="428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"The</a:t>
            </a:r>
            <a:r>
              <a:rPr lang="en-US" sz="1200" baseline="0" dirty="0">
                <a:solidFill>
                  <a:srgbClr val="008000"/>
                </a:solidFill>
              </a:rPr>
              <a:t> Practice of Computing Using Python", </a:t>
            </a:r>
          </a:p>
          <a:p>
            <a:r>
              <a:rPr lang="en-US" sz="1200" baseline="0" dirty="0">
                <a:solidFill>
                  <a:srgbClr val="008000"/>
                </a:solidFill>
              </a:rPr>
              <a:t>Punch &amp; </a:t>
            </a:r>
            <a:r>
              <a:rPr lang="en-US" sz="1200" baseline="0" dirty="0" err="1">
                <a:solidFill>
                  <a:srgbClr val="008000"/>
                </a:solidFill>
              </a:rPr>
              <a:t>Enbody</a:t>
            </a:r>
            <a:r>
              <a:rPr lang="en-US" sz="1200" baseline="0" dirty="0">
                <a:solidFill>
                  <a:srgbClr val="008000"/>
                </a:solidFill>
              </a:rPr>
              <a:t>, </a:t>
            </a:r>
            <a:r>
              <a:rPr lang="en-US" sz="1200" dirty="0">
                <a:solidFill>
                  <a:srgbClr val="008000"/>
                </a:solidFill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445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2" r:id="rId12"/>
    <p:sldLayoutId id="2147483649" r:id="rId13"/>
    <p:sldLayoutId id="2147483660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github.io/styleguide/pyguide.html" TargetMode="External"/><Relationship Id="rId2" Type="http://schemas.openxmlformats.org/officeDocument/2006/relationships/hyperlink" Target="http://google-styleguide.googlecode.com/svn/trunk/pyguide.html*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438400"/>
            <a:ext cx="2399852" cy="23998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990600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597EB8"/>
                </a:solidFill>
                <a:latin typeface="+mn-lt"/>
              </a:rPr>
              <a:t>Programming Languages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667000"/>
            <a:ext cx="373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Lecture 2</a:t>
            </a:r>
          </a:p>
          <a:p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Python Basics</a:t>
            </a:r>
          </a:p>
        </p:txBody>
      </p:sp>
    </p:spTree>
    <p:extLst>
      <p:ext uri="{BB962C8B-B14F-4D97-AF65-F5344CB8AC3E}">
        <p14:creationId xmlns:p14="http://schemas.microsoft.com/office/powerpoint/2010/main" val="65783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 The </a:t>
            </a:r>
            <a:r>
              <a:rPr lang="en-US" sz="2800" dirty="0">
                <a:solidFill>
                  <a:srgbClr val="0000FF"/>
                </a:solidFill>
              </a:rPr>
              <a:t>=</a:t>
            </a:r>
            <a:r>
              <a:rPr lang="en-US" sz="2800" dirty="0"/>
              <a:t> sign is the assignment statement</a:t>
            </a:r>
          </a:p>
          <a:p>
            <a:r>
              <a:rPr lang="en-US" sz="2800" dirty="0"/>
              <a:t>The value on the right is associated with the variable name on the left</a:t>
            </a:r>
          </a:p>
          <a:p>
            <a:r>
              <a:rPr lang="en-US" sz="2800" dirty="0"/>
              <a:t>It does </a:t>
            </a:r>
            <a:r>
              <a:rPr lang="en-US" sz="2800" b="1" i="1" dirty="0"/>
              <a:t>not </a:t>
            </a:r>
            <a:r>
              <a:rPr lang="en-US" sz="2800" dirty="0"/>
              <a:t>stand for equality!</a:t>
            </a:r>
          </a:p>
          <a:p>
            <a:r>
              <a:rPr lang="en-US" sz="2800" dirty="0"/>
              <a:t>More on this later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Convert from string to integer</a:t>
            </a:r>
          </a:p>
          <a:p>
            <a:r>
              <a:rPr lang="en-US" dirty="0"/>
              <a:t>Python requires that you must convert a sequence of characters to an integer</a:t>
            </a:r>
          </a:p>
          <a:p>
            <a:r>
              <a:rPr lang="en-US" dirty="0"/>
              <a:t>Once converted, we can do math on the integers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Printing output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763000" cy="4572000"/>
          </a:xfrm>
        </p:spPr>
        <p:txBody>
          <a:bodyPr/>
          <a:lstStyle/>
          <a:p>
            <a:pPr>
              <a:buFont typeface="Wingdings" pitchFamily="-109" charset="2"/>
              <a:buNone/>
            </a:pPr>
            <a:r>
              <a:rPr lang="en-US" sz="28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my_var</a:t>
            </a:r>
            <a:r>
              <a:rPr lang="en-US" sz="28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= 12</a:t>
            </a:r>
          </a:p>
          <a:p>
            <a:pPr>
              <a:buFont typeface="Wingdings" pitchFamily="-109" charset="2"/>
              <a:buNone/>
            </a:pPr>
            <a:r>
              <a:rPr lang="en-US" sz="28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print(</a:t>
            </a:r>
            <a:r>
              <a:rPr lang="fr-FR" sz="28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'</a:t>
            </a:r>
            <a:r>
              <a:rPr lang="en-US" sz="28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My var has a value of:”</a:t>
            </a:r>
            <a:r>
              <a:rPr lang="en-US" sz="28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myVar</a:t>
            </a:r>
            <a:r>
              <a:rPr lang="en-US" sz="28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)</a:t>
            </a:r>
          </a:p>
          <a:p>
            <a:r>
              <a:rPr lang="en-US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print </a:t>
            </a:r>
            <a:r>
              <a:rPr lang="en-US" dirty="0">
                <a:ea typeface="Courier New" pitchFamily="-109" charset="0"/>
                <a:cs typeface="Courier New" pitchFamily="-109" charset="0"/>
              </a:rPr>
              <a:t>takes a list of elements in parentheses separated by commas</a:t>
            </a:r>
          </a:p>
          <a:p>
            <a:pPr lvl="1"/>
            <a:r>
              <a:rPr lang="en-US" dirty="0">
                <a:ea typeface="Courier New" pitchFamily="-109" charset="0"/>
                <a:cs typeface="Courier New" pitchFamily="-109" charset="0"/>
              </a:rPr>
              <a:t>if the element is a string, prints it as is</a:t>
            </a:r>
          </a:p>
          <a:p>
            <a:pPr lvl="1"/>
            <a:r>
              <a:rPr lang="en-US" dirty="0">
                <a:ea typeface="Courier New" pitchFamily="-109" charset="0"/>
                <a:cs typeface="Courier New" pitchFamily="-109" charset="0"/>
              </a:rPr>
              <a:t>if the element is a variable, prints the value associated with the variable</a:t>
            </a:r>
          </a:p>
          <a:p>
            <a:pPr lvl="1"/>
            <a:r>
              <a:rPr lang="en-US" dirty="0">
                <a:ea typeface="Courier New" pitchFamily="-109" charset="0"/>
                <a:cs typeface="Courier New" pitchFamily="-109" charset="0"/>
              </a:rPr>
              <a:t>after printing, moves on to a new line of output</a:t>
            </a:r>
          </a:p>
          <a:p>
            <a:pPr>
              <a:buFont typeface="Wingdings" pitchFamily="-109" charset="2"/>
              <a:buNone/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Save as a “module”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When you save a file, such as our first program, and place a 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.</a:t>
            </a:r>
            <a:r>
              <a:rPr lang="en-US" dirty="0" err="1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py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suffix on it, it becomes a python module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You run the module from the IDLE menu to see the results of the operation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module is just a file of python commands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Modules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We</a:t>
            </a:r>
            <a:r>
              <a:rPr lang="fr-FR" dirty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err="1">
                <a:ea typeface="ＭＳ Ｐゴシック" pitchFamily="-109" charset="-128"/>
                <a:cs typeface="ＭＳ Ｐゴシック" pitchFamily="-109" charset="-128"/>
              </a:rPr>
              <a:t>ve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 seen modules already, they are essential files with Python statements.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There are modules provided by Python to perform common tasks (math, database, web interaction, etc.)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The wealth of these modules is one of the great features of Python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Syntax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Lexical components.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Python program is:.</a:t>
            </a:r>
          </a:p>
          <a:p>
            <a:pPr lvl="1" eaLnBrk="1" hangingPunct="1"/>
            <a:r>
              <a:rPr lang="en-US" dirty="0"/>
              <a:t>A module (perhaps more than one)</a:t>
            </a:r>
          </a:p>
          <a:p>
            <a:pPr lvl="1" eaLnBrk="1" hangingPunct="1"/>
            <a:r>
              <a:rPr lang="en-US" dirty="0"/>
              <a:t>Each module has python statements</a:t>
            </a:r>
          </a:p>
          <a:p>
            <a:pPr lvl="1" eaLnBrk="1" hangingPunct="1"/>
            <a:r>
              <a:rPr lang="en-US" dirty="0"/>
              <a:t>Each module </a:t>
            </a:r>
            <a:r>
              <a:rPr lang="en-US"/>
              <a:t>has python </a:t>
            </a:r>
            <a:r>
              <a:rPr lang="en-US" dirty="0"/>
              <a:t>expressions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Statements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-109" charset="2"/>
              <a:buNone/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 typeface="Wingdings" pitchFamily="-109" charset="2"/>
              <a:buNone/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Statements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Statements are commands in Python.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They perform some action, often called a side effect,  but they </a:t>
            </a:r>
            <a:r>
              <a:rPr lang="en-US" b="1" dirty="0">
                <a:ea typeface="ＭＳ Ｐゴシック" pitchFamily="-109" charset="-128"/>
                <a:cs typeface="ＭＳ Ｐゴシック" pitchFamily="-109" charset="-128"/>
              </a:rPr>
              <a:t>do not return any values</a:t>
            </a:r>
          </a:p>
          <a:p>
            <a:pPr eaLnBrk="1" hangingPunct="1">
              <a:buFont typeface="Wingdings" pitchFamily="-109" charset="2"/>
              <a:buNone/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9909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Expressions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Expressions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Expressions perform some operation and </a:t>
            </a:r>
            <a:r>
              <a:rPr lang="en-US" b="1">
                <a:ea typeface="ＭＳ Ｐゴシック" pitchFamily="-109" charset="-128"/>
                <a:cs typeface="ＭＳ Ｐゴシック" pitchFamily="-109" charset="-128"/>
              </a:rPr>
              <a:t>return a value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Expressions can act as statements, but statements cannot act as expressions (more on this later).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Expressions typically do not modify values in the interpreter</a:t>
            </a:r>
          </a:p>
        </p:txBody>
      </p:sp>
    </p:spTree>
    <p:extLst>
      <p:ext uri="{BB962C8B-B14F-4D97-AF65-F5344CB8AC3E}">
        <p14:creationId xmlns:p14="http://schemas.microsoft.com/office/powerpoint/2010/main" val="905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Rules of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2209800"/>
            <a:ext cx="7543800" cy="2438400"/>
          </a:xfrm>
        </p:spPr>
        <p:txBody>
          <a:bodyPr>
            <a:normAutofit/>
          </a:bodyPr>
          <a:lstStyle/>
          <a:p>
            <a:r>
              <a:rPr lang="en-US" sz="2400" dirty="0"/>
              <a:t>Rule 1: Think before you program</a:t>
            </a:r>
          </a:p>
        </p:txBody>
      </p:sp>
    </p:spTree>
    <p:extLst>
      <p:ext uri="{BB962C8B-B14F-4D97-AF65-F5344CB8AC3E}">
        <p14:creationId xmlns:p14="http://schemas.microsoft.com/office/powerpoint/2010/main" val="1974375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side effects and returns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80060" y="2286000"/>
            <a:ext cx="8229600" cy="4343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What is the difference between side effect and return?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1 + 2 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solidFill>
                <a:srgbClr val="660066"/>
              </a:solidFill>
              <a:latin typeface="Courier New"/>
              <a:ea typeface="ＭＳ Ｐゴシック" pitchFamily="-109" charset="-128"/>
              <a:cs typeface="Courier New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returns a value (it</a:t>
            </a:r>
            <a:r>
              <a:rPr lang="fr-FR" dirty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 an expression). You can “catch”/assign the return value. However, nothing else changed as a result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solidFill>
                <a:srgbClr val="660066"/>
              </a:solidFill>
              <a:latin typeface="Courier New"/>
              <a:ea typeface="ＭＳ Ｐゴシック" pitchFamily="-109" charset="-128"/>
              <a:cs typeface="Courier New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print("hello") 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solidFill>
                <a:srgbClr val="660066"/>
              </a:solidFill>
              <a:latin typeface="Courier New"/>
              <a:ea typeface="ＭＳ Ｐゴシック" pitchFamily="-109" charset="-128"/>
              <a:cs typeface="Courier New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ea typeface="ＭＳ Ｐゴシック" pitchFamily="-109" charset="-128"/>
                <a:cs typeface="ＭＳ Ｐゴシック" pitchFamily="-109" charset="-128"/>
              </a:rPr>
              <a:t>doesn</a:t>
            </a:r>
            <a:r>
              <a:rPr lang="fr-FR" dirty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 return anything, but something else, the side effect, did happen. Something printed!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Whitespace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b="1" i="1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endParaRPr lang="en-US" b="1" i="1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endParaRPr lang="en-US" b="1" i="1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ea typeface="ＭＳ Ｐゴシック" pitchFamily="-109" charset="-128"/>
                <a:cs typeface="ＭＳ Ｐゴシック" pitchFamily="-109" charset="-128"/>
              </a:rPr>
              <a:t>whitespace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are characters that don</a:t>
            </a:r>
            <a:r>
              <a:rPr lang="fr-FR" dirty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 print (blanks, tabs, etc.)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For the most part, you can place white space (spaces) anywhere in your program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use it to make a program more readable</a:t>
            </a:r>
          </a:p>
          <a:p>
            <a:pPr lvl="8">
              <a:buFont typeface="Wingdings" pitchFamily="-109" charset="2"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1 +</a:t>
            </a:r>
          </a:p>
          <a:p>
            <a:pPr lvl="8">
              <a:buFont typeface="Wingdings" pitchFamily="-109" charset="2"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      2</a:t>
            </a:r>
          </a:p>
          <a:p>
            <a:pPr lvl="8">
              <a:buFont typeface="Wingdings" pitchFamily="-109" charset="2"/>
              <a:buNone/>
            </a:pPr>
            <a:r>
              <a:rPr lang="en-US" sz="2400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- 4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Line continuation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However, python is sensitive to end of line stuff. To make a line continue, use the </a:t>
            </a:r>
            <a:r>
              <a:rPr lang="en-US" b="1" dirty="0">
                <a:ea typeface="ＭＳ Ｐゴシック" pitchFamily="-109" charset="-128"/>
                <a:cs typeface="ＭＳ Ｐゴシック" pitchFamily="-109" charset="-128"/>
              </a:rPr>
              <a:t>\</a:t>
            </a:r>
          </a:p>
          <a:p>
            <a:pPr eaLnBrk="1" hangingPunct="1">
              <a:buFont typeface="Wingdings" pitchFamily="-109" charset="2"/>
              <a:buNone/>
            </a:pPr>
            <a:r>
              <a:rPr lang="en-US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print("this is a test", \</a:t>
            </a:r>
          </a:p>
          <a:p>
            <a:pPr eaLnBrk="1" hangingPunct="1">
              <a:buFont typeface="Wingdings" pitchFamily="-109" charset="2"/>
              <a:buNone/>
            </a:pPr>
            <a:r>
              <a:rPr lang="en-US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" of continuation")</a:t>
            </a:r>
          </a:p>
          <a:p>
            <a:pPr eaLnBrk="1" hangingPunct="1">
              <a:buFont typeface="Wingdings" pitchFamily="-109" charset="2"/>
              <a:buNone/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prints</a:t>
            </a:r>
            <a:endParaRPr lang="en-US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 typeface="Wingdings" pitchFamily="-109" charset="2"/>
              <a:buNone/>
            </a:pPr>
            <a:r>
              <a:rPr lang="en-US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this is a test of continuation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Also, tabbing is special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The use of tabs is also something that Python is sensitive to.</a:t>
            </a:r>
          </a:p>
          <a:p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We</a:t>
            </a:r>
            <a:r>
              <a:rPr lang="fr-FR" sz="2800" dirty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sz="2800" dirty="0" err="1">
                <a:ea typeface="ＭＳ Ｐゴシック" pitchFamily="-109" charset="-128"/>
                <a:cs typeface="ＭＳ Ｐゴシック" pitchFamily="-109" charset="-128"/>
              </a:rPr>
              <a:t>ll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 see more of that when we get to control, but be aware that the tab character has meaning to Python.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Python comments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comment begins with a 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#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 (pound sign)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This means that from the 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#</a:t>
            </a:r>
            <a:r>
              <a:rPr lang="en-US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to the end of that line, nothing will be interpreted by Python.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You can write information that will help the reader with the code.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Some more details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>
                <a:ea typeface="ＭＳ Ｐゴシック" pitchFamily="-109" charset="-128"/>
                <a:cs typeface="ＭＳ Ｐゴシック" pitchFamily="-109" charset="-128"/>
              </a:rPr>
              <a:t>OK, there are some details you have to get used to. </a:t>
            </a:r>
          </a:p>
          <a:p>
            <a:pPr eaLnBrk="1" hangingPunct="1"/>
            <a:r>
              <a:rPr lang="en-US" sz="3600" dirty="0">
                <a:ea typeface="ＭＳ Ｐゴシック" pitchFamily="-109" charset="-128"/>
                <a:cs typeface="ＭＳ Ｐゴシック" pitchFamily="-109" charset="-128"/>
              </a:rPr>
              <a:t>Let</a:t>
            </a:r>
            <a:r>
              <a:rPr lang="fr-FR" sz="3600" dirty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sz="3600" dirty="0">
                <a:ea typeface="ＭＳ Ｐゴシック" pitchFamily="-109" charset="-128"/>
                <a:cs typeface="ＭＳ Ｐゴシック" pitchFamily="-109" charset="-128"/>
              </a:rPr>
              <a:t>s look at the syntax stuff</a:t>
            </a:r>
          </a:p>
          <a:p>
            <a:pPr eaLnBrk="1" hangingPunct="1"/>
            <a:r>
              <a:rPr lang="en-US" sz="3600" dirty="0">
                <a:ea typeface="ＭＳ Ｐゴシック" pitchFamily="-109" charset="-128"/>
                <a:cs typeface="ＭＳ Ｐゴシック" pitchFamily="-109" charset="-128"/>
              </a:rPr>
              <a:t>We</a:t>
            </a:r>
            <a:r>
              <a:rPr lang="fr-FR" sz="3600" dirty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sz="3600" dirty="0" err="1">
                <a:ea typeface="ＭＳ Ｐゴシック" pitchFamily="-109" charset="-128"/>
                <a:cs typeface="ＭＳ Ｐゴシック" pitchFamily="-109" charset="-128"/>
              </a:rPr>
              <a:t>ll</a:t>
            </a:r>
            <a:r>
              <a:rPr lang="en-US" sz="3600" dirty="0">
                <a:ea typeface="ＭＳ Ｐゴシック" pitchFamily="-109" charset="-128"/>
                <a:cs typeface="ＭＳ Ｐゴシック" pitchFamily="-109" charset="-128"/>
              </a:rPr>
              <a:t> pick more up as we go along</a:t>
            </a:r>
          </a:p>
          <a:p>
            <a:pPr eaLnBrk="1" hangingPunct="1"/>
            <a:endParaRPr lang="en-US" sz="36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z="3600" dirty="0">
                <a:ea typeface="ＭＳ Ｐゴシック" pitchFamily="-109" charset="-128"/>
                <a:cs typeface="ＭＳ Ｐゴシック" pitchFamily="-109" charset="-128"/>
              </a:rPr>
              <a:t>Remember the </a:t>
            </a:r>
            <a:r>
              <a:rPr lang="en-US" sz="3600" b="1" dirty="0">
                <a:ea typeface="ＭＳ Ｐゴシック" pitchFamily="-109" charset="-128"/>
                <a:cs typeface="ＭＳ Ｐゴシック" pitchFamily="-109" charset="-128"/>
              </a:rPr>
              <a:t>tokens</a:t>
            </a:r>
            <a:r>
              <a:rPr lang="en-US" sz="3600" dirty="0">
                <a:ea typeface="ＭＳ Ｐゴシック" pitchFamily="-109" charset="-128"/>
                <a:cs typeface="ＭＳ Ｐゴシック" pitchFamily="-109" charset="-128"/>
              </a:rPr>
              <a:t> of a language?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Python Tokens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2514600" cy="3886200"/>
          </a:xfrm>
        </p:spPr>
        <p:txBody>
          <a:bodyPr/>
          <a:lstStyle/>
          <a:p>
            <a:pPr marL="0" indent="0" eaLnBrk="1" hangingPunct="1">
              <a:buFont typeface="Wingdings" pitchFamily="-109" charset="2"/>
              <a:buNone/>
            </a:pP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Keywords:</a:t>
            </a:r>
          </a:p>
          <a:p>
            <a:pPr marL="0" indent="0" eaLnBrk="1" hangingPunct="1">
              <a:buFont typeface="Wingdings" pitchFamily="-109" charset="2"/>
              <a:buNone/>
            </a:pP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You cannot use (are prevented from using) them in a variable name</a:t>
            </a:r>
          </a:p>
        </p:txBody>
      </p:sp>
      <p:graphicFrame>
        <p:nvGraphicFramePr>
          <p:cNvPr id="46350" name="Group 27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72199925"/>
              </p:ext>
            </p:extLst>
          </p:nvPr>
        </p:nvGraphicFramePr>
        <p:xfrm>
          <a:off x="3048000" y="1828800"/>
          <a:ext cx="6096000" cy="3886201"/>
        </p:xfrm>
        <a:graphic>
          <a:graphicData uri="http://schemas.openxmlformats.org/drawingml/2006/table">
            <a:tbl>
              <a:tblPr/>
              <a:tblGrid>
                <a:gridCol w="1218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and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del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from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not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while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as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elif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global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or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with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dir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  <a:ea typeface="Times New Roman" pitchFamily="-107" charset="0"/>
                        <a:cs typeface="Times New Roman" pitchFamily="-107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else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if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pass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yield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break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except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import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print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  <a:ea typeface="Times New Roman" pitchFamily="-107" charset="0"/>
                        <a:cs typeface="Times New Roman" pitchFamily="-107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class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exec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in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raise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  <a:ea typeface="Times New Roman" pitchFamily="-107" charset="0"/>
                        <a:cs typeface="Times New Roman" pitchFamily="-107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continue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finally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is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return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  <a:ea typeface="Times New Roman" pitchFamily="-107" charset="0"/>
                        <a:cs typeface="Times New Roman" pitchFamily="-107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def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for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lambda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try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  <a:ea typeface="Times New Roman" pitchFamily="-107" charset="0"/>
                        <a:cs typeface="Times New Roman" pitchFamily="-107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Python Operators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-109" charset="2"/>
              <a:buNone/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Reserved operators in Python (expressions)</a:t>
            </a:r>
          </a:p>
        </p:txBody>
      </p:sp>
      <p:graphicFrame>
        <p:nvGraphicFramePr>
          <p:cNvPr id="125008" name="Group 80"/>
          <p:cNvGraphicFramePr>
            <a:graphicFrameLocks noGrp="1"/>
          </p:cNvGraphicFramePr>
          <p:nvPr/>
        </p:nvGraphicFramePr>
        <p:xfrm>
          <a:off x="1600200" y="3352800"/>
          <a:ext cx="5638800" cy="182880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**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/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//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&lt;&lt;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&gt;&gt;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&amp;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^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~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&lt;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&gt;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&lt;=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&gt;=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==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!=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&lt;&gt;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Python Punctuators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305800" cy="1066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Python punctuation/delimiters</a:t>
            </a:r>
          </a:p>
        </p:txBody>
      </p:sp>
      <p:graphicFrame>
        <p:nvGraphicFramePr>
          <p:cNvPr id="126101" name="Group 14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8878613"/>
              </p:ext>
            </p:extLst>
          </p:nvPr>
        </p:nvGraphicFramePr>
        <p:xfrm>
          <a:off x="1524000" y="2743200"/>
          <a:ext cx="6324600" cy="3238500"/>
        </p:xfrm>
        <a:graphic>
          <a:graphicData uri="http://schemas.openxmlformats.org/drawingml/2006/table">
            <a:tbl>
              <a:tblPr/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'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“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\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(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[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{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}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,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==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+=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-=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*=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</a:rPr>
                        <a:t>/=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ourier New"/>
              </a:rPr>
              <a:t>Literal</a:t>
            </a:r>
            <a:r>
              <a:rPr lang="en-US" dirty="0"/>
              <a:t> is a programming notation for a </a:t>
            </a:r>
            <a:r>
              <a:rPr lang="en-US" b="1" i="1" dirty="0"/>
              <a:t>fixed value</a:t>
            </a:r>
            <a:r>
              <a:rPr lang="en-US" dirty="0"/>
              <a:t>.</a:t>
            </a:r>
          </a:p>
          <a:p>
            <a:r>
              <a:rPr lang="en-US" dirty="0"/>
              <a:t>For example, 123 is a fixed value, an integer</a:t>
            </a:r>
          </a:p>
          <a:p>
            <a:pPr lvl="1"/>
            <a:r>
              <a:rPr lang="en-US" dirty="0"/>
              <a:t>it would be weird if the symbol 123</a:t>
            </a:r>
            <a:r>
              <a:rPr lang="fr-FR" dirty="0"/>
              <a:t>'</a:t>
            </a:r>
            <a:r>
              <a:rPr lang="en-US" dirty="0"/>
              <a:t>s value could change to be 3.14!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Rules of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2209800"/>
            <a:ext cx="7543800" cy="2438400"/>
          </a:xfrm>
        </p:spPr>
        <p:txBody>
          <a:bodyPr>
            <a:normAutofit/>
          </a:bodyPr>
          <a:lstStyle/>
          <a:p>
            <a:r>
              <a:rPr lang="en-US" sz="2400" dirty="0"/>
              <a:t>Rule 1: Think before you program</a:t>
            </a:r>
          </a:p>
          <a:p>
            <a:r>
              <a:rPr lang="en-US" sz="2400" dirty="0"/>
              <a:t>Rule 2: Remember that a program is a human-readable essay on problem solving that also happens to execute on a computer</a:t>
            </a:r>
          </a:p>
        </p:txBody>
      </p:sp>
    </p:spTree>
    <p:extLst>
      <p:ext uri="{BB962C8B-B14F-4D97-AF65-F5344CB8AC3E}">
        <p14:creationId xmlns:p14="http://schemas.microsoft.com/office/powerpoint/2010/main" val="1911653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Python name conventions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9144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must begin with a letter or underscore _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urier New" pitchFamily="-109" charset="0"/>
              </a:rPr>
              <a:t>Ab_123</a:t>
            </a:r>
            <a:r>
              <a:rPr lang="en-US" dirty="0"/>
              <a:t> is OK, but </a:t>
            </a:r>
            <a:r>
              <a:rPr lang="en-US" dirty="0">
                <a:solidFill>
                  <a:srgbClr val="000000"/>
                </a:solidFill>
                <a:latin typeface="Courier New" pitchFamily="-109" charset="0"/>
              </a:rPr>
              <a:t>123_ABC</a:t>
            </a:r>
            <a:r>
              <a:rPr lang="en-US" dirty="0"/>
              <a:t> is not.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may contain letters, digits, and underscores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Courier New" pitchFamily="-109" charset="0"/>
              </a:rPr>
              <a:t>this_is_an_identifier_123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may be of any length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upper and lower case letters are different aka Python is case sensitive.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  <a:latin typeface="Courier New" pitchFamily="-109" charset="0"/>
              </a:rPr>
              <a:t>Length_Of_Rope</a:t>
            </a:r>
            <a:r>
              <a:rPr lang="en-US" dirty="0"/>
              <a:t> is not </a:t>
            </a:r>
            <a:r>
              <a:rPr lang="en-US" dirty="0" err="1">
                <a:solidFill>
                  <a:srgbClr val="000000"/>
                </a:solidFill>
                <a:latin typeface="Courier New" pitchFamily="-109" charset="0"/>
              </a:rPr>
              <a:t>length_of_rope</a:t>
            </a:r>
            <a:endParaRPr lang="en-US" dirty="0">
              <a:solidFill>
                <a:srgbClr val="000000"/>
              </a:solidFill>
              <a:latin typeface="Courier New" pitchFamily="-10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Arial" pitchFamily="-109" charset="0"/>
                <a:cs typeface="Arial" pitchFamily="-109" charset="0"/>
              </a:rPr>
              <a:t>names starting with </a:t>
            </a:r>
            <a:r>
              <a:rPr lang="en-US" dirty="0">
                <a:solidFill>
                  <a:srgbClr val="660066"/>
                </a:solidFill>
                <a:latin typeface="Courier New"/>
                <a:ea typeface="Arial" pitchFamily="-109" charset="0"/>
                <a:cs typeface="Courier New"/>
              </a:rPr>
              <a:t>_</a:t>
            </a:r>
            <a:r>
              <a:rPr lang="en-US" dirty="0">
                <a:solidFill>
                  <a:srgbClr val="660066"/>
                </a:solidFill>
                <a:ea typeface="Arial" pitchFamily="-109" charset="0"/>
                <a:cs typeface="Arial" pitchFamily="-109" charset="0"/>
              </a:rPr>
              <a:t>  </a:t>
            </a:r>
            <a:r>
              <a:rPr lang="en-US" dirty="0">
                <a:ea typeface="Arial" pitchFamily="-109" charset="0"/>
                <a:cs typeface="Arial" pitchFamily="-109" charset="0"/>
              </a:rPr>
              <a:t>(underline) have special meaning(private variable.)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Arial" pitchFamily="-109" charset="0"/>
                <a:cs typeface="Arial" pitchFamily="-109" charset="0"/>
              </a:rPr>
              <a:t>Be careful!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described by PEP8 or Google Style Guide for Python </a:t>
            </a:r>
          </a:p>
          <a:p>
            <a:pPr lvl="1"/>
            <a:r>
              <a:rPr lang="en-US" sz="2000" dirty="0">
                <a:hlinkClick r:id="rId2"/>
              </a:rPr>
              <a:t>http://google-styleguide.googlecode.com/svn/trunk/pyguide.html *</a:t>
            </a:r>
            <a:endParaRPr lang="en-US" sz="2000" dirty="0"/>
          </a:p>
          <a:p>
            <a:pPr lvl="1"/>
            <a:r>
              <a:rPr lang="en-US" sz="2000" dirty="0"/>
              <a:t>*not working anymore, see this instead: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http://google.github.io/styleguide/pyguide.html</a:t>
            </a: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r>
              <a:rPr lang="en-US" sz="2800" dirty="0"/>
              <a:t>the standard way for most things named in python is </a:t>
            </a:r>
            <a:r>
              <a:rPr lang="en-US" sz="2800" b="1" u="sng" dirty="0"/>
              <a:t>lower with under</a:t>
            </a:r>
            <a:r>
              <a:rPr lang="en-US" sz="2800" dirty="0"/>
              <a:t>, lower case with separate words joined by an underscore:</a:t>
            </a:r>
          </a:p>
          <a:p>
            <a:pPr lvl="1"/>
            <a:r>
              <a:rPr lang="en-US" sz="2400" dirty="0" err="1"/>
              <a:t>this_is_a_var</a:t>
            </a:r>
            <a:endParaRPr lang="en-US" sz="2400" dirty="0"/>
          </a:p>
          <a:p>
            <a:pPr lvl="1"/>
            <a:r>
              <a:rPr lang="en-US" sz="2400" dirty="0" err="1"/>
              <a:t>my_list</a:t>
            </a:r>
            <a:endParaRPr lang="en-US" sz="2400" dirty="0"/>
          </a:p>
          <a:p>
            <a:pPr lvl="1"/>
            <a:r>
              <a:rPr lang="en-US" sz="2400" dirty="0" err="1"/>
              <a:t>square_root_function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4210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Pay attention to the naming.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name things using conventions, but let’s admit that, under the right circumstances, </a:t>
            </a:r>
            <a:r>
              <a:rPr lang="en-US" sz="2800" u="sng" dirty="0"/>
              <a:t>we do what is necessary to help </a:t>
            </a:r>
            <a:r>
              <a:rPr lang="en-US" sz="2800" b="1" u="sng" dirty="0"/>
              <a:t>readability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6913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variable is a name we designate to represent an object (number, data structure, function, etc.) in our program</a:t>
            </a:r>
          </a:p>
          <a:p>
            <a:r>
              <a:rPr lang="en-US" sz="2400" dirty="0"/>
              <a:t>We use names to make our program more readable, so that the object is easily understood in the program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Variable Objects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8001000" cy="3962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Python maintains a list of pairs for every variable:</a:t>
            </a:r>
          </a:p>
          <a:p>
            <a:pPr lvl="1" eaLnBrk="1" hangingPunct="1"/>
            <a:r>
              <a:rPr lang="en-US" sz="2000" dirty="0"/>
              <a:t>variable</a:t>
            </a:r>
            <a:r>
              <a:rPr lang="fr-FR" sz="2000" dirty="0"/>
              <a:t>'</a:t>
            </a:r>
            <a:r>
              <a:rPr lang="en-US" sz="2000" dirty="0"/>
              <a:t>s name</a:t>
            </a:r>
          </a:p>
          <a:p>
            <a:pPr lvl="1" eaLnBrk="1" hangingPunct="1"/>
            <a:r>
              <a:rPr lang="en-US" sz="2000" dirty="0"/>
              <a:t>variable</a:t>
            </a:r>
            <a:r>
              <a:rPr lang="fr-FR" sz="2000" dirty="0"/>
              <a:t>'</a:t>
            </a:r>
            <a:r>
              <a:rPr lang="en-US" sz="2000" dirty="0"/>
              <a:t>s value</a:t>
            </a:r>
          </a:p>
          <a:p>
            <a:pPr eaLnBrk="1" hangingPunct="1"/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A variable is </a:t>
            </a:r>
            <a:r>
              <a:rPr lang="en-US" sz="2400" u="sng" dirty="0">
                <a:ea typeface="ＭＳ Ｐゴシック" pitchFamily="-109" charset="-128"/>
                <a:cs typeface="ＭＳ Ｐゴシック" pitchFamily="-109" charset="-128"/>
              </a:rPr>
              <a:t>created when a value is assigned the first time</a:t>
            </a: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. It associates a name and a value</a:t>
            </a:r>
            <a:endParaRPr lang="en-US" sz="2400" u="sng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subsequent assignments update the associated value. </a:t>
            </a:r>
          </a:p>
          <a:p>
            <a:pPr eaLnBrk="1" hangingPunct="1"/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we say name </a:t>
            </a:r>
            <a:r>
              <a:rPr lang="en-US" sz="2400" u="sng" dirty="0">
                <a:ea typeface="ＭＳ Ｐゴシック" pitchFamily="-109" charset="-128"/>
                <a:cs typeface="ＭＳ Ｐゴシック" pitchFamily="-109" charset="-128"/>
              </a:rPr>
              <a:t>references</a:t>
            </a:r>
            <a:r>
              <a:rPr lang="en-US" sz="2400" dirty="0">
                <a:ea typeface="ＭＳ Ｐゴシック" pitchFamily="-109" charset="-128"/>
                <a:cs typeface="ＭＳ Ｐゴシック" pitchFamily="-109" charset="-128"/>
              </a:rPr>
              <a:t> value</a:t>
            </a:r>
          </a:p>
        </p:txBody>
      </p:sp>
      <p:graphicFrame>
        <p:nvGraphicFramePr>
          <p:cNvPr id="51229" name="Group 2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54802095"/>
              </p:ext>
            </p:extLst>
          </p:nvPr>
        </p:nvGraphicFramePr>
        <p:xfrm>
          <a:off x="4648200" y="4876800"/>
          <a:ext cx="4038600" cy="1143000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7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my_int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996" name="Text Box 7"/>
          <p:cNvSpPr txBox="1">
            <a:spLocks noChangeArrowheads="1"/>
          </p:cNvSpPr>
          <p:nvPr/>
        </p:nvSpPr>
        <p:spPr bwMode="auto">
          <a:xfrm>
            <a:off x="762000" y="5207000"/>
            <a:ext cx="23394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my_int</a:t>
            </a:r>
            <a:r>
              <a:rPr lang="en-US" sz="2800" dirty="0">
                <a:latin typeface="Courier New"/>
                <a:cs typeface="Courier New"/>
              </a:rPr>
              <a:t> = 7</a:t>
            </a:r>
          </a:p>
        </p:txBody>
      </p:sp>
      <p:sp>
        <p:nvSpPr>
          <p:cNvPr id="85008" name="Line 31"/>
          <p:cNvSpPr>
            <a:spLocks noChangeShapeType="1"/>
          </p:cNvSpPr>
          <p:nvPr/>
        </p:nvSpPr>
        <p:spPr bwMode="auto">
          <a:xfrm>
            <a:off x="3048000" y="548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Namespace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</a:t>
            </a:r>
            <a:r>
              <a:rPr lang="en-US" b="1" dirty="0">
                <a:ea typeface="ＭＳ Ｐゴシック" pitchFamily="-109" charset="-128"/>
                <a:cs typeface="ＭＳ Ｐゴシック" pitchFamily="-109" charset="-128"/>
              </a:rPr>
              <a:t>namespace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 is the table that contains the association of a name with a value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We will see more about namespaces as we get further into Python, but it is an essential part of the language.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5790" b="-5790"/>
          <a:stretch>
            <a:fillRect/>
          </a:stretch>
        </p:blipFill>
        <p:spPr>
          <a:xfrm>
            <a:off x="457200" y="457200"/>
            <a:ext cx="8229600" cy="5668963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When = </a:t>
            </a:r>
            <a:r>
              <a:rPr lang="en-US" dirty="0" err="1">
                <a:ea typeface="ＭＳ Ｐゴシック" pitchFamily="-109" charset="-128"/>
                <a:cs typeface="ＭＳ Ｐゴシック" pitchFamily="-109" charset="-128"/>
              </a:rPr>
              <a:t>doesn</a:t>
            </a:r>
            <a:r>
              <a:rPr lang="fr-FR" dirty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 mean equal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It is most confusing at first to see the following kind of expression:</a:t>
            </a:r>
          </a:p>
          <a:p>
            <a:pPr marL="457200" lvl="1" indent="0" eaLnBrk="1" hangingPunct="1">
              <a:buNone/>
            </a:pPr>
            <a:r>
              <a:rPr lang="en-US" sz="3200" dirty="0" err="1">
                <a:latin typeface="Courier New"/>
                <a:cs typeface="Courier New"/>
              </a:rPr>
              <a:t>my_int</a:t>
            </a:r>
            <a:r>
              <a:rPr lang="en-US" sz="3200" dirty="0">
                <a:latin typeface="Courier New"/>
                <a:cs typeface="Courier New"/>
              </a:rPr>
              <a:t> = </a:t>
            </a:r>
            <a:r>
              <a:rPr lang="en-US" sz="3200" dirty="0" err="1">
                <a:latin typeface="Courier New"/>
                <a:cs typeface="Courier New"/>
              </a:rPr>
              <a:t>my_int</a:t>
            </a:r>
            <a:r>
              <a:rPr lang="en-US" sz="3200" dirty="0">
                <a:latin typeface="Courier New"/>
                <a:cs typeface="Courier New"/>
              </a:rPr>
              <a:t> + 7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You don</a:t>
            </a:r>
            <a:r>
              <a:rPr lang="fr-FR" dirty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 have to be a math genius to figure out something is wrong there.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What</a:t>
            </a:r>
            <a:r>
              <a:rPr lang="fr-FR" dirty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 wrong is that 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= </a:t>
            </a:r>
            <a:r>
              <a:rPr lang="en-US" dirty="0" err="1">
                <a:ea typeface="ＭＳ Ｐゴシック" pitchFamily="-109" charset="-128"/>
                <a:cs typeface="ＭＳ Ｐゴシック" pitchFamily="-109" charset="-128"/>
              </a:rPr>
              <a:t>doesn</a:t>
            </a:r>
            <a:r>
              <a:rPr lang="fr-FR" dirty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 mean equal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= is assignment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In many computer languages, 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=</a:t>
            </a:r>
            <a:r>
              <a:rPr lang="en-US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means assignment.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3200" dirty="0" err="1">
                <a:latin typeface="Courier New"/>
                <a:cs typeface="Courier New"/>
              </a:rPr>
              <a:t>my_int</a:t>
            </a:r>
            <a:r>
              <a:rPr lang="en-US" sz="3200" dirty="0">
                <a:latin typeface="Courier New"/>
                <a:cs typeface="Courier New"/>
              </a:rPr>
              <a:t> = </a:t>
            </a:r>
            <a:r>
              <a:rPr lang="en-US" sz="3200" dirty="0" err="1">
                <a:latin typeface="Courier New"/>
                <a:cs typeface="Courier New"/>
              </a:rPr>
              <a:t>my_int</a:t>
            </a:r>
            <a:r>
              <a:rPr lang="en-US" sz="3200" dirty="0">
                <a:latin typeface="Courier New"/>
                <a:cs typeface="Courier New"/>
              </a:rPr>
              <a:t> + 7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3200" dirty="0">
                <a:latin typeface="Courier New"/>
                <a:cs typeface="Courier New"/>
              </a:rPr>
              <a:t>lhs = </a:t>
            </a:r>
            <a:r>
              <a:rPr lang="en-US" sz="3200" dirty="0" err="1">
                <a:latin typeface="Courier New"/>
                <a:cs typeface="Courier New"/>
              </a:rPr>
              <a:t>rhs</a:t>
            </a:r>
            <a:endParaRPr lang="en-US" sz="3200" dirty="0">
              <a:latin typeface="Courier New"/>
              <a:cs typeface="Courier New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What assignment means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evaluate the </a:t>
            </a:r>
            <a:r>
              <a:rPr lang="en-US" dirty="0" err="1"/>
              <a:t>rhs</a:t>
            </a:r>
            <a:r>
              <a:rPr lang="en-US" dirty="0"/>
              <a:t> of the =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take the resulting value and associate it with the name on the lhs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25924" b="-25924"/>
          <a:stretch>
            <a:fillRect/>
          </a:stretch>
        </p:blipFill>
        <p:spPr>
          <a:xfrm>
            <a:off x="228600" y="152400"/>
            <a:ext cx="8458200" cy="5973763"/>
          </a:xfrm>
        </p:spPr>
      </p:pic>
    </p:spTree>
    <p:extLst>
      <p:ext uri="{BB962C8B-B14F-4D97-AF65-F5344CB8AC3E}">
        <p14:creationId xmlns:p14="http://schemas.microsoft.com/office/powerpoint/2010/main" val="260375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Rules of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2209800"/>
            <a:ext cx="7543800" cy="2438400"/>
          </a:xfrm>
        </p:spPr>
        <p:txBody>
          <a:bodyPr>
            <a:normAutofit/>
          </a:bodyPr>
          <a:lstStyle/>
          <a:p>
            <a:r>
              <a:rPr lang="en-US" sz="2400" dirty="0"/>
              <a:t>Rule 1: Think before you program</a:t>
            </a:r>
          </a:p>
          <a:p>
            <a:r>
              <a:rPr lang="en-US" sz="2400" dirty="0"/>
              <a:t>Rule 2: Remember that a program is a human-readable essay on problem solving that also happens to execute on a computer</a:t>
            </a:r>
          </a:p>
          <a:p>
            <a:r>
              <a:rPr lang="en-US" sz="2400" dirty="0"/>
              <a:t>Rule 3: The best way to improve your programming and problem solving skills is to practice.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variables and types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Python does not require you to pre-define what type can be associated with a variable</a:t>
            </a:r>
          </a:p>
          <a:p>
            <a:pPr marL="0" indent="0" eaLnBrk="1" hangingPunct="1">
              <a:buNone/>
            </a:pP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 The type a variable holds, can change</a:t>
            </a:r>
          </a:p>
          <a:p>
            <a:pPr eaLnBrk="1" hangingPunct="1"/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Nonetheless, knowing the type can be important for using the correct operation on a variable. Thus proper naming is important!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What can go on the left side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The left side must indicate a </a:t>
            </a:r>
            <a:r>
              <a:rPr lang="en-US" b="1" dirty="0">
                <a:ea typeface="ＭＳ Ｐゴシック" pitchFamily="-109" charset="-128"/>
                <a:cs typeface="ＭＳ Ｐゴシック" pitchFamily="-109" charset="-128"/>
              </a:rPr>
              <a:t>name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 with which a value can be associated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must follow the naming rules</a:t>
            </a:r>
          </a:p>
          <a:p>
            <a:pPr eaLnBrk="1" hangingPunct="1"/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marL="457200" lvl="1" indent="0" eaLnBrk="1" hangingPunct="1">
              <a:buNone/>
            </a:pPr>
            <a:r>
              <a:rPr lang="en-US" dirty="0" err="1">
                <a:latin typeface="Courier New"/>
                <a:cs typeface="Courier New"/>
              </a:rPr>
              <a:t>myInt</a:t>
            </a:r>
            <a:r>
              <a:rPr lang="en-US" dirty="0">
                <a:latin typeface="Courier New"/>
                <a:cs typeface="Courier New"/>
              </a:rPr>
              <a:t> = 5</a:t>
            </a:r>
            <a:r>
              <a:rPr lang="en-US" dirty="0"/>
              <a:t>			Yes</a:t>
            </a:r>
          </a:p>
          <a:p>
            <a:pPr marL="457200" lvl="1" indent="0" eaLnBrk="1" hangingPunct="1">
              <a:buNone/>
            </a:pPr>
            <a:r>
              <a:rPr lang="en-US" dirty="0" err="1">
                <a:latin typeface="Courier New"/>
                <a:cs typeface="Courier New"/>
              </a:rPr>
              <a:t>myInt</a:t>
            </a:r>
            <a:r>
              <a:rPr lang="en-US" dirty="0">
                <a:latin typeface="Courier New"/>
                <a:cs typeface="Courier New"/>
              </a:rPr>
              <a:t> + 5 = 7</a:t>
            </a:r>
            <a:r>
              <a:rPr lang="en-US" dirty="0"/>
              <a:t>		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Python “types”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integers: </a:t>
            </a:r>
            <a:r>
              <a:rPr lang="en-US" b="1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5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floats: </a:t>
            </a:r>
            <a:r>
              <a:rPr lang="en-US" b="1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1.2</a:t>
            </a:r>
          </a:p>
          <a:p>
            <a:pPr eaLnBrk="1" hangingPunct="1"/>
            <a:r>
              <a:rPr lang="en-US" dirty="0" err="1">
                <a:ea typeface="ＭＳ Ｐゴシック" pitchFamily="-109" charset="-128"/>
                <a:cs typeface="ＭＳ Ｐゴシック" pitchFamily="-109" charset="-128"/>
              </a:rPr>
              <a:t>booleans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: </a:t>
            </a:r>
            <a:r>
              <a:rPr lang="en-US" b="1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True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strings: </a:t>
            </a:r>
            <a:r>
              <a:rPr lang="en-US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"anything"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or </a:t>
            </a:r>
            <a:r>
              <a:rPr lang="fr-FR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something</a:t>
            </a:r>
            <a:r>
              <a:rPr lang="fr-FR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'</a:t>
            </a:r>
            <a:endParaRPr lang="en-US" dirty="0">
              <a:solidFill>
                <a:srgbClr val="660066"/>
              </a:solidFill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lists: </a:t>
            </a:r>
            <a:r>
              <a:rPr lang="en-US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[,]  [</a:t>
            </a:r>
            <a:r>
              <a:rPr lang="fr-FR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a</a:t>
            </a:r>
            <a:r>
              <a:rPr lang="fr-FR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,1,1.3]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others we will see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3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What is a type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type in Python essentially defines two things: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internal structure of the type (what it contains)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kinds of operations you can perform</a:t>
            </a:r>
          </a:p>
          <a:p>
            <a:pPr eaLnBrk="1" hangingPunct="1">
              <a:lnSpc>
                <a:spcPct val="90000"/>
              </a:lnSpc>
            </a:pPr>
            <a:r>
              <a:rPr lang="fr-FR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'</a:t>
            </a:r>
            <a:r>
              <a:rPr lang="en-US" dirty="0" err="1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abc</a:t>
            </a:r>
            <a:r>
              <a:rPr lang="fr-FR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'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.capitalize()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is a method you can call on strings, but not integers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some types have multiple elements (collections), we</a:t>
            </a:r>
            <a:r>
              <a:rPr lang="fr-FR" dirty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err="1">
                <a:ea typeface="ＭＳ Ｐゴシック" pitchFamily="-109" charset="-128"/>
                <a:cs typeface="ＭＳ Ｐゴシック" pitchFamily="-109" charset="-128"/>
              </a:rPr>
              <a:t>ll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 see those later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Converting types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character </a:t>
            </a:r>
            <a:r>
              <a:rPr lang="fr-FR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1</a:t>
            </a:r>
            <a:r>
              <a:rPr lang="fr-FR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is not an integer </a:t>
            </a:r>
            <a:r>
              <a:rPr lang="en-US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1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. 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You need to convert the value returned by the </a:t>
            </a:r>
            <a:r>
              <a:rPr lang="en-US" dirty="0">
                <a:solidFill>
                  <a:srgbClr val="660066"/>
                </a:solidFill>
                <a:latin typeface="Courier New"/>
                <a:ea typeface="Courier New" pitchFamily="-109" charset="0"/>
                <a:cs typeface="Courier New"/>
              </a:rPr>
              <a:t>input</a:t>
            </a:r>
            <a:r>
              <a:rPr lang="en-US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command (characters) into an integer</a:t>
            </a:r>
          </a:p>
          <a:p>
            <a:pPr eaLnBrk="1" hangingPunct="1"/>
            <a:r>
              <a:rPr lang="en-US" dirty="0" err="1">
                <a:latin typeface="Courier New"/>
                <a:ea typeface="Courier New" pitchFamily="-109" charset="0"/>
                <a:cs typeface="Courier New"/>
              </a:rPr>
              <a:t>int</a:t>
            </a:r>
            <a:r>
              <a:rPr lang="en-US" dirty="0">
                <a:latin typeface="Courier New"/>
                <a:ea typeface="Courier New" pitchFamily="-109" charset="0"/>
                <a:cs typeface="Courier New"/>
              </a:rPr>
              <a:t>("123")</a:t>
            </a:r>
            <a:r>
              <a:rPr lang="en-US" dirty="0">
                <a:latin typeface="Courier New"/>
                <a:ea typeface="ＭＳ Ｐゴシック" pitchFamily="-109" charset="-128"/>
                <a:cs typeface="Courier New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yields the integer </a:t>
            </a:r>
            <a:r>
              <a:rPr lang="en-US" dirty="0">
                <a:latin typeface="Courier New"/>
                <a:ea typeface="ＭＳ Ｐゴシック" pitchFamily="-109" charset="-128"/>
                <a:cs typeface="Courier New"/>
              </a:rPr>
              <a:t>123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Type conversion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0000"/>
              </a:solidFill>
              <a:latin typeface="Courier New"/>
              <a:ea typeface="ＭＳ Ｐゴシック" pitchFamily="-109" charset="-128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ourier New"/>
              <a:ea typeface="ＭＳ Ｐゴシック" pitchFamily="-109" charset="-128"/>
              <a:cs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some_var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)</a:t>
            </a:r>
            <a:r>
              <a:rPr lang="en-US" dirty="0">
                <a:latin typeface="+mj-lt"/>
                <a:ea typeface="ＭＳ Ｐゴシック" pitchFamily="-109" charset="-128"/>
                <a:cs typeface="Courier New"/>
              </a:rPr>
              <a:t>returns an integer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float(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some_var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)</a:t>
            </a:r>
            <a:r>
              <a:rPr lang="en-US" dirty="0">
                <a:latin typeface="+mj-lt"/>
                <a:ea typeface="ＭＳ Ｐゴシック" pitchFamily="-109" charset="-128"/>
                <a:cs typeface="Courier New"/>
              </a:rPr>
              <a:t>returns a float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some_var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)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returns a string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should check out what works:</a:t>
            </a:r>
          </a:p>
          <a:p>
            <a:pPr eaLnBrk="1" hangingPunct="1"/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lvl="1" eaLnBrk="1" hangingPunct="1"/>
            <a:r>
              <a:rPr lang="en-US" sz="2000" dirty="0" err="1"/>
              <a:t>int</a:t>
            </a:r>
            <a:r>
              <a:rPr lang="en-US" sz="2000" dirty="0"/>
              <a:t>(2.1) </a:t>
            </a:r>
            <a:r>
              <a:rPr lang="en-US" sz="2000" dirty="0">
                <a:sym typeface="Symbol" pitchFamily="-109" charset="2"/>
              </a:rPr>
              <a:t> 2, </a:t>
            </a:r>
            <a:r>
              <a:rPr lang="en-US" sz="2000" dirty="0" err="1">
                <a:sym typeface="Symbol" pitchFamily="-109" charset="2"/>
              </a:rPr>
              <a:t>int</a:t>
            </a:r>
            <a:r>
              <a:rPr lang="en-US" sz="2000" dirty="0">
                <a:sym typeface="Symbol" pitchFamily="-109" charset="2"/>
              </a:rPr>
              <a:t>(</a:t>
            </a:r>
            <a:r>
              <a:rPr lang="fr-FR" sz="2000" dirty="0">
                <a:sym typeface="Symbol" pitchFamily="-109" charset="2"/>
              </a:rPr>
              <a:t>'</a:t>
            </a:r>
            <a:r>
              <a:rPr lang="en-US" sz="2000" dirty="0">
                <a:sym typeface="Symbol" pitchFamily="-109" charset="2"/>
              </a:rPr>
              <a:t>2</a:t>
            </a:r>
            <a:r>
              <a:rPr lang="fr-FR" sz="2000" dirty="0">
                <a:sym typeface="Symbol" pitchFamily="-109" charset="2"/>
              </a:rPr>
              <a:t>'</a:t>
            </a:r>
            <a:r>
              <a:rPr lang="en-US" sz="2000" dirty="0">
                <a:sym typeface="Symbol" pitchFamily="-109" charset="2"/>
              </a:rPr>
              <a:t>)  2, but </a:t>
            </a:r>
            <a:r>
              <a:rPr lang="en-US" sz="2000" dirty="0" err="1">
                <a:sym typeface="Symbol" pitchFamily="-109" charset="2"/>
              </a:rPr>
              <a:t>int</a:t>
            </a:r>
            <a:r>
              <a:rPr lang="en-US" sz="2000" dirty="0">
                <a:sym typeface="Symbol" pitchFamily="-109" charset="2"/>
              </a:rPr>
              <a:t>(</a:t>
            </a:r>
            <a:r>
              <a:rPr lang="fr-FR" sz="2000" dirty="0">
                <a:sym typeface="Symbol" pitchFamily="-109" charset="2"/>
              </a:rPr>
              <a:t>'</a:t>
            </a:r>
            <a:r>
              <a:rPr lang="en-US" sz="2000" dirty="0">
                <a:sym typeface="Symbol" pitchFamily="-109" charset="2"/>
              </a:rPr>
              <a:t>2.1</a:t>
            </a:r>
            <a:r>
              <a:rPr lang="fr-FR" sz="2000" dirty="0">
                <a:sym typeface="Symbol" pitchFamily="-109" charset="2"/>
              </a:rPr>
              <a:t>'</a:t>
            </a:r>
            <a:r>
              <a:rPr lang="en-US" sz="2000" dirty="0">
                <a:sym typeface="Symbol" pitchFamily="-109" charset="2"/>
              </a:rPr>
              <a:t>) fails</a:t>
            </a:r>
          </a:p>
          <a:p>
            <a:pPr lvl="1" eaLnBrk="1" hangingPunct="1"/>
            <a:r>
              <a:rPr lang="en-US" sz="2000" dirty="0">
                <a:sym typeface="Symbol" pitchFamily="-109" charset="2"/>
              </a:rPr>
              <a:t>float(2)  2.0, float(</a:t>
            </a:r>
            <a:r>
              <a:rPr lang="fr-FR" sz="2000" dirty="0">
                <a:sym typeface="Symbol" pitchFamily="-109" charset="2"/>
              </a:rPr>
              <a:t>'</a:t>
            </a:r>
            <a:r>
              <a:rPr lang="en-US" sz="2000" dirty="0">
                <a:sym typeface="Symbol" pitchFamily="-109" charset="2"/>
              </a:rPr>
              <a:t>2.0</a:t>
            </a:r>
            <a:r>
              <a:rPr lang="fr-FR" sz="2000" dirty="0">
                <a:sym typeface="Symbol" pitchFamily="-109" charset="2"/>
              </a:rPr>
              <a:t>'</a:t>
            </a:r>
            <a:r>
              <a:rPr lang="en-US" sz="2000" dirty="0">
                <a:sym typeface="Symbol" pitchFamily="-109" charset="2"/>
              </a:rPr>
              <a:t>)  2.0, float(</a:t>
            </a:r>
            <a:r>
              <a:rPr lang="fr-FR" sz="2000" dirty="0">
                <a:sym typeface="Symbol" pitchFamily="-109" charset="2"/>
              </a:rPr>
              <a:t>'</a:t>
            </a:r>
            <a:r>
              <a:rPr lang="en-US" sz="2000" dirty="0">
                <a:sym typeface="Symbol" pitchFamily="-109" charset="2"/>
              </a:rPr>
              <a:t>2</a:t>
            </a:r>
            <a:r>
              <a:rPr lang="fr-FR" sz="2000" dirty="0">
                <a:sym typeface="Symbol" pitchFamily="-109" charset="2"/>
              </a:rPr>
              <a:t>'</a:t>
            </a:r>
            <a:r>
              <a:rPr lang="en-US" sz="2000" dirty="0">
                <a:sym typeface="Symbol" pitchFamily="-109" charset="2"/>
              </a:rPr>
              <a:t>)  2.0, float(2.0)  2.0</a:t>
            </a:r>
          </a:p>
          <a:p>
            <a:pPr lvl="1" eaLnBrk="1" hangingPunct="1"/>
            <a:r>
              <a:rPr lang="en-US" sz="2000" dirty="0" err="1">
                <a:sym typeface="Symbol" pitchFamily="-109" charset="2"/>
              </a:rPr>
              <a:t>str</a:t>
            </a:r>
            <a:r>
              <a:rPr lang="en-US" sz="2000" dirty="0">
                <a:sym typeface="Symbol" pitchFamily="-109" charset="2"/>
              </a:rPr>
              <a:t>(2)  </a:t>
            </a:r>
            <a:r>
              <a:rPr lang="fr-FR" sz="2000" dirty="0">
                <a:sym typeface="Symbol" pitchFamily="-109" charset="2"/>
              </a:rPr>
              <a:t>'</a:t>
            </a:r>
            <a:r>
              <a:rPr lang="en-US" sz="2000" dirty="0">
                <a:sym typeface="Symbol" pitchFamily="-109" charset="2"/>
              </a:rPr>
              <a:t>2</a:t>
            </a:r>
            <a:r>
              <a:rPr lang="fr-FR" sz="2000" dirty="0">
                <a:sym typeface="Symbol" pitchFamily="-109" charset="2"/>
              </a:rPr>
              <a:t>'</a:t>
            </a:r>
            <a:r>
              <a:rPr lang="en-US" sz="2000" dirty="0">
                <a:sym typeface="Symbol" pitchFamily="-109" charset="2"/>
              </a:rPr>
              <a:t>, </a:t>
            </a:r>
            <a:r>
              <a:rPr lang="en-US" sz="2000" dirty="0" err="1">
                <a:sym typeface="Symbol" pitchFamily="-109" charset="2"/>
              </a:rPr>
              <a:t>str</a:t>
            </a:r>
            <a:r>
              <a:rPr lang="en-US" sz="2000" dirty="0">
                <a:sym typeface="Symbol" pitchFamily="-109" charset="2"/>
              </a:rPr>
              <a:t>(2.0)  </a:t>
            </a:r>
            <a:r>
              <a:rPr lang="fr-FR" sz="2000" dirty="0">
                <a:sym typeface="Symbol" pitchFamily="-109" charset="2"/>
              </a:rPr>
              <a:t>'</a:t>
            </a:r>
            <a:r>
              <a:rPr lang="en-US" sz="2000" dirty="0">
                <a:sym typeface="Symbol" pitchFamily="-109" charset="2"/>
              </a:rPr>
              <a:t>2.0</a:t>
            </a:r>
            <a:r>
              <a:rPr lang="fr-FR" sz="2000" dirty="0">
                <a:sym typeface="Symbol" pitchFamily="-109" charset="2"/>
              </a:rPr>
              <a:t>'</a:t>
            </a:r>
            <a:r>
              <a:rPr lang="en-US" sz="2000" dirty="0">
                <a:sym typeface="Symbol" pitchFamily="-109" charset="2"/>
              </a:rPr>
              <a:t>, </a:t>
            </a:r>
            <a:r>
              <a:rPr lang="en-US" sz="2000" dirty="0" err="1">
                <a:sym typeface="Symbol" pitchFamily="-109" charset="2"/>
              </a:rPr>
              <a:t>str</a:t>
            </a:r>
            <a:r>
              <a:rPr lang="en-US" sz="2000" dirty="0">
                <a:sym typeface="Symbol" pitchFamily="-109" charset="2"/>
              </a:rPr>
              <a:t>(</a:t>
            </a:r>
            <a:r>
              <a:rPr lang="fr-FR" sz="2000" dirty="0">
                <a:sym typeface="Symbol" pitchFamily="-109" charset="2"/>
              </a:rPr>
              <a:t>'</a:t>
            </a:r>
            <a:r>
              <a:rPr lang="en-US" sz="2000" dirty="0">
                <a:sym typeface="Symbol" pitchFamily="-109" charset="2"/>
              </a:rPr>
              <a:t>a</a:t>
            </a:r>
            <a:r>
              <a:rPr lang="fr-FR" sz="2000" dirty="0">
                <a:sym typeface="Symbol" pitchFamily="-109" charset="2"/>
              </a:rPr>
              <a:t>'</a:t>
            </a:r>
            <a:r>
              <a:rPr lang="en-US" sz="2000" dirty="0">
                <a:sym typeface="Symbol" pitchFamily="-109" charset="2"/>
              </a:rPr>
              <a:t>)  </a:t>
            </a:r>
            <a:r>
              <a:rPr lang="fr-FR" sz="2000" dirty="0">
                <a:sym typeface="Symbol" pitchFamily="-109" charset="2"/>
              </a:rPr>
              <a:t>'</a:t>
            </a:r>
            <a:r>
              <a:rPr lang="en-US" sz="2000" dirty="0">
                <a:sym typeface="Symbol" pitchFamily="-109" charset="2"/>
              </a:rPr>
              <a:t>a</a:t>
            </a:r>
            <a:r>
              <a:rPr lang="fr-FR" sz="2000" dirty="0">
                <a:sym typeface="Symbol" pitchFamily="-109" charset="2"/>
              </a:rPr>
              <a:t>'</a:t>
            </a:r>
            <a:endParaRPr lang="en-US" sz="2000" dirty="0">
              <a:sym typeface="Symbol" pitchFamily="-109" charset="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Operators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7772400" cy="45720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Integer</a:t>
            </a:r>
          </a:p>
          <a:p>
            <a:pPr lvl="1" eaLnBrk="1" hangingPunct="1"/>
            <a:r>
              <a:rPr lang="en-US" sz="2400" dirty="0"/>
              <a:t>addition and subtraction: </a:t>
            </a:r>
            <a:r>
              <a:rPr lang="en-US" dirty="0">
                <a:solidFill>
                  <a:srgbClr val="660066"/>
                </a:solidFill>
                <a:latin typeface="Courier New" pitchFamily="-109" charset="0"/>
              </a:rPr>
              <a:t>+, -</a:t>
            </a:r>
          </a:p>
          <a:p>
            <a:pPr lvl="1" eaLnBrk="1" hangingPunct="1"/>
            <a:r>
              <a:rPr lang="en-US" sz="2400" dirty="0"/>
              <a:t>multiplication: </a:t>
            </a:r>
            <a:r>
              <a:rPr lang="en-US" dirty="0">
                <a:solidFill>
                  <a:srgbClr val="660066"/>
                </a:solidFill>
                <a:latin typeface="Courier New" pitchFamily="-109" charset="0"/>
              </a:rPr>
              <a:t>*</a:t>
            </a:r>
          </a:p>
          <a:p>
            <a:pPr lvl="1" eaLnBrk="1" hangingPunct="1"/>
            <a:r>
              <a:rPr lang="en-US" sz="2400" dirty="0"/>
              <a:t>division </a:t>
            </a:r>
          </a:p>
          <a:p>
            <a:pPr lvl="2" eaLnBrk="1" hangingPunct="1"/>
            <a:r>
              <a:rPr lang="en-US" sz="2000" dirty="0">
                <a:ea typeface="ＭＳ Ｐゴシック" pitchFamily="-109" charset="-128"/>
              </a:rPr>
              <a:t>quotient: </a:t>
            </a:r>
            <a:r>
              <a:rPr lang="en-US" sz="2800" dirty="0">
                <a:solidFill>
                  <a:srgbClr val="660066"/>
                </a:solidFill>
                <a:latin typeface="Courier New" pitchFamily="-109" charset="0"/>
                <a:ea typeface="ＭＳ Ｐゴシック" pitchFamily="-109" charset="-128"/>
              </a:rPr>
              <a:t>/</a:t>
            </a:r>
          </a:p>
          <a:p>
            <a:pPr lvl="2" eaLnBrk="1" hangingPunct="1"/>
            <a:r>
              <a:rPr lang="en-US" sz="2000" dirty="0">
                <a:solidFill>
                  <a:srgbClr val="000000"/>
                </a:solidFill>
                <a:latin typeface="+mj-lt"/>
                <a:ea typeface="ＭＳ Ｐゴシック" pitchFamily="-109" charset="-128"/>
              </a:rPr>
              <a:t>integer quotient:</a:t>
            </a:r>
            <a:r>
              <a:rPr lang="en-US" sz="2000" dirty="0">
                <a:solidFill>
                  <a:srgbClr val="660066"/>
                </a:solidFill>
                <a:latin typeface="+mj-lt"/>
                <a:ea typeface="ＭＳ Ｐゴシック" pitchFamily="-109" charset="-128"/>
              </a:rPr>
              <a:t> </a:t>
            </a:r>
            <a:r>
              <a:rPr lang="en-US" sz="2800" dirty="0">
                <a:solidFill>
                  <a:srgbClr val="660066"/>
                </a:solidFill>
                <a:latin typeface="Courier New" pitchFamily="-109" charset="0"/>
                <a:ea typeface="ＭＳ Ｐゴシック" pitchFamily="-109" charset="-128"/>
              </a:rPr>
              <a:t>//</a:t>
            </a:r>
          </a:p>
          <a:p>
            <a:pPr lvl="2" eaLnBrk="1" hangingPunct="1"/>
            <a:r>
              <a:rPr lang="en-US" sz="2000" dirty="0">
                <a:ea typeface="ＭＳ Ｐゴシック" pitchFamily="-109" charset="-128"/>
              </a:rPr>
              <a:t>remainder: </a:t>
            </a:r>
            <a:r>
              <a:rPr lang="en-US" sz="2800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%</a:t>
            </a:r>
          </a:p>
          <a:p>
            <a:pPr eaLnBrk="1" hangingPunct="1"/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Floating point</a:t>
            </a:r>
          </a:p>
          <a:p>
            <a:pPr lvl="1" eaLnBrk="1" hangingPunct="1"/>
            <a:r>
              <a:rPr lang="en-US" sz="2400" dirty="0"/>
              <a:t>add, subtract, multiply, divide: </a:t>
            </a:r>
            <a:r>
              <a:rPr lang="en-US" dirty="0">
                <a:solidFill>
                  <a:srgbClr val="660066"/>
                </a:solidFill>
                <a:latin typeface="Courier New" pitchFamily="-109" charset="0"/>
              </a:rPr>
              <a:t>+, -, *, 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operators addition(+), subtraction(-) and multiplication(*) work normally:</a:t>
            </a:r>
          </a:p>
          <a:p>
            <a:r>
              <a:rPr lang="en-US" dirty="0" err="1">
                <a:latin typeface="Courier New"/>
                <a:cs typeface="Courier New"/>
              </a:rPr>
              <a:t>a_int</a:t>
            </a:r>
            <a:r>
              <a:rPr lang="en-US" dirty="0">
                <a:latin typeface="Courier New"/>
                <a:cs typeface="Courier New"/>
              </a:rPr>
              <a:t> = 4</a:t>
            </a:r>
          </a:p>
          <a:p>
            <a:r>
              <a:rPr lang="en-US" dirty="0" err="1">
                <a:latin typeface="Courier New"/>
                <a:cs typeface="Courier New"/>
              </a:rPr>
              <a:t>b_int</a:t>
            </a:r>
            <a:r>
              <a:rPr lang="en-US" dirty="0">
                <a:latin typeface="Courier New"/>
                <a:cs typeface="Courier New"/>
              </a:rPr>
              <a:t> = 2</a:t>
            </a:r>
          </a:p>
          <a:p>
            <a:r>
              <a:rPr lang="en-US" dirty="0" err="1">
                <a:latin typeface="Courier New"/>
                <a:cs typeface="Courier New"/>
              </a:rPr>
              <a:t>a_int</a:t>
            </a:r>
            <a:r>
              <a:rPr lang="en-US" dirty="0">
                <a:latin typeface="Courier New"/>
                <a:cs typeface="Courier New"/>
              </a:rPr>
              <a:t> + </a:t>
            </a:r>
            <a:r>
              <a:rPr lang="en-US" dirty="0" err="1">
                <a:latin typeface="Courier New"/>
                <a:cs typeface="Courier New"/>
              </a:rPr>
              <a:t>b_int</a:t>
            </a:r>
            <a:r>
              <a:rPr lang="en-US" dirty="0">
                <a:latin typeface="Courier New"/>
                <a:cs typeface="Courier New"/>
              </a:rPr>
              <a:t>  	</a:t>
            </a:r>
            <a:r>
              <a:rPr lang="en-US" dirty="0">
                <a:latin typeface="Courier New"/>
                <a:cs typeface="Courier New"/>
                <a:sym typeface="Wingdings"/>
              </a:rPr>
              <a:t> </a:t>
            </a:r>
            <a:r>
              <a:rPr lang="en-US" dirty="0">
                <a:cs typeface="Courier New"/>
                <a:sym typeface="Wingdings"/>
              </a:rPr>
              <a:t>yields </a:t>
            </a:r>
            <a:r>
              <a:rPr lang="en-US" dirty="0">
                <a:latin typeface="Courier New"/>
                <a:cs typeface="Courier New"/>
                <a:sym typeface="Wingdings"/>
              </a:rPr>
              <a:t>6</a:t>
            </a:r>
          </a:p>
          <a:p>
            <a:r>
              <a:rPr lang="en-US" dirty="0" err="1">
                <a:latin typeface="Courier New"/>
                <a:cs typeface="Courier New"/>
                <a:sym typeface="Wingdings"/>
              </a:rPr>
              <a:t>a_int</a:t>
            </a:r>
            <a:r>
              <a:rPr lang="en-US" dirty="0">
                <a:latin typeface="Courier New"/>
                <a:cs typeface="Courier New"/>
                <a:sym typeface="Wingdings"/>
              </a:rPr>
              <a:t> – </a:t>
            </a:r>
            <a:r>
              <a:rPr lang="en-US" dirty="0" err="1">
                <a:latin typeface="Courier New"/>
                <a:cs typeface="Courier New"/>
                <a:sym typeface="Wingdings"/>
              </a:rPr>
              <a:t>b_int</a:t>
            </a:r>
            <a:r>
              <a:rPr lang="en-US" dirty="0">
                <a:latin typeface="Courier New"/>
                <a:cs typeface="Courier New"/>
                <a:sym typeface="Wingdings"/>
              </a:rPr>
              <a:t>		 </a:t>
            </a:r>
            <a:r>
              <a:rPr lang="en-US" dirty="0">
                <a:cs typeface="Courier New"/>
                <a:sym typeface="Wingdings"/>
              </a:rPr>
              <a:t>yields </a:t>
            </a:r>
            <a:r>
              <a:rPr lang="en-US" dirty="0">
                <a:latin typeface="Courier New"/>
                <a:cs typeface="Courier New"/>
                <a:sym typeface="Wingdings"/>
              </a:rPr>
              <a:t>2</a:t>
            </a:r>
          </a:p>
          <a:p>
            <a:r>
              <a:rPr lang="en-US" dirty="0" err="1">
                <a:latin typeface="Courier New"/>
                <a:cs typeface="Courier New"/>
                <a:sym typeface="Wingdings"/>
              </a:rPr>
              <a:t>a_int</a:t>
            </a:r>
            <a:r>
              <a:rPr lang="en-US" dirty="0">
                <a:latin typeface="Courier New"/>
                <a:cs typeface="Courier New"/>
                <a:sym typeface="Wingdings"/>
              </a:rPr>
              <a:t> * </a:t>
            </a:r>
            <a:r>
              <a:rPr lang="en-US" dirty="0" err="1">
                <a:latin typeface="Courier New"/>
                <a:cs typeface="Courier New"/>
                <a:sym typeface="Wingdings"/>
              </a:rPr>
              <a:t>b_int</a:t>
            </a:r>
            <a:r>
              <a:rPr lang="en-US" dirty="0">
                <a:latin typeface="Courier New"/>
                <a:cs typeface="Courier New"/>
                <a:sym typeface="Wingdings"/>
              </a:rPr>
              <a:t>		 </a:t>
            </a:r>
            <a:r>
              <a:rPr lang="en-US" dirty="0">
                <a:cs typeface="Courier New"/>
                <a:sym typeface="Wingdings"/>
              </a:rPr>
              <a:t>yields</a:t>
            </a:r>
            <a:r>
              <a:rPr lang="en-US" dirty="0">
                <a:latin typeface="Courier New"/>
                <a:cs typeface="Courier New"/>
                <a:sym typeface="Wingdings"/>
              </a:rPr>
              <a:t> 8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0212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Two types of division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-109" charset="2"/>
              <a:buNone/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The standard division operator (/) yields a floating point result no matter the type of its operands:</a:t>
            </a:r>
          </a:p>
          <a:p>
            <a:r>
              <a:rPr lang="en-US" sz="2800" dirty="0">
                <a:latin typeface="Courier New"/>
                <a:ea typeface="ＭＳ Ｐゴシック" pitchFamily="-109" charset="-128"/>
                <a:cs typeface="Courier New"/>
              </a:rPr>
              <a:t>2/3 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  <a:sym typeface="Wingdings"/>
              </a:rPr>
              <a:t> yields </a:t>
            </a:r>
            <a:r>
              <a:rPr lang="en-US" sz="2800" dirty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0.6666666666666666</a:t>
            </a:r>
          </a:p>
          <a:p>
            <a:r>
              <a:rPr lang="en-US" sz="2800" dirty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4.0/2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  <a:sym typeface="Wingdings"/>
              </a:rPr>
              <a:t>	 yields </a:t>
            </a:r>
            <a:r>
              <a:rPr lang="en-US" sz="2800" dirty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2.0</a:t>
            </a:r>
          </a:p>
          <a:p>
            <a:pPr marL="0" indent="0">
              <a:buNone/>
            </a:pPr>
            <a:r>
              <a:rPr lang="en-US" sz="2800" dirty="0">
                <a:ea typeface="ＭＳ Ｐゴシック" pitchFamily="-109" charset="-128"/>
                <a:cs typeface="ＭＳ Ｐゴシック" pitchFamily="-109" charset="-128"/>
                <a:sym typeface="Wingdings"/>
              </a:rPr>
              <a:t>Integer division (//) yields only the integer part of the divide (its type depends on its operands):</a:t>
            </a:r>
          </a:p>
          <a:p>
            <a:r>
              <a:rPr lang="en-US" sz="2800" dirty="0">
                <a:latin typeface="Courier New"/>
                <a:ea typeface="ＭＳ Ｐゴシック" pitchFamily="-109" charset="-128"/>
                <a:cs typeface="Courier New"/>
              </a:rPr>
              <a:t>2//3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  <a:sym typeface="Wingdings"/>
              </a:rPr>
              <a:t> </a:t>
            </a:r>
            <a:r>
              <a:rPr lang="en-US" sz="2800" dirty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0</a:t>
            </a:r>
          </a:p>
          <a:p>
            <a:r>
              <a:rPr lang="en-US" sz="2800" dirty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4.0//2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  <a:sym typeface="Wingdings"/>
              </a:rPr>
              <a:t>	 </a:t>
            </a:r>
            <a:r>
              <a:rPr lang="en-US" sz="2800" dirty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2.0</a:t>
            </a:r>
            <a:endParaRPr lang="en-US" sz="2800" dirty="0">
              <a:latin typeface="Courier New"/>
              <a:ea typeface="ＭＳ Ｐゴシック" pitchFamily="-109" charset="-128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modulus operator </a:t>
            </a:r>
            <a:r>
              <a:rPr lang="en-US"/>
              <a:t>(</a:t>
            </a:r>
            <a:r>
              <a:rPr lang="en-US">
                <a:latin typeface="Courier New"/>
                <a:cs typeface="Courier New"/>
              </a:rPr>
              <a:t>%</a:t>
            </a:r>
            <a:r>
              <a:rPr lang="en-US"/>
              <a:t>) gives </a:t>
            </a:r>
            <a:r>
              <a:rPr lang="en-US" dirty="0"/>
              <a:t>the integer remainder of division:</a:t>
            </a:r>
          </a:p>
          <a:p>
            <a:r>
              <a:rPr lang="en-US" dirty="0">
                <a:latin typeface="Courier New"/>
                <a:cs typeface="Courier New"/>
              </a:rPr>
              <a:t>5 % 3</a:t>
            </a:r>
            <a:r>
              <a:rPr lang="en-US" dirty="0"/>
              <a:t>		</a:t>
            </a:r>
            <a:r>
              <a:rPr lang="en-US" dirty="0">
                <a:sym typeface="Wingdings"/>
              </a:rPr>
              <a:t> </a:t>
            </a:r>
            <a:r>
              <a:rPr lang="en-US" dirty="0">
                <a:latin typeface="Courier New"/>
                <a:cs typeface="Courier New"/>
                <a:sym typeface="Wingdings"/>
              </a:rPr>
              <a:t>2</a:t>
            </a:r>
          </a:p>
          <a:p>
            <a:r>
              <a:rPr lang="en-US" dirty="0">
                <a:latin typeface="Courier New"/>
                <a:cs typeface="Courier New"/>
                <a:sym typeface="Wingdings"/>
              </a:rPr>
              <a:t>7.0 % 3</a:t>
            </a:r>
            <a:r>
              <a:rPr lang="en-US" dirty="0">
                <a:sym typeface="Wingdings"/>
              </a:rPr>
              <a:t>	 </a:t>
            </a:r>
            <a:r>
              <a:rPr lang="en-US" dirty="0">
                <a:latin typeface="Courier New"/>
                <a:cs typeface="Courier New"/>
                <a:sym typeface="Wingdings"/>
              </a:rPr>
              <a:t>1.0</a:t>
            </a:r>
          </a:p>
          <a:p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Again, the type of the result depends on the type of the operands.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4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Interpreted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3820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Python is an </a:t>
            </a:r>
            <a:r>
              <a:rPr lang="en-US" sz="2800" i="1" dirty="0">
                <a:ea typeface="ＭＳ Ｐゴシック" pitchFamily="-109" charset="-128"/>
                <a:cs typeface="ＭＳ Ｐゴシック" pitchFamily="-109" charset="-128"/>
              </a:rPr>
              <a:t>interpreted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Interpreted means that Python looks at each instruction, one at a time, and turns that instruction into something that can be run.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That means that you can simply open the Python interpreter and enter instructions one-at-a-time.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You can also </a:t>
            </a:r>
            <a:r>
              <a:rPr lang="en-US" sz="2800" i="1" dirty="0">
                <a:ea typeface="ＭＳ Ｐゴシック" pitchFamily="-109" charset="-128"/>
                <a:cs typeface="ＭＳ Ｐゴシック" pitchFamily="-109" charset="-128"/>
              </a:rPr>
              <a:t>import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 a program which causes the instructions in the program to be executed, as if you had typed them in.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To rerun an imported program you </a:t>
            </a:r>
            <a:r>
              <a:rPr lang="en-US" sz="2800" i="1" dirty="0">
                <a:ea typeface="ＭＳ Ｐゴシック" pitchFamily="-109" charset="-128"/>
                <a:cs typeface="ＭＳ Ｐゴシック" pitchFamily="-109" charset="-128"/>
              </a:rPr>
              <a:t>reload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 it.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Mixed Types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>
              <a:sym typeface="Symbol" pitchFamily="-109" charset="2"/>
            </a:endParaRPr>
          </a:p>
          <a:p>
            <a:pPr marL="0" indent="0" eaLnBrk="1" hangingPunct="1">
              <a:buNone/>
            </a:pPr>
            <a:endParaRPr lang="en-US" dirty="0">
              <a:sym typeface="Symbol" pitchFamily="-109" charset="2"/>
            </a:endParaRPr>
          </a:p>
          <a:p>
            <a:pPr marL="0" indent="0" eaLnBrk="1" hangingPunct="1">
              <a:buNone/>
            </a:pPr>
            <a:r>
              <a:rPr lang="en-US" dirty="0">
                <a:sym typeface="Symbol" pitchFamily="-109" charset="2"/>
              </a:rPr>
              <a:t>What is the difference between </a:t>
            </a:r>
            <a:r>
              <a:rPr lang="en-US" dirty="0">
                <a:latin typeface="Courier New"/>
                <a:cs typeface="Courier New"/>
                <a:sym typeface="Symbol" pitchFamily="-109" charset="2"/>
              </a:rPr>
              <a:t>42</a:t>
            </a:r>
            <a:r>
              <a:rPr lang="en-US" dirty="0">
                <a:sym typeface="Symbol" pitchFamily="-109" charset="2"/>
              </a:rPr>
              <a:t> and </a:t>
            </a:r>
            <a:r>
              <a:rPr lang="en-US" dirty="0">
                <a:latin typeface="Courier New"/>
                <a:cs typeface="Courier New"/>
                <a:sym typeface="Symbol" pitchFamily="-109" charset="2"/>
              </a:rPr>
              <a:t>42.0 </a:t>
            </a:r>
            <a:r>
              <a:rPr lang="en-US" dirty="0">
                <a:latin typeface="+mj-lt"/>
                <a:cs typeface="Courier New"/>
                <a:sym typeface="Symbol" pitchFamily="-109" charset="2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Courier New"/>
                <a:sym typeface="Symbol" pitchFamily="-109" charset="2"/>
              </a:rPr>
              <a:t>Their types: the first is an integer, the second is a float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Courier New"/>
                <a:sym typeface="Symbol" pitchFamily="-109" charset="2"/>
              </a:rPr>
              <a:t>What happens when you mix types:</a:t>
            </a:r>
          </a:p>
          <a:p>
            <a:r>
              <a:rPr lang="en-US" dirty="0">
                <a:latin typeface="+mj-lt"/>
                <a:cs typeface="Courier New"/>
                <a:sym typeface="Symbol" pitchFamily="-109" charset="2"/>
              </a:rPr>
              <a:t>Done, so no information is lost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  <a:sym typeface="Symbol" pitchFamily="-109" charset="2"/>
              </a:rPr>
              <a:t>42 * 3 </a:t>
            </a:r>
            <a:r>
              <a:rPr lang="en-US" dirty="0">
                <a:latin typeface="Courier New"/>
                <a:cs typeface="Courier New"/>
                <a:sym typeface="Wingdings"/>
              </a:rPr>
              <a:t> 126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  <a:sym typeface="Wingdings"/>
              </a:rPr>
              <a:t>42.0 * 3  126.0</a:t>
            </a:r>
            <a:endParaRPr lang="en-US" dirty="0">
              <a:latin typeface="Courier New"/>
              <a:cs typeface="Courier New"/>
              <a:sym typeface="Symbol" pitchFamily="-109" charset="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 and parentheses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962400"/>
            <a:ext cx="8382000" cy="2362200"/>
          </a:xfrm>
        </p:spPr>
        <p:txBody>
          <a:bodyPr/>
          <a:lstStyle/>
          <a:p>
            <a:r>
              <a:rPr lang="en-US" dirty="0"/>
              <a:t>Precedence of *,/ over +,- is the same.</a:t>
            </a:r>
          </a:p>
          <a:p>
            <a:r>
              <a:rPr lang="en-US" dirty="0">
                <a:solidFill>
                  <a:srgbClr val="000000"/>
                </a:solidFill>
              </a:rPr>
              <a:t>Remember, parentheses always take precedence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264046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611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Shortcuts can be distracting, but one that is often used is augmented assignment:</a:t>
            </a:r>
          </a:p>
          <a:p>
            <a:pPr marL="0" indent="0">
              <a:buNone/>
            </a:pPr>
            <a:r>
              <a:rPr lang="en-US" dirty="0"/>
              <a:t>Combines an operation and reassignment to the same variable</a:t>
            </a:r>
          </a:p>
          <a:p>
            <a:pPr marL="0" indent="0">
              <a:buNone/>
            </a:pPr>
            <a:r>
              <a:rPr lang="en-US" dirty="0"/>
              <a:t>Useful for increment/decrement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733800"/>
            <a:ext cx="556014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368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 your code, often and thoroughly!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thing we learn in writing our code is that we must test it, especially against a number of conditions, to assure ourselves that it works</a:t>
            </a:r>
          </a:p>
          <a:p>
            <a:r>
              <a:rPr lang="en-US" dirty="0"/>
              <a:t>it turns out that testing is very hard and "correct" is a difficult thing to establish!</a:t>
            </a:r>
          </a:p>
        </p:txBody>
      </p:sp>
    </p:spTree>
    <p:extLst>
      <p:ext uri="{BB962C8B-B14F-4D97-AF65-F5344CB8AC3E}">
        <p14:creationId xmlns:p14="http://schemas.microsoft.com/office/powerpoint/2010/main" val="25330756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Lecture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week there will be a lab session.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Program -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Our first program calculates the circumference and the area for a circle given input of radius r.</a:t>
            </a:r>
          </a:p>
        </p:txBody>
      </p:sp>
    </p:spTree>
    <p:extLst>
      <p:ext uri="{BB962C8B-B14F-4D97-AF65-F5344CB8AC3E}">
        <p14:creationId xmlns:p14="http://schemas.microsoft.com/office/powerpoint/2010/main" val="118217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1" y="1219200"/>
            <a:ext cx="84839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Getting the input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marL="509588" indent="-509588"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marL="509588" indent="-509588"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marL="509588" indent="-509588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	The function:</a:t>
            </a:r>
          </a:p>
          <a:p>
            <a:pPr marL="509588" indent="-509588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	input(“Give me a value”)</a:t>
            </a:r>
          </a:p>
          <a:p>
            <a:pPr marL="509588" indent="-509588"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prints “Give me a value” on the python screen and waits till the user types something (anything), ending with Enter</a:t>
            </a:r>
          </a:p>
          <a:p>
            <a:pPr marL="509588" indent="-509588"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Warning, it returns a string (sequence of characters), no matter what is given, even a number (</a:t>
            </a:r>
            <a:r>
              <a:rPr lang="fr-FR" dirty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1</a:t>
            </a:r>
            <a:r>
              <a:rPr lang="fr-FR" dirty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 is not the same as 1, different types)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import of math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80060" y="1905000"/>
            <a:ext cx="8229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One thing we did was to import the math module with </a:t>
            </a:r>
            <a:r>
              <a:rPr lang="en-US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import math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This brought in python statements to support math (try it in the python window)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We precede all operations of math with </a:t>
            </a:r>
            <a:r>
              <a:rPr lang="en-US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math.xxx</a:t>
            </a:r>
            <a:endParaRPr lang="en-US" dirty="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math.pi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, for example, is pi number.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math.pow</a:t>
            </a:r>
            <a:r>
              <a:rPr lang="en-US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(</a:t>
            </a:r>
            <a:r>
              <a:rPr lang="en-US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x,y</a:t>
            </a:r>
            <a:r>
              <a:rPr lang="en-US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)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 raises x to the </a:t>
            </a:r>
            <a:r>
              <a:rPr lang="en-US" dirty="0" err="1">
                <a:ea typeface="ＭＳ Ｐゴシック" pitchFamily="-109" charset="-128"/>
                <a:cs typeface="ＭＳ Ｐゴシック" pitchFamily="-109" charset="-128"/>
              </a:rPr>
              <a:t>y</a:t>
            </a:r>
            <a:r>
              <a:rPr lang="en-US" baseline="30000" dirty="0" err="1">
                <a:ea typeface="ＭＳ Ｐゴシック" pitchFamily="-109" charset="-128"/>
                <a:cs typeface="ＭＳ Ｐゴシック" pitchFamily="-109" charset="-128"/>
              </a:rPr>
              <a:t>th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 power etc. 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3639</TotalTime>
  <Words>2131</Words>
  <Application>Microsoft Macintosh PowerPoint</Application>
  <PresentationFormat>On-screen Show (4:3)</PresentationFormat>
  <Paragraphs>373</Paragraphs>
  <Slides>54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Bernard MT Condensed</vt:lpstr>
      <vt:lpstr>Calibri</vt:lpstr>
      <vt:lpstr>Calibri Light</vt:lpstr>
      <vt:lpstr>Courier New</vt:lpstr>
      <vt:lpstr>Rosewood Std Regular</vt:lpstr>
      <vt:lpstr>Times New Roman</vt:lpstr>
      <vt:lpstr>Wingdings</vt:lpstr>
      <vt:lpstr>Retrospect</vt:lpstr>
      <vt:lpstr>PowerPoint Presentation</vt:lpstr>
      <vt:lpstr>The Three Rules of Programming</vt:lpstr>
      <vt:lpstr>The Three Rules of Programming</vt:lpstr>
      <vt:lpstr>The Three Rules of Programming</vt:lpstr>
      <vt:lpstr>Interpreted</vt:lpstr>
      <vt:lpstr>First Program - Explained</vt:lpstr>
      <vt:lpstr>PowerPoint Presentation</vt:lpstr>
      <vt:lpstr>Getting the input</vt:lpstr>
      <vt:lpstr>import of math</vt:lpstr>
      <vt:lpstr>Assignment</vt:lpstr>
      <vt:lpstr>Conversion</vt:lpstr>
      <vt:lpstr>Printing output</vt:lpstr>
      <vt:lpstr>Save as a “module”</vt:lpstr>
      <vt:lpstr>Modules</vt:lpstr>
      <vt:lpstr>Syntax</vt:lpstr>
      <vt:lpstr>Statements</vt:lpstr>
      <vt:lpstr>Statements</vt:lpstr>
      <vt:lpstr>Expressions</vt:lpstr>
      <vt:lpstr>Expressions</vt:lpstr>
      <vt:lpstr>side effects and returns</vt:lpstr>
      <vt:lpstr>Whitespace</vt:lpstr>
      <vt:lpstr>Line continuation</vt:lpstr>
      <vt:lpstr>Also, tabbing is special</vt:lpstr>
      <vt:lpstr>Python comments</vt:lpstr>
      <vt:lpstr>Some more details</vt:lpstr>
      <vt:lpstr>Python Tokens</vt:lpstr>
      <vt:lpstr>Python Operators</vt:lpstr>
      <vt:lpstr>Python Punctuators</vt:lpstr>
      <vt:lpstr>Literals</vt:lpstr>
      <vt:lpstr>Python name conventions</vt:lpstr>
      <vt:lpstr>Naming conventions</vt:lpstr>
      <vt:lpstr>Rule </vt:lpstr>
      <vt:lpstr>Variable</vt:lpstr>
      <vt:lpstr>Variable Objects</vt:lpstr>
      <vt:lpstr>Namespace</vt:lpstr>
      <vt:lpstr>PowerPoint Presentation</vt:lpstr>
      <vt:lpstr>When = doesn't mean equal</vt:lpstr>
      <vt:lpstr>= is assignment</vt:lpstr>
      <vt:lpstr>PowerPoint Presentation</vt:lpstr>
      <vt:lpstr>variables and types</vt:lpstr>
      <vt:lpstr>What can go on the left side</vt:lpstr>
      <vt:lpstr>Python “types”</vt:lpstr>
      <vt:lpstr>What is a type</vt:lpstr>
      <vt:lpstr>Converting types</vt:lpstr>
      <vt:lpstr>Type conversion</vt:lpstr>
      <vt:lpstr>Operators</vt:lpstr>
      <vt:lpstr>Binary operators</vt:lpstr>
      <vt:lpstr>Two types of division</vt:lpstr>
      <vt:lpstr>Modulus Operator</vt:lpstr>
      <vt:lpstr>Mixed Types</vt:lpstr>
      <vt:lpstr>Order of operations and parentheses</vt:lpstr>
      <vt:lpstr>Augmented assignment</vt:lpstr>
      <vt:lpstr>Rule </vt:lpstr>
      <vt:lpstr>End of Lecture 2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Microsoft Office User</cp:lastModifiedBy>
  <cp:revision>75</cp:revision>
  <dcterms:created xsi:type="dcterms:W3CDTF">2012-03-21T18:49:41Z</dcterms:created>
  <dcterms:modified xsi:type="dcterms:W3CDTF">2019-09-03T13:25:50Z</dcterms:modified>
</cp:coreProperties>
</file>