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38"/>
  </p:notesMasterIdLst>
  <p:handoutMasterIdLst>
    <p:handoutMasterId r:id="rId39"/>
  </p:handoutMasterIdLst>
  <p:sldIdLst>
    <p:sldId id="312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314" r:id="rId15"/>
    <p:sldId id="316" r:id="rId16"/>
    <p:sldId id="317" r:id="rId17"/>
    <p:sldId id="318" r:id="rId18"/>
    <p:sldId id="320" r:id="rId19"/>
    <p:sldId id="321" r:id="rId20"/>
    <p:sldId id="323" r:id="rId21"/>
    <p:sldId id="326" r:id="rId22"/>
    <p:sldId id="322" r:id="rId23"/>
    <p:sldId id="324" r:id="rId24"/>
    <p:sldId id="302" r:id="rId25"/>
    <p:sldId id="304" r:id="rId26"/>
    <p:sldId id="305" r:id="rId27"/>
    <p:sldId id="307" r:id="rId28"/>
    <p:sldId id="309" r:id="rId29"/>
    <p:sldId id="310" r:id="rId30"/>
    <p:sldId id="311" r:id="rId31"/>
    <p:sldId id="306" r:id="rId32"/>
    <p:sldId id="313" r:id="rId33"/>
    <p:sldId id="327" r:id="rId34"/>
    <p:sldId id="319" r:id="rId35"/>
    <p:sldId id="293" r:id="rId36"/>
    <p:sldId id="32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312"/>
            <p14:sldId id="259"/>
            <p14:sldId id="260"/>
            <p14:sldId id="261"/>
            <p14:sldId id="262"/>
            <p14:sldId id="263"/>
            <p14:sldId id="264"/>
            <p14:sldId id="270"/>
            <p14:sldId id="265"/>
            <p14:sldId id="266"/>
            <p14:sldId id="267"/>
            <p14:sldId id="268"/>
            <p14:sldId id="269"/>
            <p14:sldId id="314"/>
            <p14:sldId id="316"/>
            <p14:sldId id="317"/>
            <p14:sldId id="318"/>
            <p14:sldId id="320"/>
            <p14:sldId id="321"/>
            <p14:sldId id="323"/>
            <p14:sldId id="326"/>
            <p14:sldId id="322"/>
            <p14:sldId id="324"/>
            <p14:sldId id="302"/>
            <p14:sldId id="304"/>
            <p14:sldId id="305"/>
            <p14:sldId id="307"/>
            <p14:sldId id="309"/>
            <p14:sldId id="310"/>
            <p14:sldId id="311"/>
            <p14:sldId id="306"/>
            <p14:sldId id="313"/>
            <p14:sldId id="327"/>
            <p14:sldId id="319"/>
            <p14:sldId id="293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8" autoAdjust="0"/>
    <p:restoredTop sz="92922"/>
  </p:normalViewPr>
  <p:slideViewPr>
    <p:cSldViewPr>
      <p:cViewPr>
        <p:scale>
          <a:sx n="129" d="100"/>
          <a:sy n="129" d="100"/>
        </p:scale>
        <p:origin x="7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97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4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008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657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6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BD88CE-C349-2F48-AA66-636315ABD71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1E98B7-F541-AC46-B8AA-D22470BFE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  <p:sldLayoutId id="2147483649" r:id="rId13"/>
    <p:sldLayoutId id="2147483660" r:id="rId14"/>
    <p:sldLayoutId id="2147483655" r:id="rId15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5501640" cy="35661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600" dirty="0"/>
              <a:t>Python Programming:</a:t>
            </a:r>
            <a:br>
              <a:rPr lang="en-US" altLang="en-US" sz="6600" dirty="0"/>
            </a:br>
            <a:r>
              <a:rPr lang="en-US" altLang="en-US" sz="6600" dirty="0"/>
              <a:t>An Introduction</a:t>
            </a:r>
            <a:br>
              <a:rPr lang="en-US" altLang="en-US" sz="6600" dirty="0"/>
            </a:br>
            <a:r>
              <a:rPr lang="en-US" altLang="en-US" sz="6600" dirty="0"/>
              <a:t>To Computer Science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bg2">
                    <a:lumMod val="50000"/>
                  </a:schemeClr>
                </a:solidFill>
              </a:rPr>
              <a:t>Lecture 6</a:t>
            </a:r>
            <a:br>
              <a:rPr lang="en-US" alt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Python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</a:rPr>
              <a:t>FIles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YUKSEL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074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</a:rPr>
              <a:t>Python Programming, 3/e</a:t>
            </a: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7BC8D1-2241-4F20-9685-380D446C814A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20249"/>
            <a:ext cx="2399852" cy="23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1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610600" cy="3478913"/>
          </a:xfrm>
        </p:spPr>
      </p:pic>
      <p:sp>
        <p:nvSpPr>
          <p:cNvPr id="5" name="TextBox 4"/>
          <p:cNvSpPr txBox="1"/>
          <p:nvPr/>
        </p:nvSpPr>
        <p:spPr bwMode="auto">
          <a:xfrm>
            <a:off x="3016222" y="5334000"/>
            <a:ext cx="3111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Table 6.1 File modes.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Careful with write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 careful if you open a file with the </a:t>
            </a:r>
            <a:r>
              <a:rPr lang="en-US" sz="2800" dirty="0">
                <a:solidFill>
                  <a:srgbClr val="000090"/>
                </a:solidFill>
                <a:latin typeface="Courier New"/>
                <a:cs typeface="Courier New"/>
              </a:rPr>
              <a:t>'w'</a:t>
            </a:r>
            <a:r>
              <a:rPr lang="en-US" sz="2800" dirty="0"/>
              <a:t> mode. It sets an existing file’s contents to be empty, destroying any existing data.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000090"/>
                </a:solidFill>
                <a:latin typeface="Courier New"/>
                <a:cs typeface="Courier New"/>
              </a:rPr>
              <a:t>'a' </a:t>
            </a:r>
            <a:r>
              <a:rPr lang="en-US" sz="2800" dirty="0"/>
              <a:t>mode is nicer, allowing you to write to the end of an existing file without changing the existing contents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files use strings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are interacting with text files remember that </a:t>
            </a:r>
            <a:r>
              <a:rPr lang="en-US" sz="2800" i="1" dirty="0"/>
              <a:t>everything is a string</a:t>
            </a:r>
          </a:p>
          <a:p>
            <a:endParaRPr lang="en-US" sz="2800" i="1" dirty="0"/>
          </a:p>
          <a:p>
            <a:pPr lvl="1"/>
            <a:r>
              <a:rPr lang="en-US" sz="2800" dirty="0"/>
              <a:t>Everything we read is a string</a:t>
            </a:r>
          </a:p>
          <a:p>
            <a:pPr marL="201168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If you write to a file, you can only write a string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have created a file object, opened for reading, you can use the print command</a:t>
            </a:r>
          </a:p>
          <a:p>
            <a:r>
              <a:rPr lang="en-US" dirty="0"/>
              <a:t>you add </a:t>
            </a:r>
            <a:r>
              <a:rPr lang="en-US" dirty="0">
                <a:latin typeface="Courier New"/>
                <a:cs typeface="Courier New"/>
              </a:rPr>
              <a:t>file=file </a:t>
            </a:r>
            <a:r>
              <a:rPr lang="en-US" dirty="0"/>
              <a:t>to the print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3" y="3200400"/>
            <a:ext cx="6477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 Let’s say we have a file </a:t>
            </a:r>
            <a:r>
              <a:rPr lang="en-US" sz="1800" dirty="0" err="1"/>
              <a:t>phonebook.txt</a:t>
            </a:r>
            <a:endParaRPr lang="en-US" sz="1800" dirty="0"/>
          </a:p>
          <a:p>
            <a:r>
              <a:rPr lang="tr-TR" sz="1800" b="1" dirty="0" err="1"/>
              <a:t>Yuksel</a:t>
            </a:r>
            <a:r>
              <a:rPr lang="tr-TR" sz="1800" b="1" dirty="0"/>
              <a:t>: 9171111111</a:t>
            </a:r>
          </a:p>
          <a:p>
            <a:r>
              <a:rPr lang="tr-TR" sz="1800" b="1" dirty="0"/>
              <a:t>Smith:  6461111111</a:t>
            </a:r>
          </a:p>
          <a:p>
            <a:r>
              <a:rPr lang="tr-TR" sz="1800" b="1" dirty="0"/>
              <a:t>Johnson: 2121111111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161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 Let’s say we have a file </a:t>
            </a:r>
            <a:r>
              <a:rPr lang="en-US" sz="1800" dirty="0" err="1"/>
              <a:t>phonebook.txt</a:t>
            </a:r>
            <a:endParaRPr lang="en-US" sz="1800" dirty="0"/>
          </a:p>
          <a:p>
            <a:r>
              <a:rPr lang="tr-TR" sz="1800" b="1" dirty="0" err="1"/>
              <a:t>Yuksel</a:t>
            </a:r>
            <a:r>
              <a:rPr lang="tr-TR" sz="1800" b="1" dirty="0"/>
              <a:t>: 9171111111</a:t>
            </a:r>
          </a:p>
          <a:p>
            <a:r>
              <a:rPr lang="tr-TR" sz="1800" b="1" dirty="0"/>
              <a:t>Smith:  6461111111</a:t>
            </a:r>
          </a:p>
          <a:p>
            <a:r>
              <a:rPr lang="tr-TR" sz="1800" b="1" dirty="0"/>
              <a:t>Johnson: 2121111111</a:t>
            </a:r>
          </a:p>
          <a:p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phonebook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(“phonebook.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txt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”,”r”) </a:t>
            </a:r>
          </a:p>
          <a:p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phonebook.</a:t>
            </a:r>
            <a:r>
              <a:rPr lang="tr-T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tr-T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tr-TR" sz="1800" b="1" dirty="0" err="1"/>
              <a:t>Yuksel</a:t>
            </a:r>
            <a:r>
              <a:rPr lang="tr-TR" sz="1800" b="1" dirty="0"/>
              <a:t>: 9171111111</a:t>
            </a:r>
          </a:p>
          <a:p>
            <a:r>
              <a:rPr lang="tr-TR" sz="1800" b="1" dirty="0"/>
              <a:t>Smith:  6461111111</a:t>
            </a:r>
          </a:p>
          <a:p>
            <a:r>
              <a:rPr lang="tr-TR" sz="1800" b="1" dirty="0"/>
              <a:t>Johnson: 2121111111</a:t>
            </a:r>
          </a:p>
          <a:p>
            <a:pPr marL="0" indent="0">
              <a:buNone/>
            </a:pPr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210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phonebook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(“phonebook.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txt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”,”r”) </a:t>
            </a:r>
          </a:p>
          <a:p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phonebook.</a:t>
            </a:r>
            <a:r>
              <a:rPr lang="tr-TR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readline</a:t>
            </a:r>
            <a:r>
              <a:rPr lang="tr-TR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tr-TR" b="1" dirty="0" err="1"/>
              <a:t>Yuksel</a:t>
            </a:r>
            <a:r>
              <a:rPr lang="tr-TR" b="1" dirty="0"/>
              <a:t>: 9171111111</a:t>
            </a:r>
          </a:p>
          <a:p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phonebook.</a:t>
            </a:r>
            <a:r>
              <a:rPr lang="tr-TR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readline</a:t>
            </a:r>
            <a:r>
              <a:rPr lang="tr-TR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tr-TR" b="1" dirty="0"/>
              <a:t>Smith:  6461111111</a:t>
            </a:r>
          </a:p>
          <a:p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phonebook.</a:t>
            </a:r>
            <a:r>
              <a:rPr lang="tr-TR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readline</a:t>
            </a:r>
            <a:r>
              <a:rPr lang="tr-TR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tr-TR" b="1" dirty="0"/>
              <a:t>Johnson: 2121111111</a:t>
            </a:r>
          </a:p>
        </p:txBody>
      </p:sp>
    </p:spTree>
    <p:extLst>
      <p:ext uri="{BB962C8B-B14F-4D97-AF65-F5344CB8AC3E}">
        <p14:creationId xmlns:p14="http://schemas.microsoft.com/office/powerpoint/2010/main" val="170184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phonebook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(“phonebook.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txt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”,”r”) </a:t>
            </a:r>
          </a:p>
          <a:p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phonebook.</a:t>
            </a:r>
            <a:r>
              <a:rPr lang="tr-TR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readlines</a:t>
            </a:r>
            <a:r>
              <a:rPr lang="tr-TR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tr-TR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tr-TR" dirty="0"/>
              <a:t>['</a:t>
            </a:r>
            <a:r>
              <a:rPr lang="tr-TR" dirty="0" err="1"/>
              <a:t>Yuksel</a:t>
            </a:r>
            <a:r>
              <a:rPr lang="tr-TR" dirty="0"/>
              <a:t>: 9171111111\n', 'Smith:  6461111111\n', 'Johnson: 2121111111']</a:t>
            </a:r>
            <a:endParaRPr lang="tr-T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6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Let’s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one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more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time.</a:t>
            </a:r>
          </a:p>
          <a:p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phonebook.</a:t>
            </a:r>
            <a:r>
              <a:rPr lang="tr-T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tr-T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tr-TR" sz="1800" dirty="0">
                <a:solidFill>
                  <a:schemeClr val="tx1"/>
                </a:solidFill>
              </a:rPr>
              <a:t>‘ ‘</a:t>
            </a:r>
          </a:p>
          <a:p>
            <a:r>
              <a:rPr lang="tr-TR" sz="1800" dirty="0" err="1">
                <a:solidFill>
                  <a:schemeClr val="tx1"/>
                </a:solidFill>
              </a:rPr>
              <a:t>Why</a:t>
            </a:r>
            <a:r>
              <a:rPr lang="tr-TR" sz="1800" dirty="0">
                <a:solidFill>
                  <a:schemeClr val="tx1"/>
                </a:solidFill>
              </a:rPr>
              <a:t>?</a:t>
            </a:r>
          </a:p>
          <a:p>
            <a:r>
              <a:rPr lang="tr-TR" sz="1800" dirty="0" err="1">
                <a:solidFill>
                  <a:schemeClr val="tx1"/>
                </a:solidFill>
              </a:rPr>
              <a:t>We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are</a:t>
            </a:r>
            <a:r>
              <a:rPr lang="tr-TR" sz="1800" dirty="0">
                <a:solidFill>
                  <a:schemeClr val="tx1"/>
                </a:solidFill>
              </a:rPr>
              <a:t> in </a:t>
            </a:r>
            <a:r>
              <a:rPr lang="tr-TR" sz="1800" dirty="0" err="1">
                <a:solidFill>
                  <a:schemeClr val="tx1"/>
                </a:solidFill>
              </a:rPr>
              <a:t>the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end</a:t>
            </a:r>
            <a:r>
              <a:rPr lang="tr-TR" sz="1800" dirty="0">
                <a:solidFill>
                  <a:schemeClr val="tx1"/>
                </a:solidFill>
              </a:rPr>
              <a:t> of </a:t>
            </a:r>
            <a:r>
              <a:rPr lang="tr-TR" sz="1800" dirty="0" err="1">
                <a:solidFill>
                  <a:schemeClr val="tx1"/>
                </a:solidFill>
              </a:rPr>
              <a:t>the</a:t>
            </a:r>
            <a:r>
              <a:rPr lang="tr-TR" sz="1800" dirty="0">
                <a:solidFill>
                  <a:schemeClr val="tx1"/>
                </a:solidFill>
              </a:rPr>
              <a:t> file </a:t>
            </a:r>
            <a:r>
              <a:rPr lang="tr-TR" sz="1800" dirty="0" err="1">
                <a:solidFill>
                  <a:schemeClr val="tx1"/>
                </a:solidFill>
              </a:rPr>
              <a:t>after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using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read</a:t>
            </a:r>
            <a:r>
              <a:rPr lang="tr-TR" sz="1800" dirty="0">
                <a:solidFill>
                  <a:schemeClr val="tx1"/>
                </a:solidFill>
              </a:rPr>
              <a:t>() </a:t>
            </a:r>
            <a:r>
              <a:rPr lang="tr-TR" sz="1800" dirty="0" err="1">
                <a:solidFill>
                  <a:schemeClr val="tx1"/>
                </a:solidFill>
              </a:rPr>
              <a:t>method</a:t>
            </a:r>
            <a:r>
              <a:rPr lang="tr-TR" sz="1800" dirty="0">
                <a:solidFill>
                  <a:schemeClr val="tx1"/>
                </a:solidFill>
              </a:rPr>
              <a:t>. </a:t>
            </a:r>
          </a:p>
          <a:p>
            <a:r>
              <a:rPr lang="tr-TR" sz="1800" dirty="0" err="1">
                <a:solidFill>
                  <a:schemeClr val="tx1"/>
                </a:solidFill>
              </a:rPr>
              <a:t>We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need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to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rewind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the</a:t>
            </a:r>
            <a:r>
              <a:rPr lang="tr-TR" sz="1800" dirty="0">
                <a:solidFill>
                  <a:schemeClr val="tx1"/>
                </a:solidFill>
              </a:rPr>
              <a:t> file.</a:t>
            </a:r>
          </a:p>
          <a:p>
            <a:r>
              <a:rPr lang="tr-TR" sz="1800" dirty="0" err="1">
                <a:solidFill>
                  <a:schemeClr val="tx1"/>
                </a:solidFill>
              </a:rPr>
              <a:t>phonebook.</a:t>
            </a:r>
            <a:r>
              <a:rPr lang="tr-TR" sz="1800" dirty="0" err="1">
                <a:solidFill>
                  <a:srgbClr val="FF0000"/>
                </a:solidFill>
              </a:rPr>
              <a:t>seek</a:t>
            </a:r>
            <a:r>
              <a:rPr lang="tr-TR" sz="1800" dirty="0">
                <a:solidFill>
                  <a:srgbClr val="FF0000"/>
                </a:solidFill>
              </a:rPr>
              <a:t>(0)    </a:t>
            </a:r>
            <a:r>
              <a:rPr lang="tr-TR" sz="1800" b="1" i="1" dirty="0" err="1">
                <a:solidFill>
                  <a:schemeClr val="tx1"/>
                </a:solidFill>
              </a:rPr>
              <a:t>zeroth</a:t>
            </a:r>
            <a:r>
              <a:rPr lang="tr-TR" sz="1800" b="1" i="1" dirty="0">
                <a:solidFill>
                  <a:schemeClr val="tx1"/>
                </a:solidFill>
              </a:rPr>
              <a:t> </a:t>
            </a:r>
            <a:r>
              <a:rPr lang="tr-TR" sz="1800" b="1" i="1" dirty="0" err="1">
                <a:solidFill>
                  <a:schemeClr val="tx1"/>
                </a:solidFill>
              </a:rPr>
              <a:t>byte</a:t>
            </a:r>
            <a:r>
              <a:rPr lang="tr-TR" sz="1800" b="1" i="1" dirty="0">
                <a:solidFill>
                  <a:schemeClr val="tx1"/>
                </a:solidFill>
              </a:rPr>
              <a:t> of </a:t>
            </a:r>
            <a:r>
              <a:rPr lang="tr-TR" sz="1800" b="1" i="1" dirty="0" err="1">
                <a:solidFill>
                  <a:schemeClr val="tx1"/>
                </a:solidFill>
              </a:rPr>
              <a:t>the</a:t>
            </a:r>
            <a:r>
              <a:rPr lang="tr-TR" sz="1800" b="1" i="1" dirty="0">
                <a:solidFill>
                  <a:schemeClr val="tx1"/>
                </a:solidFill>
              </a:rPr>
              <a:t> file.</a:t>
            </a:r>
          </a:p>
          <a:p>
            <a:r>
              <a:rPr lang="tr-TR" sz="1800" dirty="0" err="1">
                <a:solidFill>
                  <a:schemeClr val="tx1"/>
                </a:solidFill>
              </a:rPr>
              <a:t>phonebook.</a:t>
            </a:r>
            <a:r>
              <a:rPr lang="tr-TR" sz="1800" dirty="0" err="1">
                <a:solidFill>
                  <a:srgbClr val="FF0000"/>
                </a:solidFill>
              </a:rPr>
              <a:t>tell</a:t>
            </a:r>
            <a:r>
              <a:rPr lang="tr-TR" sz="1800" dirty="0">
                <a:solidFill>
                  <a:srgbClr val="FF0000"/>
                </a:solidFill>
              </a:rPr>
              <a:t>()         </a:t>
            </a:r>
            <a:r>
              <a:rPr lang="tr-TR" sz="1800" b="1" dirty="0" err="1">
                <a:solidFill>
                  <a:schemeClr val="tx1"/>
                </a:solidFill>
              </a:rPr>
              <a:t>tells</a:t>
            </a:r>
            <a:r>
              <a:rPr lang="tr-TR" sz="1800" b="1" dirty="0">
                <a:solidFill>
                  <a:schemeClr val="tx1"/>
                </a:solidFill>
              </a:rPr>
              <a:t> us </a:t>
            </a:r>
            <a:r>
              <a:rPr lang="tr-TR" sz="1800" b="1" dirty="0" err="1">
                <a:solidFill>
                  <a:schemeClr val="tx1"/>
                </a:solidFill>
              </a:rPr>
              <a:t>where</a:t>
            </a:r>
            <a:r>
              <a:rPr lang="tr-TR" sz="1800" b="1" dirty="0">
                <a:solidFill>
                  <a:schemeClr val="tx1"/>
                </a:solidFill>
              </a:rPr>
              <a:t> </a:t>
            </a:r>
            <a:r>
              <a:rPr lang="tr-TR" sz="1800" b="1" dirty="0" err="1">
                <a:solidFill>
                  <a:schemeClr val="tx1"/>
                </a:solidFill>
              </a:rPr>
              <a:t>we</a:t>
            </a:r>
            <a:r>
              <a:rPr lang="tr-TR" sz="1800" b="1" dirty="0">
                <a:solidFill>
                  <a:schemeClr val="tx1"/>
                </a:solidFill>
              </a:rPr>
              <a:t> </a:t>
            </a:r>
            <a:r>
              <a:rPr lang="tr-TR" sz="1800" b="1" dirty="0" err="1">
                <a:solidFill>
                  <a:schemeClr val="tx1"/>
                </a:solidFill>
              </a:rPr>
              <a:t>are</a:t>
            </a:r>
            <a:r>
              <a:rPr lang="tr-TR" sz="1800" b="1" dirty="0">
                <a:solidFill>
                  <a:schemeClr val="tx1"/>
                </a:solidFill>
              </a:rPr>
              <a:t> in </a:t>
            </a:r>
            <a:r>
              <a:rPr lang="tr-TR" sz="1800" b="1" dirty="0" err="1">
                <a:solidFill>
                  <a:schemeClr val="tx1"/>
                </a:solidFill>
              </a:rPr>
              <a:t>the</a:t>
            </a:r>
            <a:r>
              <a:rPr lang="tr-TR" sz="1800" b="1" dirty="0">
                <a:solidFill>
                  <a:schemeClr val="tx1"/>
                </a:solidFill>
              </a:rPr>
              <a:t> file, </a:t>
            </a:r>
            <a:r>
              <a:rPr lang="tr-TR" sz="1800" b="1" dirty="0" err="1">
                <a:solidFill>
                  <a:schemeClr val="tx1"/>
                </a:solidFill>
              </a:rPr>
              <a:t>bytewise</a:t>
            </a:r>
            <a:endParaRPr lang="tr-TR" sz="1800" b="1" dirty="0">
              <a:solidFill>
                <a:schemeClr val="tx1"/>
              </a:solidFill>
            </a:endParaRPr>
          </a:p>
          <a:p>
            <a:endParaRPr lang="tr-T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096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in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open(”</a:t>
            </a:r>
            <a:r>
              <a:rPr lang="en-US" dirty="0" err="1"/>
              <a:t>phonebook.txt</a:t>
            </a:r>
            <a:r>
              <a:rPr lang="en-US" dirty="0"/>
              <a:t>", "a") </a:t>
            </a:r>
            <a:r>
              <a:rPr lang="en-US" b="1" dirty="0">
                <a:solidFill>
                  <a:srgbClr val="FF0000"/>
                </a:solidFill>
              </a:rPr>
              <a:t>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f: </a:t>
            </a:r>
          </a:p>
          <a:p>
            <a:pPr marL="201168" lvl="1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>
                <a:solidFill>
                  <a:srgbClr val="FF0000"/>
                </a:solidFill>
              </a:rPr>
              <a:t>.write</a:t>
            </a:r>
            <a:r>
              <a:rPr lang="en-US" dirty="0"/>
              <a:t>(“\</a:t>
            </a:r>
            <a:r>
              <a:rPr lang="en-US" dirty="0" err="1"/>
              <a:t>nThompson</a:t>
            </a:r>
            <a:r>
              <a:rPr lang="en-US" dirty="0"/>
              <a:t>: 2122222222”)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file?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file is a collection of data that is stored on secondary storage like a disk or a thumb drive accessing a file means establishing a connection between the file and the program and moving data between the two.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in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open(”</a:t>
            </a:r>
            <a:r>
              <a:rPr lang="en-US" dirty="0" err="1"/>
              <a:t>phonebook.txt</a:t>
            </a:r>
            <a:r>
              <a:rPr lang="en-US" dirty="0"/>
              <a:t>", "a") </a:t>
            </a:r>
            <a:r>
              <a:rPr lang="en-US" b="1" dirty="0">
                <a:solidFill>
                  <a:srgbClr val="FF0000"/>
                </a:solidFill>
              </a:rPr>
              <a:t>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f: </a:t>
            </a:r>
          </a:p>
          <a:p>
            <a:pPr marL="201168" lvl="1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>
                <a:solidFill>
                  <a:srgbClr val="FF0000"/>
                </a:solidFill>
              </a:rPr>
              <a:t>.write</a:t>
            </a:r>
            <a:r>
              <a:rPr lang="en-US" dirty="0"/>
              <a:t>(“\</a:t>
            </a:r>
            <a:r>
              <a:rPr lang="en-US" dirty="0" err="1"/>
              <a:t>nThompson</a:t>
            </a:r>
            <a:r>
              <a:rPr lang="en-US" dirty="0"/>
              <a:t>: 2122222222”)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Now our file is:</a:t>
            </a:r>
          </a:p>
          <a:p>
            <a:r>
              <a:rPr lang="tr-TR" sz="1800" b="1" dirty="0" err="1"/>
              <a:t>Yuksel</a:t>
            </a:r>
            <a:r>
              <a:rPr lang="tr-TR" sz="1800" b="1" dirty="0"/>
              <a:t>: 9171111111</a:t>
            </a:r>
          </a:p>
          <a:p>
            <a:r>
              <a:rPr lang="tr-TR" sz="1800" b="1" dirty="0"/>
              <a:t>Smith:  6461111111</a:t>
            </a:r>
          </a:p>
          <a:p>
            <a:r>
              <a:rPr lang="tr-TR" sz="1800" b="1" dirty="0"/>
              <a:t>Johnson: 2121111111</a:t>
            </a:r>
          </a:p>
          <a:p>
            <a:r>
              <a:rPr lang="en-US" sz="1800" b="1" dirty="0"/>
              <a:t>Thompson: 2122222222</a:t>
            </a:r>
            <a:endParaRPr lang="tr-TR" sz="1800" b="1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5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in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What if we want to make a change in the beginning of the file?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Such as: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Jackson: 2122221222</a:t>
            </a:r>
          </a:p>
          <a:p>
            <a:r>
              <a:rPr lang="tr-TR" sz="1800" b="1" dirty="0"/>
              <a:t>  </a:t>
            </a:r>
            <a:r>
              <a:rPr lang="tr-TR" sz="1800" b="1" dirty="0" err="1"/>
              <a:t>Yuksel</a:t>
            </a:r>
            <a:r>
              <a:rPr lang="tr-TR" sz="1800" b="1" dirty="0"/>
              <a:t>: 9171111111</a:t>
            </a:r>
          </a:p>
          <a:p>
            <a:r>
              <a:rPr lang="tr-TR" sz="1800" b="1" dirty="0"/>
              <a:t>  Smith:  6461111111</a:t>
            </a:r>
          </a:p>
          <a:p>
            <a:r>
              <a:rPr lang="tr-TR" sz="1800" b="1" dirty="0"/>
              <a:t>  Johnson: 2121111111</a:t>
            </a:r>
          </a:p>
          <a:p>
            <a:r>
              <a:rPr lang="en-US" sz="1800" b="1" dirty="0"/>
              <a:t>  Thompson: 2122222222</a:t>
            </a:r>
            <a:endParaRPr lang="tr-TR" sz="1800" b="1" dirty="0"/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7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in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open(”</a:t>
            </a:r>
            <a:r>
              <a:rPr lang="en-US" dirty="0" err="1"/>
              <a:t>phonebook.txt</a:t>
            </a:r>
            <a:r>
              <a:rPr lang="en-US" dirty="0"/>
              <a:t>", “r+") </a:t>
            </a:r>
            <a:r>
              <a:rPr lang="en-US" b="1" dirty="0">
                <a:solidFill>
                  <a:srgbClr val="FF0000"/>
                </a:solidFill>
              </a:rPr>
              <a:t>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f: </a:t>
            </a:r>
          </a:p>
          <a:p>
            <a:pPr marL="566928" lvl="3" indent="0">
              <a:buNone/>
            </a:pPr>
            <a:r>
              <a:rPr lang="en-US" sz="2000" dirty="0"/>
              <a:t> data1 = </a:t>
            </a:r>
            <a:r>
              <a:rPr lang="en-US" sz="2000" dirty="0" err="1"/>
              <a:t>f.read</a:t>
            </a:r>
            <a:r>
              <a:rPr lang="en-US" sz="2000" dirty="0"/>
              <a:t>()</a:t>
            </a:r>
          </a:p>
          <a:p>
            <a:pPr marL="566928" lvl="3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f.seek</a:t>
            </a:r>
            <a:r>
              <a:rPr lang="en-US" sz="2000" dirty="0"/>
              <a:t>(0)</a:t>
            </a:r>
          </a:p>
          <a:p>
            <a:pPr marL="201168" lvl="1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f</a:t>
            </a:r>
            <a:r>
              <a:rPr lang="en-US" sz="2000" dirty="0" err="1">
                <a:solidFill>
                  <a:srgbClr val="FF0000"/>
                </a:solidFill>
              </a:rPr>
              <a:t>.write</a:t>
            </a:r>
            <a:r>
              <a:rPr lang="en-US" sz="2000" dirty="0"/>
              <a:t>(“Jackson: 2122221222\n”+data1)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09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in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open(”</a:t>
            </a:r>
            <a:r>
              <a:rPr lang="en-US" dirty="0" err="1"/>
              <a:t>phonebook.txt</a:t>
            </a:r>
            <a:r>
              <a:rPr lang="en-US" dirty="0"/>
              <a:t>", “r+") </a:t>
            </a:r>
            <a:r>
              <a:rPr lang="en-US" b="1" dirty="0">
                <a:solidFill>
                  <a:srgbClr val="FF0000"/>
                </a:solidFill>
              </a:rPr>
              <a:t>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f: </a:t>
            </a:r>
          </a:p>
          <a:p>
            <a:pPr marL="566928" lvl="3" indent="0">
              <a:buNone/>
            </a:pPr>
            <a:r>
              <a:rPr lang="en-US" sz="2000" dirty="0"/>
              <a:t> data1 = </a:t>
            </a:r>
            <a:r>
              <a:rPr lang="en-US" sz="2000" dirty="0" err="1"/>
              <a:t>f.read</a:t>
            </a:r>
            <a:r>
              <a:rPr lang="en-US" sz="2000" dirty="0"/>
              <a:t>()</a:t>
            </a:r>
          </a:p>
          <a:p>
            <a:pPr marL="566928" lvl="3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f.seek</a:t>
            </a:r>
            <a:r>
              <a:rPr lang="en-US" sz="2000" dirty="0"/>
              <a:t>(0)</a:t>
            </a:r>
          </a:p>
          <a:p>
            <a:pPr marL="201168" lvl="1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f</a:t>
            </a:r>
            <a:r>
              <a:rPr lang="en-US" sz="2000" dirty="0" err="1">
                <a:solidFill>
                  <a:srgbClr val="FF0000"/>
                </a:solidFill>
              </a:rPr>
              <a:t>.write</a:t>
            </a:r>
            <a:r>
              <a:rPr lang="en-US" sz="2000" dirty="0"/>
              <a:t>(“Jackson: 2122221222\n”+data1)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Now our file is:</a:t>
            </a:r>
          </a:p>
          <a:p>
            <a:pPr marL="201168" lvl="1" indent="0">
              <a:buNone/>
            </a:pPr>
            <a:r>
              <a:rPr lang="en-US" b="1" dirty="0"/>
              <a:t>Jackson: 2122221222</a:t>
            </a:r>
          </a:p>
          <a:p>
            <a:r>
              <a:rPr lang="tr-TR" sz="1800" b="1" dirty="0"/>
              <a:t>  </a:t>
            </a:r>
            <a:r>
              <a:rPr lang="tr-TR" sz="1800" b="1" dirty="0" err="1"/>
              <a:t>Yuksel</a:t>
            </a:r>
            <a:r>
              <a:rPr lang="tr-TR" sz="1800" b="1" dirty="0"/>
              <a:t>: 9171111111</a:t>
            </a:r>
          </a:p>
          <a:p>
            <a:r>
              <a:rPr lang="tr-TR" sz="1800" b="1" dirty="0"/>
              <a:t>  Smith:  6461111111</a:t>
            </a:r>
          </a:p>
          <a:p>
            <a:r>
              <a:rPr lang="tr-TR" sz="1800" b="1" dirty="0"/>
              <a:t>  Johnson: 2121111111</a:t>
            </a:r>
          </a:p>
          <a:p>
            <a:r>
              <a:rPr lang="en-US" sz="1800" b="1" dirty="0"/>
              <a:t>  Thompson: 2122222222</a:t>
            </a:r>
            <a:endParaRPr lang="tr-TR" sz="1800" b="1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9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print()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&gt;&gt;&gt;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print("http://", "www.", "google.", "com") </a:t>
            </a:r>
            <a:endParaRPr lang="en-US" sz="1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print("http://", "www.", "google.", "com", </a:t>
            </a:r>
            <a:r>
              <a:rPr lang="en-US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" ”)</a:t>
            </a:r>
          </a:p>
          <a:p>
            <a:pPr marL="0" indent="0">
              <a:buNone/>
            </a:pPr>
            <a:r>
              <a:rPr lang="tr-TR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b="1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",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mr-IN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".") </a:t>
            </a:r>
            <a:endParaRPr lang="tr-TR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 U.S.A</a:t>
            </a:r>
          </a:p>
          <a:p>
            <a:pPr marL="0" indent="0">
              <a:buNone/>
            </a:pPr>
            <a:endParaRPr lang="tr-TR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&gt;&gt;&gt; print("one","two","three",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=" sheep jumped over over     the fence \n")</a:t>
            </a:r>
          </a:p>
          <a:p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one sheep jumped over over the fence </a:t>
            </a:r>
          </a:p>
          <a:p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two sheep jumped over over the fence </a:t>
            </a:r>
          </a:p>
          <a:p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586289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print()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“N”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“Y”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mr-I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tr-T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tr-TR" dirty="0">
                <a:latin typeface="Consolas" charset="0"/>
                <a:ea typeface="Consolas" charset="0"/>
                <a:cs typeface="Consolas" charset="0"/>
              </a:rPr>
              <a:t>  N Y ?</a:t>
            </a:r>
          </a:p>
          <a:p>
            <a:pPr marL="0" indent="0">
              <a:buNone/>
            </a:pP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“N”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“Y”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mr-I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tr-TR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tr-T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tr-TR" dirty="0">
                <a:latin typeface="Consolas" charset="0"/>
                <a:ea typeface="Consolas" charset="0"/>
                <a:cs typeface="Consolas" charset="0"/>
              </a:rPr>
              <a:t>  NY</a:t>
            </a:r>
          </a:p>
          <a:p>
            <a:pPr marL="0" indent="0">
              <a:buNone/>
            </a:pPr>
            <a:r>
              <a:rPr lang="tr-TR" b="1" dirty="0"/>
              <a:t>&gt;&gt;&gt; </a:t>
            </a:r>
            <a:r>
              <a:rPr lang="tr-TR" dirty="0" err="1"/>
              <a:t>print</a:t>
            </a:r>
            <a:r>
              <a:rPr lang="tr-TR" dirty="0"/>
              <a:t>(“</a:t>
            </a:r>
            <a:r>
              <a:rPr lang="tr-TR" dirty="0" err="1"/>
              <a:t>Today</a:t>
            </a:r>
            <a:r>
              <a:rPr lang="tr-TR" dirty="0"/>
              <a:t> is </a:t>
            </a:r>
            <a:r>
              <a:rPr lang="tr-TR" dirty="0" err="1"/>
              <a:t>Tuesday</a:t>
            </a:r>
            <a:r>
              <a:rPr lang="tr-TR" dirty="0"/>
              <a:t>”, </a:t>
            </a:r>
            <a:r>
              <a:rPr lang="tr-TR" dirty="0" err="1">
                <a:solidFill>
                  <a:srgbClr val="FF0000"/>
                </a:solidFill>
              </a:rPr>
              <a:t>end</a:t>
            </a:r>
            <a:r>
              <a:rPr lang="tr-TR" dirty="0">
                <a:solidFill>
                  <a:srgbClr val="FF0000"/>
                </a:solidFill>
              </a:rPr>
              <a:t>=</a:t>
            </a:r>
            <a:r>
              <a:rPr lang="tr-TR" dirty="0"/>
              <a:t>"</a:t>
            </a:r>
            <a:r>
              <a:rPr lang="tr-TR" b="1" dirty="0"/>
              <a:t>\n</a:t>
            </a:r>
            <a:r>
              <a:rPr lang="tr-TR" dirty="0"/>
              <a:t>") </a:t>
            </a:r>
          </a:p>
          <a:p>
            <a:pPr marL="0" indent="0">
              <a:buNone/>
            </a:pPr>
            <a:r>
              <a:rPr lang="tr-TR" dirty="0" err="1"/>
              <a:t>Today</a:t>
            </a:r>
            <a:r>
              <a:rPr lang="tr-TR" dirty="0"/>
              <a:t> is </a:t>
            </a:r>
            <a:r>
              <a:rPr lang="tr-TR" dirty="0" err="1"/>
              <a:t>Tuesday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print("today is Tuesday", end=".");print("tomorrow is Wednesday.")</a:t>
            </a:r>
            <a:endParaRPr lang="tr-T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/>
              <a:t>today is </a:t>
            </a:r>
            <a:r>
              <a:rPr lang="en-US" dirty="0" err="1"/>
              <a:t>Tuesday.tomorrow</a:t>
            </a:r>
            <a:r>
              <a:rPr lang="en-US" dirty="0"/>
              <a:t> is Wednesday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62319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want, we can print something to a file by using print() function.</a:t>
            </a:r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dirty="0"/>
              <a:t>file1= open(”file1.txt", "w") </a:t>
            </a:r>
          </a:p>
          <a:p>
            <a:r>
              <a:rPr lang="en-US" b="1" dirty="0"/>
              <a:t>&gt;&gt;&gt; </a:t>
            </a:r>
            <a:r>
              <a:rPr lang="en-US" dirty="0"/>
              <a:t>print(“My name is Python, Monty Python!”, file=file1) </a:t>
            </a:r>
          </a:p>
          <a:p>
            <a:r>
              <a:rPr lang="en-US" b="1" dirty="0"/>
              <a:t>&gt;&gt;&gt; </a:t>
            </a:r>
            <a:r>
              <a:rPr lang="en-US" dirty="0"/>
              <a:t>file1.close()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6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&gt;&gt;&gt; </a:t>
            </a:r>
            <a:r>
              <a:rPr lang="en-US" dirty="0"/>
              <a:t>f = open(”</a:t>
            </a:r>
            <a:r>
              <a:rPr lang="en-US" dirty="0" err="1"/>
              <a:t>private_information.txt</a:t>
            </a:r>
            <a:r>
              <a:rPr lang="en-US" dirty="0"/>
              <a:t>", "w")</a:t>
            </a:r>
          </a:p>
          <a:p>
            <a:r>
              <a:rPr lang="en-US" b="1" dirty="0"/>
              <a:t>&gt;&gt;&gt; </a:t>
            </a:r>
            <a:r>
              <a:rPr lang="en-US" dirty="0"/>
              <a:t>print(“Very private information 1”, file=f)</a:t>
            </a:r>
          </a:p>
          <a:p>
            <a:r>
              <a:rPr lang="en-US" b="1" dirty="0"/>
              <a:t>&gt;&gt;&gt; </a:t>
            </a:r>
            <a:r>
              <a:rPr lang="en-US" dirty="0"/>
              <a:t>print(“Very private information 2”, file=f)</a:t>
            </a:r>
          </a:p>
          <a:p>
            <a:r>
              <a:rPr lang="en-US" b="1" dirty="0"/>
              <a:t>&gt;&gt;&gt; </a:t>
            </a:r>
            <a:r>
              <a:rPr lang="en-US" dirty="0"/>
              <a:t>print(“Very private information 3”, file=f)</a:t>
            </a:r>
          </a:p>
          <a:p>
            <a:endParaRPr lang="en-US" dirty="0"/>
          </a:p>
          <a:p>
            <a:r>
              <a:rPr lang="en-US" dirty="0"/>
              <a:t>Now check if your file contains these lines..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&gt;&gt;&gt; </a:t>
            </a:r>
            <a:r>
              <a:rPr lang="en-US" dirty="0"/>
              <a:t>f = open(”</a:t>
            </a:r>
            <a:r>
              <a:rPr lang="en-US" dirty="0" err="1"/>
              <a:t>private_information.txt</a:t>
            </a:r>
            <a:r>
              <a:rPr lang="en-US" dirty="0"/>
              <a:t>", "w")</a:t>
            </a:r>
          </a:p>
          <a:p>
            <a:r>
              <a:rPr lang="en-US" b="1" dirty="0"/>
              <a:t>&gt;&gt;&gt; </a:t>
            </a:r>
            <a:r>
              <a:rPr lang="en-US" dirty="0"/>
              <a:t>print(“Very private information 1”, file=f)</a:t>
            </a:r>
          </a:p>
          <a:p>
            <a:r>
              <a:rPr lang="en-US" b="1" dirty="0"/>
              <a:t>&gt;&gt;&gt; </a:t>
            </a:r>
            <a:r>
              <a:rPr lang="en-US" dirty="0"/>
              <a:t>print(“Very private information 2”, file=f)</a:t>
            </a:r>
          </a:p>
          <a:p>
            <a:r>
              <a:rPr lang="en-US" b="1" dirty="0"/>
              <a:t>&gt;&gt;&gt; </a:t>
            </a:r>
            <a:r>
              <a:rPr lang="en-US" dirty="0"/>
              <a:t>print(“Very private information 3”, file=f)</a:t>
            </a:r>
          </a:p>
          <a:p>
            <a:endParaRPr lang="en-US" dirty="0"/>
          </a:p>
          <a:p>
            <a:r>
              <a:rPr lang="en-US" dirty="0"/>
              <a:t>Now check if your file contains these lines..</a:t>
            </a:r>
          </a:p>
          <a:p>
            <a:r>
              <a:rPr lang="en-US" dirty="0"/>
              <a:t>It does not. Until you close the file.</a:t>
            </a:r>
          </a:p>
          <a:p>
            <a:r>
              <a:rPr lang="mr-IN" b="1" dirty="0"/>
              <a:t>&gt;&gt;&gt; </a:t>
            </a:r>
            <a:r>
              <a:rPr lang="mr-IN" dirty="0" err="1"/>
              <a:t>f.close</a:t>
            </a:r>
            <a:r>
              <a:rPr lang="mr-IN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7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&gt;&gt;&gt; </a:t>
            </a:r>
            <a:r>
              <a:rPr lang="en-US" dirty="0"/>
              <a:t>f = open("</a:t>
            </a:r>
            <a:r>
              <a:rPr lang="en-US" dirty="0" err="1"/>
              <a:t>private_information.txt</a:t>
            </a:r>
            <a:r>
              <a:rPr lang="en-US" dirty="0"/>
              <a:t>", "w")</a:t>
            </a:r>
          </a:p>
          <a:p>
            <a:r>
              <a:rPr lang="en-US" b="1" dirty="0"/>
              <a:t>&gt;&gt;&gt; </a:t>
            </a:r>
            <a:r>
              <a:rPr lang="en-US" dirty="0"/>
              <a:t>print("Very private information 1", file=f)</a:t>
            </a:r>
          </a:p>
          <a:p>
            <a:r>
              <a:rPr lang="en-US" b="1" dirty="0"/>
              <a:t>&gt;&gt;&gt; </a:t>
            </a:r>
            <a:r>
              <a:rPr lang="en-US" dirty="0"/>
              <a:t>print("Very private information 2", file=f)</a:t>
            </a:r>
          </a:p>
          <a:p>
            <a:r>
              <a:rPr lang="en-US" b="1" dirty="0"/>
              <a:t>&gt;&gt;&gt; </a:t>
            </a:r>
            <a:r>
              <a:rPr lang="en-US" dirty="0"/>
              <a:t>print("Very private information 3", file=f)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check if your file contains these lines..</a:t>
            </a:r>
          </a:p>
          <a:p>
            <a:r>
              <a:rPr lang="en-US" dirty="0"/>
              <a:t>It does not. Until you close the file.</a:t>
            </a:r>
          </a:p>
          <a:p>
            <a:r>
              <a:rPr lang="mr-IN" b="1" dirty="0"/>
              <a:t>&gt;&gt;&gt; </a:t>
            </a:r>
            <a:r>
              <a:rPr lang="mr-IN" dirty="0" err="1"/>
              <a:t>f.close</a:t>
            </a:r>
            <a:r>
              <a:rPr lang="mr-IN" dirty="0"/>
              <a:t>()</a:t>
            </a:r>
            <a:endParaRPr lang="tr-TR" dirty="0"/>
          </a:p>
          <a:p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do not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open-close</a:t>
            </a:r>
            <a:r>
              <a:rPr lang="tr-TR" dirty="0"/>
              <a:t> file </a:t>
            </a:r>
            <a:r>
              <a:rPr lang="tr-TR" dirty="0" err="1"/>
              <a:t>continuously</a:t>
            </a:r>
            <a:r>
              <a:rPr lang="tr-TR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2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files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Files come in two general types:</a:t>
            </a:r>
          </a:p>
          <a:p>
            <a:r>
              <a:rPr lang="en-US" b="1" i="1" dirty="0"/>
              <a:t>Text files</a:t>
            </a:r>
            <a:r>
              <a:rPr lang="en-US" b="1" dirty="0"/>
              <a:t>: </a:t>
            </a:r>
            <a:r>
              <a:rPr lang="en-US" dirty="0"/>
              <a:t>Files where control characters such as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“\n"</a:t>
            </a:r>
            <a:r>
              <a:rPr lang="en-US" dirty="0"/>
              <a:t> are translated. This are generally human readable</a:t>
            </a:r>
          </a:p>
          <a:p>
            <a:endParaRPr lang="en-US" b="1" i="1" dirty="0"/>
          </a:p>
          <a:p>
            <a:r>
              <a:rPr lang="en-US" b="1" i="1" dirty="0"/>
              <a:t>Binary files</a:t>
            </a:r>
            <a:r>
              <a:rPr lang="en-US" b="1" dirty="0"/>
              <a:t>: </a:t>
            </a:r>
            <a:r>
              <a:rPr lang="en-US" dirty="0"/>
              <a:t>All the information is taken directly without translation. Not readable and contains non-readable info.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&gt;&gt;&gt; </a:t>
            </a:r>
            <a:r>
              <a:rPr lang="en-US" dirty="0"/>
              <a:t>print(“Very private information”, file=f, </a:t>
            </a:r>
            <a:r>
              <a:rPr lang="en-US" dirty="0">
                <a:solidFill>
                  <a:srgbClr val="FF0000"/>
                </a:solidFill>
              </a:rPr>
              <a:t>flush=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Now the file will contain this line above without closing the file.</a:t>
            </a:r>
          </a:p>
          <a:p>
            <a:endParaRPr lang="en-US" dirty="0"/>
          </a:p>
          <a:p>
            <a:r>
              <a:rPr lang="en-US" dirty="0"/>
              <a:t>Please note that flush is False by default.</a:t>
            </a:r>
          </a:p>
        </p:txBody>
      </p:sp>
    </p:spTree>
    <p:extLst>
      <p:ext uri="{BB962C8B-B14F-4D97-AF65-F5344CB8AC3E}">
        <p14:creationId xmlns:p14="http://schemas.microsoft.com/office/powerpoint/2010/main" val="926353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print(“A horse, a horse! My kingdom for a horse!”)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Is actually:</a:t>
            </a:r>
          </a:p>
          <a:p>
            <a:endParaRPr lang="en-US" dirty="0"/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print("A horse, a horse! My kingdom for a horse!",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",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end=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"\n",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file=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sys.stdout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42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N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W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K</a:t>
            </a:r>
          </a:p>
          <a:p>
            <a:endParaRPr lang="en-US" dirty="0"/>
          </a:p>
          <a:p>
            <a:r>
              <a:rPr lang="en-US" dirty="0"/>
              <a:t>N      E      W     Y      O      R      K      M     E      T    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8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Make a list for each line of a file, where each element of a list is a word of the text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09E93-8AA1-6545-9E32-570D6943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42164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4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90800" y="2286000"/>
            <a:ext cx="4648200" cy="1676400"/>
          </a:xfrm>
        </p:spPr>
        <p:txBody>
          <a:bodyPr/>
          <a:lstStyle/>
          <a:p>
            <a:r>
              <a:rPr lang="en-US" sz="4800" dirty="0"/>
              <a:t>Exercise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2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Puzzle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following listings show how one might solve the following puzzle: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through a file of words, one word per line, and identify any English word that has all the vowels in order, with only one example of each vowel.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For example, “abstemious”, “facetious”, “abstentious”</a:t>
            </a:r>
          </a:p>
        </p:txBody>
      </p:sp>
    </p:spTree>
    <p:extLst>
      <p:ext uri="{BB962C8B-B14F-4D97-AF65-F5344CB8AC3E}">
        <p14:creationId xmlns:p14="http://schemas.microsoft.com/office/powerpoint/2010/main" val="841666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859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consider strings as character sets, and files as word sets for FOR loops, and IF statements;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#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character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i="1" dirty="0"/>
              <a:t>string</a:t>
            </a:r>
          </a:p>
          <a:p>
            <a:pPr marL="201168" lvl="1" indent="0">
              <a:buNone/>
            </a:pPr>
            <a:r>
              <a:rPr lang="en-US" dirty="0"/>
              <a:t>#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character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i="1" dirty="0"/>
              <a:t>string</a:t>
            </a:r>
          </a:p>
          <a:p>
            <a:pPr marL="0" indent="0">
              <a:buNone/>
            </a:pPr>
            <a:r>
              <a:rPr lang="en-US" dirty="0"/>
              <a:t>To measure the length of a string; </a:t>
            </a:r>
            <a:r>
              <a:rPr lang="en-US" b="1" dirty="0" err="1"/>
              <a:t>len</a:t>
            </a:r>
            <a:r>
              <a:rPr lang="en-US" dirty="0"/>
              <a:t>(string)</a:t>
            </a:r>
          </a:p>
          <a:p>
            <a:pPr marL="0" indent="0">
              <a:buNone/>
            </a:pPr>
            <a:r>
              <a:rPr lang="en-US" dirty="0"/>
              <a:t>To concatenate strings you can use </a:t>
            </a:r>
            <a:r>
              <a:rPr lang="en-US" b="1" dirty="0"/>
              <a:t>+</a:t>
            </a:r>
            <a:r>
              <a:rPr lang="en-US" dirty="0"/>
              <a:t> operator</a:t>
            </a:r>
          </a:p>
          <a:p>
            <a:pPr marL="0" indent="0">
              <a:buNone/>
            </a:pPr>
            <a:r>
              <a:rPr lang="en-US" dirty="0"/>
              <a:t>You can consider every word contains lowercase letters. If not, you should convert them to lowercase letters.</a:t>
            </a:r>
          </a:p>
          <a:p>
            <a:r>
              <a:rPr lang="en-US" dirty="0"/>
              <a:t>Some useful string methods:  </a:t>
            </a:r>
          </a:p>
          <a:p>
            <a:r>
              <a:rPr lang="en-US" dirty="0" err="1"/>
              <a:t>string</a:t>
            </a:r>
            <a:r>
              <a:rPr lang="en-US" b="1" dirty="0" err="1"/>
              <a:t>.lower</a:t>
            </a:r>
            <a:r>
              <a:rPr lang="en-US" b="1" dirty="0"/>
              <a:t>()   </a:t>
            </a:r>
            <a:r>
              <a:rPr lang="en-US" dirty="0"/>
              <a:t>convert all characters to lowercase. </a:t>
            </a:r>
          </a:p>
          <a:p>
            <a:r>
              <a:rPr lang="en-US" sz="2000" dirty="0" err="1"/>
              <a:t>string</a:t>
            </a:r>
            <a:r>
              <a:rPr lang="en-US" sz="2000" b="1" dirty="0" err="1"/>
              <a:t>.strip</a:t>
            </a:r>
            <a:r>
              <a:rPr lang="en-US" sz="2000" b="1" dirty="0"/>
              <a:t>()   </a:t>
            </a:r>
            <a:r>
              <a:rPr lang="en-US" sz="2000" dirty="0"/>
              <a:t>#removes leading and ending white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2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Objects or stream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opening a file, you create a file object or file stream that is a connection between the file information on disk and the program.</a:t>
            </a:r>
          </a:p>
          <a:p>
            <a:endParaRPr lang="en-US" sz="2800" dirty="0"/>
          </a:p>
          <a:p>
            <a:r>
              <a:rPr lang="en-US" sz="2800" dirty="0"/>
              <a:t>The stream contains a </a:t>
            </a:r>
            <a:r>
              <a:rPr lang="en-US" sz="2800" u="sng" dirty="0"/>
              <a:t>buffer</a:t>
            </a:r>
            <a:r>
              <a:rPr lang="en-US" sz="2800" dirty="0"/>
              <a:t> of the information from the file, and provides the information to the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9600"/>
            <a:ext cx="7162800" cy="4695613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289965" y="5715000"/>
            <a:ext cx="4564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6.1 Input-output streams.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Reading from a disk is very slow. Thus the computer will read a lot of data from a file in the hopes that, if you need the data in the future, it will be buffered in the file object.</a:t>
            </a:r>
          </a:p>
          <a:p>
            <a:endParaRPr lang="en-US" sz="2800" dirty="0"/>
          </a:p>
          <a:p>
            <a:r>
              <a:rPr lang="en-US" sz="2800" dirty="0"/>
              <a:t>This means that the file object contains a copy of information from the file called a </a:t>
            </a:r>
            <a:r>
              <a:rPr lang="en-US" sz="2800" u="sng" dirty="0"/>
              <a:t>cache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file object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525963"/>
          </a:xfrm>
        </p:spPr>
        <p:txBody>
          <a:bodyPr/>
          <a:lstStyle/>
          <a:p>
            <a:pPr>
              <a:buNone/>
            </a:pPr>
            <a:endParaRPr lang="en-US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2D2D8A"/>
                </a:solidFill>
                <a:latin typeface="Courier New"/>
                <a:cs typeface="Courier New"/>
              </a:rPr>
              <a:t>	</a:t>
            </a:r>
            <a:r>
              <a:rPr lang="en-US" dirty="0" err="1">
                <a:solidFill>
                  <a:srgbClr val="2D2D8A"/>
                </a:solidFill>
                <a:latin typeface="Courier New"/>
                <a:cs typeface="Courier New"/>
              </a:rPr>
              <a:t>my_file</a:t>
            </a:r>
            <a:r>
              <a:rPr lang="en-US" dirty="0">
                <a:solidFill>
                  <a:srgbClr val="2D2D8A"/>
                </a:solidFill>
                <a:latin typeface="Courier New"/>
                <a:cs typeface="Courier New"/>
              </a:rPr>
              <a:t> = open("</a:t>
            </a:r>
            <a:r>
              <a:rPr lang="en-US" dirty="0" err="1">
                <a:solidFill>
                  <a:srgbClr val="2D2D8A"/>
                </a:solidFill>
                <a:latin typeface="Courier New"/>
                <a:cs typeface="Courier New"/>
              </a:rPr>
              <a:t>my_file.txt</a:t>
            </a:r>
            <a:r>
              <a:rPr lang="en-US" dirty="0">
                <a:solidFill>
                  <a:srgbClr val="2D2D8A"/>
                </a:solidFill>
                <a:latin typeface="Courier New"/>
                <a:cs typeface="Courier New"/>
              </a:rPr>
              <a:t>", "r")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90"/>
                </a:solidFill>
                <a:latin typeface="Courier New"/>
                <a:cs typeface="Courier New"/>
              </a:rPr>
              <a:t>my_file</a:t>
            </a:r>
            <a:r>
              <a:rPr lang="en-US" dirty="0"/>
              <a:t> is the file object. It contains the buffer of information.</a:t>
            </a:r>
          </a:p>
          <a:p>
            <a:r>
              <a:rPr lang="en-US" dirty="0"/>
              <a:t> The open function creates the connection between the disk file and the file object. </a:t>
            </a:r>
          </a:p>
          <a:p>
            <a:r>
              <a:rPr lang="en-US" dirty="0"/>
              <a:t> The first quoted string is the file name on disk, the second is the mode to open it (</a:t>
            </a:r>
            <a:r>
              <a:rPr lang="en-US" dirty="0" err="1"/>
              <a:t>here,</a:t>
            </a:r>
            <a:r>
              <a:rPr lang="en-US" dirty="0" err="1">
                <a:solidFill>
                  <a:srgbClr val="000090"/>
                </a:solidFill>
                <a:latin typeface="Courier New"/>
                <a:cs typeface="Courier New"/>
              </a:rPr>
              <a:t>"r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"</a:t>
            </a:r>
            <a:r>
              <a:rPr lang="en-US" dirty="0"/>
              <a:t> means to read)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 When the program is finished with a file, we </a:t>
            </a:r>
            <a:r>
              <a:rPr lang="en-US" sz="2400" dirty="0">
                <a:latin typeface="Courier New"/>
                <a:cs typeface="Courier New"/>
              </a:rPr>
              <a:t>close</a:t>
            </a:r>
            <a:r>
              <a:rPr lang="en-US" sz="2400" dirty="0"/>
              <a:t> the file</a:t>
            </a:r>
          </a:p>
          <a:p>
            <a:pPr marL="0" indent="0">
              <a:buNone/>
            </a:pPr>
            <a:r>
              <a:rPr lang="en-US" sz="2400" dirty="0"/>
              <a:t>-  Flush the buffer contents from the computer to the file</a:t>
            </a:r>
          </a:p>
          <a:p>
            <a:pPr marL="0" indent="0">
              <a:buNone/>
            </a:pPr>
            <a:r>
              <a:rPr lang="en-US" sz="2400" dirty="0"/>
              <a:t>-  Tear down the connection to the file</a:t>
            </a:r>
          </a:p>
          <a:p>
            <a:r>
              <a:rPr lang="en-US" sz="2400" dirty="0">
                <a:solidFill>
                  <a:srgbClr val="000090"/>
                </a:solidFill>
                <a:latin typeface="Courier New"/>
                <a:cs typeface="Courier New"/>
              </a:rPr>
              <a:t>close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 u="sng" dirty="0"/>
              <a:t>method</a:t>
            </a:r>
            <a:r>
              <a:rPr lang="en-US" sz="2400" dirty="0"/>
              <a:t> of a file object.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file_obj.close</a:t>
            </a:r>
            <a:r>
              <a:rPr lang="en-US" sz="2400" dirty="0">
                <a:latin typeface="Courier New"/>
                <a:cs typeface="Courier New"/>
              </a:rPr>
              <a:t>()</a:t>
            </a:r>
          </a:p>
          <a:p>
            <a:pPr marL="514350" indent="-457200"/>
            <a:r>
              <a:rPr lang="en-US" sz="2400" dirty="0">
                <a:cs typeface="Courier New"/>
              </a:rPr>
              <a:t>All files should be closed!</a:t>
            </a:r>
          </a:p>
        </p:txBody>
      </p:sp>
    </p:spTree>
    <p:extLst>
      <p:ext uri="{BB962C8B-B14F-4D97-AF65-F5344CB8AC3E}">
        <p14:creationId xmlns:p14="http://schemas.microsoft.com/office/powerpoint/2010/main" val="292996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the disk file?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opened, the name of the file can come in one of two forms:</a:t>
            </a:r>
          </a:p>
          <a:p>
            <a:r>
              <a:rPr lang="en-US" sz="2400" dirty="0">
                <a:solidFill>
                  <a:srgbClr val="000090"/>
                </a:solidFill>
                <a:latin typeface="Courier New"/>
                <a:cs typeface="Courier New"/>
              </a:rPr>
              <a:t>"</a:t>
            </a:r>
            <a:r>
              <a:rPr lang="en-US" sz="2400" dirty="0" err="1">
                <a:solidFill>
                  <a:srgbClr val="000090"/>
                </a:solidFill>
                <a:latin typeface="Courier New"/>
                <a:cs typeface="Courier New"/>
              </a:rPr>
              <a:t>file.txt</a:t>
            </a:r>
            <a:r>
              <a:rPr lang="en-US" sz="2400" dirty="0">
                <a:solidFill>
                  <a:srgbClr val="000090"/>
                </a:solidFill>
                <a:latin typeface="Courier New"/>
                <a:cs typeface="Courier New"/>
              </a:rPr>
              <a:t>" </a:t>
            </a:r>
            <a:r>
              <a:rPr lang="en-US" sz="2400" dirty="0"/>
              <a:t>assumes the file name is </a:t>
            </a:r>
            <a:r>
              <a:rPr lang="en-US" sz="2400" dirty="0" err="1"/>
              <a:t>file.txt</a:t>
            </a:r>
            <a:r>
              <a:rPr lang="en-US" sz="2400" dirty="0"/>
              <a:t> and it is located in the current program directory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90"/>
                </a:solidFill>
                <a:latin typeface="Courier New"/>
                <a:cs typeface="Courier New"/>
              </a:rPr>
              <a:t>"c:\bill\</a:t>
            </a:r>
            <a:r>
              <a:rPr lang="en-US" sz="2400" dirty="0" err="1">
                <a:solidFill>
                  <a:srgbClr val="000090"/>
                </a:solidFill>
                <a:latin typeface="Courier New"/>
                <a:cs typeface="Courier New"/>
              </a:rPr>
              <a:t>file.txt</a:t>
            </a:r>
            <a:r>
              <a:rPr lang="en-US" sz="2400" dirty="0">
                <a:solidFill>
                  <a:srgbClr val="000090"/>
                </a:solidFill>
                <a:latin typeface="Courier New"/>
                <a:cs typeface="Courier New"/>
              </a:rPr>
              <a:t>" </a:t>
            </a:r>
            <a:r>
              <a:rPr lang="en-US" sz="2400" dirty="0"/>
              <a:t>is the fully qualified file name and includes the directory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4020</TotalTime>
  <Words>1772</Words>
  <Application>Microsoft Macintosh PowerPoint</Application>
  <PresentationFormat>On-screen Show (4:3)</PresentationFormat>
  <Paragraphs>240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Bernard MT Condensed</vt:lpstr>
      <vt:lpstr>Calibri</vt:lpstr>
      <vt:lpstr>Calibri Light</vt:lpstr>
      <vt:lpstr>Consolas</vt:lpstr>
      <vt:lpstr>Courier New</vt:lpstr>
      <vt:lpstr>Rosewood Std Regular</vt:lpstr>
      <vt:lpstr>Tahoma</vt:lpstr>
      <vt:lpstr>Wingdings</vt:lpstr>
      <vt:lpstr>Retrospect</vt:lpstr>
      <vt:lpstr>Python Programming: An Introduction To Computer Science</vt:lpstr>
      <vt:lpstr>What is a file?</vt:lpstr>
      <vt:lpstr>Two types of files</vt:lpstr>
      <vt:lpstr>File Objects or stream</vt:lpstr>
      <vt:lpstr>PowerPoint Presentation</vt:lpstr>
      <vt:lpstr>Buffering</vt:lpstr>
      <vt:lpstr>Making a file object</vt:lpstr>
      <vt:lpstr>close</vt:lpstr>
      <vt:lpstr>Where is the disk file?</vt:lpstr>
      <vt:lpstr>Different modes</vt:lpstr>
      <vt:lpstr>Careful with write modes</vt:lpstr>
      <vt:lpstr>Text files use strings</vt:lpstr>
      <vt:lpstr>Writing to a file</vt:lpstr>
      <vt:lpstr>Reading from a file</vt:lpstr>
      <vt:lpstr>Reading from a file</vt:lpstr>
      <vt:lpstr>Reading from a file</vt:lpstr>
      <vt:lpstr>Reading from a file</vt:lpstr>
      <vt:lpstr>Reading from a file</vt:lpstr>
      <vt:lpstr>Making changes in the files</vt:lpstr>
      <vt:lpstr>Making changes in the files</vt:lpstr>
      <vt:lpstr>Making changes in the files</vt:lpstr>
      <vt:lpstr>Making changes in the files</vt:lpstr>
      <vt:lpstr>Making changes in the files</vt:lpstr>
      <vt:lpstr>More on print() function.</vt:lpstr>
      <vt:lpstr>More on print() function.</vt:lpstr>
      <vt:lpstr>More on print() function</vt:lpstr>
      <vt:lpstr>More on print() function</vt:lpstr>
      <vt:lpstr>More on print() function</vt:lpstr>
      <vt:lpstr>More on print() function</vt:lpstr>
      <vt:lpstr>More on print() function</vt:lpstr>
      <vt:lpstr>More on print() function</vt:lpstr>
      <vt:lpstr>More on print() function</vt:lpstr>
      <vt:lpstr>Exercise</vt:lpstr>
      <vt:lpstr>PowerPoint Presentation</vt:lpstr>
      <vt:lpstr>Word Puzzle</vt:lpstr>
      <vt:lpstr>Hints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Microsoft Office User</cp:lastModifiedBy>
  <cp:revision>98</cp:revision>
  <dcterms:created xsi:type="dcterms:W3CDTF">2012-03-21T18:49:41Z</dcterms:created>
  <dcterms:modified xsi:type="dcterms:W3CDTF">2019-11-05T17:00:16Z</dcterms:modified>
</cp:coreProperties>
</file>