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759" r:id="rId6"/>
    <p:sldId id="765" r:id="rId7"/>
    <p:sldId id="763" r:id="rId8"/>
    <p:sldId id="265" r:id="rId9"/>
    <p:sldId id="272" r:id="rId10"/>
    <p:sldId id="269" r:id="rId11"/>
    <p:sldId id="273" r:id="rId12"/>
    <p:sldId id="770" r:id="rId13"/>
    <p:sldId id="773" r:id="rId14"/>
    <p:sldId id="760" r:id="rId15"/>
    <p:sldId id="774" r:id="rId16"/>
    <p:sldId id="767" r:id="rId17"/>
    <p:sldId id="775" r:id="rId18"/>
    <p:sldId id="769" r:id="rId19"/>
    <p:sldId id="768" r:id="rId20"/>
    <p:sldId id="772" r:id="rId21"/>
    <p:sldId id="776" r:id="rId22"/>
    <p:sldId id="766" r:id="rId23"/>
    <p:sldId id="777" r:id="rId24"/>
  </p:sldIdLst>
  <p:sldSz cx="12192000" cy="6858000"/>
  <p:notesSz cx="9929813" cy="67992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6817" autoAdjust="0"/>
  </p:normalViewPr>
  <p:slideViewPr>
    <p:cSldViewPr snapToGrid="0">
      <p:cViewPr varScale="1">
        <p:scale>
          <a:sx n="114" d="100"/>
          <a:sy n="114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wan kim" userId="64d11470-30f7-4296-b0f7-e955425f0232" providerId="ADAL" clId="{1BD49B97-CE89-4B59-B5A8-34FE8D4A4C6C}"/>
    <pc:docChg chg="undo redo custSel addSld delSld modSld sldOrd">
      <pc:chgData name="yihwan kim" userId="64d11470-30f7-4296-b0f7-e955425f0232" providerId="ADAL" clId="{1BD49B97-CE89-4B59-B5A8-34FE8D4A4C6C}" dt="2021-04-30T04:34:16.711" v="48727" actId="20577"/>
      <pc:docMkLst>
        <pc:docMk/>
      </pc:docMkLst>
      <pc:sldChg chg="addSp modSp modNotesTx">
        <pc:chgData name="yihwan kim" userId="64d11470-30f7-4296-b0f7-e955425f0232" providerId="ADAL" clId="{1BD49B97-CE89-4B59-B5A8-34FE8D4A4C6C}" dt="2021-04-29T17:40:43.005" v="43917" actId="20577"/>
        <pc:sldMkLst>
          <pc:docMk/>
          <pc:sldMk cId="3454671565" sldId="256"/>
        </pc:sldMkLst>
        <pc:spChg chg="mod">
          <ac:chgData name="yihwan kim" userId="64d11470-30f7-4296-b0f7-e955425f0232" providerId="ADAL" clId="{1BD49B97-CE89-4B59-B5A8-34FE8D4A4C6C}" dt="2021-04-28T15:49:03.653" v="62" actId="20577"/>
          <ac:spMkLst>
            <pc:docMk/>
            <pc:sldMk cId="3454671565" sldId="256"/>
            <ac:spMk id="2" creationId="{5F9D6DA9-9C16-4358-85B0-8C16D957C8EC}"/>
          </ac:spMkLst>
        </pc:spChg>
        <pc:spChg chg="mod">
          <ac:chgData name="yihwan kim" userId="64d11470-30f7-4296-b0f7-e955425f0232" providerId="ADAL" clId="{1BD49B97-CE89-4B59-B5A8-34FE8D4A4C6C}" dt="2021-04-29T17:38:53.864" v="43879" actId="27636"/>
          <ac:spMkLst>
            <pc:docMk/>
            <pc:sldMk cId="3454671565" sldId="256"/>
            <ac:spMk id="3" creationId="{884CC894-EAB0-4747-AC57-8E95803AB6A7}"/>
          </ac:spMkLst>
        </pc:spChg>
        <pc:spChg chg="add mod">
          <ac:chgData name="yihwan kim" userId="64d11470-30f7-4296-b0f7-e955425f0232" providerId="ADAL" clId="{1BD49B97-CE89-4B59-B5A8-34FE8D4A4C6C}" dt="2021-04-29T04:21:01.012" v="326" actId="14100"/>
          <ac:spMkLst>
            <pc:docMk/>
            <pc:sldMk cId="3454671565" sldId="256"/>
            <ac:spMk id="4" creationId="{6377961A-9089-4F19-BE1E-10F49AF0CABD}"/>
          </ac:spMkLst>
        </pc:spChg>
      </pc:sldChg>
      <pc:sldChg chg="modSp modNotesTx">
        <pc:chgData name="yihwan kim" userId="64d11470-30f7-4296-b0f7-e955425f0232" providerId="ADAL" clId="{1BD49B97-CE89-4B59-B5A8-34FE8D4A4C6C}" dt="2021-04-30T02:42:31.398" v="44491" actId="20577"/>
        <pc:sldMkLst>
          <pc:docMk/>
          <pc:sldMk cId="2821868494" sldId="265"/>
        </pc:sldMkLst>
        <pc:spChg chg="mod">
          <ac:chgData name="yihwan kim" userId="64d11470-30f7-4296-b0f7-e955425f0232" providerId="ADAL" clId="{1BD49B97-CE89-4B59-B5A8-34FE8D4A4C6C}" dt="2021-04-29T12:30:01.890" v="16356" actId="20577"/>
          <ac:spMkLst>
            <pc:docMk/>
            <pc:sldMk cId="2821868494" sldId="265"/>
            <ac:spMk id="2" creationId="{FB98E686-68A9-47B9-8732-675926C3C98D}"/>
          </ac:spMkLst>
        </pc:spChg>
        <pc:spChg chg="mod">
          <ac:chgData name="yihwan kim" userId="64d11470-30f7-4296-b0f7-e955425f0232" providerId="ADAL" clId="{1BD49B97-CE89-4B59-B5A8-34FE8D4A4C6C}" dt="2021-04-29T11:30:55.805" v="13631" actId="255"/>
          <ac:spMkLst>
            <pc:docMk/>
            <pc:sldMk cId="2821868494" sldId="265"/>
            <ac:spMk id="3" creationId="{0DD0CB76-8F73-4BF0-B397-76D659D938B3}"/>
          </ac:spMkLst>
        </pc:spChg>
      </pc:sldChg>
      <pc:sldChg chg="delSp modSp add del modNotesTx">
        <pc:chgData name="yihwan kim" userId="64d11470-30f7-4296-b0f7-e955425f0232" providerId="ADAL" clId="{1BD49B97-CE89-4B59-B5A8-34FE8D4A4C6C}" dt="2021-04-30T02:45:42.428" v="44601" actId="20577"/>
        <pc:sldMkLst>
          <pc:docMk/>
          <pc:sldMk cId="3245311091" sldId="269"/>
        </pc:sldMkLst>
        <pc:spChg chg="mod">
          <ac:chgData name="yihwan kim" userId="64d11470-30f7-4296-b0f7-e955425f0232" providerId="ADAL" clId="{1BD49B97-CE89-4B59-B5A8-34FE8D4A4C6C}" dt="2021-04-29T04:18:31.482" v="279" actId="20577"/>
          <ac:spMkLst>
            <pc:docMk/>
            <pc:sldMk cId="3245311091" sldId="269"/>
            <ac:spMk id="2" creationId="{FB98E686-68A9-47B9-8732-675926C3C98D}"/>
          </ac:spMkLst>
        </pc:spChg>
        <pc:spChg chg="mod">
          <ac:chgData name="yihwan kim" userId="64d11470-30f7-4296-b0f7-e955425f0232" providerId="ADAL" clId="{1BD49B97-CE89-4B59-B5A8-34FE8D4A4C6C}" dt="2021-04-29T10:03:14.829" v="6909" actId="113"/>
          <ac:spMkLst>
            <pc:docMk/>
            <pc:sldMk cId="3245311091" sldId="269"/>
            <ac:spMk id="3" creationId="{0DD0CB76-8F73-4BF0-B397-76D659D938B3}"/>
          </ac:spMkLst>
        </pc:spChg>
        <pc:picChg chg="del">
          <ac:chgData name="yihwan kim" userId="64d11470-30f7-4296-b0f7-e955425f0232" providerId="ADAL" clId="{1BD49B97-CE89-4B59-B5A8-34FE8D4A4C6C}" dt="2021-04-29T07:34:26.258" v="2617" actId="478"/>
          <ac:picMkLst>
            <pc:docMk/>
            <pc:sldMk cId="3245311091" sldId="269"/>
            <ac:picMk id="5" creationId="{7EF7D666-E56B-468A-8CBB-C6EDF3234403}"/>
          </ac:picMkLst>
        </pc:picChg>
      </pc:sldChg>
      <pc:sldChg chg="modSp modNotesTx">
        <pc:chgData name="yihwan kim" userId="64d11470-30f7-4296-b0f7-e955425f0232" providerId="ADAL" clId="{1BD49B97-CE89-4B59-B5A8-34FE8D4A4C6C}" dt="2021-04-30T02:44:22.797" v="44559" actId="20577"/>
        <pc:sldMkLst>
          <pc:docMk/>
          <pc:sldMk cId="507303782" sldId="272"/>
        </pc:sldMkLst>
        <pc:spChg chg="mod">
          <ac:chgData name="yihwan kim" userId="64d11470-30f7-4296-b0f7-e955425f0232" providerId="ADAL" clId="{1BD49B97-CE89-4B59-B5A8-34FE8D4A4C6C}" dt="2021-04-29T04:18:20.346" v="261" actId="20577"/>
          <ac:spMkLst>
            <pc:docMk/>
            <pc:sldMk cId="507303782" sldId="272"/>
            <ac:spMk id="2" creationId="{FB98E686-68A9-47B9-8732-675926C3C98D}"/>
          </ac:spMkLst>
        </pc:spChg>
        <pc:spChg chg="mod">
          <ac:chgData name="yihwan kim" userId="64d11470-30f7-4296-b0f7-e955425f0232" providerId="ADAL" clId="{1BD49B97-CE89-4B59-B5A8-34FE8D4A4C6C}" dt="2021-04-29T10:00:43.120" v="6622" actId="113"/>
          <ac:spMkLst>
            <pc:docMk/>
            <pc:sldMk cId="507303782" sldId="272"/>
            <ac:spMk id="3" creationId="{0DD0CB76-8F73-4BF0-B397-76D659D938B3}"/>
          </ac:spMkLst>
        </pc:spChg>
      </pc:sldChg>
      <pc:sldChg chg="addSp delSp modSp add del modNotesTx">
        <pc:chgData name="yihwan kim" userId="64d11470-30f7-4296-b0f7-e955425f0232" providerId="ADAL" clId="{1BD49B97-CE89-4B59-B5A8-34FE8D4A4C6C}" dt="2021-04-30T02:47:51.095" v="44728" actId="20577"/>
        <pc:sldMkLst>
          <pc:docMk/>
          <pc:sldMk cId="3784142204" sldId="273"/>
        </pc:sldMkLst>
        <pc:spChg chg="mod">
          <ac:chgData name="yihwan kim" userId="64d11470-30f7-4296-b0f7-e955425f0232" providerId="ADAL" clId="{1BD49B97-CE89-4B59-B5A8-34FE8D4A4C6C}" dt="2021-04-29T10:05:07.576" v="6978" actId="20577"/>
          <ac:spMkLst>
            <pc:docMk/>
            <pc:sldMk cId="3784142204" sldId="273"/>
            <ac:spMk id="2" creationId="{FB98E686-68A9-47B9-8732-675926C3C98D}"/>
          </ac:spMkLst>
        </pc:spChg>
        <pc:spChg chg="del">
          <ac:chgData name="yihwan kim" userId="64d11470-30f7-4296-b0f7-e955425f0232" providerId="ADAL" clId="{1BD49B97-CE89-4B59-B5A8-34FE8D4A4C6C}" dt="2021-04-29T07:20:45.271" v="2146" actId="478"/>
          <ac:spMkLst>
            <pc:docMk/>
            <pc:sldMk cId="3784142204" sldId="273"/>
            <ac:spMk id="3" creationId="{0DD0CB76-8F73-4BF0-B397-76D659D938B3}"/>
          </ac:spMkLst>
        </pc:spChg>
        <pc:spChg chg="del">
          <ac:chgData name="yihwan kim" userId="64d11470-30f7-4296-b0f7-e955425f0232" providerId="ADAL" clId="{1BD49B97-CE89-4B59-B5A8-34FE8D4A4C6C}" dt="2021-04-29T07:20:45.271" v="2146" actId="478"/>
          <ac:spMkLst>
            <pc:docMk/>
            <pc:sldMk cId="3784142204" sldId="273"/>
            <ac:spMk id="5" creationId="{025A234F-ABA3-405C-AFC4-A42D8D86E271}"/>
          </ac:spMkLst>
        </pc:spChg>
        <pc:spChg chg="del">
          <ac:chgData name="yihwan kim" userId="64d11470-30f7-4296-b0f7-e955425f0232" providerId="ADAL" clId="{1BD49B97-CE89-4B59-B5A8-34FE8D4A4C6C}" dt="2021-04-29T07:20:45.271" v="2146" actId="478"/>
          <ac:spMkLst>
            <pc:docMk/>
            <pc:sldMk cId="3784142204" sldId="273"/>
            <ac:spMk id="8" creationId="{975A38BE-75CD-46A8-98B2-570AE137B6E1}"/>
          </ac:spMkLst>
        </pc:spChg>
        <pc:spChg chg="del">
          <ac:chgData name="yihwan kim" userId="64d11470-30f7-4296-b0f7-e955425f0232" providerId="ADAL" clId="{1BD49B97-CE89-4B59-B5A8-34FE8D4A4C6C}" dt="2021-04-29T07:20:45.271" v="2146" actId="478"/>
          <ac:spMkLst>
            <pc:docMk/>
            <pc:sldMk cId="3784142204" sldId="273"/>
            <ac:spMk id="9" creationId="{60D4052F-951F-482B-B893-197B14BE73F2}"/>
          </ac:spMkLst>
        </pc:spChg>
        <pc:spChg chg="add del mod">
          <ac:chgData name="yihwan kim" userId="64d11470-30f7-4296-b0f7-e955425f0232" providerId="ADAL" clId="{1BD49B97-CE89-4B59-B5A8-34FE8D4A4C6C}" dt="2021-04-29T07:20:47.370" v="2147" actId="478"/>
          <ac:spMkLst>
            <pc:docMk/>
            <pc:sldMk cId="3784142204" sldId="273"/>
            <ac:spMk id="10" creationId="{D62648F3-987E-49B2-BC75-18E2C2E8CFFF}"/>
          </ac:spMkLst>
        </pc:spChg>
        <pc:spChg chg="add mod">
          <ac:chgData name="yihwan kim" userId="64d11470-30f7-4296-b0f7-e955425f0232" providerId="ADAL" clId="{1BD49B97-CE89-4B59-B5A8-34FE8D4A4C6C}" dt="2021-04-29T10:12:06.753" v="7700" actId="2710"/>
          <ac:spMkLst>
            <pc:docMk/>
            <pc:sldMk cId="3784142204" sldId="273"/>
            <ac:spMk id="12" creationId="{7D7EF9B0-E310-4BBD-ABA6-56E8C0FA6622}"/>
          </ac:spMkLst>
        </pc:spChg>
        <pc:picChg chg="del">
          <ac:chgData name="yihwan kim" userId="64d11470-30f7-4296-b0f7-e955425f0232" providerId="ADAL" clId="{1BD49B97-CE89-4B59-B5A8-34FE8D4A4C6C}" dt="2021-04-29T07:20:45.271" v="2146" actId="478"/>
          <ac:picMkLst>
            <pc:docMk/>
            <pc:sldMk cId="3784142204" sldId="273"/>
            <ac:picMk id="4" creationId="{66E073D7-474E-4211-A9B3-97B5CB295F0B}"/>
          </ac:picMkLst>
        </pc:picChg>
        <pc:picChg chg="del">
          <ac:chgData name="yihwan kim" userId="64d11470-30f7-4296-b0f7-e955425f0232" providerId="ADAL" clId="{1BD49B97-CE89-4B59-B5A8-34FE8D4A4C6C}" dt="2021-04-29T07:20:41.873" v="2145" actId="478"/>
          <ac:picMkLst>
            <pc:docMk/>
            <pc:sldMk cId="3784142204" sldId="273"/>
            <ac:picMk id="7" creationId="{63156817-108D-46C1-9F22-B5A41BF99013}"/>
          </ac:picMkLst>
        </pc:picChg>
        <pc:picChg chg="add del mod">
          <ac:chgData name="yihwan kim" userId="64d11470-30f7-4296-b0f7-e955425f0232" providerId="ADAL" clId="{1BD49B97-CE89-4B59-B5A8-34FE8D4A4C6C}" dt="2021-04-29T07:21:00.163" v="2150" actId="478"/>
          <ac:picMkLst>
            <pc:docMk/>
            <pc:sldMk cId="3784142204" sldId="273"/>
            <ac:picMk id="11" creationId="{52762513-1ABA-4DC9-9302-614B28A81D14}"/>
          </ac:picMkLst>
        </pc:picChg>
        <pc:picChg chg="add mod">
          <ac:chgData name="yihwan kim" userId="64d11470-30f7-4296-b0f7-e955425f0232" providerId="ADAL" clId="{1BD49B97-CE89-4B59-B5A8-34FE8D4A4C6C}" dt="2021-04-29T07:26:57.866" v="2483" actId="1037"/>
          <ac:picMkLst>
            <pc:docMk/>
            <pc:sldMk cId="3784142204" sldId="273"/>
            <ac:picMk id="1026" creationId="{9667D24D-BF39-42F9-B39C-7F47DD8FB6E7}"/>
          </ac:picMkLst>
        </pc:picChg>
        <pc:picChg chg="add mod">
          <ac:chgData name="yihwan kim" userId="64d11470-30f7-4296-b0f7-e955425f0232" providerId="ADAL" clId="{1BD49B97-CE89-4B59-B5A8-34FE8D4A4C6C}" dt="2021-04-29T07:26:57.866" v="2483" actId="1037"/>
          <ac:picMkLst>
            <pc:docMk/>
            <pc:sldMk cId="3784142204" sldId="273"/>
            <ac:picMk id="1028" creationId="{435C9E53-E3BB-4B82-B4D7-239C22A3A364}"/>
          </ac:picMkLst>
        </pc:picChg>
        <pc:picChg chg="add mod modCrop">
          <ac:chgData name="yihwan kim" userId="64d11470-30f7-4296-b0f7-e955425f0232" providerId="ADAL" clId="{1BD49B97-CE89-4B59-B5A8-34FE8D4A4C6C}" dt="2021-04-29T07:26:57.866" v="2483" actId="1037"/>
          <ac:picMkLst>
            <pc:docMk/>
            <pc:sldMk cId="3784142204" sldId="273"/>
            <ac:picMk id="1030" creationId="{06C96020-2B22-4540-834E-98D76E44641F}"/>
          </ac:picMkLst>
        </pc:picChg>
      </pc:sldChg>
      <pc:sldChg chg="addSp delSp modSp ord modNotesTx">
        <pc:chgData name="yihwan kim" userId="64d11470-30f7-4296-b0f7-e955425f0232" providerId="ADAL" clId="{1BD49B97-CE89-4B59-B5A8-34FE8D4A4C6C}" dt="2021-04-29T17:42:34.237" v="44039" actId="20577"/>
        <pc:sldMkLst>
          <pc:docMk/>
          <pc:sldMk cId="3259534720" sldId="759"/>
        </pc:sldMkLst>
        <pc:spChg chg="del mod">
          <ac:chgData name="yihwan kim" userId="64d11470-30f7-4296-b0f7-e955425f0232" providerId="ADAL" clId="{1BD49B97-CE89-4B59-B5A8-34FE8D4A4C6C}" dt="2021-04-29T08:08:19.897" v="4217" actId="478"/>
          <ac:spMkLst>
            <pc:docMk/>
            <pc:sldMk cId="3259534720" sldId="759"/>
            <ac:spMk id="2" creationId="{FB98E686-68A9-47B9-8732-675926C3C98D}"/>
          </ac:spMkLst>
        </pc:spChg>
        <pc:spChg chg="add del mod">
          <ac:chgData name="yihwan kim" userId="64d11470-30f7-4296-b0f7-e955425f0232" providerId="ADAL" clId="{1BD49B97-CE89-4B59-B5A8-34FE8D4A4C6C}" dt="2021-04-29T07:32:30.097" v="2596" actId="478"/>
          <ac:spMkLst>
            <pc:docMk/>
            <pc:sldMk cId="3259534720" sldId="759"/>
            <ac:spMk id="3" creationId="{0DD0CB76-8F73-4BF0-B397-76D659D938B3}"/>
          </ac:spMkLst>
        </pc:spChg>
        <pc:spChg chg="add del mod">
          <ac:chgData name="yihwan kim" userId="64d11470-30f7-4296-b0f7-e955425f0232" providerId="ADAL" clId="{1BD49B97-CE89-4B59-B5A8-34FE8D4A4C6C}" dt="2021-04-29T07:32:41.113" v="2600" actId="478"/>
          <ac:spMkLst>
            <pc:docMk/>
            <pc:sldMk cId="3259534720" sldId="759"/>
            <ac:spMk id="4" creationId="{2EDA6018-9145-42A9-A6E0-0A6AA6ECAFCD}"/>
          </ac:spMkLst>
        </pc:spChg>
        <pc:spChg chg="add mod">
          <ac:chgData name="yihwan kim" userId="64d11470-30f7-4296-b0f7-e955425f0232" providerId="ADAL" clId="{1BD49B97-CE89-4B59-B5A8-34FE8D4A4C6C}" dt="2021-04-29T08:05:43.140" v="4169" actId="27636"/>
          <ac:spMkLst>
            <pc:docMk/>
            <pc:sldMk cId="3259534720" sldId="759"/>
            <ac:spMk id="5" creationId="{7A3147CA-46DA-49D5-853B-A0E5E20FF794}"/>
          </ac:spMkLst>
        </pc:spChg>
        <pc:spChg chg="add del mod">
          <ac:chgData name="yihwan kim" userId="64d11470-30f7-4296-b0f7-e955425f0232" providerId="ADAL" clId="{1BD49B97-CE89-4B59-B5A8-34FE8D4A4C6C}" dt="2021-04-29T07:32:08.435" v="2581" actId="478"/>
          <ac:spMkLst>
            <pc:docMk/>
            <pc:sldMk cId="3259534720" sldId="759"/>
            <ac:spMk id="7" creationId="{1EEEB1E4-B273-403D-B47E-F399DBB42C04}"/>
          </ac:spMkLst>
        </pc:spChg>
        <pc:spChg chg="add del mod">
          <ac:chgData name="yihwan kim" userId="64d11470-30f7-4296-b0f7-e955425f0232" providerId="ADAL" clId="{1BD49B97-CE89-4B59-B5A8-34FE8D4A4C6C}" dt="2021-04-29T07:32:32.029" v="2597" actId="478"/>
          <ac:spMkLst>
            <pc:docMk/>
            <pc:sldMk cId="3259534720" sldId="759"/>
            <ac:spMk id="9" creationId="{A0B95083-4FD1-46A0-A862-61FE1FBCD966}"/>
          </ac:spMkLst>
        </pc:spChg>
        <pc:spChg chg="add del mod">
          <ac:chgData name="yihwan kim" userId="64d11470-30f7-4296-b0f7-e955425f0232" providerId="ADAL" clId="{1BD49B97-CE89-4B59-B5A8-34FE8D4A4C6C}" dt="2021-04-29T08:08:22.653" v="4219" actId="478"/>
          <ac:spMkLst>
            <pc:docMk/>
            <pc:sldMk cId="3259534720" sldId="759"/>
            <ac:spMk id="12" creationId="{F0430611-7A0C-49F4-AA3C-441F90821404}"/>
          </ac:spMkLst>
        </pc:spChg>
        <pc:spChg chg="add">
          <ac:chgData name="yihwan kim" userId="64d11470-30f7-4296-b0f7-e955425f0232" providerId="ADAL" clId="{1BD49B97-CE89-4B59-B5A8-34FE8D4A4C6C}" dt="2021-04-29T08:08:20.140" v="4218"/>
          <ac:spMkLst>
            <pc:docMk/>
            <pc:sldMk cId="3259534720" sldId="759"/>
            <ac:spMk id="13" creationId="{899A725D-70ED-4E4E-8CFF-483A5827E5E2}"/>
          </ac:spMkLst>
        </pc:spChg>
        <pc:picChg chg="add mod">
          <ac:chgData name="yihwan kim" userId="64d11470-30f7-4296-b0f7-e955425f0232" providerId="ADAL" clId="{1BD49B97-CE89-4B59-B5A8-34FE8D4A4C6C}" dt="2021-04-29T08:06:01.370" v="4171" actId="1076"/>
          <ac:picMkLst>
            <pc:docMk/>
            <pc:sldMk cId="3259534720" sldId="759"/>
            <ac:picMk id="10" creationId="{E29FD1A4-F3D8-4966-827D-438E3520A32E}"/>
          </ac:picMkLst>
        </pc:picChg>
      </pc:sldChg>
      <pc:sldChg chg="addSp delSp modSp modNotesTx">
        <pc:chgData name="yihwan kim" userId="64d11470-30f7-4296-b0f7-e955425f0232" providerId="ADAL" clId="{1BD49B97-CE89-4B59-B5A8-34FE8D4A4C6C}" dt="2021-04-30T02:54:52.739" v="45584" actId="20577"/>
        <pc:sldMkLst>
          <pc:docMk/>
          <pc:sldMk cId="1660274104" sldId="760"/>
        </pc:sldMkLst>
        <pc:spChg chg="mod">
          <ac:chgData name="yihwan kim" userId="64d11470-30f7-4296-b0f7-e955425f0232" providerId="ADAL" clId="{1BD49B97-CE89-4B59-B5A8-34FE8D4A4C6C}" dt="2021-04-29T07:27:43.194" v="2525" actId="20577"/>
          <ac:spMkLst>
            <pc:docMk/>
            <pc:sldMk cId="1660274104" sldId="760"/>
            <ac:spMk id="2" creationId="{FB98E686-68A9-47B9-8732-675926C3C98D}"/>
          </ac:spMkLst>
        </pc:spChg>
        <pc:spChg chg="mod">
          <ac:chgData name="yihwan kim" userId="64d11470-30f7-4296-b0f7-e955425f0232" providerId="ADAL" clId="{1BD49B97-CE89-4B59-B5A8-34FE8D4A4C6C}" dt="2021-04-29T14:54:14.373" v="30102"/>
          <ac:spMkLst>
            <pc:docMk/>
            <pc:sldMk cId="1660274104" sldId="760"/>
            <ac:spMk id="3" creationId="{0DD0CB76-8F73-4BF0-B397-76D659D938B3}"/>
          </ac:spMkLst>
        </pc:spChg>
        <pc:spChg chg="del">
          <ac:chgData name="yihwan kim" userId="64d11470-30f7-4296-b0f7-e955425f0232" providerId="ADAL" clId="{1BD49B97-CE89-4B59-B5A8-34FE8D4A4C6C}" dt="2021-04-29T04:41:02.010" v="398" actId="478"/>
          <ac:spMkLst>
            <pc:docMk/>
            <pc:sldMk cId="1660274104" sldId="760"/>
            <ac:spMk id="6" creationId="{ADC2D5E8-C4BC-4980-ABB8-52B9372B2E88}"/>
          </ac:spMkLst>
        </pc:spChg>
        <pc:spChg chg="del">
          <ac:chgData name="yihwan kim" userId="64d11470-30f7-4296-b0f7-e955425f0232" providerId="ADAL" clId="{1BD49B97-CE89-4B59-B5A8-34FE8D4A4C6C}" dt="2021-04-29T04:41:01.413" v="397" actId="478"/>
          <ac:spMkLst>
            <pc:docMk/>
            <pc:sldMk cId="1660274104" sldId="760"/>
            <ac:spMk id="7" creationId="{16EE87AF-392F-4478-A193-8CDE331310A0}"/>
          </ac:spMkLst>
        </pc:spChg>
        <pc:spChg chg="add mod">
          <ac:chgData name="yihwan kim" userId="64d11470-30f7-4296-b0f7-e955425f0232" providerId="ADAL" clId="{1BD49B97-CE89-4B59-B5A8-34FE8D4A4C6C}" dt="2021-04-29T13:38:45.234" v="29433" actId="1035"/>
          <ac:spMkLst>
            <pc:docMk/>
            <pc:sldMk cId="1660274104" sldId="760"/>
            <ac:spMk id="11" creationId="{D3B58B5E-3C0F-4EDB-965D-607725D49262}"/>
          </ac:spMkLst>
        </pc:spChg>
        <pc:spChg chg="add mod">
          <ac:chgData name="yihwan kim" userId="64d11470-30f7-4296-b0f7-e955425f0232" providerId="ADAL" clId="{1BD49B97-CE89-4B59-B5A8-34FE8D4A4C6C}" dt="2021-04-29T13:38:49.601" v="29436" actId="1036"/>
          <ac:spMkLst>
            <pc:docMk/>
            <pc:sldMk cId="1660274104" sldId="760"/>
            <ac:spMk id="12" creationId="{9292C36E-210F-4694-A655-AC7779DCFB8B}"/>
          </ac:spMkLst>
        </pc:spChg>
        <pc:picChg chg="del">
          <ac:chgData name="yihwan kim" userId="64d11470-30f7-4296-b0f7-e955425f0232" providerId="ADAL" clId="{1BD49B97-CE89-4B59-B5A8-34FE8D4A4C6C}" dt="2021-04-29T04:40:59.072" v="396" actId="478"/>
          <ac:picMkLst>
            <pc:docMk/>
            <pc:sldMk cId="1660274104" sldId="760"/>
            <ac:picMk id="5" creationId="{492A4C36-BD61-42D2-957E-17E54CBBBA60}"/>
          </ac:picMkLst>
        </pc:picChg>
        <pc:picChg chg="add mod">
          <ac:chgData name="yihwan kim" userId="64d11470-30f7-4296-b0f7-e955425f0232" providerId="ADAL" clId="{1BD49B97-CE89-4B59-B5A8-34FE8D4A4C6C}" dt="2021-04-29T04:42:34.313" v="453" actId="1076"/>
          <ac:picMkLst>
            <pc:docMk/>
            <pc:sldMk cId="1660274104" sldId="760"/>
            <ac:picMk id="8" creationId="{BF6B46E9-A705-4C75-AFDE-BBC8D6C6F767}"/>
          </ac:picMkLst>
        </pc:picChg>
        <pc:picChg chg="add mod">
          <ac:chgData name="yihwan kim" userId="64d11470-30f7-4296-b0f7-e955425f0232" providerId="ADAL" clId="{1BD49B97-CE89-4B59-B5A8-34FE8D4A4C6C}" dt="2021-04-29T13:38:06.049" v="29382" actId="1036"/>
          <ac:picMkLst>
            <pc:docMk/>
            <pc:sldMk cId="1660274104" sldId="760"/>
            <ac:picMk id="10" creationId="{F3401019-63C3-4926-807C-9E69A47C0DB0}"/>
          </ac:picMkLst>
        </pc:picChg>
      </pc:sldChg>
      <pc:sldChg chg="modSp ord modNotesTx">
        <pc:chgData name="yihwan kim" userId="64d11470-30f7-4296-b0f7-e955425f0232" providerId="ADAL" clId="{1BD49B97-CE89-4B59-B5A8-34FE8D4A4C6C}" dt="2021-04-29T17:45:40.277" v="44380" actId="20577"/>
        <pc:sldMkLst>
          <pc:docMk/>
          <pc:sldMk cId="4017715112" sldId="763"/>
        </pc:sldMkLst>
        <pc:spChg chg="mod">
          <ac:chgData name="yihwan kim" userId="64d11470-30f7-4296-b0f7-e955425f0232" providerId="ADAL" clId="{1BD49B97-CE89-4B59-B5A8-34FE8D4A4C6C}" dt="2021-04-29T12:37:03.870" v="17287" actId="115"/>
          <ac:spMkLst>
            <pc:docMk/>
            <pc:sldMk cId="4017715112" sldId="763"/>
            <ac:spMk id="3" creationId="{0DD0CB76-8F73-4BF0-B397-76D659D938B3}"/>
          </ac:spMkLst>
        </pc:spChg>
      </pc:sldChg>
      <pc:sldChg chg="ord modNotesTx">
        <pc:chgData name="yihwan kim" userId="64d11470-30f7-4296-b0f7-e955425f0232" providerId="ADAL" clId="{1BD49B97-CE89-4B59-B5A8-34FE8D4A4C6C}" dt="2021-04-29T17:44:16.250" v="44167" actId="20577"/>
        <pc:sldMkLst>
          <pc:docMk/>
          <pc:sldMk cId="1060763662" sldId="765"/>
        </pc:sldMkLst>
      </pc:sldChg>
      <pc:sldChg chg="modSp modNotesTx">
        <pc:chgData name="yihwan kim" userId="64d11470-30f7-4296-b0f7-e955425f0232" providerId="ADAL" clId="{1BD49B97-CE89-4B59-B5A8-34FE8D4A4C6C}" dt="2021-04-30T03:14:05.733" v="48030" actId="20577"/>
        <pc:sldMkLst>
          <pc:docMk/>
          <pc:sldMk cId="3680752232" sldId="766"/>
        </pc:sldMkLst>
        <pc:spChg chg="mod">
          <ac:chgData name="yihwan kim" userId="64d11470-30f7-4296-b0f7-e955425f0232" providerId="ADAL" clId="{1BD49B97-CE89-4B59-B5A8-34FE8D4A4C6C}" dt="2021-04-29T17:08:39.712" v="42226" actId="20577"/>
          <ac:spMkLst>
            <pc:docMk/>
            <pc:sldMk cId="3680752232" sldId="766"/>
            <ac:spMk id="2" creationId="{FB98E686-68A9-47B9-8732-675926C3C98D}"/>
          </ac:spMkLst>
        </pc:spChg>
        <pc:spChg chg="mod">
          <ac:chgData name="yihwan kim" userId="64d11470-30f7-4296-b0f7-e955425f0232" providerId="ADAL" clId="{1BD49B97-CE89-4B59-B5A8-34FE8D4A4C6C}" dt="2021-04-29T16:41:18.385" v="41763" actId="27636"/>
          <ac:spMkLst>
            <pc:docMk/>
            <pc:sldMk cId="3680752232" sldId="766"/>
            <ac:spMk id="3" creationId="{0DD0CB76-8F73-4BF0-B397-76D659D938B3}"/>
          </ac:spMkLst>
        </pc:spChg>
      </pc:sldChg>
      <pc:sldChg chg="addSp delSp modSp add ord modNotesTx">
        <pc:chgData name="yihwan kim" userId="64d11470-30f7-4296-b0f7-e955425f0232" providerId="ADAL" clId="{1BD49B97-CE89-4B59-B5A8-34FE8D4A4C6C}" dt="2021-04-29T15:07:32.986" v="34122" actId="20577"/>
        <pc:sldMkLst>
          <pc:docMk/>
          <pc:sldMk cId="4186593957" sldId="767"/>
        </pc:sldMkLst>
        <pc:spChg chg="mod">
          <ac:chgData name="yihwan kim" userId="64d11470-30f7-4296-b0f7-e955425f0232" providerId="ADAL" clId="{1BD49B97-CE89-4B59-B5A8-34FE8D4A4C6C}" dt="2021-04-29T07:27:52.344" v="2526"/>
          <ac:spMkLst>
            <pc:docMk/>
            <pc:sldMk cId="4186593957" sldId="767"/>
            <ac:spMk id="2" creationId="{FB98E686-68A9-47B9-8732-675926C3C98D}"/>
          </ac:spMkLst>
        </pc:spChg>
        <pc:spChg chg="del">
          <ac:chgData name="yihwan kim" userId="64d11470-30f7-4296-b0f7-e955425f0232" providerId="ADAL" clId="{1BD49B97-CE89-4B59-B5A8-34FE8D4A4C6C}" dt="2021-04-29T04:48:13.556" v="501" actId="478"/>
          <ac:spMkLst>
            <pc:docMk/>
            <pc:sldMk cId="4186593957" sldId="767"/>
            <ac:spMk id="3" creationId="{0DD0CB76-8F73-4BF0-B397-76D659D938B3}"/>
          </ac:spMkLst>
        </pc:spChg>
        <pc:spChg chg="add del mod">
          <ac:chgData name="yihwan kim" userId="64d11470-30f7-4296-b0f7-e955425f0232" providerId="ADAL" clId="{1BD49B97-CE89-4B59-B5A8-34FE8D4A4C6C}" dt="2021-04-29T04:48:15.902" v="502" actId="478"/>
          <ac:spMkLst>
            <pc:docMk/>
            <pc:sldMk cId="4186593957" sldId="767"/>
            <ac:spMk id="7" creationId="{8C779923-BF85-4407-A989-9F92EAC504E2}"/>
          </ac:spMkLst>
        </pc:spChg>
        <pc:spChg chg="add del mod">
          <ac:chgData name="yihwan kim" userId="64d11470-30f7-4296-b0f7-e955425f0232" providerId="ADAL" clId="{1BD49B97-CE89-4B59-B5A8-34FE8D4A4C6C}" dt="2021-04-29T04:49:15.361" v="525" actId="478"/>
          <ac:spMkLst>
            <pc:docMk/>
            <pc:sldMk cId="4186593957" sldId="767"/>
            <ac:spMk id="9" creationId="{E71860D5-777D-4344-BE45-F88E6839A89A}"/>
          </ac:spMkLst>
        </pc:spChg>
        <pc:spChg chg="add mod">
          <ac:chgData name="yihwan kim" userId="64d11470-30f7-4296-b0f7-e955425f0232" providerId="ADAL" clId="{1BD49B97-CE89-4B59-B5A8-34FE8D4A4C6C}" dt="2021-04-29T04:50:53.630" v="601" actId="1036"/>
          <ac:spMkLst>
            <pc:docMk/>
            <pc:sldMk cId="4186593957" sldId="767"/>
            <ac:spMk id="12" creationId="{230A24C2-B261-4E0D-8BA1-451BDAF239AF}"/>
          </ac:spMkLst>
        </pc:spChg>
        <pc:spChg chg="add mod">
          <ac:chgData name="yihwan kim" userId="64d11470-30f7-4296-b0f7-e955425f0232" providerId="ADAL" clId="{1BD49B97-CE89-4B59-B5A8-34FE8D4A4C6C}" dt="2021-04-29T04:51:00.016" v="616" actId="1035"/>
          <ac:spMkLst>
            <pc:docMk/>
            <pc:sldMk cId="4186593957" sldId="767"/>
            <ac:spMk id="13" creationId="{E077E48D-C0F8-4718-A494-60037D98FBC0}"/>
          </ac:spMkLst>
        </pc:spChg>
        <pc:picChg chg="add del mod">
          <ac:chgData name="yihwan kim" userId="64d11470-30f7-4296-b0f7-e955425f0232" providerId="ADAL" clId="{1BD49B97-CE89-4B59-B5A8-34FE8D4A4C6C}" dt="2021-04-29T04:47:03.863" v="482" actId="478"/>
          <ac:picMkLst>
            <pc:docMk/>
            <pc:sldMk cId="4186593957" sldId="767"/>
            <ac:picMk id="4" creationId="{B5F1E89E-786D-4F82-B5AD-5DA605223D7D}"/>
          </ac:picMkLst>
        </pc:picChg>
        <pc:picChg chg="add mod">
          <ac:chgData name="yihwan kim" userId="64d11470-30f7-4296-b0f7-e955425f0232" providerId="ADAL" clId="{1BD49B97-CE89-4B59-B5A8-34FE8D4A4C6C}" dt="2021-04-29T04:51:00.016" v="616" actId="1035"/>
          <ac:picMkLst>
            <pc:docMk/>
            <pc:sldMk cId="4186593957" sldId="767"/>
            <ac:picMk id="5" creationId="{6992A07B-7002-4B2C-9596-A8055682729B}"/>
          </ac:picMkLst>
        </pc:picChg>
        <pc:picChg chg="del mod">
          <ac:chgData name="yihwan kim" userId="64d11470-30f7-4296-b0f7-e955425f0232" providerId="ADAL" clId="{1BD49B97-CE89-4B59-B5A8-34FE8D4A4C6C}" dt="2021-04-29T04:43:55.984" v="468" actId="478"/>
          <ac:picMkLst>
            <pc:docMk/>
            <pc:sldMk cId="4186593957" sldId="767"/>
            <ac:picMk id="8" creationId="{BF6B46E9-A705-4C75-AFDE-BBC8D6C6F767}"/>
          </ac:picMkLst>
        </pc:picChg>
        <pc:picChg chg="del">
          <ac:chgData name="yihwan kim" userId="64d11470-30f7-4296-b0f7-e955425f0232" providerId="ADAL" clId="{1BD49B97-CE89-4B59-B5A8-34FE8D4A4C6C}" dt="2021-04-29T04:43:56.280" v="469" actId="478"/>
          <ac:picMkLst>
            <pc:docMk/>
            <pc:sldMk cId="4186593957" sldId="767"/>
            <ac:picMk id="10" creationId="{F3401019-63C3-4926-807C-9E69A47C0DB0}"/>
          </ac:picMkLst>
        </pc:picChg>
        <pc:picChg chg="add del mod">
          <ac:chgData name="yihwan kim" userId="64d11470-30f7-4296-b0f7-e955425f0232" providerId="ADAL" clId="{1BD49B97-CE89-4B59-B5A8-34FE8D4A4C6C}" dt="2021-04-29T04:52:20.715" v="632" actId="478"/>
          <ac:picMkLst>
            <pc:docMk/>
            <pc:sldMk cId="4186593957" sldId="767"/>
            <ac:picMk id="11" creationId="{0B78ED4D-76BA-4248-BF5C-26561F926F1A}"/>
          </ac:picMkLst>
        </pc:picChg>
        <pc:picChg chg="add mod">
          <ac:chgData name="yihwan kim" userId="64d11470-30f7-4296-b0f7-e955425f0232" providerId="ADAL" clId="{1BD49B97-CE89-4B59-B5A8-34FE8D4A4C6C}" dt="2021-04-29T04:52:38.212" v="637" actId="14100"/>
          <ac:picMkLst>
            <pc:docMk/>
            <pc:sldMk cId="4186593957" sldId="767"/>
            <ac:picMk id="14" creationId="{2B86CD1B-CEC4-4EFD-AA70-924FF51538F0}"/>
          </ac:picMkLst>
        </pc:picChg>
        <pc:picChg chg="add del mod modCrop">
          <ac:chgData name="yihwan kim" userId="64d11470-30f7-4296-b0f7-e955425f0232" providerId="ADAL" clId="{1BD49B97-CE89-4B59-B5A8-34FE8D4A4C6C}" dt="2021-04-29T06:47:04.843" v="1232"/>
          <ac:picMkLst>
            <pc:docMk/>
            <pc:sldMk cId="4186593957" sldId="767"/>
            <ac:picMk id="16" creationId="{49D7AAF8-EE7F-4B1E-BC37-C9655255C789}"/>
          </ac:picMkLst>
        </pc:picChg>
        <pc:picChg chg="add mod">
          <ac:chgData name="yihwan kim" userId="64d11470-30f7-4296-b0f7-e955425f0232" providerId="ADAL" clId="{1BD49B97-CE89-4B59-B5A8-34FE8D4A4C6C}" dt="2021-04-29T06:47:57.107" v="1240" actId="1076"/>
          <ac:picMkLst>
            <pc:docMk/>
            <pc:sldMk cId="4186593957" sldId="767"/>
            <ac:picMk id="17" creationId="{14622D7E-7323-48BC-8C5A-3E025AF149F1}"/>
          </ac:picMkLst>
        </pc:picChg>
        <pc:picChg chg="add mod">
          <ac:chgData name="yihwan kim" userId="64d11470-30f7-4296-b0f7-e955425f0232" providerId="ADAL" clId="{1BD49B97-CE89-4B59-B5A8-34FE8D4A4C6C}" dt="2021-04-29T06:48:23.075" v="1245" actId="1076"/>
          <ac:picMkLst>
            <pc:docMk/>
            <pc:sldMk cId="4186593957" sldId="767"/>
            <ac:picMk id="18" creationId="{4DD81BBD-0572-4BBF-97A5-019ED232AC24}"/>
          </ac:picMkLst>
        </pc:picChg>
      </pc:sldChg>
      <pc:sldChg chg="addSp delSp modSp add modNotesTx">
        <pc:chgData name="yihwan kim" userId="64d11470-30f7-4296-b0f7-e955425f0232" providerId="ADAL" clId="{1BD49B97-CE89-4B59-B5A8-34FE8D4A4C6C}" dt="2021-04-30T03:03:55.572" v="46472" actId="6549"/>
        <pc:sldMkLst>
          <pc:docMk/>
          <pc:sldMk cId="2993915126" sldId="768"/>
        </pc:sldMkLst>
        <pc:spChg chg="mod">
          <ac:chgData name="yihwan kim" userId="64d11470-30f7-4296-b0f7-e955425f0232" providerId="ADAL" clId="{1BD49B97-CE89-4B59-B5A8-34FE8D4A4C6C}" dt="2021-04-29T07:28:12.293" v="2528"/>
          <ac:spMkLst>
            <pc:docMk/>
            <pc:sldMk cId="2993915126" sldId="768"/>
            <ac:spMk id="2" creationId="{FB98E686-68A9-47B9-8732-675926C3C98D}"/>
          </ac:spMkLst>
        </pc:spChg>
        <pc:spChg chg="add mod">
          <ac:chgData name="yihwan kim" userId="64d11470-30f7-4296-b0f7-e955425f0232" providerId="ADAL" clId="{1BD49B97-CE89-4B59-B5A8-34FE8D4A4C6C}" dt="2021-04-29T11:07:18" v="11172" actId="1076"/>
          <ac:spMkLst>
            <pc:docMk/>
            <pc:sldMk cId="2993915126" sldId="768"/>
            <ac:spMk id="7" creationId="{07AD3693-8839-4E53-AEB9-6617133D6344}"/>
          </ac:spMkLst>
        </pc:spChg>
        <pc:spChg chg="add mod">
          <ac:chgData name="yihwan kim" userId="64d11470-30f7-4296-b0f7-e955425f0232" providerId="ADAL" clId="{1BD49B97-CE89-4B59-B5A8-34FE8D4A4C6C}" dt="2021-04-29T11:07:04.689" v="11154" actId="164"/>
          <ac:spMkLst>
            <pc:docMk/>
            <pc:sldMk cId="2993915126" sldId="768"/>
            <ac:spMk id="8" creationId="{40BC289B-6985-497A-8942-A7C2010248BC}"/>
          </ac:spMkLst>
        </pc:spChg>
        <pc:spChg chg="add mod">
          <ac:chgData name="yihwan kim" userId="64d11470-30f7-4296-b0f7-e955425f0232" providerId="ADAL" clId="{1BD49B97-CE89-4B59-B5A8-34FE8D4A4C6C}" dt="2021-04-29T11:07:04.689" v="11154" actId="164"/>
          <ac:spMkLst>
            <pc:docMk/>
            <pc:sldMk cId="2993915126" sldId="768"/>
            <ac:spMk id="9" creationId="{407A05C0-985B-4F8C-9C48-79D594ECE8B7}"/>
          </ac:spMkLst>
        </pc:spChg>
        <pc:spChg chg="add mod">
          <ac:chgData name="yihwan kim" userId="64d11470-30f7-4296-b0f7-e955425f0232" providerId="ADAL" clId="{1BD49B97-CE89-4B59-B5A8-34FE8D4A4C6C}" dt="2021-04-29T16:23:08.297" v="38892"/>
          <ac:spMkLst>
            <pc:docMk/>
            <pc:sldMk cId="2993915126" sldId="768"/>
            <ac:spMk id="10" creationId="{D9757BA4-F43F-4926-8733-7A7E7850A97A}"/>
          </ac:spMkLst>
        </pc:spChg>
        <pc:spChg chg="mod">
          <ac:chgData name="yihwan kim" userId="64d11470-30f7-4296-b0f7-e955425f0232" providerId="ADAL" clId="{1BD49B97-CE89-4B59-B5A8-34FE8D4A4C6C}" dt="2021-04-29T04:51:33.080" v="631" actId="20577"/>
          <ac:spMkLst>
            <pc:docMk/>
            <pc:sldMk cId="2993915126" sldId="768"/>
            <ac:spMk id="12" creationId="{230A24C2-B261-4E0D-8BA1-451BDAF239AF}"/>
          </ac:spMkLst>
        </pc:spChg>
        <pc:spChg chg="del">
          <ac:chgData name="yihwan kim" userId="64d11470-30f7-4296-b0f7-e955425f0232" providerId="ADAL" clId="{1BD49B97-CE89-4B59-B5A8-34FE8D4A4C6C}" dt="2021-04-29T04:51:25.655" v="619" actId="478"/>
          <ac:spMkLst>
            <pc:docMk/>
            <pc:sldMk cId="2993915126" sldId="768"/>
            <ac:spMk id="13" creationId="{E077E48D-C0F8-4718-A494-60037D98FBC0}"/>
          </ac:spMkLst>
        </pc:spChg>
        <pc:spChg chg="add mod">
          <ac:chgData name="yihwan kim" userId="64d11470-30f7-4296-b0f7-e955425f0232" providerId="ADAL" clId="{1BD49B97-CE89-4B59-B5A8-34FE8D4A4C6C}" dt="2021-04-29T11:13:42.003" v="11670" actId="12"/>
          <ac:spMkLst>
            <pc:docMk/>
            <pc:sldMk cId="2993915126" sldId="768"/>
            <ac:spMk id="16" creationId="{281E53BF-5AE6-44BA-80EA-FF728A115A6F}"/>
          </ac:spMkLst>
        </pc:spChg>
        <pc:grpChg chg="add mod">
          <ac:chgData name="yihwan kim" userId="64d11470-30f7-4296-b0f7-e955425f0232" providerId="ADAL" clId="{1BD49B97-CE89-4B59-B5A8-34FE8D4A4C6C}" dt="2021-04-29T11:07:20.260" v="11184" actId="1036"/>
          <ac:grpSpMkLst>
            <pc:docMk/>
            <pc:sldMk cId="2993915126" sldId="768"/>
            <ac:grpSpMk id="15" creationId="{87F82AA9-73D9-47A1-991D-92A506361595}"/>
          </ac:grpSpMkLst>
        </pc:grpChg>
        <pc:picChg chg="add mod">
          <ac:chgData name="yihwan kim" userId="64d11470-30f7-4296-b0f7-e955425f0232" providerId="ADAL" clId="{1BD49B97-CE89-4B59-B5A8-34FE8D4A4C6C}" dt="2021-04-29T06:42:02.374" v="1224" actId="14100"/>
          <ac:picMkLst>
            <pc:docMk/>
            <pc:sldMk cId="2993915126" sldId="768"/>
            <ac:picMk id="3" creationId="{A3560E64-0B98-4E65-B40F-D2FCC321F132}"/>
          </ac:picMkLst>
        </pc:picChg>
        <pc:picChg chg="del">
          <ac:chgData name="yihwan kim" userId="64d11470-30f7-4296-b0f7-e955425f0232" providerId="ADAL" clId="{1BD49B97-CE89-4B59-B5A8-34FE8D4A4C6C}" dt="2021-04-29T04:51:25.655" v="619" actId="478"/>
          <ac:picMkLst>
            <pc:docMk/>
            <pc:sldMk cId="2993915126" sldId="768"/>
            <ac:picMk id="5" creationId="{6992A07B-7002-4B2C-9596-A8055682729B}"/>
          </ac:picMkLst>
        </pc:picChg>
        <pc:picChg chg="add del mod">
          <ac:chgData name="yihwan kim" userId="64d11470-30f7-4296-b0f7-e955425f0232" providerId="ADAL" clId="{1BD49B97-CE89-4B59-B5A8-34FE8D4A4C6C}" dt="2021-04-29T05:54:36.054" v="644"/>
          <ac:picMkLst>
            <pc:docMk/>
            <pc:sldMk cId="2993915126" sldId="768"/>
            <ac:picMk id="6" creationId="{9B5C0879-77A5-4885-8FA2-BEF17B7C7EC9}"/>
          </ac:picMkLst>
        </pc:picChg>
        <pc:picChg chg="del">
          <ac:chgData name="yihwan kim" userId="64d11470-30f7-4296-b0f7-e955425f0232" providerId="ADAL" clId="{1BD49B97-CE89-4B59-B5A8-34FE8D4A4C6C}" dt="2021-04-29T04:51:25.655" v="619" actId="478"/>
          <ac:picMkLst>
            <pc:docMk/>
            <pc:sldMk cId="2993915126" sldId="768"/>
            <ac:picMk id="11" creationId="{0B78ED4D-76BA-4248-BF5C-26561F926F1A}"/>
          </ac:picMkLst>
        </pc:picChg>
        <pc:picChg chg="add mod">
          <ac:chgData name="yihwan kim" userId="64d11470-30f7-4296-b0f7-e955425f0232" providerId="ADAL" clId="{1BD49B97-CE89-4B59-B5A8-34FE8D4A4C6C}" dt="2021-04-29T06:49:17.284" v="1253" actId="1076"/>
          <ac:picMkLst>
            <pc:docMk/>
            <pc:sldMk cId="2993915126" sldId="768"/>
            <ac:picMk id="14" creationId="{1EE71696-9D91-41A6-8A26-6E71BA1A9961}"/>
          </ac:picMkLst>
        </pc:picChg>
      </pc:sldChg>
      <pc:sldChg chg="addSp delSp modSp add modNotesTx">
        <pc:chgData name="yihwan kim" userId="64d11470-30f7-4296-b0f7-e955425f0232" providerId="ADAL" clId="{1BD49B97-CE89-4B59-B5A8-34FE8D4A4C6C}" dt="2021-04-30T02:57:01.699" v="45603" actId="20577"/>
        <pc:sldMkLst>
          <pc:docMk/>
          <pc:sldMk cId="2797323534" sldId="769"/>
        </pc:sldMkLst>
        <pc:spChg chg="mod">
          <ac:chgData name="yihwan kim" userId="64d11470-30f7-4296-b0f7-e955425f0232" providerId="ADAL" clId="{1BD49B97-CE89-4B59-B5A8-34FE8D4A4C6C}" dt="2021-04-29T07:27:56.873" v="2527"/>
          <ac:spMkLst>
            <pc:docMk/>
            <pc:sldMk cId="2797323534" sldId="769"/>
            <ac:spMk id="2" creationId="{FB98E686-68A9-47B9-8732-675926C3C98D}"/>
          </ac:spMkLst>
        </pc:spChg>
        <pc:spChg chg="add del mod">
          <ac:chgData name="yihwan kim" userId="64d11470-30f7-4296-b0f7-e955425f0232" providerId="ADAL" clId="{1BD49B97-CE89-4B59-B5A8-34FE8D4A4C6C}" dt="2021-04-29T06:51:17.553" v="1256" actId="478"/>
          <ac:spMkLst>
            <pc:docMk/>
            <pc:sldMk cId="2797323534" sldId="769"/>
            <ac:spMk id="4" creationId="{185A98C5-5472-4FD1-A31A-5EEE39C39E16}"/>
          </ac:spMkLst>
        </pc:spChg>
        <pc:spChg chg="del">
          <ac:chgData name="yihwan kim" userId="64d11470-30f7-4296-b0f7-e955425f0232" providerId="ADAL" clId="{1BD49B97-CE89-4B59-B5A8-34FE8D4A4C6C}" dt="2021-04-29T06:51:14.628" v="1255" actId="478"/>
          <ac:spMkLst>
            <pc:docMk/>
            <pc:sldMk cId="2797323534" sldId="769"/>
            <ac:spMk id="12" creationId="{230A24C2-B261-4E0D-8BA1-451BDAF239AF}"/>
          </ac:spMkLst>
        </pc:spChg>
        <pc:spChg chg="del">
          <ac:chgData name="yihwan kim" userId="64d11470-30f7-4296-b0f7-e955425f0232" providerId="ADAL" clId="{1BD49B97-CE89-4B59-B5A8-34FE8D4A4C6C}" dt="2021-04-29T06:51:14.628" v="1255" actId="478"/>
          <ac:spMkLst>
            <pc:docMk/>
            <pc:sldMk cId="2797323534" sldId="769"/>
            <ac:spMk id="13" creationId="{E077E48D-C0F8-4718-A494-60037D98FBC0}"/>
          </ac:spMkLst>
        </pc:spChg>
        <pc:spChg chg="add mod">
          <ac:chgData name="yihwan kim" userId="64d11470-30f7-4296-b0f7-e955425f0232" providerId="ADAL" clId="{1BD49B97-CE89-4B59-B5A8-34FE8D4A4C6C}" dt="2021-04-29T11:05:39.944" v="11149" actId="14100"/>
          <ac:spMkLst>
            <pc:docMk/>
            <pc:sldMk cId="2797323534" sldId="769"/>
            <ac:spMk id="15" creationId="{B81D656D-1A62-4B63-A97D-0A12864E46AE}"/>
          </ac:spMkLst>
        </pc:spChg>
        <pc:picChg chg="del">
          <ac:chgData name="yihwan kim" userId="64d11470-30f7-4296-b0f7-e955425f0232" providerId="ADAL" clId="{1BD49B97-CE89-4B59-B5A8-34FE8D4A4C6C}" dt="2021-04-29T06:51:14.628" v="1255" actId="478"/>
          <ac:picMkLst>
            <pc:docMk/>
            <pc:sldMk cId="2797323534" sldId="769"/>
            <ac:picMk id="5" creationId="{6992A07B-7002-4B2C-9596-A8055682729B}"/>
          </ac:picMkLst>
        </pc:picChg>
        <pc:picChg chg="add mod">
          <ac:chgData name="yihwan kim" userId="64d11470-30f7-4296-b0f7-e955425f0232" providerId="ADAL" clId="{1BD49B97-CE89-4B59-B5A8-34FE8D4A4C6C}" dt="2021-04-29T06:51:46.308" v="1259" actId="1076"/>
          <ac:picMkLst>
            <pc:docMk/>
            <pc:sldMk cId="2797323534" sldId="769"/>
            <ac:picMk id="7" creationId="{E6AB0FFC-B663-49E8-85FC-604763751E52}"/>
          </ac:picMkLst>
        </pc:picChg>
        <pc:picChg chg="del">
          <ac:chgData name="yihwan kim" userId="64d11470-30f7-4296-b0f7-e955425f0232" providerId="ADAL" clId="{1BD49B97-CE89-4B59-B5A8-34FE8D4A4C6C}" dt="2021-04-29T06:51:14.628" v="1255" actId="478"/>
          <ac:picMkLst>
            <pc:docMk/>
            <pc:sldMk cId="2797323534" sldId="769"/>
            <ac:picMk id="14" creationId="{2B86CD1B-CEC4-4EFD-AA70-924FF51538F0}"/>
          </ac:picMkLst>
        </pc:picChg>
        <pc:picChg chg="del">
          <ac:chgData name="yihwan kim" userId="64d11470-30f7-4296-b0f7-e955425f0232" providerId="ADAL" clId="{1BD49B97-CE89-4B59-B5A8-34FE8D4A4C6C}" dt="2021-04-29T06:51:14.628" v="1255" actId="478"/>
          <ac:picMkLst>
            <pc:docMk/>
            <pc:sldMk cId="2797323534" sldId="769"/>
            <ac:picMk id="17" creationId="{14622D7E-7323-48BC-8C5A-3E025AF149F1}"/>
          </ac:picMkLst>
        </pc:picChg>
        <pc:picChg chg="del">
          <ac:chgData name="yihwan kim" userId="64d11470-30f7-4296-b0f7-e955425f0232" providerId="ADAL" clId="{1BD49B97-CE89-4B59-B5A8-34FE8D4A4C6C}" dt="2021-04-29T06:51:14.628" v="1255" actId="478"/>
          <ac:picMkLst>
            <pc:docMk/>
            <pc:sldMk cId="2797323534" sldId="769"/>
            <ac:picMk id="18" creationId="{4DD81BBD-0572-4BBF-97A5-019ED232AC24}"/>
          </ac:picMkLst>
        </pc:picChg>
      </pc:sldChg>
      <pc:sldChg chg="addSp delSp modSp add modNotesTx">
        <pc:chgData name="yihwan kim" userId="64d11470-30f7-4296-b0f7-e955425f0232" providerId="ADAL" clId="{1BD49B97-CE89-4B59-B5A8-34FE8D4A4C6C}" dt="2021-04-30T02:53:59.670" v="45561" actId="20577"/>
        <pc:sldMkLst>
          <pc:docMk/>
          <pc:sldMk cId="3180603911" sldId="770"/>
        </pc:sldMkLst>
        <pc:spChg chg="add mod">
          <ac:chgData name="yihwan kim" userId="64d11470-30f7-4296-b0f7-e955425f0232" providerId="ADAL" clId="{1BD49B97-CE89-4B59-B5A8-34FE8D4A4C6C}" dt="2021-04-29T10:45:56.802" v="9242" actId="1035"/>
          <ac:spMkLst>
            <pc:docMk/>
            <pc:sldMk cId="3180603911" sldId="770"/>
            <ac:spMk id="4" creationId="{53BA6A5D-86DD-4AA9-80DF-384BD77E4778}"/>
          </ac:spMkLst>
        </pc:spChg>
        <pc:spChg chg="add mod">
          <ac:chgData name="yihwan kim" userId="64d11470-30f7-4296-b0f7-e955425f0232" providerId="ADAL" clId="{1BD49B97-CE89-4B59-B5A8-34FE8D4A4C6C}" dt="2021-04-29T10:45:44.156" v="9216" actId="20577"/>
          <ac:spMkLst>
            <pc:docMk/>
            <pc:sldMk cId="3180603911" sldId="770"/>
            <ac:spMk id="6" creationId="{C6F6837F-C596-4732-AE8E-CFD27DE35DA3}"/>
          </ac:spMkLst>
        </pc:spChg>
        <pc:spChg chg="add mod">
          <ac:chgData name="yihwan kim" userId="64d11470-30f7-4296-b0f7-e955425f0232" providerId="ADAL" clId="{1BD49B97-CE89-4B59-B5A8-34FE8D4A4C6C}" dt="2021-04-29T10:45:56.802" v="9242" actId="1035"/>
          <ac:spMkLst>
            <pc:docMk/>
            <pc:sldMk cId="3180603911" sldId="770"/>
            <ac:spMk id="9" creationId="{1F04BD6F-DD92-41D8-ABD3-17DD6D44036F}"/>
          </ac:spMkLst>
        </pc:spChg>
        <pc:spChg chg="add mod">
          <ac:chgData name="yihwan kim" userId="64d11470-30f7-4296-b0f7-e955425f0232" providerId="ADAL" clId="{1BD49B97-CE89-4B59-B5A8-34FE8D4A4C6C}" dt="2021-04-29T13:29:09.129" v="27631" actId="20577"/>
          <ac:spMkLst>
            <pc:docMk/>
            <pc:sldMk cId="3180603911" sldId="770"/>
            <ac:spMk id="10" creationId="{A12A2668-BEA4-49BE-B58D-548D12395193}"/>
          </ac:spMkLst>
        </pc:spChg>
        <pc:spChg chg="add mod">
          <ac:chgData name="yihwan kim" userId="64d11470-30f7-4296-b0f7-e955425f0232" providerId="ADAL" clId="{1BD49B97-CE89-4B59-B5A8-34FE8D4A4C6C}" dt="2021-04-29T13:29:14.177" v="27637" actId="20577"/>
          <ac:spMkLst>
            <pc:docMk/>
            <pc:sldMk cId="3180603911" sldId="770"/>
            <ac:spMk id="11" creationId="{C7454350-3B33-4B50-B419-9D4D32D4C933}"/>
          </ac:spMkLst>
        </pc:spChg>
        <pc:spChg chg="add mod">
          <ac:chgData name="yihwan kim" userId="64d11470-30f7-4296-b0f7-e955425f0232" providerId="ADAL" clId="{1BD49B97-CE89-4B59-B5A8-34FE8D4A4C6C}" dt="2021-04-29T10:46:38.210" v="9278" actId="20577"/>
          <ac:spMkLst>
            <pc:docMk/>
            <pc:sldMk cId="3180603911" sldId="770"/>
            <ac:spMk id="12" creationId="{2F4B1F92-6257-43DC-8B55-BDA278BBD6B8}"/>
          </ac:spMkLst>
        </pc:spChg>
        <pc:spChg chg="add del">
          <ac:chgData name="yihwan kim" userId="64d11470-30f7-4296-b0f7-e955425f0232" providerId="ADAL" clId="{1BD49B97-CE89-4B59-B5A8-34FE8D4A4C6C}" dt="2021-04-29T13:29:03.665" v="27625"/>
          <ac:spMkLst>
            <pc:docMk/>
            <pc:sldMk cId="3180603911" sldId="770"/>
            <ac:spMk id="13" creationId="{FEDEE3DF-7124-4352-8A14-BD00F5B6F4CD}"/>
          </ac:spMkLst>
        </pc:spChg>
        <pc:picChg chg="add del mod">
          <ac:chgData name="yihwan kim" userId="64d11470-30f7-4296-b0f7-e955425f0232" providerId="ADAL" clId="{1BD49B97-CE89-4B59-B5A8-34FE8D4A4C6C}" dt="2021-04-29T10:27:13.113" v="7953" actId="478"/>
          <ac:picMkLst>
            <pc:docMk/>
            <pc:sldMk cId="3180603911" sldId="770"/>
            <ac:picMk id="3" creationId="{CB64E01B-4BC6-404A-8873-D50BD33CD51A}"/>
          </ac:picMkLst>
        </pc:picChg>
        <pc:picChg chg="del">
          <ac:chgData name="yihwan kim" userId="64d11470-30f7-4296-b0f7-e955425f0232" providerId="ADAL" clId="{1BD49B97-CE89-4B59-B5A8-34FE8D4A4C6C}" dt="2021-04-29T07:25:24.268" v="2234" actId="478"/>
          <ac:picMkLst>
            <pc:docMk/>
            <pc:sldMk cId="3180603911" sldId="770"/>
            <ac:picMk id="1026" creationId="{9667D24D-BF39-42F9-B39C-7F47DD8FB6E7}"/>
          </ac:picMkLst>
        </pc:picChg>
        <pc:picChg chg="del">
          <ac:chgData name="yihwan kim" userId="64d11470-30f7-4296-b0f7-e955425f0232" providerId="ADAL" clId="{1BD49B97-CE89-4B59-B5A8-34FE8D4A4C6C}" dt="2021-04-29T07:25:24.268" v="2234" actId="478"/>
          <ac:picMkLst>
            <pc:docMk/>
            <pc:sldMk cId="3180603911" sldId="770"/>
            <ac:picMk id="1028" creationId="{435C9E53-E3BB-4B82-B4D7-239C22A3A364}"/>
          </ac:picMkLst>
        </pc:picChg>
        <pc:picChg chg="del">
          <ac:chgData name="yihwan kim" userId="64d11470-30f7-4296-b0f7-e955425f0232" providerId="ADAL" clId="{1BD49B97-CE89-4B59-B5A8-34FE8D4A4C6C}" dt="2021-04-29T07:25:24.268" v="2234" actId="478"/>
          <ac:picMkLst>
            <pc:docMk/>
            <pc:sldMk cId="3180603911" sldId="770"/>
            <ac:picMk id="1030" creationId="{06C96020-2B22-4540-834E-98D76E44641F}"/>
          </ac:picMkLst>
        </pc:picChg>
      </pc:sldChg>
      <pc:sldChg chg="add modNotesTx">
        <pc:chgData name="yihwan kim" userId="64d11470-30f7-4296-b0f7-e955425f0232" providerId="ADAL" clId="{1BD49B97-CE89-4B59-B5A8-34FE8D4A4C6C}" dt="2021-04-30T03:05:36.847" v="46807" actId="20577"/>
        <pc:sldMkLst>
          <pc:docMk/>
          <pc:sldMk cId="3057756665" sldId="772"/>
        </pc:sldMkLst>
      </pc:sldChg>
      <pc:sldChg chg="addSp delSp modSp add modNotesTx">
        <pc:chgData name="yihwan kim" userId="64d11470-30f7-4296-b0f7-e955425f0232" providerId="ADAL" clId="{1BD49B97-CE89-4B59-B5A8-34FE8D4A4C6C}" dt="2021-04-30T02:57:08.716" v="45604" actId="20577"/>
        <pc:sldMkLst>
          <pc:docMk/>
          <pc:sldMk cId="3041403403" sldId="773"/>
        </pc:sldMkLst>
        <pc:spChg chg="add mod">
          <ac:chgData name="yihwan kim" userId="64d11470-30f7-4296-b0f7-e955425f0232" providerId="ADAL" clId="{1BD49B97-CE89-4B59-B5A8-34FE8D4A4C6C}" dt="2021-04-29T10:36:37.361" v="8227" actId="1037"/>
          <ac:spMkLst>
            <pc:docMk/>
            <pc:sldMk cId="3041403403" sldId="773"/>
            <ac:spMk id="4" creationId="{65982AA7-DF27-4FE4-BE8D-CB4E41DB2651}"/>
          </ac:spMkLst>
        </pc:spChg>
        <pc:spChg chg="del">
          <ac:chgData name="yihwan kim" userId="64d11470-30f7-4296-b0f7-e955425f0232" providerId="ADAL" clId="{1BD49B97-CE89-4B59-B5A8-34FE8D4A4C6C}" dt="2021-04-29T10:27:16.970" v="7954" actId="478"/>
          <ac:spMkLst>
            <pc:docMk/>
            <pc:sldMk cId="3041403403" sldId="773"/>
            <ac:spMk id="6" creationId="{C6F6837F-C596-4732-AE8E-CFD27DE35DA3}"/>
          </ac:spMkLst>
        </pc:spChg>
        <pc:spChg chg="add mod">
          <ac:chgData name="yihwan kim" userId="64d11470-30f7-4296-b0f7-e955425f0232" providerId="ADAL" clId="{1BD49B97-CE89-4B59-B5A8-34FE8D4A4C6C}" dt="2021-04-29T10:36:28.840" v="8217" actId="6549"/>
          <ac:spMkLst>
            <pc:docMk/>
            <pc:sldMk cId="3041403403" sldId="773"/>
            <ac:spMk id="7" creationId="{F8ABEFB5-313E-43BE-BA87-6AC79A1AB85B}"/>
          </ac:spMkLst>
        </pc:spChg>
        <pc:spChg chg="add mod">
          <ac:chgData name="yihwan kim" userId="64d11470-30f7-4296-b0f7-e955425f0232" providerId="ADAL" clId="{1BD49B97-CE89-4B59-B5A8-34FE8D4A4C6C}" dt="2021-04-29T10:36:20.636" v="8209"/>
          <ac:spMkLst>
            <pc:docMk/>
            <pc:sldMk cId="3041403403" sldId="773"/>
            <ac:spMk id="10" creationId="{89045DF8-93AF-46A3-804F-6DEFCB1355CA}"/>
          </ac:spMkLst>
        </pc:spChg>
        <pc:picChg chg="mod">
          <ac:chgData name="yihwan kim" userId="64d11470-30f7-4296-b0f7-e955425f0232" providerId="ADAL" clId="{1BD49B97-CE89-4B59-B5A8-34FE8D4A4C6C}" dt="2021-04-29T10:35:43.539" v="8151" actId="14100"/>
          <ac:picMkLst>
            <pc:docMk/>
            <pc:sldMk cId="3041403403" sldId="773"/>
            <ac:picMk id="3" creationId="{CB64E01B-4BC6-404A-8873-D50BD33CD51A}"/>
          </ac:picMkLst>
        </pc:picChg>
        <pc:picChg chg="add mod">
          <ac:chgData name="yihwan kim" userId="64d11470-30f7-4296-b0f7-e955425f0232" providerId="ADAL" clId="{1BD49B97-CE89-4B59-B5A8-34FE8D4A4C6C}" dt="2021-04-29T10:35:46.046" v="8152" actId="14100"/>
          <ac:picMkLst>
            <pc:docMk/>
            <pc:sldMk cId="3041403403" sldId="773"/>
            <ac:picMk id="5" creationId="{253C89A4-4C7B-4EAC-A0B1-20A070DA30B3}"/>
          </ac:picMkLst>
        </pc:picChg>
        <pc:picChg chg="add mod modCrop">
          <ac:chgData name="yihwan kim" userId="64d11470-30f7-4296-b0f7-e955425f0232" providerId="ADAL" clId="{1BD49B97-CE89-4B59-B5A8-34FE8D4A4C6C}" dt="2021-04-29T10:30:27.497" v="8142" actId="1038"/>
          <ac:picMkLst>
            <pc:docMk/>
            <pc:sldMk cId="3041403403" sldId="773"/>
            <ac:picMk id="8" creationId="{31B36594-A997-4E2B-9C47-EF0BC5718C09}"/>
          </ac:picMkLst>
        </pc:picChg>
        <pc:picChg chg="add mod">
          <ac:chgData name="yihwan kim" userId="64d11470-30f7-4296-b0f7-e955425f0232" providerId="ADAL" clId="{1BD49B97-CE89-4B59-B5A8-34FE8D4A4C6C}" dt="2021-04-29T10:35:26.395" v="8149" actId="14100"/>
          <ac:picMkLst>
            <pc:docMk/>
            <pc:sldMk cId="3041403403" sldId="773"/>
            <ac:picMk id="9" creationId="{C6FBF554-F6E0-4E0D-BF6E-18FBBDE21959}"/>
          </ac:picMkLst>
        </pc:picChg>
      </pc:sldChg>
      <pc:sldChg chg="modSp add modNotesTx">
        <pc:chgData name="yihwan kim" userId="64d11470-30f7-4296-b0f7-e955425f0232" providerId="ADAL" clId="{1BD49B97-CE89-4B59-B5A8-34FE8D4A4C6C}" dt="2021-04-30T02:55:36.725" v="45586" actId="20577"/>
        <pc:sldMkLst>
          <pc:docMk/>
          <pc:sldMk cId="1529221846" sldId="774"/>
        </pc:sldMkLst>
        <pc:spChg chg="mod">
          <ac:chgData name="yihwan kim" userId="64d11470-30f7-4296-b0f7-e955425f0232" providerId="ADAL" clId="{1BD49B97-CE89-4B59-B5A8-34FE8D4A4C6C}" dt="2021-04-29T15:58:09.772" v="38604"/>
          <ac:spMkLst>
            <pc:docMk/>
            <pc:sldMk cId="1529221846" sldId="774"/>
            <ac:spMk id="3" creationId="{0DD0CB76-8F73-4BF0-B397-76D659D938B3}"/>
          </ac:spMkLst>
        </pc:spChg>
      </pc:sldChg>
      <pc:sldChg chg="addSp delSp modSp add modNotesTx">
        <pc:chgData name="yihwan kim" userId="64d11470-30f7-4296-b0f7-e955425f0232" providerId="ADAL" clId="{1BD49B97-CE89-4B59-B5A8-34FE8D4A4C6C}" dt="2021-04-30T02:56:32.304" v="45587" actId="20577"/>
        <pc:sldMkLst>
          <pc:docMk/>
          <pc:sldMk cId="3147810308" sldId="775"/>
        </pc:sldMkLst>
        <pc:spChg chg="add mod">
          <ac:chgData name="yihwan kim" userId="64d11470-30f7-4296-b0f7-e955425f0232" providerId="ADAL" clId="{1BD49B97-CE89-4B59-B5A8-34FE8D4A4C6C}" dt="2021-04-29T11:06:08.150" v="11153" actId="14100"/>
          <ac:spMkLst>
            <pc:docMk/>
            <pc:sldMk cId="3147810308" sldId="775"/>
            <ac:spMk id="3" creationId="{FD814825-C1A2-4C8D-804A-656065691C34}"/>
          </ac:spMkLst>
        </pc:spChg>
        <pc:spChg chg="add mod">
          <ac:chgData name="yihwan kim" userId="64d11470-30f7-4296-b0f7-e955425f0232" providerId="ADAL" clId="{1BD49B97-CE89-4B59-B5A8-34FE8D4A4C6C}" dt="2021-04-29T11:01:38.835" v="10934" actId="14100"/>
          <ac:spMkLst>
            <pc:docMk/>
            <pc:sldMk cId="3147810308" sldId="775"/>
            <ac:spMk id="9" creationId="{D1BE6F8B-A755-46AD-AF21-5D9765D54CEC}"/>
          </ac:spMkLst>
        </pc:spChg>
        <pc:spChg chg="add mod">
          <ac:chgData name="yihwan kim" userId="64d11470-30f7-4296-b0f7-e955425f0232" providerId="ADAL" clId="{1BD49B97-CE89-4B59-B5A8-34FE8D4A4C6C}" dt="2021-04-29T11:04:08.608" v="11039"/>
          <ac:spMkLst>
            <pc:docMk/>
            <pc:sldMk cId="3147810308" sldId="775"/>
            <ac:spMk id="10" creationId="{05FB55ED-792F-4323-A79D-8CC7B8FBC27A}"/>
          </ac:spMkLst>
        </pc:spChg>
        <pc:picChg chg="del">
          <ac:chgData name="yihwan kim" userId="64d11470-30f7-4296-b0f7-e955425f0232" providerId="ADAL" clId="{1BD49B97-CE89-4B59-B5A8-34FE8D4A4C6C}" dt="2021-04-29T10:59:02.967" v="10632" actId="478"/>
          <ac:picMkLst>
            <pc:docMk/>
            <pc:sldMk cId="3147810308" sldId="775"/>
            <ac:picMk id="17" creationId="{14622D7E-7323-48BC-8C5A-3E025AF149F1}"/>
          </ac:picMkLst>
        </pc:picChg>
        <pc:picChg chg="del">
          <ac:chgData name="yihwan kim" userId="64d11470-30f7-4296-b0f7-e955425f0232" providerId="ADAL" clId="{1BD49B97-CE89-4B59-B5A8-34FE8D4A4C6C}" dt="2021-04-29T10:59:02.967" v="10632" actId="478"/>
          <ac:picMkLst>
            <pc:docMk/>
            <pc:sldMk cId="3147810308" sldId="775"/>
            <ac:picMk id="18" creationId="{4DD81BBD-0572-4BBF-97A5-019ED232AC24}"/>
          </ac:picMkLst>
        </pc:picChg>
      </pc:sldChg>
      <pc:sldChg chg="add modNotesTx">
        <pc:chgData name="yihwan kim" userId="64d11470-30f7-4296-b0f7-e955425f0232" providerId="ADAL" clId="{1BD49B97-CE89-4B59-B5A8-34FE8D4A4C6C}" dt="2021-04-30T03:06:31.407" v="46814" actId="20577"/>
        <pc:sldMkLst>
          <pc:docMk/>
          <pc:sldMk cId="1545367054" sldId="776"/>
        </pc:sldMkLst>
      </pc:sldChg>
      <pc:sldChg chg="addSp delSp modSp add modNotesTx">
        <pc:chgData name="yihwan kim" userId="64d11470-30f7-4296-b0f7-e955425f0232" providerId="ADAL" clId="{1BD49B97-CE89-4B59-B5A8-34FE8D4A4C6C}" dt="2021-04-30T04:34:16.711" v="48727" actId="20577"/>
        <pc:sldMkLst>
          <pc:docMk/>
          <pc:sldMk cId="1121955993" sldId="777"/>
        </pc:sldMkLst>
        <pc:spChg chg="mod">
          <ac:chgData name="yihwan kim" userId="64d11470-30f7-4296-b0f7-e955425f0232" providerId="ADAL" clId="{1BD49B97-CE89-4B59-B5A8-34FE8D4A4C6C}" dt="2021-04-30T03:44:43.321" v="48046" actId="20577"/>
          <ac:spMkLst>
            <pc:docMk/>
            <pc:sldMk cId="1121955993" sldId="777"/>
            <ac:spMk id="2" creationId="{FB98E686-68A9-47B9-8732-675926C3C98D}"/>
          </ac:spMkLst>
        </pc:spChg>
        <pc:spChg chg="del">
          <ac:chgData name="yihwan kim" userId="64d11470-30f7-4296-b0f7-e955425f0232" providerId="ADAL" clId="{1BD49B97-CE89-4B59-B5A8-34FE8D4A4C6C}" dt="2021-04-30T03:44:47.507" v="48047" actId="478"/>
          <ac:spMkLst>
            <pc:docMk/>
            <pc:sldMk cId="1121955993" sldId="777"/>
            <ac:spMk id="3" creationId="{0DD0CB76-8F73-4BF0-B397-76D659D938B3}"/>
          </ac:spMkLst>
        </pc:spChg>
        <pc:spChg chg="add del mod">
          <ac:chgData name="yihwan kim" userId="64d11470-30f7-4296-b0f7-e955425f0232" providerId="ADAL" clId="{1BD49B97-CE89-4B59-B5A8-34FE8D4A4C6C}" dt="2021-04-30T03:44:49.697" v="48048" actId="478"/>
          <ac:spMkLst>
            <pc:docMk/>
            <pc:sldMk cId="1121955993" sldId="777"/>
            <ac:spMk id="5" creationId="{5CCD5776-366E-4C6A-8FC9-F83249E412EA}"/>
          </ac:spMkLst>
        </pc:spChg>
        <pc:picChg chg="add mod">
          <ac:chgData name="yihwan kim" userId="64d11470-30f7-4296-b0f7-e955425f0232" providerId="ADAL" clId="{1BD49B97-CE89-4B59-B5A8-34FE8D4A4C6C}" dt="2021-04-30T03:46:35.593" v="48053" actId="1076"/>
          <ac:picMkLst>
            <pc:docMk/>
            <pc:sldMk cId="1121955993" sldId="777"/>
            <ac:picMk id="7" creationId="{CE91EA43-49A8-4810-BB7A-6E5315744C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53001F-ECB7-43D6-88A9-D607CF6940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9A75D-F2BC-47CB-8F1A-1E643188C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96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0E444-E942-4124-9D43-1FFB2706FE7E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4E3DA-1B42-430B-ACF4-3416262D2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9666B8-31C4-4D4D-8413-F818C1913D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CB2D-24B6-4785-A689-050149EE8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70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F879-1A47-43E4-A4F3-30D07BDB08B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81463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982" y="3272145"/>
            <a:ext cx="7943850" cy="26772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F63C-3058-4163-931E-37C8C3B4A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(</a:t>
            </a:r>
            <a:r>
              <a:rPr lang="ko-KR" altLang="en-US" dirty="0"/>
              <a:t>소개 인사</a:t>
            </a:r>
            <a:r>
              <a:rPr lang="en-US" altLang="ko-KR" dirty="0"/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오늘 발표는 지난 </a:t>
            </a:r>
            <a:r>
              <a:rPr lang="en-US" altLang="ko-KR" dirty="0"/>
              <a:t>3</a:t>
            </a:r>
            <a:r>
              <a:rPr lang="ko-KR" altLang="en-US" dirty="0"/>
              <a:t>월 이후 김형준 교수님과 함께한 공동연구가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어떻게 진행되고 있으며</a:t>
            </a:r>
            <a:r>
              <a:rPr lang="en-US" altLang="ko-KR" dirty="0"/>
              <a:t>, </a:t>
            </a:r>
            <a:r>
              <a:rPr lang="ko-KR" altLang="en-US" dirty="0"/>
              <a:t>어떤 방향성을 가지고 </a:t>
            </a:r>
            <a:r>
              <a:rPr lang="ko-KR" altLang="en-US" dirty="0" err="1"/>
              <a:t>진행중인지에</a:t>
            </a:r>
            <a:r>
              <a:rPr lang="ko-KR" altLang="en-US" dirty="0"/>
              <a:t> 대한 내용으로 구성되어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아직까지 해결과제가 많이 남아있으므로</a:t>
            </a:r>
            <a:r>
              <a:rPr lang="en-US" altLang="ko-KR" dirty="0"/>
              <a:t>, </a:t>
            </a:r>
            <a:r>
              <a:rPr lang="ko-KR" altLang="en-US" dirty="0"/>
              <a:t>연구의 중간점검 이라는 느낌으로 봐주셨으면 좋겠습니다</a:t>
            </a:r>
            <a:r>
              <a:rPr lang="en-US" altLang="ko-KR" dirty="0"/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먼저 오늘 발표 순서에 대해 간략하게 말씀드리도록 하겠습니다</a:t>
            </a:r>
            <a:r>
              <a:rPr lang="en-US" altLang="ko-KR" dirty="0"/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오늘 발표는 현재 진행중인 연구 주제에 대한 간단한 소개와 진행상황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그리고 수집한 데이터와 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해당 데이터를 가지고 분석한 </a:t>
            </a:r>
            <a:r>
              <a:rPr lang="ko-KR" altLang="en-US" dirty="0" err="1"/>
              <a:t>기술통계량</a:t>
            </a:r>
            <a:r>
              <a:rPr lang="en-US" altLang="ko-KR" dirty="0"/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회귀분석 결과값을 보여드리고 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마지막으로 앞으로 진행하게 될 방향성에 대해 설명하며 발표를 마무리하도록 하겠습니다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65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{{</a:t>
            </a:r>
            <a:r>
              <a:rPr lang="ko-KR" altLang="en-US" dirty="0"/>
              <a:t>주의</a:t>
            </a:r>
            <a:r>
              <a:rPr lang="en-US" altLang="ko-KR" dirty="0"/>
              <a:t>}}}}</a:t>
            </a:r>
          </a:p>
          <a:p>
            <a:endParaRPr lang="en-US" altLang="ko-KR" dirty="0"/>
          </a:p>
          <a:p>
            <a:r>
              <a:rPr lang="ko-KR" altLang="en-US" dirty="0"/>
              <a:t>법정동이 같은 지역 내에는 이름의 유사성을 가진 아파트가 많이 있기 때문입니다</a:t>
            </a:r>
            <a:r>
              <a:rPr lang="en-US" altLang="ko-KR" dirty="0"/>
              <a:t>.  (</a:t>
            </a:r>
            <a:r>
              <a:rPr lang="ko-KR" altLang="en-US" dirty="0" err="1"/>
              <a:t>이전슬라이드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기타 다른 정보들을 가지고 있지만 특정변수 여기서는 총주차대수와 건폐율이 식별되지 않습니다</a:t>
            </a:r>
            <a:r>
              <a:rPr lang="en-US" altLang="ko-KR" dirty="0"/>
              <a:t>. </a:t>
            </a:r>
            <a:r>
              <a:rPr lang="ko-KR" altLang="en-US" dirty="0"/>
              <a:t>따라서 해당 단지의 경우 </a:t>
            </a:r>
            <a:r>
              <a:rPr lang="ko-KR" altLang="en-US" dirty="0" err="1"/>
              <a:t>전체값을</a:t>
            </a:r>
            <a:r>
              <a:rPr lang="ko-KR" altLang="en-US" dirty="0"/>
              <a:t> 데이터에서 지웠으며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우측 사진에서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input </a:t>
            </a:r>
            <a:r>
              <a:rPr lang="ko-KR" altLang="en-US" dirty="0"/>
              <a:t>값이 한자로 표기되어 검색결과가 도출되지 않거나</a:t>
            </a:r>
            <a:r>
              <a:rPr lang="en-US" altLang="ko-KR" dirty="0"/>
              <a:t>, </a:t>
            </a:r>
            <a:r>
              <a:rPr lang="ko-KR" altLang="en-US" dirty="0" err="1"/>
              <a:t>법정동</a:t>
            </a:r>
            <a:r>
              <a:rPr lang="ko-KR" altLang="en-US" dirty="0"/>
              <a:t> 명이 서울 외 다른 지역과 겹쳐 서울의 데이터인지 추가적으로 식별이 필요했던 경우는 </a:t>
            </a:r>
            <a:endParaRPr lang="en-US" altLang="ko-KR" dirty="0"/>
          </a:p>
          <a:p>
            <a:r>
              <a:rPr lang="ko-KR" altLang="en-US" dirty="0"/>
              <a:t>개별적으로 </a:t>
            </a:r>
            <a:r>
              <a:rPr lang="ko-KR" altLang="en-US" dirty="0" err="1"/>
              <a:t>전처리하여</a:t>
            </a:r>
            <a:r>
              <a:rPr lang="ko-KR" altLang="en-US" dirty="0"/>
              <a:t> 데이터를 수정하였습니다</a:t>
            </a:r>
            <a:r>
              <a:rPr lang="en-US" altLang="ko-KR" dirty="0"/>
              <a:t>. (</a:t>
            </a:r>
            <a:r>
              <a:rPr lang="ko-KR" altLang="en-US" dirty="0" err="1"/>
              <a:t>이전슬라이드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4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기술통계량</a:t>
            </a:r>
            <a:r>
              <a:rPr lang="ko-KR" altLang="en-US" dirty="0"/>
              <a:t> 분석입니다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상단의 테이블은 아파트별 데이터를 활용하여 도출한 결과값이고</a:t>
            </a:r>
            <a:endParaRPr lang="en-US" altLang="ko-KR" dirty="0"/>
          </a:p>
          <a:p>
            <a:r>
              <a:rPr lang="ko-KR" altLang="en-US" dirty="0" err="1"/>
              <a:t>아래측의</a:t>
            </a:r>
            <a:r>
              <a:rPr lang="ko-KR" altLang="en-US" dirty="0"/>
              <a:t> 테이블은 </a:t>
            </a:r>
            <a:r>
              <a:rPr lang="ko-KR" altLang="en-US" dirty="0" err="1"/>
              <a:t>면적별</a:t>
            </a:r>
            <a:r>
              <a:rPr lang="ko-KR" altLang="en-US" dirty="0"/>
              <a:t> 데이터를 활용하여 도출한 결과값입니다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ko-KR" altLang="en-US" dirty="0" err="1"/>
              <a:t>기술통계량</a:t>
            </a:r>
            <a:r>
              <a:rPr lang="ko-KR" altLang="en-US" dirty="0"/>
              <a:t> 값만 보여주기 보다는 결과값을 보고 해당 데이터는 어떤 아파트에 대한 정보인지 언급해주는 것이 좀더 </a:t>
            </a:r>
            <a:r>
              <a:rPr lang="ko-KR" altLang="en-US" dirty="0" err="1"/>
              <a:t>구성있는</a:t>
            </a:r>
            <a:r>
              <a:rPr lang="ko-KR" altLang="en-US" dirty="0"/>
              <a:t> </a:t>
            </a:r>
            <a:r>
              <a:rPr lang="ko-KR" altLang="en-US" dirty="0" err="1"/>
              <a:t>발표인듯하여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데이터를 통해 확인할 수 있는 정보들을 표기해보았습니다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연수가 가장 짧은 아파트는 잠원동의 </a:t>
            </a:r>
            <a:r>
              <a:rPr lang="ko-KR" altLang="en-US" dirty="0" err="1"/>
              <a:t>신반포중앙하이츠로</a:t>
            </a:r>
            <a:r>
              <a:rPr lang="ko-KR" altLang="en-US" dirty="0"/>
              <a:t> 사용승인일이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일인 </a:t>
            </a:r>
            <a:r>
              <a:rPr lang="en-US" altLang="ko-KR" dirty="0"/>
              <a:t>1</a:t>
            </a:r>
            <a:r>
              <a:rPr lang="ko-KR" altLang="en-US" dirty="0"/>
              <a:t>달 된 아파트입니다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다음으로 저층기준 </a:t>
            </a:r>
            <a:r>
              <a:rPr lang="ko-KR" altLang="en-US" dirty="0" err="1"/>
              <a:t>층고가</a:t>
            </a:r>
            <a:r>
              <a:rPr lang="ko-KR" altLang="en-US" dirty="0"/>
              <a:t> 가장 낮은 아파트는 한남동 </a:t>
            </a:r>
            <a:r>
              <a:rPr lang="ko-KR" altLang="en-US" dirty="0" err="1"/>
              <a:t>한남더힐</a:t>
            </a:r>
            <a:r>
              <a:rPr lang="ko-KR" altLang="en-US" dirty="0"/>
              <a:t>  아파트를 포함해 </a:t>
            </a:r>
            <a:r>
              <a:rPr lang="en-US" altLang="ko-KR" dirty="0"/>
              <a:t>4</a:t>
            </a:r>
            <a:r>
              <a:rPr lang="ko-KR" altLang="en-US" dirty="0"/>
              <a:t>개 동이 있었는데 저층이 </a:t>
            </a:r>
            <a:r>
              <a:rPr lang="en-US" altLang="ko-KR" dirty="0"/>
              <a:t>1</a:t>
            </a:r>
            <a:r>
              <a:rPr lang="ko-KR" altLang="en-US" dirty="0"/>
              <a:t>층으로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가장 높은 아파트는 도곡동 </a:t>
            </a:r>
            <a:r>
              <a:rPr lang="ko-KR" altLang="en-US" dirty="0" err="1"/>
              <a:t>타워팰리스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 아파트로 한 동이 </a:t>
            </a:r>
            <a:r>
              <a:rPr lang="en-US" altLang="ko-KR" dirty="0"/>
              <a:t>69</a:t>
            </a:r>
            <a:r>
              <a:rPr lang="ko-KR" altLang="en-US" dirty="0"/>
              <a:t>층으로 이루어져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세대수가 가장 많았던 아파트는 자연히 주차공간이 가장 넓은 아파트와 동일했는데 이는 가락동 </a:t>
            </a:r>
            <a:r>
              <a:rPr lang="ko-KR" altLang="en-US" dirty="0" err="1"/>
              <a:t>헬리오시티로</a:t>
            </a:r>
            <a:r>
              <a:rPr lang="ko-KR" altLang="en-US" dirty="0"/>
              <a:t> 총 </a:t>
            </a:r>
            <a:r>
              <a:rPr lang="en-US" altLang="ko-KR" dirty="0"/>
              <a:t>9,510</a:t>
            </a:r>
            <a:r>
              <a:rPr lang="ko-KR" altLang="en-US" dirty="0"/>
              <a:t>세대</a:t>
            </a:r>
            <a:r>
              <a:rPr lang="en-US" altLang="ko-KR" dirty="0"/>
              <a:t>, </a:t>
            </a:r>
            <a:r>
              <a:rPr lang="ko-KR" altLang="en-US" dirty="0"/>
              <a:t>총 주차대수가 </a:t>
            </a:r>
            <a:r>
              <a:rPr lang="en-US" altLang="ko-KR" dirty="0"/>
              <a:t>12,456</a:t>
            </a:r>
            <a:r>
              <a:rPr lang="ko-KR" altLang="en-US" dirty="0"/>
              <a:t>대에 이릅니다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용적률이 가장 큰 아파트는 신대방동 </a:t>
            </a:r>
            <a:r>
              <a:rPr lang="ko-KR" altLang="en-US" dirty="0" err="1"/>
              <a:t>보라매삼성쉐르빌으로</a:t>
            </a:r>
            <a:r>
              <a:rPr lang="ko-KR" altLang="en-US" dirty="0"/>
              <a:t> 전체 단지가 </a:t>
            </a:r>
            <a:r>
              <a:rPr lang="en-US" altLang="ko-KR" dirty="0"/>
              <a:t>1</a:t>
            </a:r>
            <a:r>
              <a:rPr lang="ko-KR" altLang="en-US" dirty="0"/>
              <a:t>개의 동으로 이루어져 있을 정도로 아파트 단지 규모가 크지 않은데 저층기준 </a:t>
            </a:r>
            <a:r>
              <a:rPr lang="en-US" altLang="ko-KR" dirty="0"/>
              <a:t>44</a:t>
            </a:r>
            <a:r>
              <a:rPr lang="ko-KR" altLang="en-US" dirty="0"/>
              <a:t>층 고층 기준 </a:t>
            </a:r>
            <a:r>
              <a:rPr lang="en-US" altLang="ko-KR" dirty="0"/>
              <a:t>49</a:t>
            </a:r>
            <a:r>
              <a:rPr lang="ko-KR" altLang="en-US" dirty="0"/>
              <a:t>층 일정도로</a:t>
            </a:r>
            <a:endParaRPr lang="en-US" altLang="ko-KR" dirty="0"/>
          </a:p>
          <a:p>
            <a:r>
              <a:rPr lang="ko-KR" altLang="en-US" dirty="0"/>
              <a:t>전반적인 고도가 </a:t>
            </a:r>
            <a:r>
              <a:rPr lang="ko-KR" altLang="en-US" dirty="0" err="1"/>
              <a:t>낲아</a:t>
            </a:r>
            <a:r>
              <a:rPr lang="ko-KR" altLang="en-US" dirty="0"/>
              <a:t> 용적률이 높게 계상되었습니다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 가장 오래된 아파트는 염창동의 등마루 아파트로 </a:t>
            </a:r>
            <a:r>
              <a:rPr lang="en-US" altLang="ko-KR" dirty="0"/>
              <a:t>1971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월에 사용승인이 되어 올해 </a:t>
            </a:r>
            <a:r>
              <a:rPr lang="en-US" altLang="ko-KR" dirty="0"/>
              <a:t>51</a:t>
            </a:r>
            <a:r>
              <a:rPr lang="ko-KR" altLang="en-US" dirty="0" err="1"/>
              <a:t>년차로</a:t>
            </a:r>
            <a:r>
              <a:rPr lang="ko-KR" altLang="en-US" dirty="0"/>
              <a:t> 재건축연한이 도래한 아파트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정보를 다루는 과정에서 재건축에 대한 생각 또한 해볼 수 있었는데 일반적으로 연수가 높아질수록 아파트의 가격이 떨어지기 마련이지만 </a:t>
            </a:r>
            <a:endParaRPr lang="en-US" altLang="ko-KR" dirty="0"/>
          </a:p>
          <a:p>
            <a:r>
              <a:rPr lang="ko-KR" altLang="en-US" dirty="0"/>
              <a:t>동시에 특정 기준치를 넘어설 경우 재개발에 대한 기대감이 증폭되어 가격 상승의 요인으로 작용할 수도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이에 대해서도 앞으로 고민해보도록 하겠습니다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7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면적별</a:t>
            </a:r>
            <a:r>
              <a:rPr lang="ko-KR" altLang="en-US" dirty="0"/>
              <a:t> </a:t>
            </a:r>
            <a:r>
              <a:rPr lang="ko-KR" altLang="en-US" dirty="0" err="1"/>
              <a:t>기술통계량을</a:t>
            </a:r>
            <a:r>
              <a:rPr lang="ko-KR" altLang="en-US" dirty="0"/>
              <a:t> 통해 확인해볼 수 있는 정보들을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세대당 가장 많은 차를 </a:t>
            </a:r>
            <a:r>
              <a:rPr lang="ko-KR" altLang="en-US" dirty="0" err="1"/>
              <a:t>주차할수</a:t>
            </a:r>
            <a:r>
              <a:rPr lang="ko-KR" altLang="en-US" dirty="0"/>
              <a:t> 있는 아파트는 성수동 </a:t>
            </a:r>
            <a:r>
              <a:rPr lang="en-US" altLang="ko-KR" dirty="0"/>
              <a:t>1</a:t>
            </a:r>
            <a:r>
              <a:rPr lang="ko-KR" altLang="en-US" dirty="0"/>
              <a:t>가의 </a:t>
            </a:r>
            <a:r>
              <a:rPr lang="ko-KR" altLang="en-US" dirty="0" err="1"/>
              <a:t>갤러리아포레</a:t>
            </a:r>
            <a:r>
              <a:rPr lang="ko-KR" altLang="en-US" dirty="0"/>
              <a:t> 아파트로 세대당 주차대수가 </a:t>
            </a:r>
            <a:r>
              <a:rPr lang="en-US" altLang="ko-KR" dirty="0"/>
              <a:t>6.53</a:t>
            </a:r>
            <a:r>
              <a:rPr lang="ko-KR" altLang="en-US" dirty="0"/>
              <a:t>대에 이릅니다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반면 자양동의 자양</a:t>
            </a:r>
            <a:r>
              <a:rPr lang="en-US" altLang="ko-KR" dirty="0"/>
              <a:t>8</a:t>
            </a:r>
            <a:r>
              <a:rPr lang="ko-KR" altLang="en-US" dirty="0" err="1"/>
              <a:t>차현대홈타운의</a:t>
            </a:r>
            <a:r>
              <a:rPr lang="ko-KR" altLang="en-US" dirty="0"/>
              <a:t> 경우 세대당 주차대수가 </a:t>
            </a:r>
            <a:r>
              <a:rPr lang="en-US" altLang="ko-KR" dirty="0"/>
              <a:t>0.12</a:t>
            </a:r>
            <a:r>
              <a:rPr lang="ko-KR" altLang="en-US" dirty="0"/>
              <a:t>대 수준으로 매우 적은 값을 갖고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전용면적 기준 가장 넓은 아파트는 삼성동의 </a:t>
            </a:r>
            <a:r>
              <a:rPr lang="ko-KR" altLang="en-US" dirty="0" err="1"/>
              <a:t>브라운스톤레전드로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전용면적 기준 </a:t>
            </a:r>
            <a:r>
              <a:rPr lang="en-US" altLang="ko-KR" dirty="0"/>
              <a:t>291.99 </a:t>
            </a:r>
            <a:r>
              <a:rPr lang="ko-KR" altLang="en-US" dirty="0" err="1"/>
              <a:t>제곱미터</a:t>
            </a:r>
            <a:r>
              <a:rPr lang="en-US" altLang="ko-KR" dirty="0"/>
              <a:t>, </a:t>
            </a:r>
            <a:r>
              <a:rPr lang="ko-KR" altLang="en-US" dirty="0"/>
              <a:t>공급면적으로 본다면 </a:t>
            </a:r>
            <a:r>
              <a:rPr lang="en-US" altLang="ko-KR" dirty="0"/>
              <a:t>341.15 </a:t>
            </a:r>
            <a:r>
              <a:rPr lang="ko-KR" altLang="en-US" dirty="0" err="1"/>
              <a:t>제곱미터에</a:t>
            </a:r>
            <a:r>
              <a:rPr lang="ko-KR" altLang="en-US" dirty="0"/>
              <a:t> 이릅니다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체감을 위해 공급면적을 평으로 환산할 경우 </a:t>
            </a:r>
            <a:r>
              <a:rPr lang="en-US" altLang="ko-KR" dirty="0"/>
              <a:t>103.8</a:t>
            </a:r>
            <a:r>
              <a:rPr lang="ko-KR" altLang="en-US" dirty="0"/>
              <a:t>평 규모입니다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방 개수가 가장 많은 아파트는 구로동의 신구로 </a:t>
            </a:r>
            <a:r>
              <a:rPr lang="ko-KR" altLang="en-US" dirty="0" err="1"/>
              <a:t>자이였으며</a:t>
            </a:r>
            <a:r>
              <a:rPr lang="ko-KR" altLang="en-US" dirty="0"/>
              <a:t> 이 경우 해당 전용면적은 </a:t>
            </a:r>
            <a:r>
              <a:rPr lang="en-US" altLang="ko-KR" dirty="0"/>
              <a:t>243.42 </a:t>
            </a:r>
            <a:r>
              <a:rPr lang="ko-KR" altLang="en-US" dirty="0" err="1"/>
              <a:t>제곱미터</a:t>
            </a:r>
            <a:r>
              <a:rPr lang="ko-KR" altLang="en-US" dirty="0"/>
              <a:t> 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화장실 개수가 가장 많은 아파트는 총 </a:t>
            </a:r>
            <a:r>
              <a:rPr lang="en-US" altLang="ko-KR" dirty="0"/>
              <a:t>5</a:t>
            </a:r>
            <a:r>
              <a:rPr lang="ko-KR" altLang="en-US" dirty="0"/>
              <a:t>개의 화장실을 갖고있는 아파트로 총 </a:t>
            </a:r>
            <a:r>
              <a:rPr lang="en-US" altLang="ko-KR" dirty="0"/>
              <a:t>7</a:t>
            </a:r>
            <a:r>
              <a:rPr lang="ko-KR" altLang="en-US" dirty="0"/>
              <a:t>개의 면적유형이 나왔는데 이중</a:t>
            </a:r>
            <a:endParaRPr lang="en-US" altLang="ko-KR" dirty="0"/>
          </a:p>
          <a:p>
            <a:r>
              <a:rPr lang="ko-KR" altLang="en-US" dirty="0"/>
              <a:t>한강로</a:t>
            </a:r>
            <a:r>
              <a:rPr lang="en-US" altLang="ko-KR" dirty="0"/>
              <a:t>3</a:t>
            </a:r>
            <a:r>
              <a:rPr lang="ko-KR" altLang="en-US" dirty="0"/>
              <a:t>가 </a:t>
            </a:r>
            <a:r>
              <a:rPr lang="ko-KR" altLang="en-US" dirty="0" err="1"/>
              <a:t>대우트럼프월드의</a:t>
            </a:r>
            <a:r>
              <a:rPr lang="ko-KR" altLang="en-US" dirty="0"/>
              <a:t> 경우 전용면적 </a:t>
            </a:r>
            <a:r>
              <a:rPr lang="en-US" altLang="ko-KR" dirty="0"/>
              <a:t>266.46 </a:t>
            </a:r>
            <a:r>
              <a:rPr lang="ko-KR" altLang="en-US" dirty="0" err="1"/>
              <a:t>제곱미터의</a:t>
            </a:r>
            <a:r>
              <a:rPr lang="ko-KR" altLang="en-US" dirty="0"/>
              <a:t> 전용면적에 화장실은 </a:t>
            </a:r>
            <a:r>
              <a:rPr lang="en-US" altLang="ko-KR" dirty="0"/>
              <a:t>5</a:t>
            </a:r>
            <a:r>
              <a:rPr lang="ko-KR" altLang="en-US" dirty="0"/>
              <a:t>개인데 반해 방 개수는 </a:t>
            </a:r>
            <a:r>
              <a:rPr lang="en-US" altLang="ko-KR" dirty="0"/>
              <a:t>4</a:t>
            </a:r>
            <a:r>
              <a:rPr lang="ko-KR" altLang="en-US" dirty="0"/>
              <a:t>개라는 특이점을 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아쉽게도 해당 정보들은 네이버 지도를 통해 </a:t>
            </a:r>
            <a:endParaRPr lang="en-US" altLang="ko-KR" dirty="0"/>
          </a:p>
          <a:p>
            <a:r>
              <a:rPr lang="ko-KR" altLang="en-US" dirty="0"/>
              <a:t>모든 변수들의 값을 얻을 수 있는 아파트와 면적에 대해 진행된 자료이므로</a:t>
            </a:r>
            <a:endParaRPr lang="en-US" altLang="ko-KR" dirty="0"/>
          </a:p>
          <a:p>
            <a:r>
              <a:rPr lang="ko-KR" altLang="en-US" dirty="0"/>
              <a:t>실제 값과는 다소 차이가 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6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거래 데이터와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 거래데이터를 각각 비교해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슬라이드는 나눠드린 자료에는 없는 슬라이드로 각 시점의 거래데이터가 서울 전지역에 얼마나 골고루 분포되어 있는지를 </a:t>
            </a:r>
            <a:endParaRPr lang="en-US" altLang="ko-KR" dirty="0"/>
          </a:p>
          <a:p>
            <a:r>
              <a:rPr lang="ko-KR" altLang="en-US" dirty="0"/>
              <a:t>시각적으로 </a:t>
            </a:r>
            <a:r>
              <a:rPr lang="ko-KR" altLang="en-US" dirty="0" err="1"/>
              <a:t>보여드리기</a:t>
            </a:r>
            <a:r>
              <a:rPr lang="ko-KR" altLang="en-US" dirty="0"/>
              <a:t> 위해 좌표로 표시해본 결과값입니다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GIS</a:t>
            </a:r>
            <a:r>
              <a:rPr lang="ko-KR" altLang="en-US" dirty="0"/>
              <a:t> 데이터를 통해 살펴볼 때 두 시점의 데이터 모두 서울 전지역에 걸쳐 골고루 분포되어 있음을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6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데이터별로 확인할 수 있는 정보를 알아보면</a:t>
            </a:r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데이터 기준 </a:t>
            </a:r>
            <a:endParaRPr lang="en-US" altLang="ko-KR" dirty="0"/>
          </a:p>
          <a:p>
            <a:r>
              <a:rPr lang="ko-KR" altLang="en-US" dirty="0"/>
              <a:t>거래가격이 가장 높았던 아파트는 삼성동의 </a:t>
            </a:r>
            <a:r>
              <a:rPr lang="ko-KR" altLang="en-US" dirty="0" err="1"/>
              <a:t>삼성아이파크</a:t>
            </a:r>
            <a:r>
              <a:rPr lang="ko-KR" altLang="en-US" dirty="0"/>
              <a:t> </a:t>
            </a:r>
            <a:r>
              <a:rPr lang="en-US" altLang="ko-KR" dirty="0"/>
              <a:t>33</a:t>
            </a:r>
            <a:r>
              <a:rPr lang="ko-KR" altLang="en-US" dirty="0"/>
              <a:t>층으로 </a:t>
            </a:r>
            <a:r>
              <a:rPr lang="en-US" altLang="ko-KR" dirty="0"/>
              <a:t>45</a:t>
            </a:r>
            <a:r>
              <a:rPr lang="ko-KR" altLang="en-US" dirty="0"/>
              <a:t>억에 거래되었습니다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반면 거래가격이 가장 낮았던 아파트는 안암동 </a:t>
            </a:r>
            <a:r>
              <a:rPr lang="en-US" altLang="ko-KR" dirty="0"/>
              <a:t>3</a:t>
            </a:r>
            <a:r>
              <a:rPr lang="ko-KR" altLang="en-US" dirty="0"/>
              <a:t>가의 대광아파트 </a:t>
            </a:r>
            <a:r>
              <a:rPr lang="en-US" altLang="ko-KR" dirty="0"/>
              <a:t>5</a:t>
            </a:r>
            <a:r>
              <a:rPr lang="ko-KR" altLang="en-US" dirty="0"/>
              <a:t>층으로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8000</a:t>
            </a:r>
            <a:r>
              <a:rPr lang="ko-KR" altLang="en-US" dirty="0"/>
              <a:t>만원 수준으로 거래되었습니다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 기준으로는 </a:t>
            </a:r>
            <a:endParaRPr lang="en-US" altLang="ko-KR" dirty="0"/>
          </a:p>
          <a:p>
            <a:r>
              <a:rPr lang="ko-KR" altLang="en-US" dirty="0"/>
              <a:t>압구정동 한양 </a:t>
            </a:r>
            <a:r>
              <a:rPr lang="en-US" altLang="ko-KR" dirty="0"/>
              <a:t>8</a:t>
            </a:r>
            <a:r>
              <a:rPr lang="ko-KR" altLang="en-US" dirty="0"/>
              <a:t>층이 </a:t>
            </a:r>
            <a:r>
              <a:rPr lang="en-US" altLang="ko-KR" dirty="0"/>
              <a:t>54</a:t>
            </a:r>
            <a:r>
              <a:rPr lang="ko-KR" altLang="en-US" dirty="0"/>
              <a:t>억으로 가장 비싼 가격에 거래되었고</a:t>
            </a:r>
            <a:endParaRPr lang="en-US" altLang="ko-KR" dirty="0"/>
          </a:p>
          <a:p>
            <a:r>
              <a:rPr lang="ko-KR" altLang="en-US" dirty="0"/>
              <a:t>신월동 동방아파트 </a:t>
            </a:r>
            <a:r>
              <a:rPr lang="en-US" altLang="ko-KR" dirty="0"/>
              <a:t>4</a:t>
            </a:r>
            <a:r>
              <a:rPr lang="ko-KR" altLang="en-US" dirty="0"/>
              <a:t>층이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4900</a:t>
            </a:r>
            <a:r>
              <a:rPr lang="ko-KR" altLang="en-US" dirty="0"/>
              <a:t>만원에 거래되어 가장 낮은 거래금액으로 확인되었습니다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살펴볼만한</a:t>
            </a:r>
            <a:r>
              <a:rPr lang="ko-KR" altLang="en-US" dirty="0"/>
              <a:t> 점은 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 데이터 중 층 데이터의 컬럼을 보시면 최소값으로 </a:t>
            </a:r>
            <a:r>
              <a:rPr lang="en-US" altLang="ko-KR" dirty="0"/>
              <a:t>negative value</a:t>
            </a:r>
            <a:r>
              <a:rPr lang="ko-KR" altLang="en-US" dirty="0"/>
              <a:t>가 들어가 있는데 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발생한 오류라고 생각했지만 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/////////////////</a:t>
            </a:r>
          </a:p>
          <a:p>
            <a:endParaRPr lang="en-US" altLang="ko-KR" dirty="0"/>
          </a:p>
          <a:p>
            <a:r>
              <a:rPr lang="ko-KR" altLang="en-US" dirty="0"/>
              <a:t>이 역시 </a:t>
            </a:r>
            <a:r>
              <a:rPr lang="ko-KR" altLang="en-US" dirty="0" err="1"/>
              <a:t>변수별</a:t>
            </a:r>
            <a:r>
              <a:rPr lang="ko-KR" altLang="en-US" dirty="0"/>
              <a:t> 정보가 다 포함되어 있는 샘플을 대상으로 진행했기에 실제 값과 어느정도 차이가 있을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실제 기사들을 찾아보며 해당 통계량이 과연 실제 값과 유사한지 확인해 보았는데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한국경제 신문의 부동산면 기사를 보면 </a:t>
            </a:r>
            <a:endParaRPr lang="en-US" altLang="ko-KR" dirty="0"/>
          </a:p>
          <a:p>
            <a:r>
              <a:rPr lang="ko-KR" altLang="en-US" dirty="0"/>
              <a:t>서울 아파트의 평균 매매가격이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기준 처음으로 </a:t>
            </a:r>
            <a:r>
              <a:rPr lang="en-US" altLang="ko-KR" dirty="0"/>
              <a:t>6</a:t>
            </a:r>
            <a:r>
              <a:rPr lang="ko-KR" altLang="en-US" dirty="0"/>
              <a:t>억을 넘었다고 </a:t>
            </a:r>
            <a:r>
              <a:rPr lang="ko-KR" altLang="en-US" dirty="0" err="1"/>
              <a:t>언급되어있는데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데이터에서도 역시 평균 </a:t>
            </a:r>
            <a:r>
              <a:rPr lang="en-US" altLang="ko-KR" dirty="0"/>
              <a:t>6</a:t>
            </a:r>
            <a:r>
              <a:rPr lang="ko-KR" altLang="en-US" dirty="0"/>
              <a:t>억이 넘는 거래대금이 관측되었습니다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지난해 </a:t>
            </a:r>
            <a:r>
              <a:rPr lang="en-US" altLang="ko-KR" dirty="0"/>
              <a:t>9</a:t>
            </a:r>
            <a:r>
              <a:rPr lang="ko-KR" altLang="en-US" dirty="0"/>
              <a:t>월의 평균 매매가격을 </a:t>
            </a:r>
            <a:r>
              <a:rPr lang="en-US" altLang="ko-KR" dirty="0"/>
              <a:t>10</a:t>
            </a:r>
            <a:r>
              <a:rPr lang="ko-KR" altLang="en-US" dirty="0"/>
              <a:t>억 </a:t>
            </a:r>
            <a:r>
              <a:rPr lang="en-US" altLang="ko-KR" dirty="0"/>
              <a:t>300</a:t>
            </a:r>
            <a:r>
              <a:rPr lang="ko-KR" altLang="en-US" dirty="0"/>
              <a:t>만원 수준으로 언급하고 있는데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분기 데이터 또한 </a:t>
            </a:r>
            <a:r>
              <a:rPr lang="en-US" altLang="ko-KR" dirty="0"/>
              <a:t>10</a:t>
            </a:r>
            <a:r>
              <a:rPr lang="ko-KR" altLang="en-US" dirty="0"/>
              <a:t>억 </a:t>
            </a:r>
            <a:r>
              <a:rPr lang="en-US" altLang="ko-KR" dirty="0"/>
              <a:t>3</a:t>
            </a:r>
            <a:r>
              <a:rPr lang="ko-KR" altLang="en-US" dirty="0"/>
              <a:t>천만원 수준으로 일관성 있는 결과값을 보여주고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앞서 그림으로 보여드린 것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dirty="0" err="1"/>
              <a:t>시점별</a:t>
            </a:r>
            <a:r>
              <a:rPr lang="ko-KR" altLang="en-US" dirty="0"/>
              <a:t> 거래 데이터가 서울 전지역에 골고루 분포되어 있기에</a:t>
            </a:r>
            <a:endParaRPr lang="en-US" altLang="ko-KR" dirty="0"/>
          </a:p>
          <a:p>
            <a:r>
              <a:rPr lang="ko-KR" altLang="en-US" dirty="0"/>
              <a:t>실제 값과 충분한 유사성을 보이는 것으로 확인됩니다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3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{{</a:t>
            </a:r>
            <a:r>
              <a:rPr lang="ko-KR" altLang="en-US" dirty="0"/>
              <a:t>주의</a:t>
            </a:r>
            <a:r>
              <a:rPr lang="en-US" altLang="ko-KR" dirty="0"/>
              <a:t>}}}}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출력용 </a:t>
            </a:r>
            <a:r>
              <a:rPr lang="en-US" altLang="ko-KR" dirty="0"/>
              <a:t>ppt </a:t>
            </a:r>
            <a:r>
              <a:rPr lang="ko-KR" altLang="en-US" dirty="0"/>
              <a:t>에서는 생략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아이러니 하게도 실제 국토교통부 실거래가 데이터에도 </a:t>
            </a:r>
            <a:r>
              <a:rPr lang="en-US" altLang="ko-KR" dirty="0"/>
              <a:t>-3</a:t>
            </a:r>
            <a:r>
              <a:rPr lang="ko-KR" altLang="en-US" dirty="0"/>
              <a:t>층으로 기록되어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아마 </a:t>
            </a:r>
            <a:r>
              <a:rPr lang="en-US" altLang="ko-KR" dirty="0"/>
              <a:t>3</a:t>
            </a:r>
            <a:r>
              <a:rPr lang="ko-KR" altLang="en-US" dirty="0"/>
              <a:t>층을 </a:t>
            </a:r>
            <a:r>
              <a:rPr lang="en-US" altLang="ko-KR" dirty="0"/>
              <a:t>-3</a:t>
            </a:r>
            <a:r>
              <a:rPr lang="ko-KR" altLang="en-US" dirty="0"/>
              <a:t>층으로 잘못 표기한 것으로 생각해 </a:t>
            </a:r>
            <a:r>
              <a:rPr lang="ko-KR" altLang="en-US" dirty="0" err="1"/>
              <a:t>기초통계량의</a:t>
            </a:r>
            <a:r>
              <a:rPr lang="ko-KR" altLang="en-US" dirty="0"/>
              <a:t> 평균이나 최대값 표준편차를 </a:t>
            </a:r>
            <a:r>
              <a:rPr lang="ko-KR" altLang="en-US" dirty="0" err="1"/>
              <a:t>계산하는데에는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층으로 수정하여 계산했고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국토교통부에서 제공하는 데이터일지라도 이정도 수준의 오류는 있을 수 </a:t>
            </a:r>
            <a:r>
              <a:rPr lang="ko-KR" altLang="en-US" dirty="0" err="1"/>
              <a:t>있다는걸</a:t>
            </a:r>
            <a:r>
              <a:rPr lang="ko-KR" altLang="en-US" dirty="0"/>
              <a:t> 같이 얘기해보고 싶어 최소값의 수치 자체는 수정하지 않고 그대로 표기하였습니다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이전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1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다음으로 확인해볼 데이터는 </a:t>
            </a:r>
            <a:r>
              <a:rPr lang="en-US" altLang="ko-KR" sz="1200" dirty="0"/>
              <a:t>‘</a:t>
            </a:r>
            <a:r>
              <a:rPr lang="ko-KR" altLang="en-US" sz="1200" dirty="0"/>
              <a:t>비교 </a:t>
            </a:r>
            <a:r>
              <a:rPr lang="ko-KR" altLang="en-US" sz="1200" dirty="0" err="1"/>
              <a:t>데이터＇로</a:t>
            </a:r>
            <a:r>
              <a:rPr lang="ko-KR" altLang="en-US" sz="1200" dirty="0"/>
              <a:t> 동일아파트 동일 면적 기준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분기와 </a:t>
            </a:r>
            <a:r>
              <a:rPr lang="en-US" altLang="ko-KR" sz="1200" dirty="0"/>
              <a:t>20</a:t>
            </a:r>
            <a:r>
              <a:rPr lang="ko-KR" altLang="en-US" sz="1200" dirty="0"/>
              <a:t>년 </a:t>
            </a:r>
            <a:r>
              <a:rPr lang="en-US" altLang="ko-KR" sz="1200" dirty="0"/>
              <a:t>4</a:t>
            </a:r>
            <a:r>
              <a:rPr lang="ko-KR" altLang="en-US" sz="1200" dirty="0"/>
              <a:t>분기 두 시점 모두에서 거래된 데이터를 가지고 분석해보았습니다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해당 데이터를 통해 확인할 수 있는 정보는 </a:t>
            </a:r>
            <a:endParaRPr lang="en-US" altLang="ko-KR" sz="1200" dirty="0"/>
          </a:p>
          <a:p>
            <a:r>
              <a:rPr lang="ko-KR" altLang="en-US" sz="1200" dirty="0"/>
              <a:t>거래가격이 가장 많이 오른 아파트와 해당 면적은 </a:t>
            </a:r>
            <a:endParaRPr lang="en-US" altLang="ko-KR" sz="1200" dirty="0"/>
          </a:p>
          <a:p>
            <a:r>
              <a:rPr lang="ko-KR" altLang="en-US" sz="1200" dirty="0"/>
              <a:t>반포동 </a:t>
            </a:r>
            <a:r>
              <a:rPr lang="ko-KR" altLang="en-US" sz="1200" dirty="0" err="1"/>
              <a:t>래미안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퍼스티지로</a:t>
            </a:r>
            <a:r>
              <a:rPr lang="ko-KR" altLang="en-US" sz="1200" dirty="0"/>
              <a:t> 전용면적 기준 </a:t>
            </a:r>
            <a:r>
              <a:rPr lang="en-US" altLang="ko-KR" sz="1200" dirty="0"/>
              <a:t>222.76 </a:t>
            </a:r>
            <a:r>
              <a:rPr lang="ko-KR" altLang="en-US" sz="1200" dirty="0" err="1"/>
              <a:t>제곱미터</a:t>
            </a:r>
            <a:r>
              <a:rPr lang="ko-KR" altLang="en-US" sz="1200" dirty="0"/>
              <a:t> 유형이며</a:t>
            </a:r>
            <a:endParaRPr lang="en-US" altLang="ko-KR" sz="1200" dirty="0"/>
          </a:p>
          <a:p>
            <a:r>
              <a:rPr lang="en-US" altLang="ko-KR" sz="1200" dirty="0"/>
              <a:t>20</a:t>
            </a:r>
            <a:r>
              <a:rPr lang="ko-KR" altLang="en-US" sz="1200" dirty="0"/>
              <a:t>억 </a:t>
            </a:r>
            <a:r>
              <a:rPr lang="en-US" altLang="ko-KR" sz="1200" dirty="0"/>
              <a:t>2</a:t>
            </a:r>
            <a:r>
              <a:rPr lang="ko-KR" altLang="en-US" sz="1200" dirty="0"/>
              <a:t>천만원 올랐습니다</a:t>
            </a:r>
            <a:r>
              <a:rPr lang="en-US" altLang="ko-KR" sz="1200" dirty="0"/>
              <a:t>..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반면 가격이 하락했던 아파트도 있었는데 </a:t>
            </a:r>
            <a:endParaRPr lang="en-US" altLang="ko-KR" sz="1200" dirty="0"/>
          </a:p>
          <a:p>
            <a:r>
              <a:rPr lang="ko-KR" altLang="en-US" sz="1200" dirty="0"/>
              <a:t>이중 가장 하락 폭이 컸던 아파트는</a:t>
            </a:r>
            <a:endParaRPr lang="en-US" altLang="ko-KR" sz="1200" dirty="0"/>
          </a:p>
          <a:p>
            <a:r>
              <a:rPr lang="ko-KR" altLang="en-US" sz="1200" dirty="0"/>
              <a:t>성내동 </a:t>
            </a:r>
            <a:r>
              <a:rPr lang="ko-KR" altLang="en-US" sz="1200" dirty="0" err="1"/>
              <a:t>태전해오름</a:t>
            </a:r>
            <a:r>
              <a:rPr lang="ko-KR" altLang="en-US" sz="1200" dirty="0"/>
              <a:t> </a:t>
            </a:r>
            <a:r>
              <a:rPr lang="en-US" altLang="ko-KR" sz="1200" dirty="0"/>
              <a:t>84.25 </a:t>
            </a:r>
            <a:r>
              <a:rPr lang="ko-KR" altLang="en-US" sz="1200" dirty="0" err="1"/>
              <a:t>제곱미터</a:t>
            </a:r>
            <a:r>
              <a:rPr lang="ko-KR" altLang="en-US" sz="1200" dirty="0"/>
              <a:t> 유형으로 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억 </a:t>
            </a:r>
            <a:r>
              <a:rPr lang="en-US" altLang="ko-KR" sz="1200" dirty="0"/>
              <a:t>4</a:t>
            </a:r>
            <a:r>
              <a:rPr lang="ko-KR" altLang="en-US" sz="1200" dirty="0"/>
              <a:t>천만원 수준의 아파트 가격 하락이 관측되었습니다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두 시점 모두에서 거래가격이 가장 높았던 아파트 또한 확인해볼 수 있었는데</a:t>
            </a:r>
            <a:endParaRPr lang="en-US" altLang="ko-KR" sz="1200" dirty="0"/>
          </a:p>
          <a:p>
            <a:r>
              <a:rPr lang="ko-KR" altLang="en-US" sz="1200" dirty="0"/>
              <a:t>이는 우리에게 익숙한 압구정동 현대 </a:t>
            </a:r>
            <a:r>
              <a:rPr lang="en-US" altLang="ko-KR" sz="1200" dirty="0"/>
              <a:t>1,2</a:t>
            </a:r>
            <a:r>
              <a:rPr lang="ko-KR" altLang="en-US" sz="1200" dirty="0"/>
              <a:t>차 아파트로 </a:t>
            </a:r>
            <a:r>
              <a:rPr lang="en-US" altLang="ko-KR" sz="1200" dirty="0"/>
              <a:t>196.21 </a:t>
            </a:r>
            <a:r>
              <a:rPr lang="ko-KR" altLang="en-US" sz="1200" dirty="0" err="1"/>
              <a:t>제곱미터</a:t>
            </a:r>
            <a:r>
              <a:rPr lang="ko-KR" altLang="en-US" sz="1200" dirty="0"/>
              <a:t> 유형이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37</a:t>
            </a:r>
            <a:r>
              <a:rPr lang="ko-KR" altLang="en-US" sz="1200" dirty="0"/>
              <a:t>억 </a:t>
            </a:r>
            <a:r>
              <a:rPr lang="en-US" altLang="ko-KR" sz="1200" dirty="0"/>
              <a:t>3</a:t>
            </a:r>
            <a:r>
              <a:rPr lang="ko-KR" altLang="en-US" sz="1200" dirty="0"/>
              <a:t>천만원에서 </a:t>
            </a:r>
            <a:r>
              <a:rPr lang="en-US" altLang="ko-KR" sz="1200" dirty="0"/>
              <a:t>52</a:t>
            </a:r>
            <a:r>
              <a:rPr lang="ko-KR" altLang="en-US" sz="1200" dirty="0"/>
              <a:t>억 </a:t>
            </a:r>
            <a:r>
              <a:rPr lang="en-US" altLang="ko-KR" sz="1200" dirty="0"/>
              <a:t>7</a:t>
            </a:r>
            <a:r>
              <a:rPr lang="ko-KR" altLang="en-US" sz="1200" dirty="0"/>
              <a:t>천만원으로 </a:t>
            </a:r>
            <a:r>
              <a:rPr lang="en-US" altLang="ko-KR" sz="1200" dirty="0"/>
              <a:t>15</a:t>
            </a:r>
            <a:r>
              <a:rPr lang="ko-KR" altLang="en-US" sz="1200" dirty="0"/>
              <a:t>억 </a:t>
            </a:r>
            <a:r>
              <a:rPr lang="en-US" altLang="ko-KR" sz="1200" dirty="0"/>
              <a:t>4</a:t>
            </a:r>
            <a:r>
              <a:rPr lang="ko-KR" altLang="en-US" sz="1200" dirty="0"/>
              <a:t>천만원 상승한 것을 관측할 수 있었습니다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현 정부 들어 발표된 부동산 관련 정책만 </a:t>
            </a:r>
            <a:r>
              <a:rPr lang="en-US" altLang="ko-KR" sz="1200" dirty="0"/>
              <a:t>26</a:t>
            </a:r>
            <a:r>
              <a:rPr lang="ko-KR" altLang="en-US" sz="1200" dirty="0"/>
              <a:t>개에 이를 정도로  </a:t>
            </a:r>
            <a:r>
              <a:rPr lang="en-US" altLang="ko-KR" sz="1200" dirty="0"/>
              <a:t>(</a:t>
            </a:r>
            <a:r>
              <a:rPr lang="ko-KR" altLang="en-US" sz="1200" dirty="0"/>
              <a:t>경기일보 </a:t>
            </a:r>
            <a:r>
              <a:rPr lang="en-US" altLang="ko-KR" sz="1200" dirty="0"/>
              <a:t>2021</a:t>
            </a:r>
            <a:r>
              <a:rPr lang="ko-KR" altLang="en-US" sz="1200" dirty="0"/>
              <a:t>년 </a:t>
            </a:r>
            <a:r>
              <a:rPr lang="en-US" altLang="ko-KR" sz="1200" dirty="0"/>
              <a:t>04 20 </a:t>
            </a:r>
            <a:r>
              <a:rPr lang="ko-KR" altLang="en-US" sz="1200" dirty="0"/>
              <a:t>자료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부동산 관련 정책들이 속속들이 발표되고 있고</a:t>
            </a:r>
            <a:r>
              <a:rPr lang="en-US" altLang="ko-KR" sz="1200" dirty="0"/>
              <a:t>, </a:t>
            </a:r>
            <a:r>
              <a:rPr lang="ko-KR" altLang="en-US" sz="1200" dirty="0"/>
              <a:t>부동산에 대한 사람들의 관심도 유래없이 높아지고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따라서 과연 부동산 가격이 얼마나 올랐는지를 동일 면적 매물에 대해 확인해보고 싶어 추가적으로 분석해보았습니다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이를 물가지수와 함께 </a:t>
            </a:r>
            <a:r>
              <a:rPr lang="ko-KR" altLang="en-US" sz="1200" dirty="0" err="1"/>
              <a:t>비교해볼경우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한국은행 경제통계시스템에 따르면 동일기간 생산자 물가 상승률은 </a:t>
            </a:r>
            <a:r>
              <a:rPr lang="en-US" altLang="ko-KR" sz="1200" dirty="0"/>
              <a:t>2.14% </a:t>
            </a:r>
          </a:p>
          <a:p>
            <a:r>
              <a:rPr lang="ko-KR" altLang="en-US" sz="1200" dirty="0"/>
              <a:t>소비자 물가지수는 </a:t>
            </a:r>
            <a:r>
              <a:rPr lang="en-US" altLang="ko-KR" sz="1200" dirty="0"/>
              <a:t>2.79% </a:t>
            </a:r>
            <a:r>
              <a:rPr lang="ko-KR" altLang="en-US" sz="1200" dirty="0"/>
              <a:t>상승했습니다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반면 서울의 아파트 실거래가격지수는 동일기간 </a:t>
            </a:r>
            <a:r>
              <a:rPr lang="en-US" altLang="ko-KR" sz="1200" dirty="0"/>
              <a:t>63.17% </a:t>
            </a:r>
            <a:r>
              <a:rPr lang="ko-KR" altLang="en-US" sz="1200" dirty="0"/>
              <a:t>상승했습니다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물가상승 대비 자산가격의 상승이 눈에 띄게 두드러짐을 확인할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제가 확인한 </a:t>
            </a:r>
            <a:r>
              <a:rPr lang="en-US" altLang="ko-KR" sz="1200" dirty="0"/>
              <a:t>17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분기와 </a:t>
            </a:r>
            <a:r>
              <a:rPr lang="en-US" altLang="ko-KR" sz="1200" dirty="0"/>
              <a:t>20</a:t>
            </a:r>
            <a:r>
              <a:rPr lang="ko-KR" altLang="en-US" sz="1200" dirty="0"/>
              <a:t>년 </a:t>
            </a:r>
            <a:r>
              <a:rPr lang="en-US" altLang="ko-KR" sz="1200" dirty="0"/>
              <a:t>4</a:t>
            </a:r>
            <a:r>
              <a:rPr lang="ko-KR" altLang="en-US" sz="1200" dirty="0"/>
              <a:t>분기 모두에서 거래된 아파트를 대상으로 했을 때는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동일면적 매물에 대해 </a:t>
            </a:r>
            <a:r>
              <a:rPr lang="en-US" altLang="ko-KR" sz="1200" dirty="0"/>
              <a:t>77.72%</a:t>
            </a:r>
            <a:r>
              <a:rPr lang="ko-KR" altLang="en-US" sz="1200" dirty="0"/>
              <a:t>의 가격상승률이 관측되었습니다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저는 해당 결과값에 대해</a:t>
            </a:r>
            <a:endParaRPr lang="en-US" altLang="ko-KR" sz="1200" dirty="0"/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년에 미치지 못하는 그다지 길지 않은 시간동안 반복적으로 매매가 이루어지려면 </a:t>
            </a:r>
            <a:endParaRPr lang="en-US" altLang="ko-KR" sz="1200" dirty="0"/>
          </a:p>
          <a:p>
            <a:r>
              <a:rPr lang="ko-KR" altLang="en-US" sz="1200" dirty="0"/>
              <a:t>평균적인 실거래가 상승률과 비교하였을 때 더 높은 수준의 상승률이 뒷받침되어야 하기때문에 </a:t>
            </a:r>
            <a:endParaRPr lang="en-US" altLang="ko-KR" sz="1200" dirty="0"/>
          </a:p>
          <a:p>
            <a:r>
              <a:rPr lang="ko-KR" altLang="en-US" sz="1200" dirty="0"/>
              <a:t>이정도 수치가 관측된 것이 아닐까 추측해보았습니다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0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데이터와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 데이터를 가지고 각각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회귀분석 결과값을 살펴보도록 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회귀분석은 </a:t>
            </a:r>
            <a:r>
              <a:rPr lang="en-US" altLang="ko-KR" dirty="0"/>
              <a:t>linear hedonic regression model</a:t>
            </a:r>
            <a:r>
              <a:rPr lang="ko-KR" altLang="en-US" dirty="0"/>
              <a:t>과 </a:t>
            </a:r>
            <a:r>
              <a:rPr lang="en-US" altLang="ko-KR" dirty="0"/>
              <a:t>semi-log hedonic regression model </a:t>
            </a:r>
            <a:r>
              <a:rPr lang="ko-KR" altLang="en-US" dirty="0"/>
              <a:t>두 모델에 대해서</a:t>
            </a:r>
            <a:endParaRPr lang="en-US" altLang="ko-KR" dirty="0"/>
          </a:p>
          <a:p>
            <a:r>
              <a:rPr lang="ko-KR" altLang="en-US" dirty="0" err="1"/>
              <a:t>스태타를</a:t>
            </a:r>
            <a:r>
              <a:rPr lang="ko-KR" altLang="en-US" dirty="0"/>
              <a:t> 통해 </a:t>
            </a:r>
            <a:r>
              <a:rPr lang="en-US" altLang="ko-KR" dirty="0"/>
              <a:t>robustness </a:t>
            </a:r>
            <a:r>
              <a:rPr lang="ko-KR" altLang="en-US" dirty="0"/>
              <a:t>검정을 추가하여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선형 </a:t>
            </a:r>
            <a:r>
              <a:rPr lang="ko-KR" altLang="en-US" dirty="0" err="1"/>
              <a:t>헤도닉</a:t>
            </a:r>
            <a:r>
              <a:rPr lang="ko-KR" altLang="en-US" dirty="0"/>
              <a:t> 모형을 적용해 </a:t>
            </a:r>
            <a:r>
              <a:rPr lang="ko-KR" altLang="en-US" dirty="0" err="1"/>
              <a:t>봤을때</a:t>
            </a:r>
            <a:endParaRPr lang="en-US" altLang="ko-KR" dirty="0"/>
          </a:p>
          <a:p>
            <a:r>
              <a:rPr lang="ko-KR" altLang="en-US" dirty="0"/>
              <a:t>전용면적과 화장실개수 </a:t>
            </a:r>
            <a:r>
              <a:rPr lang="ko-KR" altLang="en-US" dirty="0" err="1"/>
              <a:t>방개수</a:t>
            </a:r>
            <a:r>
              <a:rPr lang="ko-KR" altLang="en-US" dirty="0"/>
              <a:t> 용적률 </a:t>
            </a:r>
            <a:r>
              <a:rPr lang="en-US" altLang="ko-KR" dirty="0"/>
              <a:t>4</a:t>
            </a:r>
            <a:r>
              <a:rPr lang="ko-KR" altLang="en-US" dirty="0"/>
              <a:t>개 변수를 한번에 넣을 경우</a:t>
            </a:r>
            <a:endParaRPr lang="en-US" altLang="ko-KR" dirty="0"/>
          </a:p>
          <a:p>
            <a:r>
              <a:rPr lang="ko-KR" altLang="en-US" dirty="0"/>
              <a:t>예측과 달리 방개수와 화장실 개수가 적어질 때 주택가격이 상승하는 음의 상관관계과 관측되었는데  </a:t>
            </a:r>
            <a:endParaRPr lang="en-US" altLang="ko-KR" dirty="0"/>
          </a:p>
          <a:p>
            <a:r>
              <a:rPr lang="ko-KR" altLang="en-US" dirty="0"/>
              <a:t>이는 해당 변수간 상관성이 너무 커 발생한 결과라 생각하여 전용면적은 설명변수에서 제외하였습니다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과정에서 동일한 설명변수를 사용했을 때 선형 모델에 비해 </a:t>
            </a:r>
            <a:r>
              <a:rPr lang="en-US" altLang="ko-KR" dirty="0"/>
              <a:t>semi-log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이 </a:t>
            </a:r>
            <a:r>
              <a:rPr lang="en-US" altLang="ko-KR" dirty="0"/>
              <a:t>R squared</a:t>
            </a:r>
            <a:r>
              <a:rPr lang="ko-KR" altLang="en-US" dirty="0"/>
              <a:t>가 더 높게 나왔고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사전 예측과 비교하여 각 변수들의 상관관계가 좀 더 일치하는</a:t>
            </a:r>
            <a:r>
              <a:rPr lang="en-US" altLang="ko-KR" dirty="0"/>
              <a:t> </a:t>
            </a:r>
            <a:r>
              <a:rPr lang="ko-KR" altLang="en-US" dirty="0"/>
              <a:t>결과가 나왔습니다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semi-log model</a:t>
            </a:r>
            <a:r>
              <a:rPr lang="ko-KR" altLang="en-US" dirty="0"/>
              <a:t>의 결과값에 대해 좀 더 세부적으로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94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분기와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분기의 데이터 모두에서 모든 설명변수가 </a:t>
            </a:r>
            <a:r>
              <a:rPr lang="ko-KR" altLang="en-US" dirty="0" err="1"/>
              <a:t>유의마한</a:t>
            </a:r>
            <a:r>
              <a:rPr lang="ko-KR" altLang="en-US" dirty="0"/>
              <a:t> 상관계수를 갖는 것으로 관측되었습니다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연수와 </a:t>
            </a:r>
            <a:r>
              <a:rPr lang="ko-KR" altLang="en-US" dirty="0" err="1"/>
              <a:t>세대수</a:t>
            </a:r>
            <a:r>
              <a:rPr lang="ko-KR" altLang="en-US" dirty="0"/>
              <a:t> 변수의 경우 계수 값은 작게 나왔지만 아파트 가격에 미치는 영향에 대해서는 예측과 동일하게 관찰되었습니다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방 개수와 화장실 개수 </a:t>
            </a:r>
            <a:endParaRPr lang="en-US" altLang="ko-KR" dirty="0"/>
          </a:p>
          <a:p>
            <a:r>
              <a:rPr lang="ko-KR" altLang="en-US" dirty="0"/>
              <a:t>두 변수 모두 </a:t>
            </a:r>
            <a:endParaRPr lang="en-US" altLang="ko-KR" dirty="0"/>
          </a:p>
          <a:p>
            <a:r>
              <a:rPr lang="ko-KR" altLang="en-US" dirty="0"/>
              <a:t>개수가 증가할 수록 아파트 가격이 상승하는 것을 보여주어 이 역시 예측과 동일한 방향을 관측할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세대당 주차대수 변수가 아파트 가격에 미치는 양의 상관성이 가장 큰 것으로 관측되었고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ym typeface="Wingdings" panose="05000000000000000000" pitchFamily="2" charset="2"/>
              </a:rPr>
              <a:t>17</a:t>
            </a:r>
            <a:r>
              <a:rPr lang="ko-KR" altLang="en-US" sz="1200" dirty="0">
                <a:sym typeface="Wingdings" panose="05000000000000000000" pitchFamily="2" charset="2"/>
              </a:rPr>
              <a:t>년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분기의 경우 아파트 구조가 복도식 구조를 가질 때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ym typeface="Wingdings" panose="05000000000000000000" pitchFamily="2" charset="2"/>
              </a:rPr>
              <a:t>20</a:t>
            </a:r>
            <a:r>
              <a:rPr lang="ko-KR" altLang="en-US" sz="1200" dirty="0">
                <a:sym typeface="Wingdings" panose="05000000000000000000" pitchFamily="2" charset="2"/>
              </a:rPr>
              <a:t>년 </a:t>
            </a:r>
            <a:r>
              <a:rPr lang="en-US" altLang="ko-KR" sz="1200" dirty="0">
                <a:sym typeface="Wingdings" panose="05000000000000000000" pitchFamily="2" charset="2"/>
              </a:rPr>
              <a:t>4</a:t>
            </a:r>
            <a:r>
              <a:rPr lang="ko-KR" altLang="en-US" sz="1200" dirty="0">
                <a:sym typeface="Wingdings" panose="05000000000000000000" pitchFamily="2" charset="2"/>
              </a:rPr>
              <a:t>분기의 경우 아파트 구조가 </a:t>
            </a:r>
            <a:r>
              <a:rPr lang="ko-KR" altLang="en-US" sz="1200" dirty="0" err="1">
                <a:sym typeface="Wingdings" panose="05000000000000000000" pitchFamily="2" charset="2"/>
              </a:rPr>
              <a:t>복합식</a:t>
            </a:r>
            <a:r>
              <a:rPr lang="ko-KR" altLang="en-US" sz="1200" dirty="0">
                <a:sym typeface="Wingdings" panose="05000000000000000000" pitchFamily="2" charset="2"/>
              </a:rPr>
              <a:t> 구조를 가질 때 주택가격에 가장 부정적으로 영향을 미침을 확인할 수 있었습니다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ym typeface="Wingdings" panose="05000000000000000000" pitchFamily="2" charset="2"/>
              </a:rPr>
              <a:t>물론 해당 내용은 변수에 비율을 어떻게 </a:t>
            </a:r>
            <a:r>
              <a:rPr lang="ko-KR" altLang="en-US" sz="1200" dirty="0" err="1">
                <a:sym typeface="Wingdings" panose="05000000000000000000" pitchFamily="2" charset="2"/>
              </a:rPr>
              <a:t>설정하냐에</a:t>
            </a:r>
            <a:r>
              <a:rPr lang="ko-KR" altLang="en-US" sz="1200" dirty="0">
                <a:sym typeface="Wingdings" panose="05000000000000000000" pitchFamily="2" charset="2"/>
              </a:rPr>
              <a:t> 따라 달라질 수 있는 부분이지만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ym typeface="Wingdings" panose="05000000000000000000" pitchFamily="2" charset="2"/>
              </a:rPr>
              <a:t>중앙난방 방식</a:t>
            </a:r>
            <a:r>
              <a:rPr lang="en-US" altLang="ko-KR" sz="1200" dirty="0">
                <a:sym typeface="Wingdings" panose="05000000000000000000" pitchFamily="2" charset="2"/>
              </a:rPr>
              <a:t>(D3)</a:t>
            </a:r>
            <a:r>
              <a:rPr lang="ko-KR" altLang="en-US" sz="1200" dirty="0">
                <a:sym typeface="Wingdings" panose="05000000000000000000" pitchFamily="2" charset="2"/>
              </a:rPr>
              <a:t>이 개별난방 방식</a:t>
            </a:r>
            <a:r>
              <a:rPr lang="en-US" altLang="ko-KR" sz="1200" dirty="0">
                <a:sym typeface="Wingdings" panose="05000000000000000000" pitchFamily="2" charset="2"/>
              </a:rPr>
              <a:t>(D1, default)</a:t>
            </a:r>
            <a:r>
              <a:rPr lang="ko-KR" altLang="en-US" sz="1200" dirty="0">
                <a:sym typeface="Wingdings" panose="05000000000000000000" pitchFamily="2" charset="2"/>
              </a:rPr>
              <a:t>에 비해 아파트 가격에 긍정적으로 작용하는 부분과</a:t>
            </a:r>
            <a:br>
              <a:rPr lang="en-US" altLang="ko-KR" sz="1200" dirty="0">
                <a:sym typeface="Wingdings" panose="05000000000000000000" pitchFamily="2" charset="2"/>
              </a:rPr>
            </a:b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ym typeface="Wingdings" panose="05000000000000000000" pitchFamily="2" charset="2"/>
              </a:rPr>
              <a:t>주로 고가의 아파트에서 많이 사용하는 것으로 생각했던 </a:t>
            </a:r>
            <a:r>
              <a:rPr lang="ko-KR" altLang="en-US" sz="1200" dirty="0" err="1">
                <a:sym typeface="Wingdings" panose="05000000000000000000" pitchFamily="2" charset="2"/>
              </a:rPr>
              <a:t>복합식</a:t>
            </a:r>
            <a:r>
              <a:rPr lang="ko-KR" altLang="en-US" sz="1200" dirty="0">
                <a:sym typeface="Wingdings" panose="05000000000000000000" pitchFamily="2" charset="2"/>
              </a:rPr>
              <a:t> 구조</a:t>
            </a:r>
            <a:r>
              <a:rPr lang="en-US" altLang="ko-KR" sz="1200" dirty="0">
                <a:sym typeface="Wingdings" panose="05000000000000000000" pitchFamily="2" charset="2"/>
              </a:rPr>
              <a:t>(D6)</a:t>
            </a:r>
            <a:r>
              <a:rPr lang="ko-KR" altLang="en-US" sz="1200" dirty="0">
                <a:sym typeface="Wingdings" panose="05000000000000000000" pitchFamily="2" charset="2"/>
              </a:rPr>
              <a:t>가 계단식 구조</a:t>
            </a:r>
            <a:r>
              <a:rPr lang="en-US" altLang="ko-KR" sz="1200" dirty="0">
                <a:sym typeface="Wingdings" panose="05000000000000000000" pitchFamily="2" charset="2"/>
              </a:rPr>
              <a:t>(D4, default)</a:t>
            </a:r>
            <a:r>
              <a:rPr lang="ko-KR" altLang="en-US" sz="1200" dirty="0">
                <a:sym typeface="Wingdings" panose="05000000000000000000" pitchFamily="2" charset="2"/>
              </a:rPr>
              <a:t>에 비해 </a:t>
            </a:r>
            <a:br>
              <a:rPr lang="en-US" altLang="ko-KR" sz="1200" dirty="0">
                <a:sym typeface="Wingdings" panose="05000000000000000000" pitchFamily="2" charset="2"/>
              </a:rPr>
            </a:b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ym typeface="Wingdings" panose="05000000000000000000" pitchFamily="2" charset="2"/>
              </a:rPr>
              <a:t>아파트 가격에 부정적으로 작용한다는 결과값은 예측과 상이하게 관측되어 고민해볼 필요성이 </a:t>
            </a:r>
            <a:r>
              <a:rPr lang="ko-KR" altLang="en-US" sz="1200" dirty="0" err="1">
                <a:sym typeface="Wingdings" panose="05000000000000000000" pitchFamily="2" charset="2"/>
              </a:rPr>
              <a:t>있어보입니다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세대당 주차대수와 방의 개수</a:t>
            </a:r>
            <a:r>
              <a:rPr lang="en-US" altLang="ko-KR" dirty="0"/>
              <a:t>, </a:t>
            </a:r>
            <a:r>
              <a:rPr lang="ko-KR" altLang="en-US" dirty="0"/>
              <a:t>화장실 개수 모두 아파트의 가격과 양의 상관관계를 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예측과 달랐던 부분은 중앙난방 방식이 개별난방 대비 더 높은 주택가격을 보인다는 것과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고가의 아파트에서 관측되는 </a:t>
            </a:r>
            <a:r>
              <a:rPr lang="ko-KR" altLang="en-US" dirty="0" err="1"/>
              <a:t>복합식</a:t>
            </a:r>
            <a:r>
              <a:rPr lang="ko-KR" altLang="en-US" dirty="0"/>
              <a:t> 구조가 일반적인 계단식 구조에 비해 낮게 주택가격에 영향을 미친다는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이부분은 설명변수를 추가하고 모델을 개선하는 과정을 통해 다소 달라질 수도 있을 것이라 </a:t>
            </a:r>
            <a:r>
              <a:rPr lang="ko-KR" altLang="en-US" dirty="0" err="1"/>
              <a:t>사려됩니다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4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마지막은 앞으로의 해결과제와 목표입니다</a:t>
            </a:r>
            <a:r>
              <a:rPr lang="en-US" altLang="ko-KR" sz="1300" dirty="0"/>
              <a:t>.</a:t>
            </a:r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먼저 가장 우선적으로 처리할 대상은 확보할 수 있는 실거래가 데이터를 가능한 빨리 확보하는 것입니다</a:t>
            </a:r>
            <a:r>
              <a:rPr lang="en-US" altLang="ko-KR" sz="1300" dirty="0"/>
              <a:t>. </a:t>
            </a:r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현재 공공데이터 포탈에서 실거래가 자료를 모으고 있는데</a:t>
            </a:r>
            <a:r>
              <a:rPr lang="en-US" altLang="ko-KR" sz="1300" dirty="0"/>
              <a:t>,</a:t>
            </a:r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하루 트래픽이 제한되어 있어 </a:t>
            </a:r>
            <a:r>
              <a:rPr lang="en-US" altLang="ko-KR" sz="1300" dirty="0"/>
              <a:t>Key</a:t>
            </a:r>
            <a:r>
              <a:rPr lang="ko-KR" altLang="en-US" sz="1300" dirty="0"/>
              <a:t>값을 많이 확보할수록 시간이 단축될 것으로 예상되며</a:t>
            </a:r>
            <a:r>
              <a:rPr lang="en-US" altLang="ko-KR" sz="1300" dirty="0"/>
              <a:t>,</a:t>
            </a:r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현재 </a:t>
            </a:r>
            <a:r>
              <a:rPr lang="en-US" altLang="ko-KR" sz="1300" dirty="0"/>
              <a:t>6</a:t>
            </a:r>
            <a:r>
              <a:rPr lang="ko-KR" altLang="en-US" sz="1300" dirty="0"/>
              <a:t>개의 </a:t>
            </a:r>
            <a:r>
              <a:rPr lang="en-US" altLang="ko-KR" sz="1300" dirty="0"/>
              <a:t>key </a:t>
            </a:r>
            <a:r>
              <a:rPr lang="ko-KR" altLang="en-US" sz="1300" dirty="0"/>
              <a:t>값을 확보하여</a:t>
            </a:r>
            <a:r>
              <a:rPr lang="en-US" altLang="ko-KR" sz="1300" dirty="0"/>
              <a:t>, 08</a:t>
            </a:r>
            <a:r>
              <a:rPr lang="ko-KR" altLang="en-US" sz="1300" dirty="0"/>
              <a:t>년 부터 현재까지의 </a:t>
            </a:r>
            <a:r>
              <a:rPr lang="ko-KR" altLang="en-US" sz="1300" dirty="0" err="1"/>
              <a:t>실거래가를</a:t>
            </a:r>
            <a:r>
              <a:rPr lang="ko-KR" altLang="en-US" sz="1300" dirty="0"/>
              <a:t> 모으는데 </a:t>
            </a:r>
            <a:r>
              <a:rPr lang="en-US" altLang="ko-KR" sz="1300" dirty="0"/>
              <a:t>2</a:t>
            </a:r>
            <a:r>
              <a:rPr lang="ko-KR" altLang="en-US" sz="1300" dirty="0"/>
              <a:t>주일 정도의 시간이 걸릴 것으로 보고 있습니다</a:t>
            </a:r>
            <a:r>
              <a:rPr lang="en-US" altLang="ko-KR" sz="13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다음 가장 중요한 </a:t>
            </a:r>
            <a:r>
              <a:rPr lang="en-US" altLang="ko-KR" sz="1300" dirty="0"/>
              <a:t>2</a:t>
            </a:r>
            <a:r>
              <a:rPr lang="ko-KR" altLang="en-US" sz="1300" dirty="0"/>
              <a:t>가지 목표인데 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먼저 </a:t>
            </a:r>
            <a:r>
              <a:rPr lang="en-US" altLang="ko-KR" sz="1300" dirty="0"/>
              <a:t>Hedonic model</a:t>
            </a:r>
            <a:r>
              <a:rPr lang="ko-KR" altLang="en-US" sz="1300" dirty="0"/>
              <a:t>을 사용한 최신의 논문들을 리뷰하며 요즘 트렌드가 어떻게 변하고 있는지 파악해보고자 합니다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또한 이 과정에서 </a:t>
            </a:r>
            <a:r>
              <a:rPr lang="en-US" altLang="ko-KR" sz="1300" dirty="0"/>
              <a:t>Key-paper</a:t>
            </a:r>
            <a:r>
              <a:rPr lang="ko-KR" altLang="en-US" sz="1300" dirty="0"/>
              <a:t> 선정하여 연구를 진행하는데 있어 명확한 기준점을 세우도록 하겠습니다</a:t>
            </a:r>
            <a:r>
              <a:rPr lang="en-US" altLang="ko-KR" sz="1300" dirty="0"/>
              <a:t>.</a:t>
            </a:r>
            <a:r>
              <a:rPr lang="ko-KR" altLang="en-US" sz="1300" dirty="0"/>
              <a:t>   </a:t>
            </a:r>
            <a:endParaRPr lang="en-US" altLang="ko-KR" sz="1300" dirty="0"/>
          </a:p>
          <a:p>
            <a:endParaRPr lang="en-US" altLang="ko-KR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또한 데이터를 개선시키는 문제와 관련해서는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 err="1"/>
              <a:t>결측치가</a:t>
            </a:r>
            <a:r>
              <a:rPr lang="ko-KR" altLang="en-US" sz="1300" dirty="0"/>
              <a:t> 있는 데이터를 최대한 보전할 수 있는 방법에 대한 고민해보도록 하겠습니다</a:t>
            </a:r>
            <a:r>
              <a:rPr lang="en-US" altLang="ko-KR" sz="1300" dirty="0"/>
              <a:t>. </a:t>
            </a:r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그리고 기존에는 강남과 강북지역을 합쳐서 표현했지만</a:t>
            </a:r>
            <a:br>
              <a:rPr lang="en-US" altLang="ko-KR" sz="1300" dirty="0"/>
            </a:br>
            <a:r>
              <a:rPr lang="ko-KR" altLang="en-US" sz="1300" dirty="0"/>
              <a:t>발표를 준비하며 해당 지역에 속하는 여부를 더미변수로 추가할 경우</a:t>
            </a:r>
            <a:br>
              <a:rPr lang="en-US" altLang="ko-KR" sz="1300" dirty="0"/>
            </a:br>
            <a:r>
              <a:rPr lang="ko-KR" altLang="en-US" sz="1300" dirty="0"/>
              <a:t>강남과 강북으로 분류되는 지역차이를 결과값에 포함시킬 수 있을 것 같아</a:t>
            </a:r>
            <a:br>
              <a:rPr lang="en-US" altLang="ko-KR" sz="1300" dirty="0"/>
            </a:br>
            <a:r>
              <a:rPr lang="ko-KR" altLang="en-US" sz="1300" dirty="0"/>
              <a:t>이 방법을 적용하여 결과값을 비교해보면 </a:t>
            </a:r>
            <a:r>
              <a:rPr lang="ko-KR" altLang="en-US" sz="1300" dirty="0" err="1"/>
              <a:t>좋을것</a:t>
            </a:r>
            <a:r>
              <a:rPr lang="ko-KR" altLang="en-US" sz="1300" dirty="0"/>
              <a:t> 이라 판단하였습니다</a:t>
            </a:r>
            <a:r>
              <a:rPr lang="en-US" altLang="ko-KR" sz="1300" dirty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추가적으로 교육수준을 설명할 수 있는 지표에 대해 고민해볼 계획입니다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현재까지 생각해둔 바로는 </a:t>
            </a: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교원 </a:t>
            </a:r>
            <a:r>
              <a:rPr lang="en-US" altLang="ko-KR" sz="1300" dirty="0"/>
              <a:t>1</a:t>
            </a:r>
            <a:r>
              <a:rPr lang="ko-KR" altLang="en-US" sz="1300" dirty="0"/>
              <a:t>인당 학생수와 특목고 진학률과 같은 지표들이 있는데</a:t>
            </a: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몇 개의 지표를 더 추가하여 이를 기반으로 </a:t>
            </a: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각 학교의 수준을 </a:t>
            </a:r>
            <a:r>
              <a:rPr lang="en-US" altLang="ko-KR" sz="1300" dirty="0"/>
              <a:t>1~5, A~C</a:t>
            </a:r>
            <a:r>
              <a:rPr lang="ko-KR" altLang="en-US" sz="1300" dirty="0"/>
              <a:t>로 할당하여 주요 변수로서 활용해보는 방안에 대해 </a:t>
            </a:r>
            <a:r>
              <a:rPr lang="ko-KR" altLang="en-US" sz="1300" dirty="0" err="1"/>
              <a:t>생각중입니다</a:t>
            </a:r>
            <a:r>
              <a:rPr lang="en-US" altLang="ko-KR" sz="1300" dirty="0"/>
              <a:t>. </a:t>
            </a:r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endParaRPr lang="en-US" altLang="ko-KR" sz="1300" dirty="0"/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이것으로 오늘 준비한 발표를 마치도록 하겠습니다</a:t>
            </a:r>
            <a:r>
              <a:rPr lang="en-US" altLang="ko-KR" sz="1300" dirty="0"/>
              <a:t>. </a:t>
            </a:r>
          </a:p>
          <a:p>
            <a:pPr marL="914400" lvl="2" indent="0">
              <a:lnSpc>
                <a:spcPct val="150000"/>
              </a:lnSpc>
              <a:buFont typeface="+mj-lt"/>
              <a:buNone/>
            </a:pPr>
            <a:r>
              <a:rPr lang="ko-KR" altLang="en-US" sz="1300" dirty="0"/>
              <a:t>이어서 천도현 박사과정생의 코멘트가 있겠습니다</a:t>
            </a:r>
            <a:r>
              <a:rPr lang="en-US" altLang="ko-KR" sz="13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5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먼저 연구주제에 대한 설명입니다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다들 지난 세미나 발표로 인해 알고 계시겠지만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저는 </a:t>
            </a:r>
            <a:r>
              <a:rPr lang="en-US" altLang="ko-KR" dirty="0"/>
              <a:t>Hedonic Regression Model</a:t>
            </a:r>
            <a:r>
              <a:rPr lang="ko-KR" altLang="en-US" dirty="0"/>
              <a:t>을 주된 모형으로 설정하여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주택가격을 이루는 변수들과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변수들이 주택가격에 미치는 영향을 분석해보고자 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모델의 내용과 한계점 등은 지난번 발표에서 충분히 설명했기에 생략하도록 하겠습니다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((</a:t>
            </a:r>
            <a:r>
              <a:rPr lang="ko-KR" altLang="en-US" dirty="0" err="1"/>
              <a:t>질문시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Data intensive</a:t>
            </a:r>
            <a:r>
              <a:rPr lang="ko-KR" altLang="en-US" dirty="0"/>
              <a:t>의 문제와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부동산 가격에 영향을 미치는 모든 변수들을 다 설명변수로 포함시킬 수 없다는 </a:t>
            </a:r>
            <a:r>
              <a:rPr lang="en-US" altLang="ko-KR" dirty="0"/>
              <a:t>(omitted variable</a:t>
            </a:r>
            <a:r>
              <a:rPr lang="ko-KR" altLang="en-US" dirty="0"/>
              <a:t>이 존재한다는 문제점</a:t>
            </a:r>
            <a:r>
              <a:rPr lang="en-US" altLang="ko-KR" dirty="0"/>
              <a:t>)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변수들간의</a:t>
            </a:r>
            <a:r>
              <a:rPr lang="ko-KR" altLang="en-US" dirty="0"/>
              <a:t> 상관관계가 높아 </a:t>
            </a:r>
            <a:r>
              <a:rPr lang="ko-KR" altLang="en-US" dirty="0" err="1"/>
              <a:t>다중공선성의</a:t>
            </a:r>
            <a:r>
              <a:rPr lang="ko-KR" altLang="en-US" dirty="0"/>
              <a:t> 문제를 안고 있다는 한계</a:t>
            </a:r>
            <a:r>
              <a:rPr lang="en-US" altLang="ko-KR" dirty="0"/>
              <a:t> </a:t>
            </a:r>
            <a:r>
              <a:rPr lang="ko-KR" altLang="en-US" dirty="0"/>
              <a:t>등이 있음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지난 발표 논문이었던 베레차와 </a:t>
            </a:r>
            <a:r>
              <a:rPr lang="ko-KR" altLang="en-US" dirty="0" err="1"/>
              <a:t>하딘의</a:t>
            </a:r>
            <a:r>
              <a:rPr lang="ko-KR" altLang="en-US" dirty="0"/>
              <a:t> 논문에서는 </a:t>
            </a:r>
            <a:r>
              <a:rPr lang="en-US" altLang="ko-KR" dirty="0"/>
              <a:t>Hedonic </a:t>
            </a:r>
            <a:r>
              <a:rPr lang="ko-KR" altLang="en-US" dirty="0"/>
              <a:t>모형을 다음과 같이 정의하고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식을 자세히 보시면 저자가 확인하고 싶었던 </a:t>
            </a:r>
            <a:r>
              <a:rPr lang="en-US" altLang="ko-KR" dirty="0"/>
              <a:t>school quality</a:t>
            </a:r>
            <a:r>
              <a:rPr lang="ko-KR" altLang="en-US" dirty="0"/>
              <a:t>에 대한 변수와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개별 부동산의 특성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위치 정보에 대한 특성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year indicator</a:t>
            </a:r>
            <a:r>
              <a:rPr lang="ko-KR" altLang="en-US" dirty="0"/>
              <a:t>가 포함되어 주택가격을 예측하고 있음을 살펴볼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 또한 교육수준이 주택가격에 미치는 영향에 대해 관심이 있기에 최종적으로 이와 유사한 모델을 만드는 것을 목표로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84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요즘 변수들이 되게 많아 </a:t>
            </a:r>
            <a:endParaRPr lang="en-US" altLang="ko-KR" dirty="0"/>
          </a:p>
          <a:p>
            <a:r>
              <a:rPr lang="ko-KR" altLang="en-US" dirty="0" err="1"/>
              <a:t>라소나</a:t>
            </a:r>
            <a:r>
              <a:rPr lang="ko-KR" altLang="en-US" dirty="0"/>
              <a:t> </a:t>
            </a:r>
            <a:r>
              <a:rPr lang="ko-KR" altLang="en-US" dirty="0" err="1"/>
              <a:t>릿지</a:t>
            </a:r>
            <a:r>
              <a:rPr lang="ko-KR" altLang="en-US" dirty="0"/>
              <a:t> 같은 새로운 방법론을 사용해야할 정도로 변수가 </a:t>
            </a:r>
            <a:r>
              <a:rPr lang="ko-KR" altLang="en-US" dirty="0" err="1"/>
              <a:t>많아짐</a:t>
            </a:r>
            <a:r>
              <a:rPr lang="ko-KR" altLang="en-US" dirty="0"/>
              <a:t> 다른 방법론도 </a:t>
            </a:r>
            <a:r>
              <a:rPr lang="ko-KR" altLang="en-US" dirty="0" err="1"/>
              <a:t>추가해야할듯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입지특성은 추가할 수 있을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거리변수들도 되게 많이 고려가 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교육환경과 아파트 내용에 대한 변수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중학교 </a:t>
            </a:r>
            <a:r>
              <a:rPr lang="ko-KR" altLang="en-US" dirty="0" err="1"/>
              <a:t>순전입률과</a:t>
            </a:r>
            <a:r>
              <a:rPr lang="ko-KR" altLang="en-US" dirty="0"/>
              <a:t> 고등학교 </a:t>
            </a:r>
            <a:r>
              <a:rPr lang="ko-KR" altLang="en-US" dirty="0" err="1"/>
              <a:t>순전입률</a:t>
            </a:r>
            <a:r>
              <a:rPr lang="ko-KR" altLang="en-US" dirty="0"/>
              <a:t> 등의 변수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최대한 많은 변수들을 납득이 </a:t>
            </a:r>
            <a:r>
              <a:rPr lang="ko-KR" altLang="en-US" dirty="0" err="1"/>
              <a:t>될만한</a:t>
            </a:r>
            <a:r>
              <a:rPr lang="ko-KR" altLang="en-US" dirty="0"/>
              <a:t> 수준으로 모아야할 </a:t>
            </a:r>
            <a:r>
              <a:rPr lang="ko-KR" altLang="en-US" dirty="0" err="1"/>
              <a:t>것같다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김교수님 추가 코멘트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작업이 주된 내용이었다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영상 참고하여 작업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역세권</a:t>
            </a:r>
            <a:r>
              <a:rPr lang="en-US" altLang="ko-KR" dirty="0"/>
              <a:t>, </a:t>
            </a:r>
            <a:r>
              <a:rPr lang="ko-KR" altLang="en-US" dirty="0"/>
              <a:t>공원과의 거리 학교와의 거리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6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교육과 주택가격의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상관성에 대한 연구는 이미 국내외에서 많은 선행연구가 이루어져 있습니다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이는 지난 세미나에서 다루었던 내용인데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국내 선행연구의 사례만 발췌하여 트렌드가 어떻게 변화하고 있는지 확인해보도록 하겠습니다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ko-KR" altLang="en-US" dirty="0"/>
              <a:t>먼저 </a:t>
            </a:r>
            <a:r>
              <a:rPr lang="en-US" altLang="ko-KR" dirty="0"/>
              <a:t>90</a:t>
            </a:r>
            <a:r>
              <a:rPr lang="ko-KR" altLang="en-US" dirty="0"/>
              <a:t>년대에서 </a:t>
            </a:r>
            <a:r>
              <a:rPr lang="en-US" altLang="ko-KR" dirty="0"/>
              <a:t>2000</a:t>
            </a:r>
            <a:r>
              <a:rPr lang="ko-KR" altLang="en-US" dirty="0"/>
              <a:t>년대 </a:t>
            </a:r>
            <a:r>
              <a:rPr lang="ko-KR" altLang="en-US" dirty="0" err="1"/>
              <a:t>초중반</a:t>
            </a:r>
            <a:r>
              <a:rPr lang="ko-KR" altLang="en-US" dirty="0"/>
              <a:t> 까지는 교육변수를 계량적으로 산정하기위해 </a:t>
            </a:r>
            <a:br>
              <a:rPr lang="en-US" altLang="ko-KR" dirty="0"/>
            </a:br>
            <a:r>
              <a:rPr lang="ko-KR" altLang="en-US" dirty="0"/>
              <a:t>대학진학률을 주된 지표로 사용하여 연구가 진행되어 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 명문대 진학률 변수와 </a:t>
            </a:r>
            <a:endParaRPr lang="en-US" altLang="ko-KR" dirty="0"/>
          </a:p>
          <a:p>
            <a:r>
              <a:rPr lang="ko-KR" altLang="en-US" dirty="0"/>
              <a:t>우수한 사교육 환경을 대변하는 학원 수와 같은 변수는 </a:t>
            </a:r>
            <a:endParaRPr lang="en-US" altLang="ko-KR" dirty="0"/>
          </a:p>
          <a:p>
            <a:r>
              <a:rPr lang="ko-KR" altLang="en-US" dirty="0"/>
              <a:t>통계적으로 유의미한 결과값을 지속적으로 보여주고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1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2010</a:t>
            </a:r>
            <a:r>
              <a:rPr lang="ko-KR" altLang="en-US" dirty="0"/>
              <a:t>년대 들어서는 그 무게중심이 대학진학률에서 사교육의 중요성으로 이동하는 느낌이 다소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김경민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이의준</a:t>
            </a:r>
            <a:r>
              <a:rPr lang="en-US" altLang="ko-KR" dirty="0"/>
              <a:t>,</a:t>
            </a:r>
            <a:r>
              <a:rPr lang="ko-KR" altLang="en-US" dirty="0"/>
              <a:t> 박대권의 연구에서는 고등학교의 경우 특목고와 </a:t>
            </a:r>
            <a:r>
              <a:rPr lang="ko-KR" altLang="en-US" dirty="0" err="1"/>
              <a:t>자사고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ko-KR" altLang="en-US" dirty="0"/>
              <a:t>거주지와 무관한 명문 학교들이 등장하며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대학진학률과 가장 직접적으로 연관되는 지표인 고등학교가 주택가격에 미치는 영향이</a:t>
            </a:r>
            <a:endParaRPr lang="en-US" altLang="ko-KR" dirty="0"/>
          </a:p>
          <a:p>
            <a:r>
              <a:rPr lang="ko-KR" altLang="en-US" dirty="0"/>
              <a:t>기존에 비해 크게 감소하였음을 입증하였습니다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2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저는 교육변수를 핵심 설명변수로 추가하고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교육변수</a:t>
            </a:r>
            <a:endParaRPr lang="en-US" altLang="ko-KR" dirty="0"/>
          </a:p>
          <a:p>
            <a:r>
              <a:rPr lang="ko-KR" altLang="en-US" dirty="0"/>
              <a:t>특히 중학교의 수준이 주택가격에 미치는 영향을 계량적으로 분석해보고자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기존의 연구들이 고등학교를 변수로 넣은 명문대 진학률이나</a:t>
            </a:r>
            <a:endParaRPr lang="en-US" altLang="ko-KR" dirty="0"/>
          </a:p>
          <a:p>
            <a:r>
              <a:rPr lang="ko-KR" altLang="en-US" dirty="0"/>
              <a:t>지역 내 학원의 수와 같은 사교육 환경 등 에 집중한 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제가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중학교 학군에 집중하고자 하는 이유는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과거에는 우수 대학으로의 진학률이 높은 고등학교로 자녀를 보내기 위한 노력이 주를 이루었다면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이제는 그 경향성이 우수 대학으로의 진학을 보장하는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특목고 등에 자녀를 진학시키기 위해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교육수준이 높은 중학교에 자녀를 진학시키고자 하는 노력으로 그 무게의 추가 이동하고 있다는 생각을 바탕으로 하고 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특히 현행 고등학교 배정방식은 고교선택제 방식을 기반으로 이루어지고 있는 반면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중학교의 경우 학군 내 추첨방식에 기반하고 있기 때문에 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소위 이름있는 중학교로 자녀를 진학시키기 위해서는 해당 지역 학군에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거주해야하는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필요성이 더 크기 때문입니다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고교선택제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전기와 후기로 나누어 원하는 고등학교에 지원할 수 있음 이공계역 특성화고와 예체능계열 특목고는 전기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인문계열 및 국제계열 특목고 및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자사고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자율고는 후기에 지원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현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정권들어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계속해서 언급되고 있는 특목고 폐지와 관련된 이슈는 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그만큼 특목고에 자녀를 보내고자 하는 가정이 많고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교육열이 심화되어 있다는 반증이기에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중학교 학군의 중요성을 강조하는 근거라고 생각합니다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년에는 특목고 중에서 외국어고와 국제고에 해당하는 학교들이 일반고등학교로 전환된다는 이슈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이후 전환되는 국제고와 외고 외에도 특목고와 자사고가 모두 폐지된다면 그 무게의 추가 다시 이동할 수도 있겠지만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 시점에서는 중학교의 교육수준에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집중해야할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필요성을 느낍니다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3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현재까지 확보한 데이터를 기반으로 </a:t>
            </a:r>
            <a:endParaRPr lang="en-US" altLang="ko-KR" dirty="0"/>
          </a:p>
          <a:p>
            <a:r>
              <a:rPr lang="ko-KR" altLang="en-US" dirty="0"/>
              <a:t>어떤 설명변수를 가지고 있으며 그 변수들의 의미는 무엇인지 소개하는 순서를 갖도록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이름만 들어도 너무 자명한 변수의 경우 세부적인 설명은 생략하도록 하겠습니다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연수 의 경우 아파트의 사용승인일을 기준으로 나이를 측정한 것인데 </a:t>
            </a:r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월을 기준으로 몇 개월이 지났는지를 표현하였습니다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용적률</a:t>
            </a:r>
            <a:r>
              <a:rPr lang="en-US" altLang="ko-KR" dirty="0"/>
              <a:t>(floor area ratio)</a:t>
            </a:r>
            <a:r>
              <a:rPr lang="ko-KR" altLang="en-US" dirty="0"/>
              <a:t>의 경우 대지면적에 대한 </a:t>
            </a:r>
            <a:r>
              <a:rPr lang="ko-KR" altLang="en-US" dirty="0" err="1"/>
              <a:t>지상층</a:t>
            </a:r>
            <a:r>
              <a:rPr lang="ko-KR" altLang="en-US" dirty="0"/>
              <a:t> 면적의 합계를 표현한 변수로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설명하자면</a:t>
            </a:r>
            <a:endParaRPr lang="en-US" altLang="ko-KR" dirty="0"/>
          </a:p>
          <a:p>
            <a:r>
              <a:rPr lang="ko-KR" altLang="en-US" dirty="0"/>
              <a:t>대지면적이 </a:t>
            </a:r>
            <a:r>
              <a:rPr lang="en-US" altLang="ko-KR" dirty="0"/>
              <a:t>100</a:t>
            </a:r>
            <a:r>
              <a:rPr lang="ko-KR" altLang="en-US" dirty="0" err="1"/>
              <a:t>일때</a:t>
            </a:r>
            <a:r>
              <a:rPr lang="ko-KR" altLang="en-US" dirty="0"/>
              <a:t> 지하층을 제외한 </a:t>
            </a:r>
            <a:r>
              <a:rPr lang="en-US" altLang="ko-KR" dirty="0"/>
              <a:t>4</a:t>
            </a:r>
            <a:r>
              <a:rPr lang="ko-KR" altLang="en-US" dirty="0" err="1"/>
              <a:t>층짜리</a:t>
            </a:r>
            <a:r>
              <a:rPr lang="ko-KR" altLang="en-US" dirty="0"/>
              <a:t> 건물의 각층 면적이 </a:t>
            </a:r>
            <a:r>
              <a:rPr lang="en-US" altLang="ko-KR" dirty="0"/>
              <a:t>50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 </a:t>
            </a:r>
            <a:r>
              <a:rPr lang="ko-KR" altLang="en-US" dirty="0" err="1"/>
              <a:t>지상층</a:t>
            </a:r>
            <a:r>
              <a:rPr lang="ko-KR" altLang="en-US" dirty="0"/>
              <a:t> 면적의 합계는 </a:t>
            </a:r>
            <a:r>
              <a:rPr lang="en-US" altLang="ko-KR" dirty="0"/>
              <a:t>200 </a:t>
            </a:r>
            <a:r>
              <a:rPr lang="ko-KR" altLang="en-US" dirty="0"/>
              <a:t>이므로 이때 용적률은 </a:t>
            </a:r>
            <a:r>
              <a:rPr lang="en-US" altLang="ko-KR" dirty="0"/>
              <a:t>200%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건폐율</a:t>
            </a:r>
            <a:r>
              <a:rPr lang="en-US" altLang="ko-KR" dirty="0"/>
              <a:t>(site coverage ratio)</a:t>
            </a:r>
            <a:r>
              <a:rPr lang="ko-KR" altLang="en-US" dirty="0"/>
              <a:t>은 대지면적에 대한 건축면적의 비율로서 </a:t>
            </a:r>
            <a:endParaRPr lang="en-US" altLang="ko-KR" dirty="0"/>
          </a:p>
          <a:p>
            <a:r>
              <a:rPr lang="ko-KR" altLang="en-US" dirty="0"/>
              <a:t>이때 건축면적은 건축물의 수평투영면적 중 가장 넓은 층의 면적을 나타냅니다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난방방식은 크게 </a:t>
            </a:r>
            <a:endParaRPr lang="en-US" altLang="ko-KR" dirty="0"/>
          </a:p>
          <a:p>
            <a:r>
              <a:rPr lang="ko-KR" altLang="en-US" dirty="0"/>
              <a:t>개별난방 </a:t>
            </a:r>
            <a:endParaRPr lang="en-US" altLang="ko-KR" dirty="0"/>
          </a:p>
          <a:p>
            <a:r>
              <a:rPr lang="ko-KR" altLang="en-US" dirty="0"/>
              <a:t>지역난방 </a:t>
            </a:r>
            <a:endParaRPr lang="en-US" altLang="ko-KR" dirty="0"/>
          </a:p>
          <a:p>
            <a:r>
              <a:rPr lang="ko-KR" altLang="en-US" dirty="0"/>
              <a:t>중앙난방으로 분류할 수 있어 이를 더미변수로 설정하였는데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개별난방은 각 세대별로 보일러를 설치해 난방을 공급하는 방식으로 우리에게 가장 익숙한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지역난방의 경우 </a:t>
            </a:r>
            <a:r>
              <a:rPr lang="ko-KR" altLang="en-US" dirty="0" err="1"/>
              <a:t>열병합</a:t>
            </a:r>
            <a:r>
              <a:rPr lang="ko-KR" altLang="en-US" dirty="0"/>
              <a:t> 발전소에서 전기를 생산하고 남은 열을 각 주거지에 온수로 공급하는 방식으로 </a:t>
            </a:r>
            <a:endParaRPr lang="en-US" altLang="ko-KR" dirty="0"/>
          </a:p>
          <a:p>
            <a:r>
              <a:rPr lang="ko-KR" altLang="en-US" dirty="0"/>
              <a:t>난방 방식 자체는 개별난방과 비슷하나 각 세대에 보일러를 설치하지 않아도 된다는 특징이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중앙난방의 경우 일부 오래된 아파트에서 볼 수 있는 난방 방식으로 단지 내부에 설치된 대형 보일러실에서 난방과 온수를 일괄적으로 공급하는 방식입니다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구조는 아파트의 현관 구조를 설명하는 변수로서 이 또한 크게 </a:t>
            </a:r>
            <a:r>
              <a:rPr lang="en-US" altLang="ko-KR" dirty="0"/>
              <a:t>3</a:t>
            </a:r>
            <a:r>
              <a:rPr lang="ko-KR" altLang="en-US" dirty="0"/>
              <a:t>가지로 분류되어 더미변수로서 설정하였습니다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계단식과 복도식은 다들 잘 알고 계시리라 생각합니다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복합식의 경우 승강기를 기준으로 같은 층의 </a:t>
            </a:r>
            <a:r>
              <a:rPr lang="en-US" altLang="ko-KR" dirty="0"/>
              <a:t>3</a:t>
            </a:r>
            <a:r>
              <a:rPr lang="ko-KR" altLang="en-US" dirty="0"/>
              <a:t>개 이상의 가구가 배치된 구조로 타워형 아파트에서 주로 볼 수 있는 구조입니다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8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전용면적의 경우 우리가 흔히 이해하고 있는 공급면적과 상이한 용어인데 발코니를 제외한 방과 거실 주방 화장실을 합친 집의 크기라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개별적으로 이용할 수 있는 공간을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설명 변수로 사용하지 않은 변수 중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저층</a:t>
            </a:r>
            <a:r>
              <a:rPr lang="en-US" altLang="ko-KR" dirty="0"/>
              <a:t>, </a:t>
            </a:r>
            <a:r>
              <a:rPr lang="ko-KR" altLang="en-US" dirty="0"/>
              <a:t>고층의 경우 각 아파트 별로 저층 단지의 경우 몇 층으로 구성되어 </a:t>
            </a:r>
            <a:r>
              <a:rPr lang="ko-KR" altLang="en-US" dirty="0" err="1"/>
              <a:t>있는지와</a:t>
            </a:r>
            <a:r>
              <a:rPr lang="ko-KR" altLang="en-US" dirty="0"/>
              <a:t> 고층 단지는 몇 층으로 구성되어 있는지를 나타내는 변수인데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제가 사는 아파트가 </a:t>
            </a:r>
            <a:r>
              <a:rPr lang="en-US" altLang="ko-KR" dirty="0"/>
              <a:t>1</a:t>
            </a:r>
            <a:r>
              <a:rPr lang="ko-KR" altLang="en-US" dirty="0"/>
              <a:t>개 동 </a:t>
            </a:r>
            <a:r>
              <a:rPr lang="en-US" altLang="ko-KR" dirty="0"/>
              <a:t>2</a:t>
            </a:r>
            <a:r>
              <a:rPr lang="ko-KR" altLang="en-US" dirty="0"/>
              <a:t>개 건물로 이루어져 있을 때 </a:t>
            </a:r>
            <a:r>
              <a:rPr lang="en-US" altLang="ko-KR" dirty="0"/>
              <a:t>a </a:t>
            </a:r>
            <a:r>
              <a:rPr lang="ko-KR" altLang="en-US" dirty="0"/>
              <a:t>건물은 </a:t>
            </a:r>
            <a:r>
              <a:rPr lang="en-US" altLang="ko-KR" dirty="0"/>
              <a:t>5</a:t>
            </a:r>
            <a:r>
              <a:rPr lang="ko-KR" altLang="en-US" dirty="0"/>
              <a:t>층 </a:t>
            </a:r>
            <a:r>
              <a:rPr lang="en-US" altLang="ko-KR" dirty="0"/>
              <a:t>b </a:t>
            </a:r>
            <a:r>
              <a:rPr lang="ko-KR" altLang="en-US" dirty="0"/>
              <a:t>건물은 </a:t>
            </a:r>
            <a:r>
              <a:rPr lang="en-US" altLang="ko-KR" dirty="0"/>
              <a:t>10</a:t>
            </a:r>
            <a:r>
              <a:rPr lang="ko-KR" altLang="en-US" dirty="0"/>
              <a:t>층이라면 해당 단지의 저층</a:t>
            </a:r>
            <a:r>
              <a:rPr lang="en-US" altLang="ko-KR" dirty="0"/>
              <a:t>/ </a:t>
            </a:r>
            <a:r>
              <a:rPr lang="ko-KR" altLang="en-US" dirty="0"/>
              <a:t>고층 분류는 </a:t>
            </a:r>
            <a:r>
              <a:rPr lang="en-US" altLang="ko-KR" dirty="0"/>
              <a:t>5 / 10 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공급면적은 우리가 아파트 면적을 평으로 이해할 때 자주 사용하던 개념으로 </a:t>
            </a:r>
            <a:endParaRPr lang="en-US" altLang="ko-KR" dirty="0"/>
          </a:p>
          <a:p>
            <a:r>
              <a:rPr lang="ko-KR" altLang="en-US" dirty="0"/>
              <a:t>앞서 </a:t>
            </a:r>
            <a:r>
              <a:rPr lang="ko-KR" altLang="en-US" dirty="0" err="1"/>
              <a:t>설명드린</a:t>
            </a:r>
            <a:r>
              <a:rPr lang="ko-KR" altLang="en-US" dirty="0"/>
              <a:t> 전용면적에 현관과 </a:t>
            </a:r>
            <a:r>
              <a:rPr lang="ko-KR" altLang="en-US" dirty="0" err="1"/>
              <a:t>주차장등</a:t>
            </a:r>
            <a:r>
              <a:rPr lang="ko-KR" altLang="en-US" dirty="0"/>
              <a:t> 주거 공용면적을 더한 크기를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회귀분석 과정에서 공급면적과 전용면적</a:t>
            </a:r>
            <a:r>
              <a:rPr lang="en-US" altLang="ko-KR" dirty="0"/>
              <a:t>, </a:t>
            </a:r>
            <a:r>
              <a:rPr lang="ko-KR" altLang="en-US" dirty="0" err="1"/>
              <a:t>전용률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지표를 모두 사용하게 되면 변수간 상관성이 너무 높아 결과값이 잘 나오지 않아 공급면적은 설명변수에서 제외하였습니다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3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데이터를 어디서</a:t>
            </a:r>
            <a:r>
              <a:rPr lang="en-US" altLang="ko-KR" dirty="0"/>
              <a:t>,</a:t>
            </a:r>
            <a:r>
              <a:rPr lang="ko-KR" altLang="en-US" dirty="0"/>
              <a:t> 어떻게 확보하였는지에 대해 말씀드리겠습니다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이번 데이터의 경우 주로 네이버 부동산에서 정보를 </a:t>
            </a:r>
            <a:r>
              <a:rPr lang="ko-KR" altLang="en-US" dirty="0" err="1"/>
              <a:t>크롤링</a:t>
            </a:r>
            <a:r>
              <a:rPr lang="ko-KR" altLang="en-US" dirty="0"/>
              <a:t> 하여 데이터를 수집하였고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현재 학교에서 구독중인 </a:t>
            </a:r>
            <a:r>
              <a:rPr lang="en-US" altLang="ko-KR" dirty="0"/>
              <a:t>REPS </a:t>
            </a:r>
            <a:r>
              <a:rPr lang="ko-KR" altLang="en-US" dirty="0"/>
              <a:t>데이터의 경우 아파트의 개별 특성에 대한 정보가 포함되어 있지 않아 </a:t>
            </a:r>
            <a:endParaRPr lang="en-US" altLang="ko-KR" dirty="0"/>
          </a:p>
          <a:p>
            <a:r>
              <a:rPr lang="ko-KR" altLang="en-US" dirty="0"/>
              <a:t>새롭게 데이터를 </a:t>
            </a:r>
            <a:r>
              <a:rPr lang="ko-KR" altLang="en-US" dirty="0" err="1"/>
              <a:t>만들어야겠다는</a:t>
            </a:r>
            <a:r>
              <a:rPr lang="ko-KR" altLang="en-US" dirty="0"/>
              <a:t> 필요성을 느꼈기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그렇지만 </a:t>
            </a:r>
            <a:r>
              <a:rPr lang="ko-KR" altLang="en-US" dirty="0" err="1"/>
              <a:t>크롤링</a:t>
            </a:r>
            <a:r>
              <a:rPr lang="ko-KR" altLang="en-US" dirty="0"/>
              <a:t> 과정에서 </a:t>
            </a:r>
            <a:r>
              <a:rPr lang="en-US" altLang="ko-KR" dirty="0"/>
              <a:t>Input value</a:t>
            </a:r>
            <a:r>
              <a:rPr lang="ko-KR" altLang="en-US" dirty="0"/>
              <a:t>로 사용할 아파트의 정보들이 필요했기에 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REPS</a:t>
            </a:r>
            <a:r>
              <a:rPr lang="ko-KR" altLang="en-US" dirty="0"/>
              <a:t>에서 제공하는 </a:t>
            </a:r>
            <a:r>
              <a:rPr lang="ko-KR" altLang="en-US" dirty="0" err="1"/>
              <a:t>법정동별</a:t>
            </a:r>
            <a:r>
              <a:rPr lang="ko-KR" altLang="en-US" dirty="0"/>
              <a:t> 아파트의 정보를 사용하였습니다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REPS</a:t>
            </a:r>
            <a:r>
              <a:rPr lang="ko-KR" altLang="en-US" dirty="0"/>
              <a:t>에서는 각 </a:t>
            </a:r>
            <a:r>
              <a:rPr lang="ko-KR" altLang="en-US" dirty="0" err="1"/>
              <a:t>법정동별</a:t>
            </a:r>
            <a:r>
              <a:rPr lang="ko-KR" altLang="en-US" dirty="0"/>
              <a:t> 데이터만 제공했기 때문에 이를 지역구별로 분류하여 수집하고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최종적으로 강남과 강북지역으로 구분해 </a:t>
            </a:r>
            <a:r>
              <a:rPr lang="en-US" altLang="ko-KR" dirty="0"/>
              <a:t>Input data</a:t>
            </a:r>
            <a:r>
              <a:rPr lang="ko-KR" altLang="en-US" dirty="0"/>
              <a:t>를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과정에서 네이버 부동산에는 </a:t>
            </a:r>
            <a:r>
              <a:rPr lang="en-US" altLang="ko-KR" dirty="0"/>
              <a:t>‘</a:t>
            </a:r>
            <a:r>
              <a:rPr lang="ko-KR" altLang="en-US" dirty="0" err="1"/>
              <a:t>아파트＇로</a:t>
            </a:r>
            <a:r>
              <a:rPr lang="ko-KR" altLang="en-US" dirty="0"/>
              <a:t> 정의된 것이 </a:t>
            </a:r>
            <a:r>
              <a:rPr lang="en-US" altLang="ko-KR" dirty="0"/>
              <a:t>REPS </a:t>
            </a:r>
            <a:r>
              <a:rPr lang="ko-KR" altLang="en-US" dirty="0"/>
              <a:t>데이터에는 일부 표시되지 않는 것을 확인했는데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R114 </a:t>
            </a:r>
            <a:r>
              <a:rPr lang="ko-KR" altLang="en-US" dirty="0"/>
              <a:t>측에 문의하여 확인해본 결과 </a:t>
            </a:r>
            <a:r>
              <a:rPr lang="en-US" altLang="ko-KR" dirty="0"/>
              <a:t>REPS </a:t>
            </a:r>
            <a:r>
              <a:rPr lang="ko-KR" altLang="en-US" dirty="0"/>
              <a:t>상에는 </a:t>
            </a:r>
            <a:endParaRPr lang="en-US" altLang="ko-KR" dirty="0"/>
          </a:p>
          <a:p>
            <a:r>
              <a:rPr lang="ko-KR" altLang="en-US" dirty="0"/>
              <a:t>건축물 대장 상 아파트로 규정된 </a:t>
            </a:r>
            <a:r>
              <a:rPr lang="ko-KR" altLang="en-US" dirty="0" err="1"/>
              <a:t>것만을</a:t>
            </a:r>
            <a:r>
              <a:rPr lang="ko-KR" altLang="en-US" dirty="0"/>
              <a:t> 아파트로 정의하고 있기에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아파트와 도시형 생활주택 모두를 아파트로 통칭하는 네이버 부동산의 데이터와 상이할 수 있다는 답변을 받았습니다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저는 네이버 부동산 웹을 활용하여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진행하는데 있어 </a:t>
            </a:r>
            <a:r>
              <a:rPr lang="en-US" altLang="ko-KR" dirty="0"/>
              <a:t>Input data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en-US" altLang="ko-KR" dirty="0"/>
              <a:t>REPS</a:t>
            </a:r>
            <a:r>
              <a:rPr lang="ko-KR" altLang="en-US" dirty="0"/>
              <a:t>의 </a:t>
            </a:r>
            <a:r>
              <a:rPr lang="ko-KR" altLang="en-US" dirty="0" err="1"/>
              <a:t>법정동</a:t>
            </a:r>
            <a:r>
              <a:rPr lang="ko-KR" altLang="en-US" dirty="0"/>
              <a:t> 및 아파트 정보를 활용했으므로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REPS</a:t>
            </a:r>
            <a:r>
              <a:rPr lang="ko-KR" altLang="en-US" dirty="0"/>
              <a:t>에서 정의한 바 처럼 건축물대장 상 아파트로 정의된 것을 아파트로 인식하고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진행하였음을 </a:t>
            </a:r>
            <a:endParaRPr lang="en-US" altLang="ko-KR" dirty="0"/>
          </a:p>
          <a:p>
            <a:r>
              <a:rPr lang="ko-KR" altLang="en-US" dirty="0"/>
              <a:t>미리 말씀드리겠습니다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ko-KR" altLang="en-US" dirty="0" err="1"/>
              <a:t>크롤링</a:t>
            </a:r>
            <a:r>
              <a:rPr lang="ko-KR" altLang="en-US" dirty="0"/>
              <a:t> 방법에 대해 말씀드리자면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네이버 부동산에 개별 단지 정보를 입력할 경우 우측 사진과 같은 정보들이 표기가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각각 </a:t>
            </a:r>
            <a:r>
              <a:rPr lang="ko-KR" altLang="en-US" dirty="0" err="1"/>
              <a:t>스크랩핑</a:t>
            </a:r>
            <a:r>
              <a:rPr lang="ko-KR" altLang="en-US" dirty="0"/>
              <a:t> 하는 방식으로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진행했고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공통되는 아파트의 특징들을 </a:t>
            </a:r>
            <a:r>
              <a:rPr lang="en-US" altLang="ko-KR" dirty="0"/>
              <a:t>multi index</a:t>
            </a:r>
            <a:r>
              <a:rPr lang="ko-KR" altLang="en-US" dirty="0"/>
              <a:t>로 지정하여 </a:t>
            </a:r>
            <a:endParaRPr lang="en-US" altLang="ko-KR" dirty="0"/>
          </a:p>
          <a:p>
            <a:r>
              <a:rPr lang="ko-KR" altLang="en-US" dirty="0" err="1"/>
              <a:t>면적별</a:t>
            </a:r>
            <a:r>
              <a:rPr lang="ko-KR" altLang="en-US" dirty="0"/>
              <a:t> 유형에 따라 데이터를 </a:t>
            </a:r>
            <a:r>
              <a:rPr lang="ko-KR" altLang="en-US" dirty="0" err="1"/>
              <a:t>재분류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추가적으로 현재 진행중인 데이터 수집 과정은 </a:t>
            </a:r>
            <a:endParaRPr lang="en-US" altLang="ko-KR" dirty="0"/>
          </a:p>
          <a:p>
            <a:r>
              <a:rPr lang="ko-KR" altLang="en-US" dirty="0"/>
              <a:t>면적별로 정리된 데이터를 국토교통부 실거래가 데이터와 매칭시켜 </a:t>
            </a:r>
            <a:r>
              <a:rPr lang="en-US" altLang="ko-KR" dirty="0"/>
              <a:t>‘</a:t>
            </a:r>
            <a:r>
              <a:rPr lang="ko-KR" altLang="en-US" dirty="0"/>
              <a:t>층＇ 과 </a:t>
            </a:r>
            <a:r>
              <a:rPr lang="en-US" altLang="ko-KR" dirty="0"/>
              <a:t>‘</a:t>
            </a:r>
            <a:r>
              <a:rPr lang="ko-KR" altLang="en-US" dirty="0" err="1"/>
              <a:t>거래가격＇을</a:t>
            </a:r>
            <a:r>
              <a:rPr lang="ko-KR" altLang="en-US" dirty="0"/>
              <a:t> 포함하는 데이터를 산출하는 과정에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또한 서울시에 위치한 개별 중학교의 위치 정보를 </a:t>
            </a:r>
            <a:r>
              <a:rPr lang="ko-KR" altLang="en-US" dirty="0" err="1"/>
              <a:t>확보해두었고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이를 기존에 확보해둔 개별 아파트의 위치정보와 </a:t>
            </a:r>
            <a:r>
              <a:rPr lang="en-US" altLang="ko-KR" dirty="0"/>
              <a:t>GIS </a:t>
            </a:r>
            <a:r>
              <a:rPr lang="ko-KR" altLang="en-US" dirty="0"/>
              <a:t>패키지를 이용하여 매칭해볼 계획입니다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6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앞에서의 과정을 통해 지금까지 산출된 데이터는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ko-KR" altLang="en-US" dirty="0" err="1"/>
              <a:t>크롤링</a:t>
            </a:r>
            <a:r>
              <a:rPr lang="ko-KR" altLang="en-US" dirty="0"/>
              <a:t> 과정에서 중복으로 </a:t>
            </a:r>
            <a:r>
              <a:rPr lang="ko-KR" altLang="en-US" dirty="0" err="1"/>
              <a:t>스크래핑된</a:t>
            </a:r>
            <a:r>
              <a:rPr lang="ko-KR" altLang="en-US" dirty="0"/>
              <a:t> 데이터가 있어 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전처리</a:t>
            </a:r>
            <a:r>
              <a:rPr lang="ko-KR" altLang="en-US" dirty="0"/>
              <a:t> 하여 </a:t>
            </a:r>
            <a:r>
              <a:rPr lang="ko-KR" altLang="en-US" dirty="0" err="1"/>
              <a:t>면적별</a:t>
            </a:r>
            <a:r>
              <a:rPr lang="ko-KR" altLang="en-US" dirty="0"/>
              <a:t> 유형에 따라 데이터를 분류하여 총 </a:t>
            </a:r>
            <a:r>
              <a:rPr lang="en-US" altLang="ko-KR" dirty="0"/>
              <a:t>16,690</a:t>
            </a:r>
            <a:r>
              <a:rPr lang="ko-KR" altLang="en-US" dirty="0"/>
              <a:t>개의 데이터를 확보하였습니다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중복으로 데이터가 </a:t>
            </a:r>
            <a:r>
              <a:rPr lang="ko-KR" altLang="en-US" dirty="0" err="1"/>
              <a:t>스크래핑된</a:t>
            </a:r>
            <a:r>
              <a:rPr lang="ko-KR" altLang="en-US" dirty="0"/>
              <a:t> 이유는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 ~~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다음으로 일부 아파트는 특정 </a:t>
            </a:r>
            <a:r>
              <a:rPr lang="ko-KR" altLang="en-US" dirty="0" err="1"/>
              <a:t>변수값을</a:t>
            </a:r>
            <a:r>
              <a:rPr lang="ko-KR" altLang="en-US" dirty="0"/>
              <a:t> 제공하지 않았기에 </a:t>
            </a:r>
            <a:endParaRPr lang="en-US" altLang="ko-KR" dirty="0"/>
          </a:p>
          <a:p>
            <a:r>
              <a:rPr lang="ko-KR" altLang="en-US" dirty="0"/>
              <a:t>일부 데이터가 </a:t>
            </a:r>
            <a:r>
              <a:rPr lang="ko-KR" altLang="en-US" dirty="0" err="1"/>
              <a:t>결측치로</a:t>
            </a:r>
            <a:r>
              <a:rPr lang="ko-KR" altLang="en-US" dirty="0"/>
              <a:t> 출력된 경우 해당 행을 제거하는 방식으로 </a:t>
            </a:r>
            <a:r>
              <a:rPr lang="ko-KR" altLang="en-US" dirty="0" err="1"/>
              <a:t>전처리</a:t>
            </a:r>
            <a:r>
              <a:rPr lang="ko-KR" altLang="en-US" dirty="0"/>
              <a:t> 과정을 거쳐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면적별로 분류된 </a:t>
            </a:r>
            <a:r>
              <a:rPr lang="en-US" altLang="ko-KR" dirty="0"/>
              <a:t>13,669</a:t>
            </a:r>
            <a:r>
              <a:rPr lang="ko-KR" altLang="en-US" dirty="0"/>
              <a:t>개의 데이터를 확보하였습니다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다음 슬라이드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발표</a:t>
            </a:r>
            <a:r>
              <a:rPr lang="en-US" altLang="ko-KR" dirty="0"/>
              <a:t> </a:t>
            </a:r>
            <a:r>
              <a:rPr lang="ko-KR" altLang="en-US" dirty="0"/>
              <a:t>편의상 앞으로 이를 </a:t>
            </a:r>
            <a:r>
              <a:rPr lang="en-US" altLang="ko-KR" dirty="0"/>
              <a:t>‘</a:t>
            </a:r>
            <a:r>
              <a:rPr lang="ko-KR" altLang="en-US" dirty="0" err="1"/>
              <a:t>면적별</a:t>
            </a:r>
            <a:r>
              <a:rPr lang="ko-KR" altLang="en-US" dirty="0"/>
              <a:t> 데이터</a:t>
            </a:r>
            <a:r>
              <a:rPr lang="en-US" altLang="ko-KR" dirty="0"/>
              <a:t>’</a:t>
            </a:r>
            <a:r>
              <a:rPr lang="ko-KR" altLang="en-US" dirty="0"/>
              <a:t>로 명명하여 부르도록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각 아파트별 정보를 확인하기 위해 </a:t>
            </a:r>
            <a:r>
              <a:rPr lang="ko-KR" altLang="en-US" dirty="0" err="1"/>
              <a:t>면적별</a:t>
            </a:r>
            <a:r>
              <a:rPr lang="ko-KR" altLang="en-US" dirty="0"/>
              <a:t> 분류가 아닌 아파트별로 분류된 </a:t>
            </a:r>
            <a:r>
              <a:rPr lang="en-US" altLang="ko-KR" dirty="0"/>
              <a:t>2,662</a:t>
            </a:r>
            <a:r>
              <a:rPr lang="ko-KR" altLang="en-US" dirty="0"/>
              <a:t>개의 데이터를 확보하였는데</a:t>
            </a:r>
            <a:endParaRPr lang="en-US" altLang="ko-KR" dirty="0"/>
          </a:p>
          <a:p>
            <a:r>
              <a:rPr lang="ko-KR" altLang="en-US" dirty="0"/>
              <a:t>이는 면적별로 아파트를 분류한 데이터의 </a:t>
            </a:r>
            <a:r>
              <a:rPr lang="ko-KR" altLang="en-US" dirty="0" err="1"/>
              <a:t>변수값을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그대로 </a:t>
            </a:r>
            <a:r>
              <a:rPr lang="ko-KR" altLang="en-US" dirty="0" err="1"/>
              <a:t>기술통계량</a:t>
            </a:r>
            <a:r>
              <a:rPr lang="ko-KR" altLang="en-US" dirty="0"/>
              <a:t> 분석을 확인하는데 사용할 경우 면적 유형이 많은 아파트 일수록 </a:t>
            </a:r>
            <a:endParaRPr lang="en-US" altLang="ko-KR" dirty="0"/>
          </a:p>
          <a:p>
            <a:r>
              <a:rPr lang="ko-KR" altLang="en-US" dirty="0"/>
              <a:t>공통적인 특성들에 대해 가중치가 들어가게 되어 직접적인 비교가 어렵기 때문에 </a:t>
            </a:r>
            <a:endParaRPr lang="en-US" altLang="ko-KR" dirty="0"/>
          </a:p>
          <a:p>
            <a:r>
              <a:rPr lang="ko-KR" altLang="en-US" dirty="0"/>
              <a:t>별도로 분리하여 표현하였습니다</a:t>
            </a:r>
            <a:r>
              <a:rPr lang="en-US" altLang="ko-KR" dirty="0"/>
              <a:t>. </a:t>
            </a:r>
            <a:r>
              <a:rPr lang="ko-KR" altLang="en-US" dirty="0"/>
              <a:t>이는 ＇아파트별 </a:t>
            </a:r>
            <a:r>
              <a:rPr lang="ko-KR" altLang="en-US" dirty="0" err="1"/>
              <a:t>데이터＇라고</a:t>
            </a:r>
            <a:r>
              <a:rPr lang="ko-KR" altLang="en-US" dirty="0"/>
              <a:t> 부르겠습니다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현재 확보해둔 실거래가 데이터를 </a:t>
            </a:r>
            <a:r>
              <a:rPr lang="ko-KR" altLang="en-US" dirty="0" err="1"/>
              <a:t>면적별</a:t>
            </a:r>
            <a:r>
              <a:rPr lang="ko-KR" altLang="en-US" dirty="0"/>
              <a:t> 데이터와 매칭시켜 가격 정보가 포함된 데이터를 수집하였는데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시간적 </a:t>
            </a:r>
            <a:r>
              <a:rPr lang="ko-KR" altLang="en-US" dirty="0" err="1"/>
              <a:t>제약으로인해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분기와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분기의 </a:t>
            </a:r>
            <a:r>
              <a:rPr lang="ko-KR" altLang="en-US" dirty="0" err="1"/>
              <a:t>실거래가만을</a:t>
            </a:r>
            <a:r>
              <a:rPr lang="ko-KR" altLang="en-US" dirty="0"/>
              <a:t> 데이터와 </a:t>
            </a:r>
            <a:r>
              <a:rPr lang="ko-KR" altLang="en-US" dirty="0" err="1"/>
              <a:t>면적별</a:t>
            </a:r>
            <a:r>
              <a:rPr lang="ko-KR" altLang="en-US" dirty="0"/>
              <a:t> 데이터를 매칭시켜 새로운 데이터 셋을 만들어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분기의 경우 </a:t>
            </a:r>
            <a:r>
              <a:rPr lang="en-US" altLang="ko-KR" dirty="0"/>
              <a:t>18,649</a:t>
            </a:r>
            <a:r>
              <a:rPr lang="ko-KR" altLang="en-US" dirty="0"/>
              <a:t>개의 데이터를 수집할 수 있었고 이는 </a:t>
            </a:r>
            <a:r>
              <a:rPr lang="en-US" altLang="ko-KR" dirty="0"/>
              <a:t>‘17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데이터</a:t>
            </a:r>
            <a:r>
              <a:rPr lang="en-US" altLang="ko-KR" dirty="0"/>
              <a:t>’, </a:t>
            </a:r>
          </a:p>
          <a:p>
            <a:r>
              <a:rPr lang="en-US" altLang="ko-KR" dirty="0"/>
              <a:t>9,902</a:t>
            </a:r>
            <a:r>
              <a:rPr lang="ko-KR" altLang="en-US" dirty="0"/>
              <a:t>개의 데이터를 수집한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 데이터의 경우 </a:t>
            </a:r>
            <a:r>
              <a:rPr lang="en-US" altLang="ko-KR" dirty="0"/>
              <a:t>‘20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 데이터</a:t>
            </a:r>
            <a:r>
              <a:rPr lang="en-US" altLang="ko-KR" dirty="0"/>
              <a:t>’</a:t>
            </a:r>
            <a:r>
              <a:rPr lang="ko-KR" altLang="en-US" dirty="0"/>
              <a:t>로 명명하도록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시점만으로도 이미 어느정도 예상하셨겠지만</a:t>
            </a:r>
            <a:endParaRPr lang="en-US" altLang="ko-KR" dirty="0"/>
          </a:p>
          <a:p>
            <a:r>
              <a:rPr lang="ko-KR" altLang="en-US" dirty="0"/>
              <a:t>현 </a:t>
            </a:r>
            <a:r>
              <a:rPr lang="ko-KR" altLang="en-US" dirty="0" err="1"/>
              <a:t>정부들어</a:t>
            </a:r>
            <a:r>
              <a:rPr lang="ko-KR" altLang="en-US" dirty="0"/>
              <a:t> 부동산 가격이 얼마나 상승했는지 실제 데이터를 사용해 확인해보면 </a:t>
            </a:r>
            <a:endParaRPr lang="en-US" altLang="ko-KR" dirty="0"/>
          </a:p>
          <a:p>
            <a:r>
              <a:rPr lang="ko-KR" altLang="en-US" dirty="0"/>
              <a:t>좋은 토론 대상이 </a:t>
            </a:r>
            <a:r>
              <a:rPr lang="ko-KR" altLang="en-US" dirty="0" err="1"/>
              <a:t>될것이라</a:t>
            </a:r>
            <a:r>
              <a:rPr lang="ko-KR" altLang="en-US" dirty="0"/>
              <a:t> 생각하여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분기와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분기의 실거래가 데이터를 우선적으로 사용해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추가적으로 언급하고 싶은 부분은</a:t>
            </a:r>
            <a:endParaRPr lang="en-US" altLang="ko-KR" dirty="0"/>
          </a:p>
          <a:p>
            <a:r>
              <a:rPr lang="ko-KR" altLang="en-US" dirty="0"/>
              <a:t>원래대로라면 실거래가 정보와 </a:t>
            </a:r>
            <a:r>
              <a:rPr lang="ko-KR" altLang="en-US" dirty="0" err="1"/>
              <a:t>면적별</a:t>
            </a:r>
            <a:r>
              <a:rPr lang="ko-KR" altLang="en-US" dirty="0"/>
              <a:t> 정보를 매칭하는 과정에서 당연히 데이터의 개수가 줄어들어야 하지만 </a:t>
            </a:r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데이터를 보면 확인할 수 있듯 오히려 데이터의 개수가 다소 증가하였습니다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실거래가 데이터에는 아파트의 개별 층수 정보가 포함되어 있고</a:t>
            </a:r>
            <a:endParaRPr lang="en-US" altLang="ko-KR" dirty="0"/>
          </a:p>
          <a:p>
            <a:r>
              <a:rPr lang="ko-KR" altLang="en-US" dirty="0"/>
              <a:t>동일 면적의 아파트라 할지라도 층이 다르다면 복수의 데이터로 분류할 수 있어</a:t>
            </a:r>
            <a:endParaRPr lang="en-US" altLang="ko-KR" dirty="0"/>
          </a:p>
          <a:p>
            <a:r>
              <a:rPr lang="ko-KR" altLang="en-US" dirty="0"/>
              <a:t>데이터의 개수가 증가하였기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분기와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 데이터를 보다 </a:t>
            </a:r>
            <a:endParaRPr lang="en-US" altLang="ko-KR" dirty="0"/>
          </a:p>
          <a:p>
            <a:r>
              <a:rPr lang="ko-KR" altLang="en-US" dirty="0"/>
              <a:t>직접적으로 비교해보기 위해 두 시점에 모두 거래가 이루어진 아파트를 대상으로 데이터를 취합해보았고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3,222</a:t>
            </a:r>
            <a:r>
              <a:rPr lang="ko-KR" altLang="en-US" dirty="0"/>
              <a:t>개의 아파트를 얻을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이 과정에서는 최대한 데이터의 개수를 늘려 분석해보기 위해 </a:t>
            </a:r>
            <a:endParaRPr lang="en-US" altLang="ko-KR" dirty="0"/>
          </a:p>
          <a:p>
            <a:r>
              <a:rPr lang="ko-KR" altLang="en-US" dirty="0"/>
              <a:t>층별 정보를 삭제하고 동일 아파트의 동일 면적이면 같은 대상으로 </a:t>
            </a:r>
            <a:endParaRPr lang="en-US" altLang="ko-KR" dirty="0"/>
          </a:p>
          <a:p>
            <a:r>
              <a:rPr lang="ko-KR" altLang="en-US" dirty="0"/>
              <a:t>간주하여 </a:t>
            </a:r>
            <a:r>
              <a:rPr lang="ko-KR" altLang="en-US" dirty="0" err="1"/>
              <a:t>매칭을</a:t>
            </a:r>
            <a:r>
              <a:rPr lang="ko-KR" altLang="en-US" dirty="0"/>
              <a:t> 진행하였습니다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F63C-3058-4163-931E-37C8C3B4A2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8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EB70-B23D-421B-8D1A-90A1AB4E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6E578-195C-4EA5-88A2-26E7645EA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6C133-1AA3-42C5-ADC0-53010DB7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596C0-658E-44BE-8C02-340F92A5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26022-5D44-4C53-A955-857149A5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6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D4FF-B800-4B4B-A56A-FE3BCD69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E77E8-74A6-478D-B45E-1818F3970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6A956-70CB-47BF-9D52-B4FCAF31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AAB00-C5CC-4A82-848F-F8617234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6DC2D-603F-499A-9DB6-B4BC240A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EB0B6-DF52-4938-A7D9-C8DE7F6D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88C30A-D95E-4C94-9FE2-BA93F8E9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BDA3-6FF5-48AA-8739-83FAA880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A4591-14A1-4C26-B018-B985E930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AE55-56E0-47BC-8286-0886D3D1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1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1A8-50AB-447A-9256-0B9D7E88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8505E-EA6F-4BC3-B83C-65386E70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6928B-A2AB-4400-883D-386E7999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28350-A5CF-4549-AE40-333BF4C5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01634-5622-44DC-89BE-F2B6A06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2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23E43-9A2F-4D1F-9058-67A5779E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8F9C6-D7D4-4E4C-91F7-3B7FD838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B63D2-DF77-4EE8-A5AF-F05B7ED2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EF2D5-C4D2-4669-99D5-8F10CD0E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5A612-33B3-4187-9675-6BDD322E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3760-3726-45DB-94BA-36282CD9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EDF8B-D039-42E7-8E13-523D81367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81D48-E6F0-4B63-84BF-24213267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279EC-5720-4BD3-A47D-F01F5918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915A7-6D9E-4554-B50C-59EADF08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224A9-6A28-409F-B3C3-5E767FE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710CF-2E18-4368-A1DC-BD90D2DC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2A2E8-A68F-4BC2-86F2-9BBBF447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B54F-04F4-4B57-8BE0-ADFB960C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424DA5-FE8F-4B49-AB22-76C74187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3AEE4-7F66-4CBE-B93F-9721CE3E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5BD3FE-0F2A-4743-85E5-CC14BA7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52F0C9-ACF7-4DC4-8358-53F1CCD2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666E4D-792F-47CE-A921-7DFD401B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FD6BF-32E6-4253-B645-3BE2346D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D83196-2A6A-4B54-BF32-66AD889A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7A6F1-D5EC-42BC-A172-A667341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F5E6CA-774C-4B7E-A576-6381EBFA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E0BDC-E531-419C-9F3E-93D4DA0C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D00821-39EF-4A62-9E8B-493DCF7D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1490D-572A-43D4-811B-00BC6CFB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2819-D16B-4B31-97B5-EFCB8505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EBD73-D3FF-4FE0-BA7F-CEFB9439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AE063-F8F3-437C-BFB9-327C6426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7F110-EDDB-4DD0-BE95-4E110AD8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80E11-0B8E-4E2C-B177-34269CAE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CF126-8C9D-4689-9D47-91BDBFEA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4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099E-46F4-446A-9209-228BF83A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8444FA-6A10-45D1-8D1C-34A79FF8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E195E-E4AF-4153-B819-2AFC78B50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37DD-1CA5-4FA9-8CCF-D431AD7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DDCF6-FBCD-4E26-80D4-25067648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0C2BA-7226-45CD-BDD7-7C0A8DE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8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07374E-11EE-45A8-93BC-88CEFC70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64A83-8DE5-4236-A05A-B4C0F198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380AE-5CCA-4C4F-9061-37EF8F8B2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92FE-ABDC-422F-86BE-634F5F1B37D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5DC19-AA8A-4E70-BCAB-474899BD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2157B-1169-499D-A421-C5E763B8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4048-7B19-4715-9578-95C0456F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mleehwan@kaist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D6DA9-9C16-4358-85B0-8C16D957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949543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housing price premium associated with characteristics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4CC894-EAB0-4747-AC57-8E95803A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6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dirty="0"/>
              <a:t>[REFEL]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20203136 </a:t>
            </a:r>
            <a:r>
              <a:rPr lang="ko-KR" altLang="en-US" dirty="0" err="1"/>
              <a:t>김이환</a:t>
            </a:r>
            <a:endParaRPr lang="en-US" altLang="ko-KR" dirty="0"/>
          </a:p>
          <a:p>
            <a:pPr algn="r"/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kimleehwan@kaist.ac.kr</a:t>
            </a:r>
            <a:r>
              <a:rPr lang="en-US" altLang="ko-KR" dirty="0"/>
              <a:t>)</a:t>
            </a:r>
          </a:p>
          <a:p>
            <a:pPr algn="r"/>
            <a:r>
              <a:rPr lang="en-US" altLang="ko-KR" dirty="0"/>
              <a:t>Tel : 010-5173-1800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377961A-9089-4F19-BE1E-10F49AF0CABD}"/>
              </a:ext>
            </a:extLst>
          </p:cNvPr>
          <p:cNvSpPr txBox="1">
            <a:spLocks/>
          </p:cNvSpPr>
          <p:nvPr/>
        </p:nvSpPr>
        <p:spPr>
          <a:xfrm>
            <a:off x="0" y="476478"/>
            <a:ext cx="12192000" cy="553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67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Data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64E01B-4BC6-404A-8873-D50BD33CD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18363"/>
            <a:ext cx="2840438" cy="4171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82AA7-DF27-4FE4-BE8D-CB4E41DB2651}"/>
              </a:ext>
            </a:extLst>
          </p:cNvPr>
          <p:cNvSpPr txBox="1"/>
          <p:nvPr/>
        </p:nvSpPr>
        <p:spPr>
          <a:xfrm>
            <a:off x="862477" y="6008986"/>
            <a:ext cx="249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중복된 데이터가 존재하는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C89A4-4C7B-4EAC-A0B1-20A070DA3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427" y="1713831"/>
            <a:ext cx="3381375" cy="3975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BEFB5-313E-43BE-BA87-6AC79A1AB85B}"/>
              </a:ext>
            </a:extLst>
          </p:cNvPr>
          <p:cNvSpPr txBox="1"/>
          <p:nvPr/>
        </p:nvSpPr>
        <p:spPr>
          <a:xfrm>
            <a:off x="3948680" y="6008986"/>
            <a:ext cx="398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특정 변수에 대한 정보가 없어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 제거된 데이터의 사례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B36594-A997-4E2B-9C47-EF0BC5718C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66"/>
          <a:stretch/>
        </p:blipFill>
        <p:spPr>
          <a:xfrm>
            <a:off x="7686100" y="1659218"/>
            <a:ext cx="3671661" cy="1769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FBF554-F6E0-4E0D-BF6E-18FBBDE21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100" y="3609154"/>
            <a:ext cx="3667699" cy="208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45DF8-93AF-46A3-804F-6DEFCB1355CA}"/>
              </a:ext>
            </a:extLst>
          </p:cNvPr>
          <p:cNvSpPr txBox="1"/>
          <p:nvPr/>
        </p:nvSpPr>
        <p:spPr>
          <a:xfrm>
            <a:off x="7686100" y="6008986"/>
            <a:ext cx="398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개별 전처리가 필요했던 데이터의 사례</a:t>
            </a:r>
          </a:p>
        </p:txBody>
      </p:sp>
    </p:spTree>
    <p:extLst>
      <p:ext uri="{BB962C8B-B14F-4D97-AF65-F5344CB8AC3E}">
        <p14:creationId xmlns:p14="http://schemas.microsoft.com/office/powerpoint/2010/main" val="304140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Statistics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140"/>
            <a:ext cx="10515600" cy="2206082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1700" dirty="0"/>
              <a:t>데이터를 통해 확인할 수 있는 정보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연수가 가장 짧은 아파트 </a:t>
            </a:r>
            <a:r>
              <a:rPr lang="en-US" altLang="ko-KR" sz="1300" dirty="0"/>
              <a:t>: </a:t>
            </a:r>
            <a:r>
              <a:rPr lang="ko-KR" altLang="en-US" sz="1300" dirty="0"/>
              <a:t>잠원동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신반포중앙하이츠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연수 </a:t>
            </a:r>
            <a:r>
              <a:rPr lang="en-US" altLang="ko-KR" sz="1300" dirty="0"/>
              <a:t>= 1)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 err="1"/>
              <a:t>층고가</a:t>
            </a:r>
            <a:r>
              <a:rPr lang="ko-KR" altLang="en-US" sz="1300" dirty="0"/>
              <a:t> 가장 낮은 아파트 </a:t>
            </a:r>
            <a:r>
              <a:rPr lang="en-US" altLang="ko-KR" sz="1300" dirty="0"/>
              <a:t>: </a:t>
            </a:r>
            <a:r>
              <a:rPr lang="ko-KR" altLang="en-US" sz="1300" dirty="0"/>
              <a:t>한남동 </a:t>
            </a:r>
            <a:r>
              <a:rPr lang="ko-KR" altLang="en-US" sz="1300" dirty="0" err="1"/>
              <a:t>한남더힐</a:t>
            </a:r>
            <a:r>
              <a:rPr lang="ko-KR" altLang="en-US" sz="1300" dirty="0"/>
              <a:t> 등 </a:t>
            </a:r>
            <a:r>
              <a:rPr lang="en-US" altLang="ko-KR" sz="1300" dirty="0"/>
              <a:t>4</a:t>
            </a:r>
            <a:r>
              <a:rPr lang="ko-KR" altLang="en-US" sz="1300" dirty="0"/>
              <a:t>개 단지의 동 </a:t>
            </a:r>
            <a:r>
              <a:rPr lang="en-US" altLang="ko-KR" sz="1300" dirty="0"/>
              <a:t>(</a:t>
            </a:r>
            <a:r>
              <a:rPr lang="ko-KR" altLang="en-US" sz="1300" dirty="0"/>
              <a:t>저층 </a:t>
            </a:r>
            <a:r>
              <a:rPr lang="en-US" altLang="ko-KR" sz="1300" dirty="0"/>
              <a:t>= 1)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가장 높은 아파트 </a:t>
            </a:r>
            <a:r>
              <a:rPr lang="en-US" altLang="ko-KR" sz="1300" dirty="0"/>
              <a:t>: </a:t>
            </a:r>
            <a:r>
              <a:rPr lang="ko-KR" altLang="en-US" sz="1300" dirty="0"/>
              <a:t>도곡동 </a:t>
            </a:r>
            <a:r>
              <a:rPr lang="ko-KR" altLang="en-US" sz="1300" dirty="0" err="1"/>
              <a:t>타워팰리스</a:t>
            </a:r>
            <a:r>
              <a:rPr lang="ko-KR" altLang="en-US" sz="1300" dirty="0"/>
              <a:t> </a:t>
            </a:r>
            <a:r>
              <a:rPr lang="en-US" altLang="ko-KR" sz="1300" dirty="0"/>
              <a:t>3</a:t>
            </a:r>
            <a:r>
              <a:rPr lang="ko-KR" altLang="en-US" sz="1300" dirty="0"/>
              <a:t>차 </a:t>
            </a:r>
            <a:r>
              <a:rPr lang="en-US" altLang="ko-KR" sz="1300" dirty="0"/>
              <a:t>(</a:t>
            </a:r>
            <a:r>
              <a:rPr lang="ko-KR" altLang="en-US" sz="1300" dirty="0"/>
              <a:t>고층 </a:t>
            </a:r>
            <a:r>
              <a:rPr lang="en-US" altLang="ko-KR" sz="1300" dirty="0"/>
              <a:t>= 69)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세대수가 가장 많고</a:t>
            </a:r>
            <a:r>
              <a:rPr lang="en-US" altLang="ko-KR" sz="1300" dirty="0"/>
              <a:t>, </a:t>
            </a:r>
            <a:r>
              <a:rPr lang="ko-KR" altLang="en-US" sz="1300" dirty="0"/>
              <a:t>주차공간이 가장 넓은 아파트 </a:t>
            </a:r>
            <a:r>
              <a:rPr lang="en-US" altLang="ko-KR" sz="1300" dirty="0"/>
              <a:t>: </a:t>
            </a:r>
            <a:r>
              <a:rPr lang="ko-KR" altLang="en-US" sz="1300" dirty="0"/>
              <a:t>가락동 </a:t>
            </a:r>
            <a:r>
              <a:rPr lang="ko-KR" altLang="en-US" sz="1300" dirty="0" err="1"/>
              <a:t>헬리오시티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세대수</a:t>
            </a:r>
            <a:r>
              <a:rPr lang="ko-KR" altLang="en-US" sz="1300" dirty="0"/>
              <a:t> </a:t>
            </a:r>
            <a:r>
              <a:rPr lang="en-US" altLang="ko-KR" sz="1300" dirty="0"/>
              <a:t>= 9,510, </a:t>
            </a:r>
            <a:r>
              <a:rPr lang="ko-KR" altLang="en-US" sz="1300" dirty="0"/>
              <a:t>총</a:t>
            </a:r>
            <a:r>
              <a:rPr lang="en-US" altLang="ko-KR" sz="1300" dirty="0"/>
              <a:t> </a:t>
            </a:r>
            <a:r>
              <a:rPr lang="ko-KR" altLang="en-US" sz="1300" dirty="0"/>
              <a:t>주차대수 </a:t>
            </a:r>
            <a:r>
              <a:rPr lang="en-US" altLang="ko-KR" sz="1300" dirty="0"/>
              <a:t>= 12,456)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용적률이 가장 큰 아파트 </a:t>
            </a:r>
            <a:r>
              <a:rPr lang="en-US" altLang="ko-KR" sz="1300" dirty="0"/>
              <a:t>: </a:t>
            </a:r>
            <a:r>
              <a:rPr lang="ko-KR" altLang="en-US" sz="1300" dirty="0"/>
              <a:t>신대방동 </a:t>
            </a:r>
            <a:r>
              <a:rPr lang="ko-KR" altLang="en-US" sz="1300" dirty="0" err="1"/>
              <a:t>보라매삼성쉐르빌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용적률 </a:t>
            </a:r>
            <a:r>
              <a:rPr lang="en-US" altLang="ko-KR" sz="1300" dirty="0"/>
              <a:t>= 1,249%)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가장 오래된 아파트 </a:t>
            </a:r>
            <a:r>
              <a:rPr lang="en-US" altLang="ko-KR" sz="1300" dirty="0"/>
              <a:t>: </a:t>
            </a:r>
            <a:r>
              <a:rPr lang="ko-KR" altLang="en-US" sz="1300" dirty="0"/>
              <a:t>염창동 등마루 </a:t>
            </a:r>
            <a:r>
              <a:rPr lang="en-US" altLang="ko-KR" sz="1300" dirty="0"/>
              <a:t>(</a:t>
            </a:r>
            <a:r>
              <a:rPr lang="ko-KR" altLang="en-US" sz="1300" dirty="0"/>
              <a:t>연수 </a:t>
            </a:r>
            <a:r>
              <a:rPr lang="en-US" altLang="ko-KR" sz="1300" dirty="0"/>
              <a:t>= 601)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3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B46E9-A705-4C75-AFDE-BBC8D6C6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43" y="1658173"/>
            <a:ext cx="9379911" cy="12882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401019-63C3-4926-807C-9E69A47C0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5" y="3247933"/>
            <a:ext cx="7173686" cy="128822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B58B5E-3C0F-4EDB-965D-607725D49262}"/>
              </a:ext>
            </a:extLst>
          </p:cNvPr>
          <p:cNvSpPr txBox="1">
            <a:spLocks/>
          </p:cNvSpPr>
          <p:nvPr/>
        </p:nvSpPr>
        <p:spPr>
          <a:xfrm>
            <a:off x="591457" y="1356206"/>
            <a:ext cx="10515600" cy="48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600"/>
              <a:t>아파트별 데이터</a:t>
            </a:r>
            <a:endParaRPr lang="ko-KR" altLang="en-US" sz="12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292C36E-210F-4694-A655-AC7779DCFB8B}"/>
              </a:ext>
            </a:extLst>
          </p:cNvPr>
          <p:cNvSpPr txBox="1">
            <a:spLocks/>
          </p:cNvSpPr>
          <p:nvPr/>
        </p:nvSpPr>
        <p:spPr>
          <a:xfrm>
            <a:off x="591457" y="2959223"/>
            <a:ext cx="10515600" cy="48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600"/>
              <a:t>면적별</a:t>
            </a:r>
            <a:r>
              <a:rPr lang="ko-KR" altLang="en-US" sz="1600" dirty="0"/>
              <a:t> 데이터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027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Statistics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6320"/>
            <a:ext cx="10515600" cy="220608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dirty="0"/>
              <a:t>데이터를 통해 확인할 수 있는 정보</a:t>
            </a:r>
            <a:endParaRPr lang="en-US" altLang="ko-KR" sz="11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세대당 주차대수가 가장 많은 아파트 </a:t>
            </a:r>
            <a:r>
              <a:rPr lang="en-US" altLang="ko-KR" sz="1100" dirty="0"/>
              <a:t>: </a:t>
            </a:r>
            <a:r>
              <a:rPr lang="ko-KR" altLang="en-US" sz="1100" dirty="0"/>
              <a:t>성수동</a:t>
            </a:r>
            <a:r>
              <a:rPr lang="en-US" altLang="ko-KR" sz="1100" dirty="0"/>
              <a:t>1</a:t>
            </a:r>
            <a:r>
              <a:rPr lang="ko-KR" altLang="en-US" sz="1100" dirty="0"/>
              <a:t>가 </a:t>
            </a:r>
            <a:r>
              <a:rPr lang="ko-KR" altLang="en-US" sz="1100" dirty="0" err="1"/>
              <a:t>갤러리아포레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세대당 주차대수 </a:t>
            </a:r>
            <a:r>
              <a:rPr lang="en-US" altLang="ko-KR" sz="1100" dirty="0"/>
              <a:t>= 6.53)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세대당 주차대수가 가장 적은 아파트 </a:t>
            </a:r>
            <a:r>
              <a:rPr lang="en-US" altLang="ko-KR" sz="1100" dirty="0"/>
              <a:t>: </a:t>
            </a:r>
            <a:r>
              <a:rPr lang="ko-KR" altLang="en-US" sz="1100" dirty="0"/>
              <a:t>자양동 자양</a:t>
            </a:r>
            <a:r>
              <a:rPr lang="en-US" altLang="ko-KR" sz="1100" dirty="0"/>
              <a:t>8</a:t>
            </a:r>
            <a:r>
              <a:rPr lang="ko-KR" altLang="en-US" sz="1100" dirty="0"/>
              <a:t>차 </a:t>
            </a:r>
            <a:r>
              <a:rPr lang="ko-KR" altLang="en-US" sz="1100" dirty="0" err="1"/>
              <a:t>현대홈타운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세대당 주차대수 </a:t>
            </a:r>
            <a:r>
              <a:rPr lang="en-US" altLang="ko-KR" sz="1100" dirty="0"/>
              <a:t>= 0.12)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가장 넓은 아파트 </a:t>
            </a:r>
            <a:r>
              <a:rPr lang="en-US" altLang="ko-KR" sz="1100" dirty="0"/>
              <a:t>: </a:t>
            </a:r>
            <a:r>
              <a:rPr lang="ko-KR" altLang="en-US" sz="1100" dirty="0"/>
              <a:t>삼성동 </a:t>
            </a:r>
            <a:r>
              <a:rPr lang="ko-KR" altLang="en-US" sz="1100" dirty="0" err="1"/>
              <a:t>브라운스톤레전드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전용면적 </a:t>
            </a:r>
            <a:r>
              <a:rPr lang="en-US" altLang="ko-KR" sz="1100" dirty="0"/>
              <a:t>= 291.98)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방이 가장 많은 아파트 </a:t>
            </a:r>
            <a:r>
              <a:rPr lang="en-US" altLang="ko-KR" sz="1100" dirty="0"/>
              <a:t>: </a:t>
            </a:r>
            <a:r>
              <a:rPr lang="ko-KR" altLang="en-US" sz="1100" dirty="0"/>
              <a:t>구로동 </a:t>
            </a:r>
            <a:r>
              <a:rPr lang="ko-KR" altLang="en-US" sz="1100" dirty="0" err="1"/>
              <a:t>신구로자이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방 개수 </a:t>
            </a:r>
            <a:r>
              <a:rPr lang="en-US" altLang="ko-KR" sz="1100" dirty="0"/>
              <a:t>= 7)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화장실이 가장 많은 아파트 </a:t>
            </a:r>
            <a:r>
              <a:rPr lang="en-US" altLang="ko-KR" sz="1100" dirty="0"/>
              <a:t>: </a:t>
            </a:r>
            <a:r>
              <a:rPr lang="ko-KR" altLang="en-US" sz="1100" dirty="0"/>
              <a:t>한강로</a:t>
            </a:r>
            <a:r>
              <a:rPr lang="en-US" altLang="ko-KR" sz="1100" dirty="0"/>
              <a:t>3</a:t>
            </a:r>
            <a:r>
              <a:rPr lang="ko-KR" altLang="en-US" sz="1100" dirty="0"/>
              <a:t>가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한강대우트럼프월드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단지 외 </a:t>
            </a:r>
            <a:r>
              <a:rPr lang="en-US" altLang="ko-KR" sz="1100" dirty="0"/>
              <a:t>7</a:t>
            </a:r>
            <a:r>
              <a:rPr lang="ko-KR" altLang="en-US" sz="1100" dirty="0"/>
              <a:t>개 유형 </a:t>
            </a:r>
            <a:r>
              <a:rPr lang="en-US" altLang="ko-KR" sz="1100" dirty="0"/>
              <a:t>(</a:t>
            </a:r>
            <a:r>
              <a:rPr lang="ko-KR" altLang="en-US" sz="1100" dirty="0"/>
              <a:t>화장실 개수 </a:t>
            </a:r>
            <a:r>
              <a:rPr lang="en-US" altLang="ko-KR" sz="1100" dirty="0"/>
              <a:t>= 5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B46E9-A705-4C75-AFDE-BBC8D6C6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43" y="1658173"/>
            <a:ext cx="9379911" cy="12882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401019-63C3-4926-807C-9E69A47C0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5" y="3008093"/>
            <a:ext cx="7173686" cy="12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Statistics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2A07B-7002-4B2C-9596-A8055682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70" y="4752712"/>
            <a:ext cx="5915145" cy="186330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30A24C2-B261-4E0D-8BA1-451BDAF2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41"/>
            <a:ext cx="10515600" cy="48669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700" dirty="0"/>
              <a:t>2017 2Q</a:t>
            </a:r>
            <a:endParaRPr lang="ko-KR" altLang="en-US" sz="13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077E48D-C0F8-4718-A494-60037D98FBC0}"/>
              </a:ext>
            </a:extLst>
          </p:cNvPr>
          <p:cNvSpPr txBox="1">
            <a:spLocks/>
          </p:cNvSpPr>
          <p:nvPr/>
        </p:nvSpPr>
        <p:spPr>
          <a:xfrm>
            <a:off x="838200" y="4194782"/>
            <a:ext cx="10515600" cy="48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700" dirty="0"/>
              <a:t>2020 4Q</a:t>
            </a:r>
            <a:endParaRPr lang="ko-KR" altLang="en-US" sz="13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86CD1B-CEC4-4EFD-AA70-924FF515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670" y="2038746"/>
            <a:ext cx="5989172" cy="19080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622D7E-7323-48BC-8C5A-3E025AF14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637" y="2095766"/>
            <a:ext cx="2416636" cy="17939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D81BBD-0572-4BBF-97A5-019ED232A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93" y="4752711"/>
            <a:ext cx="2332880" cy="17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9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Statistics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2A07B-7002-4B2C-9596-A8055682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70" y="4752712"/>
            <a:ext cx="5915145" cy="186330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30A24C2-B261-4E0D-8BA1-451BDAF2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41"/>
            <a:ext cx="10515600" cy="48669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700" dirty="0"/>
              <a:t>2017 2Q</a:t>
            </a:r>
            <a:endParaRPr lang="ko-KR" altLang="en-US" sz="13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077E48D-C0F8-4718-A494-60037D98FBC0}"/>
              </a:ext>
            </a:extLst>
          </p:cNvPr>
          <p:cNvSpPr txBox="1">
            <a:spLocks/>
          </p:cNvSpPr>
          <p:nvPr/>
        </p:nvSpPr>
        <p:spPr>
          <a:xfrm>
            <a:off x="838200" y="4194782"/>
            <a:ext cx="10515600" cy="48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700" dirty="0"/>
              <a:t>2020 4Q</a:t>
            </a:r>
            <a:endParaRPr lang="ko-KR" altLang="en-US" sz="13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86CD1B-CEC4-4EFD-AA70-924FF515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670" y="2038746"/>
            <a:ext cx="5989172" cy="190802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1BE6F8B-A755-46AD-AF21-5D9765D54CEC}"/>
              </a:ext>
            </a:extLst>
          </p:cNvPr>
          <p:cNvSpPr txBox="1">
            <a:spLocks/>
          </p:cNvSpPr>
          <p:nvPr/>
        </p:nvSpPr>
        <p:spPr>
          <a:xfrm>
            <a:off x="7119815" y="4696659"/>
            <a:ext cx="4739618" cy="177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200" dirty="0"/>
              <a:t>데이터를 통해 확인할 수 있는 정보</a:t>
            </a:r>
            <a:endParaRPr lang="en-US" altLang="ko-KR" sz="105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dirty="0"/>
              <a:t>거래가격이 가장 높은 아파트 </a:t>
            </a:r>
            <a:r>
              <a:rPr lang="en-US" altLang="ko-KR" sz="1050" dirty="0"/>
              <a:t>:</a:t>
            </a:r>
            <a:br>
              <a:rPr lang="en-US" altLang="ko-KR" sz="1050" dirty="0"/>
            </a:br>
            <a:r>
              <a:rPr lang="ko-KR" altLang="en-US" sz="1050" dirty="0"/>
              <a:t>압구정동 한양 </a:t>
            </a:r>
            <a:r>
              <a:rPr lang="en-US" altLang="ko-KR" sz="1050" dirty="0"/>
              <a:t>8</a:t>
            </a:r>
            <a:r>
              <a:rPr lang="ko-KR" altLang="en-US" sz="1050" dirty="0"/>
              <a:t>차 </a:t>
            </a:r>
            <a:r>
              <a:rPr lang="en-US" altLang="ko-KR" sz="1050" dirty="0"/>
              <a:t>15</a:t>
            </a:r>
            <a:r>
              <a:rPr lang="ko-KR" altLang="en-US" sz="1050" dirty="0"/>
              <a:t>층 </a:t>
            </a:r>
            <a:r>
              <a:rPr lang="en-US" altLang="ko-KR" sz="1050" dirty="0"/>
              <a:t>(</a:t>
            </a:r>
            <a:r>
              <a:rPr lang="ko-KR" altLang="en-US" sz="1050" dirty="0"/>
              <a:t>거래금액 </a:t>
            </a:r>
            <a:r>
              <a:rPr lang="en-US" altLang="ko-KR" sz="1050" dirty="0"/>
              <a:t>= 54</a:t>
            </a:r>
            <a:r>
              <a:rPr lang="ko-KR" altLang="en-US" sz="1050" dirty="0"/>
              <a:t>억</a:t>
            </a:r>
            <a:r>
              <a:rPr lang="en-US" altLang="ko-KR" sz="1050" dirty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dirty="0"/>
              <a:t>거래가격이 가장 낮은 아파트 </a:t>
            </a:r>
            <a:r>
              <a:rPr lang="en-US" altLang="ko-KR" sz="1050" dirty="0"/>
              <a:t>:</a:t>
            </a:r>
            <a:br>
              <a:rPr lang="en-US" altLang="ko-KR" sz="1050" dirty="0"/>
            </a:br>
            <a:r>
              <a:rPr lang="ko-KR" altLang="en-US" sz="1050" dirty="0"/>
              <a:t>신월동 동방아파트 </a:t>
            </a:r>
            <a:r>
              <a:rPr lang="en-US" altLang="ko-KR" sz="1050" dirty="0"/>
              <a:t>4</a:t>
            </a:r>
            <a:r>
              <a:rPr lang="ko-KR" altLang="en-US" sz="1050" dirty="0"/>
              <a:t>층 </a:t>
            </a:r>
            <a:r>
              <a:rPr lang="en-US" altLang="ko-KR" sz="1050" dirty="0"/>
              <a:t>(</a:t>
            </a:r>
            <a:r>
              <a:rPr lang="ko-KR" altLang="en-US" sz="1050" dirty="0"/>
              <a:t>거래금액 </a:t>
            </a:r>
            <a:r>
              <a:rPr lang="en-US" altLang="ko-KR" sz="1050" dirty="0"/>
              <a:t>= 1</a:t>
            </a:r>
            <a:r>
              <a:rPr lang="ko-KR" altLang="en-US" sz="1050" dirty="0"/>
              <a:t>억 </a:t>
            </a:r>
            <a:r>
              <a:rPr lang="en-US" altLang="ko-KR" sz="1050" dirty="0"/>
              <a:t>4900</a:t>
            </a:r>
            <a:r>
              <a:rPr lang="ko-KR" altLang="en-US" sz="1050" dirty="0"/>
              <a:t>만원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FB55ED-792F-4323-A79D-8CC7B8FBC27A}"/>
              </a:ext>
            </a:extLst>
          </p:cNvPr>
          <p:cNvSpPr txBox="1">
            <a:spLocks/>
          </p:cNvSpPr>
          <p:nvPr/>
        </p:nvSpPr>
        <p:spPr>
          <a:xfrm>
            <a:off x="7119815" y="1972743"/>
            <a:ext cx="4739618" cy="177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200" dirty="0"/>
              <a:t>데이터를 통해 확인할 수 있는 정보</a:t>
            </a:r>
            <a:endParaRPr lang="en-US" altLang="ko-KR" sz="105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dirty="0"/>
              <a:t>거래가격이 가장 높은 아파트 </a:t>
            </a:r>
            <a:r>
              <a:rPr lang="en-US" altLang="ko-KR" sz="1050" dirty="0"/>
              <a:t>:</a:t>
            </a:r>
            <a:br>
              <a:rPr lang="en-US" altLang="ko-KR" sz="1050" dirty="0"/>
            </a:br>
            <a:r>
              <a:rPr lang="ko-KR" altLang="en-US" sz="1050" dirty="0"/>
              <a:t>삼성동 </a:t>
            </a:r>
            <a:r>
              <a:rPr lang="ko-KR" altLang="en-US" sz="1050" dirty="0" err="1"/>
              <a:t>삼성아이파크</a:t>
            </a:r>
            <a:r>
              <a:rPr lang="ko-KR" altLang="en-US" sz="1050" dirty="0"/>
              <a:t> </a:t>
            </a:r>
            <a:r>
              <a:rPr lang="en-US" altLang="ko-KR" sz="1050" dirty="0"/>
              <a:t>33</a:t>
            </a:r>
            <a:r>
              <a:rPr lang="ko-KR" altLang="en-US" sz="1050" dirty="0"/>
              <a:t>층 </a:t>
            </a:r>
            <a:r>
              <a:rPr lang="en-US" altLang="ko-KR" sz="1050" dirty="0"/>
              <a:t>(</a:t>
            </a:r>
            <a:r>
              <a:rPr lang="ko-KR" altLang="en-US" sz="1050" dirty="0"/>
              <a:t>거래금액 </a:t>
            </a:r>
            <a:r>
              <a:rPr lang="en-US" altLang="ko-KR" sz="1050" dirty="0"/>
              <a:t>= 45</a:t>
            </a:r>
            <a:r>
              <a:rPr lang="ko-KR" altLang="en-US" sz="1050" dirty="0"/>
              <a:t>억</a:t>
            </a:r>
            <a:r>
              <a:rPr lang="en-US" altLang="ko-KR" sz="1050" dirty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dirty="0"/>
              <a:t>거래가격이 가장 낮은 아파트 </a:t>
            </a:r>
            <a:r>
              <a:rPr lang="en-US" altLang="ko-KR" sz="1050" dirty="0"/>
              <a:t>:</a:t>
            </a:r>
            <a:br>
              <a:rPr lang="en-US" altLang="ko-KR" sz="1050" dirty="0"/>
            </a:br>
            <a:r>
              <a:rPr lang="ko-KR" altLang="en-US" sz="1050" dirty="0"/>
              <a:t>안암동</a:t>
            </a:r>
            <a:r>
              <a:rPr lang="en-US" altLang="ko-KR" sz="1050" dirty="0"/>
              <a:t>3</a:t>
            </a:r>
            <a:r>
              <a:rPr lang="ko-KR" altLang="en-US" sz="1050" dirty="0"/>
              <a:t>가 대광아파트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(</a:t>
            </a:r>
            <a:r>
              <a:rPr lang="ko-KR" altLang="en-US" sz="1050" dirty="0"/>
              <a:t>거래금액 </a:t>
            </a:r>
            <a:r>
              <a:rPr lang="en-US" altLang="ko-KR" sz="1050" dirty="0"/>
              <a:t>= 1</a:t>
            </a:r>
            <a:r>
              <a:rPr lang="ko-KR" altLang="en-US" sz="1050" dirty="0"/>
              <a:t>억 </a:t>
            </a:r>
            <a:r>
              <a:rPr lang="en-US" altLang="ko-KR" sz="1050" dirty="0"/>
              <a:t>1800</a:t>
            </a:r>
            <a:r>
              <a:rPr lang="ko-KR" altLang="en-US" sz="1050" dirty="0"/>
              <a:t>만원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814825-C1A2-4C8D-804A-656065691C34}"/>
              </a:ext>
            </a:extLst>
          </p:cNvPr>
          <p:cNvSpPr/>
          <p:nvPr/>
        </p:nvSpPr>
        <p:spPr>
          <a:xfrm>
            <a:off x="5980014" y="6247051"/>
            <a:ext cx="267037" cy="11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1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Statistics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AB0FFC-B663-49E8-85FC-60476375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515"/>
            <a:ext cx="7307622" cy="38769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1D656D-1A62-4B63-A97D-0A12864E46AE}"/>
              </a:ext>
            </a:extLst>
          </p:cNvPr>
          <p:cNvSpPr txBox="1"/>
          <p:nvPr/>
        </p:nvSpPr>
        <p:spPr>
          <a:xfrm>
            <a:off x="838199" y="5722499"/>
            <a:ext cx="495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-3</a:t>
            </a:r>
            <a:r>
              <a:rPr lang="ko-KR" altLang="en-US" sz="1200" dirty="0"/>
              <a:t>층 데이터가 있는 이유</a:t>
            </a:r>
            <a:r>
              <a:rPr lang="en-US" altLang="ko-KR" sz="1200" dirty="0"/>
              <a:t>, - </a:t>
            </a:r>
            <a:r>
              <a:rPr lang="ko-KR" altLang="en-US" sz="1200" dirty="0"/>
              <a:t>부호를 생략하여 </a:t>
            </a:r>
            <a:r>
              <a:rPr lang="ko-KR" altLang="en-US" sz="1200" dirty="0" err="1"/>
              <a:t>기초통계량을</a:t>
            </a:r>
            <a:r>
              <a:rPr lang="ko-KR" altLang="en-US" sz="12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279732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Statistics</a:t>
            </a:r>
            <a:endParaRPr lang="ko-KR" altLang="en-US" sz="36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30A24C2-B261-4E0D-8BA1-451BDAF2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41"/>
            <a:ext cx="10515600" cy="48669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700" dirty="0"/>
              <a:t>2017 2Q vs 2020 4Q </a:t>
            </a:r>
            <a:endParaRPr lang="ko-KR" altLang="en-US" sz="1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560E64-0B98-4E65-B40F-D2FCC321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3" y="2057400"/>
            <a:ext cx="6505571" cy="1371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D3693-8839-4E53-AEB9-6617133D6344}"/>
              </a:ext>
            </a:extLst>
          </p:cNvPr>
          <p:cNvSpPr txBox="1"/>
          <p:nvPr/>
        </p:nvSpPr>
        <p:spPr>
          <a:xfrm>
            <a:off x="6339938" y="6416662"/>
            <a:ext cx="26181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</a:t>
            </a:r>
            <a:r>
              <a:rPr lang="ko-KR" altLang="en-US" sz="700" dirty="0"/>
              <a:t>한국은행 경제통계시스템</a:t>
            </a:r>
            <a:r>
              <a:rPr lang="en-US" altLang="ko-KR" sz="700" dirty="0"/>
              <a:t>(http://ecos.bok.or.kr/)</a:t>
            </a:r>
            <a:endParaRPr lang="ko-KR" altLang="en-US" sz="7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F82AA9-73D9-47A1-991D-92A506361595}"/>
              </a:ext>
            </a:extLst>
          </p:cNvPr>
          <p:cNvGrpSpPr/>
          <p:nvPr/>
        </p:nvGrpSpPr>
        <p:grpSpPr>
          <a:xfrm>
            <a:off x="838200" y="4749472"/>
            <a:ext cx="10515600" cy="2206082"/>
            <a:chOff x="838200" y="4296320"/>
            <a:chExt cx="10515600" cy="2206082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D9757BA4-F43F-4926-8733-7A7E7850A97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296320"/>
              <a:ext cx="10515600" cy="22060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150000"/>
                </a:lnSpc>
              </a:pPr>
              <a:r>
                <a:rPr lang="ko-KR" altLang="en-US" sz="1700" dirty="0"/>
                <a:t>물가지수와의 비교</a:t>
              </a:r>
              <a:endParaRPr lang="en-US" altLang="ko-KR" sz="1300" dirty="0"/>
            </a:p>
            <a:p>
              <a:pPr marL="1257300" lvl="2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300" dirty="0"/>
                <a:t>생산자 물가지수 </a:t>
              </a:r>
              <a:r>
                <a:rPr lang="en-US" altLang="ko-KR" sz="1300" dirty="0"/>
                <a:t>(PPI)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: 17 2Q : 101.17 </a:t>
              </a:r>
              <a:r>
                <a:rPr lang="en-US" altLang="ko-KR" sz="1300" dirty="0">
                  <a:sym typeface="Wingdings" panose="05000000000000000000" pitchFamily="2" charset="2"/>
                </a:rPr>
                <a:t> 20 4Q : 103.33  (15</a:t>
              </a:r>
              <a:r>
                <a:rPr lang="ko-KR" altLang="en-US" sz="1300" dirty="0">
                  <a:sym typeface="Wingdings" panose="05000000000000000000" pitchFamily="2" charset="2"/>
                </a:rPr>
                <a:t>년 </a:t>
              </a:r>
              <a:r>
                <a:rPr lang="en-US" altLang="ko-KR" sz="1300" dirty="0">
                  <a:sym typeface="Wingdings" panose="05000000000000000000" pitchFamily="2" charset="2"/>
                </a:rPr>
                <a:t>100)  2.14%</a:t>
              </a:r>
            </a:p>
            <a:p>
              <a:pPr marL="1257300" lvl="2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300" dirty="0">
                  <a:sym typeface="Wingdings" panose="05000000000000000000" pitchFamily="2" charset="2"/>
                </a:rPr>
                <a:t>소비자 물가지수 </a:t>
              </a:r>
              <a:r>
                <a:rPr lang="en-US" altLang="ko-KR" sz="1300" dirty="0">
                  <a:sym typeface="Wingdings" panose="05000000000000000000" pitchFamily="2" charset="2"/>
                </a:rPr>
                <a:t>(CPI)</a:t>
              </a:r>
              <a:r>
                <a:rPr lang="ko-KR" altLang="en-US" sz="1300" dirty="0">
                  <a:sym typeface="Wingdings" panose="05000000000000000000" pitchFamily="2" charset="2"/>
                </a:rPr>
                <a:t> </a:t>
              </a:r>
              <a:r>
                <a:rPr lang="en-US" altLang="ko-KR" sz="1300" dirty="0">
                  <a:sym typeface="Wingdings" panose="05000000000000000000" pitchFamily="2" charset="2"/>
                </a:rPr>
                <a:t>: </a:t>
              </a:r>
              <a:r>
                <a:rPr lang="en-US" altLang="ko-KR" sz="1300" dirty="0"/>
                <a:t>17 2Q : 102.72 </a:t>
              </a:r>
              <a:r>
                <a:rPr lang="en-US" altLang="ko-KR" sz="1300" dirty="0">
                  <a:sym typeface="Wingdings" panose="05000000000000000000" pitchFamily="2" charset="2"/>
                </a:rPr>
                <a:t> 20 4Q : 105.59  (15</a:t>
              </a:r>
              <a:r>
                <a:rPr lang="ko-KR" altLang="en-US" sz="1300" dirty="0">
                  <a:sym typeface="Wingdings" panose="05000000000000000000" pitchFamily="2" charset="2"/>
                </a:rPr>
                <a:t>년 </a:t>
              </a:r>
              <a:r>
                <a:rPr lang="en-US" altLang="ko-KR" sz="1300" dirty="0">
                  <a:sym typeface="Wingdings" panose="05000000000000000000" pitchFamily="2" charset="2"/>
                </a:rPr>
                <a:t>100)  2.79%</a:t>
              </a:r>
            </a:p>
            <a:p>
              <a:pPr marL="1257300" lvl="2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300" dirty="0">
                  <a:sym typeface="Wingdings" panose="05000000000000000000" pitchFamily="2" charset="2"/>
                </a:rPr>
                <a:t>서울 아파트 실거래가격지수 </a:t>
              </a:r>
              <a:r>
                <a:rPr lang="en-US" altLang="ko-KR" sz="1300" dirty="0">
                  <a:sym typeface="Wingdings" panose="05000000000000000000" pitchFamily="2" charset="2"/>
                </a:rPr>
                <a:t>: 17 2Q</a:t>
              </a:r>
              <a:r>
                <a:rPr lang="ko-KR" altLang="en-US" sz="1300" dirty="0">
                  <a:sym typeface="Wingdings" panose="05000000000000000000" pitchFamily="2" charset="2"/>
                </a:rPr>
                <a:t> </a:t>
              </a:r>
              <a:r>
                <a:rPr lang="en-US" altLang="ko-KR" sz="1300" dirty="0">
                  <a:sym typeface="Wingdings" panose="05000000000000000000" pitchFamily="2" charset="2"/>
                </a:rPr>
                <a:t>: 94.13  20</a:t>
              </a:r>
              <a:r>
                <a:rPr lang="ko-KR" altLang="en-US" sz="1300" dirty="0">
                  <a:sym typeface="Wingdings" panose="05000000000000000000" pitchFamily="2" charset="2"/>
                </a:rPr>
                <a:t> </a:t>
              </a:r>
              <a:r>
                <a:rPr lang="en-US" altLang="ko-KR" sz="1300" dirty="0">
                  <a:sym typeface="Wingdings" panose="05000000000000000000" pitchFamily="2" charset="2"/>
                </a:rPr>
                <a:t>4Q :</a:t>
              </a:r>
              <a:r>
                <a:rPr lang="ko-KR" altLang="en-US" sz="1300" dirty="0">
                  <a:sym typeface="Wingdings" panose="05000000000000000000" pitchFamily="2" charset="2"/>
                </a:rPr>
                <a:t> </a:t>
              </a:r>
              <a:r>
                <a:rPr lang="en-US" altLang="ko-KR" sz="1300" dirty="0">
                  <a:sym typeface="Wingdings" panose="05000000000000000000" pitchFamily="2" charset="2"/>
                </a:rPr>
                <a:t>154.10  (17</a:t>
              </a:r>
              <a:r>
                <a:rPr lang="ko-KR" altLang="en-US" sz="1300" dirty="0">
                  <a:sym typeface="Wingdings" panose="05000000000000000000" pitchFamily="2" charset="2"/>
                </a:rPr>
                <a:t>년 </a:t>
              </a:r>
              <a:r>
                <a:rPr lang="en-US" altLang="ko-KR" sz="1300" dirty="0">
                  <a:sym typeface="Wingdings" panose="05000000000000000000" pitchFamily="2" charset="2"/>
                </a:rPr>
                <a:t>11</a:t>
              </a:r>
              <a:r>
                <a:rPr lang="ko-KR" altLang="en-US" sz="1300" dirty="0">
                  <a:sym typeface="Wingdings" panose="05000000000000000000" pitchFamily="2" charset="2"/>
                </a:rPr>
                <a:t>월 </a:t>
              </a:r>
              <a:r>
                <a:rPr lang="en-US" altLang="ko-KR" sz="1300" dirty="0">
                  <a:sym typeface="Wingdings" panose="05000000000000000000" pitchFamily="2" charset="2"/>
                </a:rPr>
                <a:t>100)  63.71%</a:t>
              </a:r>
              <a:r>
                <a:rPr lang="ko-KR" altLang="en-US" sz="1300" dirty="0">
                  <a:sym typeface="Wingdings" panose="05000000000000000000" pitchFamily="2" charset="2"/>
                </a:rPr>
                <a:t> </a:t>
              </a:r>
              <a:endParaRPr lang="en-US" altLang="ko-KR" sz="1300" dirty="0">
                <a:sym typeface="Wingdings" panose="05000000000000000000" pitchFamily="2" charset="2"/>
              </a:endParaRPr>
            </a:p>
            <a:p>
              <a:pPr marL="1257300" lvl="2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300" dirty="0">
                <a:sym typeface="Wingdings" panose="05000000000000000000" pitchFamily="2" charset="2"/>
              </a:endParaRP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40BC289B-6985-497A-8942-A7C2010248BC}"/>
                </a:ext>
              </a:extLst>
            </p:cNvPr>
            <p:cNvSpPr/>
            <p:nvPr/>
          </p:nvSpPr>
          <p:spPr>
            <a:xfrm rot="10800000">
              <a:off x="10675815" y="4607110"/>
              <a:ext cx="492369" cy="100812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7A05C0-985B-4F8C-9C48-79D594ECE8B7}"/>
                </a:ext>
              </a:extLst>
            </p:cNvPr>
            <p:cNvSpPr/>
            <p:nvPr/>
          </p:nvSpPr>
          <p:spPr>
            <a:xfrm>
              <a:off x="9919209" y="5309240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sym typeface="Wingdings" panose="05000000000000000000" pitchFamily="2" charset="2"/>
                </a:rPr>
                <a:t>77.72%</a:t>
              </a:r>
              <a:endParaRPr lang="ko-KR" altLang="en-US" i="1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EE71696-9D91-41A6-8A26-6E71BA1A99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7" t="12060" r="34680" b="27339"/>
          <a:stretch/>
        </p:blipFill>
        <p:spPr>
          <a:xfrm>
            <a:off x="8628185" y="1718488"/>
            <a:ext cx="2430584" cy="2129022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1E53BF-5AE6-44BA-80EA-FF728A115A6F}"/>
              </a:ext>
            </a:extLst>
          </p:cNvPr>
          <p:cNvSpPr txBox="1">
            <a:spLocks/>
          </p:cNvSpPr>
          <p:nvPr/>
        </p:nvSpPr>
        <p:spPr>
          <a:xfrm>
            <a:off x="895240" y="3398171"/>
            <a:ext cx="7237255" cy="133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/>
              <a:t>데이터를 통해 확인할 수 있는 정보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거래가격이 가장 많이 오른 아파트 </a:t>
            </a:r>
            <a:r>
              <a:rPr lang="en-US" altLang="ko-KR" sz="1000" dirty="0"/>
              <a:t>: </a:t>
            </a:r>
            <a:r>
              <a:rPr lang="ko-KR" altLang="en-US" sz="1000" dirty="0"/>
              <a:t>반포동 </a:t>
            </a:r>
            <a:r>
              <a:rPr lang="ko-KR" altLang="en-US" sz="1000" dirty="0" err="1"/>
              <a:t>래미안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퍼스티지</a:t>
            </a:r>
            <a:r>
              <a:rPr lang="ko-KR" altLang="en-US" sz="1000" dirty="0"/>
              <a:t> </a:t>
            </a:r>
            <a:r>
              <a:rPr lang="en-US" altLang="ko-KR" sz="1000" dirty="0"/>
              <a:t>(222.76 ㎡)</a:t>
            </a:r>
            <a:r>
              <a:rPr lang="ko-KR" altLang="en-US" sz="1000" dirty="0"/>
              <a:t> </a:t>
            </a:r>
            <a:r>
              <a:rPr lang="en-US" altLang="ko-KR" sz="1000" dirty="0"/>
              <a:t>, 20</a:t>
            </a:r>
            <a:r>
              <a:rPr lang="ko-KR" altLang="en-US" sz="1000" dirty="0"/>
              <a:t>억 </a:t>
            </a:r>
            <a:r>
              <a:rPr lang="en-US" altLang="ko-KR" sz="1000" dirty="0"/>
              <a:t>2</a:t>
            </a:r>
            <a:r>
              <a:rPr lang="ko-KR" altLang="en-US" sz="1000" dirty="0"/>
              <a:t>천만원 상승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거래가격이 가장 낮은 아파트 </a:t>
            </a:r>
            <a:r>
              <a:rPr lang="en-US" altLang="ko-KR" sz="1000" dirty="0"/>
              <a:t>: </a:t>
            </a:r>
            <a:r>
              <a:rPr lang="ko-KR" altLang="en-US" sz="1000" dirty="0"/>
              <a:t>성내동 </a:t>
            </a:r>
            <a:r>
              <a:rPr lang="ko-KR" altLang="en-US" sz="1000" dirty="0" err="1"/>
              <a:t>태전해오름</a:t>
            </a:r>
            <a:r>
              <a:rPr lang="ko-KR" altLang="en-US" sz="1000" dirty="0"/>
              <a:t> </a:t>
            </a:r>
            <a:r>
              <a:rPr lang="en-US" altLang="ko-KR" sz="1000" dirty="0"/>
              <a:t>(84.25 ㎡), 1</a:t>
            </a:r>
            <a:r>
              <a:rPr lang="ko-KR" altLang="en-US" sz="1000" dirty="0"/>
              <a:t>억 </a:t>
            </a:r>
            <a:r>
              <a:rPr lang="en-US" altLang="ko-KR" sz="1000" dirty="0"/>
              <a:t>4</a:t>
            </a:r>
            <a:r>
              <a:rPr lang="ko-KR" altLang="en-US" sz="1000" dirty="0"/>
              <a:t>천만원 하락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두 시점 모두에서 거래가격이 가장 높았던 아파트 </a:t>
            </a:r>
            <a:r>
              <a:rPr lang="en-US" altLang="ko-KR" sz="1000" dirty="0"/>
              <a:t>: </a:t>
            </a:r>
            <a:r>
              <a:rPr lang="ko-KR" altLang="en-US" sz="1000" dirty="0"/>
              <a:t>압구정동 현대 </a:t>
            </a:r>
            <a:r>
              <a:rPr lang="en-US" altLang="ko-KR" sz="1000" dirty="0"/>
              <a:t>1, 2</a:t>
            </a:r>
            <a:r>
              <a:rPr lang="ko-KR" altLang="en-US" sz="1000" dirty="0"/>
              <a:t>차 아파트 </a:t>
            </a:r>
            <a:r>
              <a:rPr lang="en-US" altLang="ko-KR" sz="1000" dirty="0"/>
              <a:t>(196.21 ㎡)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9391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Regression result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9C430-655C-44C0-85E8-55F4E06AC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3" b="23549"/>
          <a:stretch/>
        </p:blipFill>
        <p:spPr>
          <a:xfrm>
            <a:off x="597883" y="1385307"/>
            <a:ext cx="5627988" cy="5223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CC4902-238B-4CC7-9657-20BA1692E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837" y="3064671"/>
            <a:ext cx="5938966" cy="4728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37B349-B55C-42D0-A429-A8F48441E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37" y="1829129"/>
            <a:ext cx="6004901" cy="51616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6C138D-FD63-4B3B-978E-C442B61D5E8D}"/>
              </a:ext>
            </a:extLst>
          </p:cNvPr>
          <p:cNvSpPr txBox="1">
            <a:spLocks/>
          </p:cNvSpPr>
          <p:nvPr/>
        </p:nvSpPr>
        <p:spPr>
          <a:xfrm>
            <a:off x="5136662" y="2563550"/>
            <a:ext cx="3983892" cy="431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300" dirty="0">
                <a:sym typeface="Wingdings" panose="05000000000000000000" pitchFamily="2" charset="2"/>
              </a:rPr>
              <a:t>Semi-log Hedonic Regression Model  (2), (4) 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099AB66-1666-4A13-9035-40B8DC97BD17}"/>
              </a:ext>
            </a:extLst>
          </p:cNvPr>
          <p:cNvSpPr txBox="1">
            <a:spLocks/>
          </p:cNvSpPr>
          <p:nvPr/>
        </p:nvSpPr>
        <p:spPr>
          <a:xfrm>
            <a:off x="5136662" y="1369929"/>
            <a:ext cx="3983892" cy="43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300" dirty="0">
                <a:sym typeface="Wingdings" panose="05000000000000000000" pitchFamily="2" charset="2"/>
              </a:rPr>
              <a:t>Linear Hedonic Regression Model  (1), (3) 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BFB70AC-0EA2-4B91-9A66-BFDE2CD5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3757171"/>
            <a:ext cx="5938966" cy="2555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Note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Age = 17</a:t>
            </a:r>
            <a:r>
              <a:rPr lang="ko-KR" altLang="en-US" sz="800" dirty="0"/>
              <a:t>년 </a:t>
            </a:r>
            <a:r>
              <a:rPr lang="en-US" altLang="ko-KR" sz="800" dirty="0"/>
              <a:t>5</a:t>
            </a:r>
            <a:r>
              <a:rPr lang="ko-KR" altLang="en-US" sz="800" dirty="0"/>
              <a:t>월과 </a:t>
            </a:r>
            <a:r>
              <a:rPr lang="en-US" altLang="ko-KR" sz="800" dirty="0"/>
              <a:t>20</a:t>
            </a:r>
            <a:r>
              <a:rPr lang="ko-KR" altLang="en-US" sz="800" dirty="0"/>
              <a:t>년 </a:t>
            </a:r>
            <a:r>
              <a:rPr lang="en-US" altLang="ko-KR" sz="800" dirty="0"/>
              <a:t>11</a:t>
            </a:r>
            <a:r>
              <a:rPr lang="ko-KR" altLang="en-US" sz="800" dirty="0"/>
              <a:t>월을 기준으로 한 연수 </a:t>
            </a:r>
            <a:endParaRPr lang="en-US" altLang="ko-KR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Number = </a:t>
            </a:r>
            <a:r>
              <a:rPr lang="ko-KR" altLang="en-US" sz="800" dirty="0"/>
              <a:t>세대 수</a:t>
            </a:r>
            <a:endParaRPr lang="en-US" altLang="ko-KR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Car = </a:t>
            </a:r>
            <a:r>
              <a:rPr lang="ko-KR" altLang="en-US" sz="800" dirty="0"/>
              <a:t>세대당 주차대수</a:t>
            </a:r>
            <a:endParaRPr lang="en-US" altLang="ko-KR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FAR(%) = </a:t>
            </a:r>
            <a:r>
              <a:rPr lang="ko-KR" altLang="en-US" sz="800" dirty="0"/>
              <a:t>용적률</a:t>
            </a:r>
            <a:endParaRPr lang="en-US" altLang="ko-KR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SCR(%) = </a:t>
            </a:r>
            <a:r>
              <a:rPr lang="ko-KR" altLang="en-US" sz="800" dirty="0"/>
              <a:t>건폐율</a:t>
            </a:r>
            <a:endParaRPr lang="en-US" altLang="ko-KR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Efficiency rate = </a:t>
            </a:r>
            <a:r>
              <a:rPr lang="ko-KR" altLang="en-US" sz="800" dirty="0" err="1"/>
              <a:t>전용률</a:t>
            </a:r>
            <a:endParaRPr lang="en-US" altLang="ko-KR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Room = </a:t>
            </a:r>
            <a:r>
              <a:rPr lang="ko-KR" altLang="en-US" sz="800" dirty="0"/>
              <a:t>방 개수</a:t>
            </a:r>
            <a:endParaRPr lang="en-US" altLang="ko-KR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/>
              <a:t>Toilet = </a:t>
            </a:r>
            <a:r>
              <a:rPr lang="ko-KR" altLang="en-US" sz="800" dirty="0"/>
              <a:t>화장실 개수</a:t>
            </a:r>
            <a:endParaRPr lang="en-US" altLang="ko-KR" sz="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025111-92D0-4A4F-9F78-269F7C6038FD}"/>
              </a:ext>
            </a:extLst>
          </p:cNvPr>
          <p:cNvSpPr/>
          <p:nvPr/>
        </p:nvSpPr>
        <p:spPr>
          <a:xfrm>
            <a:off x="8604738" y="4163670"/>
            <a:ext cx="264703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800" dirty="0">
                <a:solidFill>
                  <a:prstClr val="black"/>
                </a:solidFill>
              </a:rPr>
              <a:t>Floor = </a:t>
            </a:r>
            <a:r>
              <a:rPr lang="ko-KR" altLang="en-US" sz="800" dirty="0">
                <a:solidFill>
                  <a:prstClr val="black"/>
                </a:solidFill>
              </a:rPr>
              <a:t>거래 아파트의 층수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spcBef>
                <a:spcPts val="1000"/>
              </a:spcBef>
            </a:pPr>
            <a:r>
              <a:rPr lang="en-US" altLang="ko-KR" sz="800" dirty="0">
                <a:solidFill>
                  <a:prstClr val="black"/>
                </a:solidFill>
              </a:rPr>
              <a:t>Dummy 1 = </a:t>
            </a:r>
            <a:r>
              <a:rPr lang="ko-KR" altLang="en-US" sz="800" dirty="0">
                <a:solidFill>
                  <a:prstClr val="black"/>
                </a:solidFill>
              </a:rPr>
              <a:t>개별난방 방식 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기본값</a:t>
            </a:r>
            <a:r>
              <a:rPr lang="en-US" altLang="ko-KR" sz="800" dirty="0">
                <a:solidFill>
                  <a:prstClr val="black"/>
                </a:solidFill>
              </a:rPr>
              <a:t>) </a:t>
            </a:r>
          </a:p>
          <a:p>
            <a:pPr lvl="0">
              <a:spcBef>
                <a:spcPts val="1000"/>
              </a:spcBef>
            </a:pPr>
            <a:r>
              <a:rPr lang="en-US" altLang="ko-KR" sz="800" dirty="0">
                <a:solidFill>
                  <a:prstClr val="black"/>
                </a:solidFill>
              </a:rPr>
              <a:t>Dummy 2 = </a:t>
            </a:r>
            <a:r>
              <a:rPr lang="ko-KR" altLang="en-US" sz="800" dirty="0">
                <a:solidFill>
                  <a:prstClr val="black"/>
                </a:solidFill>
              </a:rPr>
              <a:t>지역난방 방식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spcBef>
                <a:spcPts val="1000"/>
              </a:spcBef>
            </a:pPr>
            <a:r>
              <a:rPr lang="en-US" altLang="ko-KR" sz="800" dirty="0">
                <a:solidFill>
                  <a:prstClr val="black"/>
                </a:solidFill>
              </a:rPr>
              <a:t>Dummy 3 = </a:t>
            </a:r>
            <a:r>
              <a:rPr lang="ko-KR" altLang="en-US" sz="800" dirty="0">
                <a:solidFill>
                  <a:prstClr val="black"/>
                </a:solidFill>
              </a:rPr>
              <a:t>중앙난방 방식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spcBef>
                <a:spcPts val="1000"/>
              </a:spcBef>
            </a:pPr>
            <a:r>
              <a:rPr lang="en-US" altLang="ko-KR" sz="800" dirty="0">
                <a:solidFill>
                  <a:prstClr val="black"/>
                </a:solidFill>
              </a:rPr>
              <a:t>Dummy 4 = </a:t>
            </a:r>
            <a:r>
              <a:rPr lang="ko-KR" altLang="en-US" sz="800" dirty="0">
                <a:solidFill>
                  <a:prstClr val="black"/>
                </a:solidFill>
              </a:rPr>
              <a:t>계단식 구조 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기본값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ts val="1000"/>
              </a:spcBef>
            </a:pPr>
            <a:r>
              <a:rPr lang="en-US" altLang="ko-KR" sz="800" dirty="0">
                <a:solidFill>
                  <a:prstClr val="black"/>
                </a:solidFill>
              </a:rPr>
              <a:t>Dummy 5 = </a:t>
            </a:r>
            <a:r>
              <a:rPr lang="ko-KR" altLang="en-US" sz="800" dirty="0">
                <a:solidFill>
                  <a:prstClr val="black"/>
                </a:solidFill>
              </a:rPr>
              <a:t>복도식 구조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spcBef>
                <a:spcPts val="1000"/>
              </a:spcBef>
            </a:pPr>
            <a:r>
              <a:rPr lang="en-US" altLang="ko-KR" sz="800" dirty="0">
                <a:solidFill>
                  <a:prstClr val="black"/>
                </a:solidFill>
              </a:rPr>
              <a:t>Dummy 6 = </a:t>
            </a:r>
            <a:r>
              <a:rPr lang="ko-KR" altLang="en-US" sz="800" dirty="0" err="1">
                <a:solidFill>
                  <a:prstClr val="black"/>
                </a:solidFill>
              </a:rPr>
              <a:t>복합식</a:t>
            </a:r>
            <a:r>
              <a:rPr lang="ko-KR" altLang="en-US" sz="800" dirty="0">
                <a:solidFill>
                  <a:prstClr val="black"/>
                </a:solidFill>
              </a:rPr>
              <a:t> 구조 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F522BA-CACE-49DD-9ADB-5A9492A0930E}"/>
              </a:ext>
            </a:extLst>
          </p:cNvPr>
          <p:cNvSpPr/>
          <p:nvPr/>
        </p:nvSpPr>
        <p:spPr>
          <a:xfrm>
            <a:off x="3200400" y="1912620"/>
            <a:ext cx="388620" cy="86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DA6597-C41F-4A54-8C27-129C0D5012CD}"/>
              </a:ext>
            </a:extLst>
          </p:cNvPr>
          <p:cNvSpPr/>
          <p:nvPr/>
        </p:nvSpPr>
        <p:spPr>
          <a:xfrm>
            <a:off x="4748042" y="1907700"/>
            <a:ext cx="494518" cy="87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1015E-0BC0-4AE9-A7EA-2FB5AA65AD93}"/>
              </a:ext>
            </a:extLst>
          </p:cNvPr>
          <p:cNvSpPr/>
          <p:nvPr/>
        </p:nvSpPr>
        <p:spPr>
          <a:xfrm>
            <a:off x="4725964" y="3658110"/>
            <a:ext cx="494518" cy="593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98848-FC2D-4A38-A09A-030625D6F1D9}"/>
              </a:ext>
            </a:extLst>
          </p:cNvPr>
          <p:cNvSpPr/>
          <p:nvPr/>
        </p:nvSpPr>
        <p:spPr>
          <a:xfrm>
            <a:off x="3200400" y="3657854"/>
            <a:ext cx="388620" cy="593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7047D3-4009-4664-B515-865D0558BC78}"/>
              </a:ext>
            </a:extLst>
          </p:cNvPr>
          <p:cNvSpPr/>
          <p:nvPr/>
        </p:nvSpPr>
        <p:spPr>
          <a:xfrm>
            <a:off x="3200400" y="4549140"/>
            <a:ext cx="388620" cy="119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C7E33F-0D27-4416-9418-9A2F08EF6713}"/>
              </a:ext>
            </a:extLst>
          </p:cNvPr>
          <p:cNvSpPr/>
          <p:nvPr/>
        </p:nvSpPr>
        <p:spPr>
          <a:xfrm>
            <a:off x="4725964" y="4534410"/>
            <a:ext cx="494518" cy="119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5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Regression result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CC4902-238B-4CC7-9657-20BA169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72" y="2100474"/>
            <a:ext cx="5938966" cy="47289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6C138D-FD63-4B3B-978E-C442B61D5E8D}"/>
              </a:ext>
            </a:extLst>
          </p:cNvPr>
          <p:cNvSpPr txBox="1">
            <a:spLocks/>
          </p:cNvSpPr>
          <p:nvPr/>
        </p:nvSpPr>
        <p:spPr>
          <a:xfrm>
            <a:off x="506996" y="1599352"/>
            <a:ext cx="10778841" cy="517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Semi-log Hedonic Regression Model  (2), (4) </a:t>
            </a:r>
          </a:p>
          <a:p>
            <a:pPr lvl="1">
              <a:lnSpc>
                <a:spcPct val="150000"/>
              </a:lnSpc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ym typeface="Wingdings" panose="05000000000000000000" pitchFamily="2" charset="2"/>
              </a:rPr>
              <a:t>17</a:t>
            </a:r>
            <a:r>
              <a:rPr lang="ko-KR" altLang="en-US" sz="1100" dirty="0">
                <a:sym typeface="Wingdings" panose="05000000000000000000" pitchFamily="2" charset="2"/>
              </a:rPr>
              <a:t>년 </a:t>
            </a:r>
            <a:r>
              <a:rPr lang="en-US" altLang="ko-KR" sz="1100" dirty="0">
                <a:sym typeface="Wingdings" panose="05000000000000000000" pitchFamily="2" charset="2"/>
              </a:rPr>
              <a:t>2</a:t>
            </a:r>
            <a:r>
              <a:rPr lang="ko-KR" altLang="en-US" sz="1100" dirty="0">
                <a:sym typeface="Wingdings" panose="05000000000000000000" pitchFamily="2" charset="2"/>
              </a:rPr>
              <a:t>분기 데이터와 </a:t>
            </a:r>
            <a:r>
              <a:rPr lang="en-US" altLang="ko-KR" sz="1100" dirty="0">
                <a:sym typeface="Wingdings" panose="05000000000000000000" pitchFamily="2" charset="2"/>
              </a:rPr>
              <a:t>20</a:t>
            </a:r>
            <a:r>
              <a:rPr lang="ko-KR" altLang="en-US" sz="1100" dirty="0">
                <a:sym typeface="Wingdings" panose="05000000000000000000" pitchFamily="2" charset="2"/>
              </a:rPr>
              <a:t>년 </a:t>
            </a:r>
            <a:r>
              <a:rPr lang="en-US" altLang="ko-KR" sz="1100" dirty="0">
                <a:sym typeface="Wingdings" panose="05000000000000000000" pitchFamily="2" charset="2"/>
              </a:rPr>
              <a:t>4</a:t>
            </a:r>
            <a:r>
              <a:rPr lang="ko-KR" altLang="en-US" sz="1100" dirty="0">
                <a:sym typeface="Wingdings" panose="05000000000000000000" pitchFamily="2" charset="2"/>
              </a:rPr>
              <a:t>분기 데이터 둘 다 모든 설명변수가 유의미한 상관계수를 갖는 것으로 관측되었다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  <a:br>
              <a:rPr lang="en-US" altLang="ko-KR" sz="1100" dirty="0">
                <a:sym typeface="Wingdings" panose="05000000000000000000" pitchFamily="2" charset="2"/>
              </a:rPr>
            </a:br>
            <a:endParaRPr lang="en-US" altLang="ko-KR" sz="11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ym typeface="Wingdings" panose="05000000000000000000" pitchFamily="2" charset="2"/>
              </a:rPr>
              <a:t>‘</a:t>
            </a:r>
            <a:r>
              <a:rPr lang="ko-KR" altLang="en-US" sz="1100" dirty="0">
                <a:sym typeface="Wingdings" panose="05000000000000000000" pitchFamily="2" charset="2"/>
              </a:rPr>
              <a:t>연수</a:t>
            </a:r>
            <a:r>
              <a:rPr lang="en-US" altLang="ko-KR" sz="1100" dirty="0">
                <a:sym typeface="Wingdings" panose="05000000000000000000" pitchFamily="2" charset="2"/>
              </a:rPr>
              <a:t>’,  ‘</a:t>
            </a:r>
            <a:r>
              <a:rPr lang="ko-KR" altLang="en-US" sz="1100" dirty="0" err="1">
                <a:sym typeface="Wingdings" panose="05000000000000000000" pitchFamily="2" charset="2"/>
              </a:rPr>
              <a:t>세대수</a:t>
            </a:r>
            <a:r>
              <a:rPr lang="en-US" altLang="ko-KR" sz="1100" dirty="0">
                <a:sym typeface="Wingdings" panose="05000000000000000000" pitchFamily="2" charset="2"/>
              </a:rPr>
              <a:t>’</a:t>
            </a:r>
            <a:r>
              <a:rPr lang="ko-KR" altLang="en-US" sz="1100" dirty="0">
                <a:sym typeface="Wingdings" panose="05000000000000000000" pitchFamily="2" charset="2"/>
              </a:rPr>
              <a:t>는 계수 값은 작게 나왔지만 아파트 가격에 미치는 방향성에 대해서는 상관관계가 예측과 동일하게 관찰되었다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  <a:br>
              <a:rPr lang="en-US" altLang="ko-KR" sz="1100" dirty="0">
                <a:sym typeface="Wingdings" panose="05000000000000000000" pitchFamily="2" charset="2"/>
              </a:rPr>
            </a:br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ym typeface="Wingdings" panose="05000000000000000000" pitchFamily="2" charset="2"/>
              </a:rPr>
              <a:t>  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ym typeface="Wingdings" panose="05000000000000000000" pitchFamily="2" charset="2"/>
              </a:rPr>
              <a:t>‘</a:t>
            </a:r>
            <a:r>
              <a:rPr lang="ko-KR" altLang="en-US" sz="1100" dirty="0">
                <a:sym typeface="Wingdings" panose="05000000000000000000" pitchFamily="2" charset="2"/>
              </a:rPr>
              <a:t>방 개수</a:t>
            </a:r>
            <a:r>
              <a:rPr lang="en-US" altLang="ko-KR" sz="1100" dirty="0">
                <a:sym typeface="Wingdings" panose="05000000000000000000" pitchFamily="2" charset="2"/>
              </a:rPr>
              <a:t>’,  ‘</a:t>
            </a:r>
            <a:r>
              <a:rPr lang="ko-KR" altLang="en-US" sz="1100" dirty="0">
                <a:sym typeface="Wingdings" panose="05000000000000000000" pitchFamily="2" charset="2"/>
              </a:rPr>
              <a:t>화장실 개수</a:t>
            </a:r>
            <a:r>
              <a:rPr lang="en-US" altLang="ko-KR" sz="1100" dirty="0">
                <a:sym typeface="Wingdings" panose="05000000000000000000" pitchFamily="2" charset="2"/>
              </a:rPr>
              <a:t>’ </a:t>
            </a:r>
            <a:r>
              <a:rPr lang="ko-KR" altLang="en-US" sz="1100" dirty="0">
                <a:sym typeface="Wingdings" panose="05000000000000000000" pitchFamily="2" charset="2"/>
              </a:rPr>
              <a:t>는 개수가 증가할 수록 아파트 가격이 상승하는 것을 보여주어 예측과 동일하게 관측되었다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  <a:br>
              <a:rPr lang="en-US" altLang="ko-KR" sz="1100" dirty="0">
                <a:sym typeface="Wingdings" panose="05000000000000000000" pitchFamily="2" charset="2"/>
              </a:rPr>
            </a:br>
            <a:endParaRPr lang="en-US" altLang="ko-KR" sz="11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sym typeface="Wingdings" panose="05000000000000000000" pitchFamily="2" charset="2"/>
              </a:rPr>
              <a:t>특히 </a:t>
            </a:r>
            <a:r>
              <a:rPr lang="en-US" altLang="ko-KR" sz="1100" dirty="0">
                <a:sym typeface="Wingdings" panose="05000000000000000000" pitchFamily="2" charset="2"/>
              </a:rPr>
              <a:t>‘</a:t>
            </a:r>
            <a:r>
              <a:rPr lang="ko-KR" altLang="en-US" sz="1100" dirty="0">
                <a:sym typeface="Wingdings" panose="05000000000000000000" pitchFamily="2" charset="2"/>
              </a:rPr>
              <a:t>세대당 주차대수＇ 변수가 아파트 가격과 양의 상관성이 가장 큰 것으로 관측되었으며 </a:t>
            </a:r>
            <a:br>
              <a:rPr lang="en-US" altLang="ko-KR" sz="1100" dirty="0">
                <a:sym typeface="Wingdings" panose="05000000000000000000" pitchFamily="2" charset="2"/>
              </a:rPr>
            </a:br>
            <a:r>
              <a:rPr lang="en-US" altLang="ko-KR" sz="1100" dirty="0">
                <a:sym typeface="Wingdings" panose="05000000000000000000" pitchFamily="2" charset="2"/>
              </a:rPr>
              <a:t>17</a:t>
            </a:r>
            <a:r>
              <a:rPr lang="ko-KR" altLang="en-US" sz="1100" dirty="0">
                <a:sym typeface="Wingdings" panose="05000000000000000000" pitchFamily="2" charset="2"/>
              </a:rPr>
              <a:t>년 </a:t>
            </a:r>
            <a:r>
              <a:rPr lang="en-US" altLang="ko-KR" sz="1100" dirty="0">
                <a:sym typeface="Wingdings" panose="05000000000000000000" pitchFamily="2" charset="2"/>
              </a:rPr>
              <a:t>2</a:t>
            </a:r>
            <a:r>
              <a:rPr lang="ko-KR" altLang="en-US" sz="1100" dirty="0">
                <a:sym typeface="Wingdings" panose="05000000000000000000" pitchFamily="2" charset="2"/>
              </a:rPr>
              <a:t>분기의 경우 아파트 구조가 복도식 구조를 가질 때 음의 상관성이 가장 컸고</a:t>
            </a:r>
            <a:r>
              <a:rPr lang="en-US" altLang="ko-KR" sz="1100" dirty="0">
                <a:sym typeface="Wingdings" panose="05000000000000000000" pitchFamily="2" charset="2"/>
              </a:rPr>
              <a:t>,</a:t>
            </a:r>
            <a:br>
              <a:rPr lang="en-US" altLang="ko-KR" sz="1100" dirty="0">
                <a:sym typeface="Wingdings" panose="05000000000000000000" pitchFamily="2" charset="2"/>
              </a:rPr>
            </a:br>
            <a:r>
              <a:rPr lang="en-US" altLang="ko-KR" sz="1100" dirty="0">
                <a:sym typeface="Wingdings" panose="05000000000000000000" pitchFamily="2" charset="2"/>
              </a:rPr>
              <a:t>20</a:t>
            </a:r>
            <a:r>
              <a:rPr lang="ko-KR" altLang="en-US" sz="1100" dirty="0">
                <a:sym typeface="Wingdings" panose="05000000000000000000" pitchFamily="2" charset="2"/>
              </a:rPr>
              <a:t>년 </a:t>
            </a:r>
            <a:r>
              <a:rPr lang="en-US" altLang="ko-KR" sz="1100" dirty="0">
                <a:sym typeface="Wingdings" panose="05000000000000000000" pitchFamily="2" charset="2"/>
              </a:rPr>
              <a:t>4</a:t>
            </a:r>
            <a:r>
              <a:rPr lang="ko-KR" altLang="en-US" sz="1100" dirty="0">
                <a:sym typeface="Wingdings" panose="05000000000000000000" pitchFamily="2" charset="2"/>
              </a:rPr>
              <a:t>분기의 경우 아파트 구조가 </a:t>
            </a:r>
            <a:r>
              <a:rPr lang="ko-KR" altLang="en-US" sz="1100" dirty="0" err="1">
                <a:sym typeface="Wingdings" panose="05000000000000000000" pitchFamily="2" charset="2"/>
              </a:rPr>
              <a:t>복합식</a:t>
            </a:r>
            <a:r>
              <a:rPr lang="ko-KR" altLang="en-US" sz="1100" dirty="0">
                <a:sym typeface="Wingdings" panose="05000000000000000000" pitchFamily="2" charset="2"/>
              </a:rPr>
              <a:t> 구조를 가질 때 음의 상관성이 가장 컸다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  <a:br>
              <a:rPr lang="en-US" altLang="ko-KR" sz="1100" dirty="0">
                <a:sym typeface="Wingdings" panose="05000000000000000000" pitchFamily="2" charset="2"/>
              </a:rPr>
            </a:br>
            <a:endParaRPr lang="en-US" altLang="ko-KR" sz="11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sym typeface="Wingdings" panose="05000000000000000000" pitchFamily="2" charset="2"/>
              </a:rPr>
              <a:t>그러나 중앙난방 방식</a:t>
            </a:r>
            <a:r>
              <a:rPr lang="en-US" altLang="ko-KR" sz="1100" dirty="0">
                <a:sym typeface="Wingdings" panose="05000000000000000000" pitchFamily="2" charset="2"/>
              </a:rPr>
              <a:t>(D3)</a:t>
            </a:r>
            <a:r>
              <a:rPr lang="ko-KR" altLang="en-US" sz="1100" dirty="0">
                <a:sym typeface="Wingdings" panose="05000000000000000000" pitchFamily="2" charset="2"/>
              </a:rPr>
              <a:t>이 개별난방 방식</a:t>
            </a:r>
            <a:r>
              <a:rPr lang="en-US" altLang="ko-KR" sz="1100" dirty="0">
                <a:sym typeface="Wingdings" panose="05000000000000000000" pitchFamily="2" charset="2"/>
              </a:rPr>
              <a:t>(D1, default)</a:t>
            </a:r>
            <a:r>
              <a:rPr lang="ko-KR" altLang="en-US" sz="1100" dirty="0">
                <a:sym typeface="Wingdings" panose="05000000000000000000" pitchFamily="2" charset="2"/>
              </a:rPr>
              <a:t>에 비해 아파트 가격에 긍정적으로 작용하는 부분과</a:t>
            </a:r>
            <a:br>
              <a:rPr lang="en-US" altLang="ko-KR" sz="1100" dirty="0">
                <a:sym typeface="Wingdings" panose="05000000000000000000" pitchFamily="2" charset="2"/>
              </a:rPr>
            </a:br>
            <a:r>
              <a:rPr lang="ko-KR" altLang="en-US" sz="1100" dirty="0">
                <a:sym typeface="Wingdings" panose="05000000000000000000" pitchFamily="2" charset="2"/>
              </a:rPr>
              <a:t>주로 고가의 아파트에서 많이 사용하는 것으로 생각했던 </a:t>
            </a:r>
            <a:r>
              <a:rPr lang="ko-KR" altLang="en-US" sz="1100" dirty="0" err="1">
                <a:sym typeface="Wingdings" panose="05000000000000000000" pitchFamily="2" charset="2"/>
              </a:rPr>
              <a:t>복합식</a:t>
            </a:r>
            <a:r>
              <a:rPr lang="ko-KR" altLang="en-US" sz="1100" dirty="0">
                <a:sym typeface="Wingdings" panose="05000000000000000000" pitchFamily="2" charset="2"/>
              </a:rPr>
              <a:t> 구조</a:t>
            </a:r>
            <a:r>
              <a:rPr lang="en-US" altLang="ko-KR" sz="1100" dirty="0">
                <a:sym typeface="Wingdings" panose="05000000000000000000" pitchFamily="2" charset="2"/>
              </a:rPr>
              <a:t>(D6)</a:t>
            </a:r>
            <a:r>
              <a:rPr lang="ko-KR" altLang="en-US" sz="1100" dirty="0">
                <a:sym typeface="Wingdings" panose="05000000000000000000" pitchFamily="2" charset="2"/>
              </a:rPr>
              <a:t>가 계단식 구조</a:t>
            </a:r>
            <a:r>
              <a:rPr lang="en-US" altLang="ko-KR" sz="1100" dirty="0">
                <a:sym typeface="Wingdings" panose="05000000000000000000" pitchFamily="2" charset="2"/>
              </a:rPr>
              <a:t>(D4, default)</a:t>
            </a:r>
            <a:r>
              <a:rPr lang="ko-KR" altLang="en-US" sz="1100" dirty="0">
                <a:sym typeface="Wingdings" panose="05000000000000000000" pitchFamily="2" charset="2"/>
              </a:rPr>
              <a:t>에 비해 </a:t>
            </a:r>
            <a:br>
              <a:rPr lang="en-US" altLang="ko-KR" sz="1100" dirty="0">
                <a:sym typeface="Wingdings" panose="05000000000000000000" pitchFamily="2" charset="2"/>
              </a:rPr>
            </a:br>
            <a:r>
              <a:rPr lang="ko-KR" altLang="en-US" sz="1100" dirty="0">
                <a:sym typeface="Wingdings" panose="05000000000000000000" pitchFamily="2" charset="2"/>
              </a:rPr>
              <a:t>아파트 가격에 부정적으로 작용한다는 결과값은 예측과 상이하게 관측되었다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36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Target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4"/>
            <a:ext cx="10515600" cy="4933316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ko-KR" altLang="en-US" sz="2000" dirty="0"/>
              <a:t>앞으로 해결해야할 사항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/>
              <a:t>실거래가 데이터 확보 </a:t>
            </a:r>
            <a:endParaRPr lang="en-US" altLang="ko-KR" sz="16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/>
              <a:t>Hedonic model </a:t>
            </a:r>
            <a:r>
              <a:rPr lang="ko-KR" altLang="en-US" sz="1600" dirty="0"/>
              <a:t>관련</a:t>
            </a:r>
            <a:r>
              <a:rPr lang="en-US" altLang="ko-KR" sz="1600" dirty="0"/>
              <a:t> </a:t>
            </a:r>
            <a:r>
              <a:rPr lang="ko-KR" altLang="en-US" sz="1600" dirty="0"/>
              <a:t>최신 논문 리뷰</a:t>
            </a:r>
            <a:endParaRPr lang="en-US" altLang="ko-KR" sz="16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/>
              <a:t>Key paper </a:t>
            </a:r>
            <a:r>
              <a:rPr lang="ko-KR" altLang="en-US" sz="1600" dirty="0"/>
              <a:t>선정</a:t>
            </a:r>
            <a:endParaRPr lang="en-US" altLang="ko-KR" sz="16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/>
              <a:t>데이터 개선</a:t>
            </a:r>
            <a:endParaRPr lang="en-US" altLang="ko-KR" sz="16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/>
              <a:t>데이터를 활용하여 접근할 수 있는 새로운 모델</a:t>
            </a:r>
            <a:endParaRPr lang="en-US" altLang="ko-KR" sz="16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/>
              <a:t>교육수준 변수에 계량적으로 접근하는 방법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807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7A3147CA-46DA-49D5-853B-A0E5E20FF7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0" y="1537335"/>
                <a:ext cx="10515600" cy="49333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en-US" altLang="ko-KR" sz="1700" dirty="0"/>
                  <a:t>Hedonic Regression Model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𝑛𝑖𝑡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7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7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700" dirty="0"/>
                  <a:t>기존 발표논문에서 사용된 </a:t>
                </a:r>
                <a:r>
                  <a:rPr lang="en-US" altLang="ko-KR" sz="1700" dirty="0"/>
                  <a:t>‘Hedonic Model’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3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300" b="1" i="1" dirty="0">
                    <a:solidFill>
                      <a:prstClr val="black"/>
                    </a:solidFill>
                  </a:rPr>
                  <a:t>Price</a:t>
                </a:r>
                <a:r>
                  <a:rPr lang="en-US" altLang="ko-KR" sz="1300" dirty="0">
                    <a:solidFill>
                      <a:prstClr val="black"/>
                    </a:solidFill>
                  </a:rPr>
                  <a:t> is the natural log of the purchase price of each property.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300" dirty="0">
                    <a:solidFill>
                      <a:prstClr val="black"/>
                    </a:solidFill>
                  </a:rPr>
                  <a:t> Vector of </a:t>
                </a:r>
                <a:r>
                  <a:rPr lang="en-US" altLang="ko-KR" sz="1300" b="1" i="1" dirty="0" err="1">
                    <a:solidFill>
                      <a:prstClr val="black"/>
                    </a:solidFill>
                  </a:rPr>
                  <a:t>Xj</a:t>
                </a:r>
                <a:r>
                  <a:rPr lang="en-US" altLang="ko-KR" sz="1300" dirty="0">
                    <a:solidFill>
                      <a:prstClr val="black"/>
                    </a:solidFill>
                  </a:rPr>
                  <a:t> include a set of physical attributes.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300" dirty="0">
                    <a:solidFill>
                      <a:prstClr val="black"/>
                    </a:solidFill>
                  </a:rPr>
                  <a:t> Vector of </a:t>
                </a:r>
                <a:r>
                  <a:rPr lang="en-US" altLang="ko-KR" sz="1300" b="1" i="1" dirty="0" err="1">
                    <a:solidFill>
                      <a:prstClr val="black"/>
                    </a:solidFill>
                  </a:rPr>
                  <a:t>yi</a:t>
                </a:r>
                <a:r>
                  <a:rPr lang="en-US" altLang="ko-KR" sz="1300" dirty="0">
                    <a:solidFill>
                      <a:prstClr val="black"/>
                    </a:solidFill>
                  </a:rPr>
                  <a:t> include a set of location characteristics.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3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300" b="1" i="1" dirty="0">
                    <a:solidFill>
                      <a:prstClr val="black"/>
                    </a:solidFill>
                  </a:rPr>
                  <a:t>D </a:t>
                </a:r>
                <a:r>
                  <a:rPr lang="en-US" altLang="ko-KR" sz="1300" dirty="0">
                    <a:solidFill>
                      <a:prstClr val="black"/>
                    </a:solidFill>
                  </a:rPr>
                  <a:t>is year indicator.</a:t>
                </a:r>
                <a:endParaRPr lang="en-US" altLang="ko-KR" sz="1300" b="1" i="1" dirty="0">
                  <a:solidFill>
                    <a:prstClr val="black"/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3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300" b="1" i="1" dirty="0" err="1">
                    <a:solidFill>
                      <a:prstClr val="black"/>
                    </a:solidFill>
                  </a:rPr>
                  <a:t>CSQuality</a:t>
                </a:r>
                <a:r>
                  <a:rPr lang="en-US" altLang="ko-KR" sz="1300" dirty="0">
                    <a:solidFill>
                      <a:prstClr val="black"/>
                    </a:solidFill>
                  </a:rPr>
                  <a:t> and </a:t>
                </a:r>
                <a:r>
                  <a:rPr lang="en-US" altLang="ko-KR" sz="1300" b="1" i="1" dirty="0" err="1">
                    <a:solidFill>
                      <a:prstClr val="black"/>
                    </a:solidFill>
                  </a:rPr>
                  <a:t>PSQuality</a:t>
                </a:r>
                <a:r>
                  <a:rPr lang="en-US" altLang="ko-KR" sz="1300" dirty="0">
                    <a:solidFill>
                      <a:prstClr val="black"/>
                    </a:solidFill>
                  </a:rPr>
                  <a:t> are the quality ratings of the respective charter and public schools for the prior year.</a:t>
                </a:r>
                <a:endParaRPr lang="ko-KR" altLang="en-US" sz="130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7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7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  <a:p>
                <a:pPr lvl="1">
                  <a:lnSpc>
                    <a:spcPct val="150000"/>
                  </a:lnSpc>
                </a:pPr>
                <a:endParaRPr lang="ko-KR" altLang="en-US" sz="1700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7A3147CA-46DA-49D5-853B-A0E5E20FF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537335"/>
                <a:ext cx="10515600" cy="4933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29FD1A4-F3D8-4966-827D-438E3520A3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53" r="4387"/>
          <a:stretch/>
        </p:blipFill>
        <p:spPr>
          <a:xfrm>
            <a:off x="1328114" y="3429000"/>
            <a:ext cx="7698914" cy="60729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99A725D-70ED-4E4E-8CFF-483A5827E5E2}"/>
              </a:ext>
            </a:extLst>
          </p:cNvPr>
          <p:cNvSpPr txBox="1">
            <a:spLocks/>
          </p:cNvSpPr>
          <p:nvPr/>
        </p:nvSpPr>
        <p:spPr>
          <a:xfrm>
            <a:off x="838200" y="387349"/>
            <a:ext cx="10515600" cy="892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 Topic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953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Comment</a:t>
            </a:r>
            <a:endParaRPr lang="ko-KR" altLang="en-US" sz="3600" dirty="0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E91EA43-49A8-4810-BB7A-6E531574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420" y="14859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rgbClr val="DAE3F3"/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Domestic research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3"/>
            <a:ext cx="10515600" cy="5165928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 err="1"/>
              <a:t>학군별</a:t>
            </a:r>
            <a:r>
              <a:rPr lang="ko-KR" altLang="en-US" sz="1300" dirty="0"/>
              <a:t> 주택특성을 기반으로 </a:t>
            </a:r>
            <a:r>
              <a:rPr lang="ko-KR" altLang="en-US" sz="1300" dirty="0" err="1"/>
              <a:t>학군별</a:t>
            </a:r>
            <a:r>
              <a:rPr lang="ko-KR" altLang="en-US" sz="1300" dirty="0"/>
              <a:t> 주거서비스 수요를 분석한 결과 강남 </a:t>
            </a:r>
            <a:r>
              <a:rPr lang="en-US" altLang="ko-KR" sz="1300" dirty="0"/>
              <a:t>8</a:t>
            </a:r>
            <a:r>
              <a:rPr lang="ko-KR" altLang="en-US" sz="1300" dirty="0"/>
              <a:t>학군의 주택가격 상승률이 타 지역에 비해 월등히 높았음을 확인 </a:t>
            </a:r>
            <a:r>
              <a:rPr lang="en-US" altLang="ko-KR" sz="1300" dirty="0"/>
              <a:t>(</a:t>
            </a:r>
            <a:r>
              <a:rPr lang="ko-KR" altLang="en-US" sz="1300" dirty="0"/>
              <a:t>이주형</a:t>
            </a:r>
            <a:r>
              <a:rPr lang="en-US" altLang="ko-KR" sz="1300" dirty="0"/>
              <a:t>, 1989)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8</a:t>
            </a:r>
            <a:r>
              <a:rPr lang="ko-KR" altLang="en-US" sz="1300" dirty="0"/>
              <a:t>학군 여부를 더미변수로 설정하여</a:t>
            </a:r>
            <a:r>
              <a:rPr lang="en-US" altLang="ko-KR" sz="1300" dirty="0"/>
              <a:t>, </a:t>
            </a:r>
            <a:r>
              <a:rPr lang="ko-KR" altLang="en-US" sz="1300" dirty="0"/>
              <a:t>일반계 고교의 </a:t>
            </a:r>
            <a:r>
              <a:rPr lang="en-US" altLang="ko-KR" sz="1300" dirty="0"/>
              <a:t>4</a:t>
            </a:r>
            <a:r>
              <a:rPr lang="ko-KR" altLang="en-US" sz="1300" dirty="0"/>
              <a:t>년제 대학 진학률이 학교의 품질을 결정 짓는 변수라 보고 </a:t>
            </a:r>
            <a:r>
              <a:rPr lang="en-US" altLang="ko-KR" sz="1300" dirty="0"/>
              <a:t>8</a:t>
            </a:r>
            <a:r>
              <a:rPr lang="ko-KR" altLang="en-US" sz="1300" dirty="0"/>
              <a:t>학군 선정 여부가 주택가격을 통계적으로 유의미하게 </a:t>
            </a:r>
            <a:r>
              <a:rPr lang="en-US" altLang="ko-KR" sz="1300" dirty="0"/>
              <a:t>(26%) </a:t>
            </a:r>
            <a:r>
              <a:rPr lang="ko-KR" altLang="en-US" sz="1300" dirty="0"/>
              <a:t>상승시킨다는 것을 확인</a:t>
            </a:r>
            <a:r>
              <a:rPr lang="en-US" altLang="ko-KR" sz="1300" dirty="0"/>
              <a:t>. </a:t>
            </a:r>
            <a:r>
              <a:rPr lang="ko-KR" altLang="en-US" sz="1300" dirty="0"/>
              <a:t>그러나 대학진학률은 주택가격과 유의미한 연관성을 가지지 못한다고 밝힘</a:t>
            </a:r>
            <a:r>
              <a:rPr lang="en-US" altLang="ko-KR" sz="1300" dirty="0"/>
              <a:t>. (</a:t>
            </a:r>
            <a:r>
              <a:rPr lang="ko-KR" altLang="en-US" sz="1300" dirty="0" err="1"/>
              <a:t>송명규</a:t>
            </a:r>
            <a:r>
              <a:rPr lang="en-US" altLang="ko-KR" sz="1300" dirty="0"/>
              <a:t>, 1992)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전문대학 이상의 대학 진학률을 변수로 설정하여 대학 진학률이 주택가격에 통계적으로 유의미한 영향</a:t>
            </a:r>
            <a:r>
              <a:rPr lang="en-US" altLang="ko-KR" sz="1300" dirty="0"/>
              <a:t>(117</a:t>
            </a:r>
            <a:r>
              <a:rPr lang="ko-KR" altLang="en-US" sz="1300" dirty="0"/>
              <a:t>만원 정도</a:t>
            </a:r>
            <a:r>
              <a:rPr lang="en-US" altLang="ko-KR" sz="1300" dirty="0"/>
              <a:t>)</a:t>
            </a:r>
            <a:r>
              <a:rPr lang="ko-KR" altLang="en-US" sz="1300" dirty="0"/>
              <a:t>을 미친다는 것을 확인함</a:t>
            </a:r>
            <a:r>
              <a:rPr lang="en-US" altLang="ko-KR" sz="1300" dirty="0"/>
              <a:t>. (</a:t>
            </a:r>
            <a:r>
              <a:rPr lang="ko-KR" altLang="en-US" sz="1300" dirty="0" err="1"/>
              <a:t>허세림</a:t>
            </a:r>
            <a:r>
              <a:rPr lang="en-US" altLang="ko-KR" sz="1300" dirty="0"/>
              <a:t>, </a:t>
            </a:r>
            <a:r>
              <a:rPr lang="ko-KR" altLang="en-US" sz="1300" dirty="0"/>
              <a:t>곽승준</a:t>
            </a:r>
            <a:r>
              <a:rPr lang="en-US" altLang="ko-KR" sz="1300" dirty="0"/>
              <a:t>, 1994)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지역 내 학교비율과 </a:t>
            </a:r>
            <a:r>
              <a:rPr lang="en-US" altLang="ko-KR" sz="1300" dirty="0"/>
              <a:t>4</a:t>
            </a:r>
            <a:r>
              <a:rPr lang="ko-KR" altLang="en-US" sz="1300" dirty="0"/>
              <a:t>년제 대학 진학률</a:t>
            </a:r>
            <a:r>
              <a:rPr lang="en-US" altLang="ko-KR" sz="1300" dirty="0"/>
              <a:t>, </a:t>
            </a:r>
            <a:r>
              <a:rPr lang="ko-KR" altLang="en-US" sz="1300" dirty="0"/>
              <a:t>우수대학</a:t>
            </a:r>
            <a:r>
              <a:rPr lang="en-US" altLang="ko-KR" sz="1300" dirty="0"/>
              <a:t>(</a:t>
            </a:r>
            <a:r>
              <a:rPr lang="ko-KR" altLang="en-US" sz="1300" dirty="0"/>
              <a:t>서울대</a:t>
            </a:r>
            <a:r>
              <a:rPr lang="en-US" altLang="ko-KR" sz="1300" dirty="0"/>
              <a:t>, </a:t>
            </a:r>
            <a:r>
              <a:rPr lang="ko-KR" altLang="en-US" sz="1300" dirty="0"/>
              <a:t>연세대</a:t>
            </a:r>
            <a:r>
              <a:rPr lang="en-US" altLang="ko-KR" sz="1300" dirty="0"/>
              <a:t>, </a:t>
            </a:r>
            <a:r>
              <a:rPr lang="ko-KR" altLang="en-US" sz="1300" dirty="0"/>
              <a:t>고려대</a:t>
            </a:r>
            <a:r>
              <a:rPr lang="en-US" altLang="ko-KR" sz="1300" dirty="0"/>
              <a:t>, </a:t>
            </a:r>
            <a:r>
              <a:rPr lang="ko-KR" altLang="en-US" sz="1300" dirty="0"/>
              <a:t>부산대</a:t>
            </a:r>
            <a:r>
              <a:rPr lang="en-US" altLang="ko-KR" sz="1300" dirty="0"/>
              <a:t>) </a:t>
            </a:r>
            <a:r>
              <a:rPr lang="ko-KR" altLang="en-US" sz="1300" dirty="0"/>
              <a:t>진학률</a:t>
            </a:r>
            <a:r>
              <a:rPr lang="en-US" altLang="ko-KR" sz="1300" dirty="0"/>
              <a:t>, </a:t>
            </a:r>
            <a:r>
              <a:rPr lang="ko-KR" altLang="en-US" sz="1300" dirty="0"/>
              <a:t>학원비율</a:t>
            </a:r>
            <a:r>
              <a:rPr lang="en-US" altLang="ko-KR" sz="1300" dirty="0"/>
              <a:t>, </a:t>
            </a:r>
            <a:r>
              <a:rPr lang="ko-KR" altLang="en-US" sz="1300" dirty="0"/>
              <a:t>교육관련 공공시설 비율을 변수 설정하여 이중 학원비율과 우수대학 진학률 변수만이 부동산가격에 통계적으로 유의미한 영향을 미침을 확인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최열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r>
              <a:rPr lang="ko-KR" altLang="en-US" sz="1300" dirty="0" err="1"/>
              <a:t>권연화</a:t>
            </a:r>
            <a:r>
              <a:rPr lang="en-US" altLang="ko-KR" sz="1300" dirty="0"/>
              <a:t>, 2004)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학교 수</a:t>
            </a:r>
            <a:r>
              <a:rPr lang="en-US" altLang="ko-KR" sz="1300" dirty="0"/>
              <a:t>, </a:t>
            </a:r>
            <a:r>
              <a:rPr lang="ko-KR" altLang="en-US" sz="1300" dirty="0"/>
              <a:t>인문계고 학생비율</a:t>
            </a:r>
            <a:r>
              <a:rPr lang="en-US" altLang="ko-KR" sz="1300" dirty="0"/>
              <a:t>, </a:t>
            </a:r>
            <a:r>
              <a:rPr lang="ko-KR" altLang="en-US" sz="1300" dirty="0"/>
              <a:t>사설학원 수</a:t>
            </a:r>
            <a:r>
              <a:rPr lang="en-US" altLang="ko-KR" sz="1300" dirty="0"/>
              <a:t>, </a:t>
            </a:r>
            <a:r>
              <a:rPr lang="ko-KR" altLang="en-US" sz="1300" dirty="0"/>
              <a:t>교육예산편성액</a:t>
            </a:r>
            <a:r>
              <a:rPr lang="en-US" altLang="ko-KR" sz="1300" dirty="0"/>
              <a:t>, </a:t>
            </a:r>
            <a:r>
              <a:rPr lang="ko-KR" altLang="en-US" sz="1300" dirty="0"/>
              <a:t>초중고 재학생 수</a:t>
            </a:r>
            <a:r>
              <a:rPr lang="en-US" altLang="ko-KR" sz="1300" dirty="0"/>
              <a:t>, </a:t>
            </a:r>
            <a:r>
              <a:rPr lang="ko-KR" altLang="en-US" sz="1300" dirty="0"/>
              <a:t>고학력자 비율</a:t>
            </a:r>
            <a:r>
              <a:rPr lang="en-US" altLang="ko-KR" sz="1300" dirty="0"/>
              <a:t>, </a:t>
            </a:r>
            <a:r>
              <a:rPr lang="ko-KR" altLang="en-US" sz="1300" dirty="0"/>
              <a:t>명문대</a:t>
            </a:r>
            <a:r>
              <a:rPr lang="en-US" altLang="ko-KR" sz="1300" dirty="0"/>
              <a:t>(</a:t>
            </a:r>
            <a:r>
              <a:rPr lang="ko-KR" altLang="en-US" sz="1300" dirty="0"/>
              <a:t>서울대</a:t>
            </a:r>
            <a:r>
              <a:rPr lang="en-US" altLang="ko-KR" sz="1300" dirty="0"/>
              <a:t>, </a:t>
            </a:r>
            <a:r>
              <a:rPr lang="ko-KR" altLang="en-US" sz="1300" dirty="0"/>
              <a:t>연세대</a:t>
            </a:r>
            <a:r>
              <a:rPr lang="en-US" altLang="ko-KR" sz="1300" dirty="0"/>
              <a:t>, </a:t>
            </a:r>
            <a:r>
              <a:rPr lang="ko-KR" altLang="en-US" sz="1300" dirty="0"/>
              <a:t>고려대</a:t>
            </a:r>
            <a:r>
              <a:rPr lang="en-US" altLang="ko-KR" sz="1300" dirty="0"/>
              <a:t>) </a:t>
            </a:r>
            <a:r>
              <a:rPr lang="ko-KR" altLang="en-US" sz="1300" dirty="0"/>
              <a:t>진학률</a:t>
            </a:r>
            <a:r>
              <a:rPr lang="en-US" altLang="ko-KR" sz="1300" dirty="0"/>
              <a:t>, </a:t>
            </a:r>
            <a:r>
              <a:rPr lang="ko-KR" altLang="en-US" sz="1300" dirty="0"/>
              <a:t>일반계 고등학교 수능점수를 변수로 하여 해당 변수들 중 사설학원 수와 교육예산편성액</a:t>
            </a:r>
            <a:r>
              <a:rPr lang="en-US" altLang="ko-KR" sz="1300" dirty="0"/>
              <a:t>, </a:t>
            </a:r>
            <a:r>
              <a:rPr lang="ko-KR" altLang="en-US" sz="1300" dirty="0"/>
              <a:t>명문대 진학률만 부동산 가격에 통계적으로 유의미한 영향을 미침을 밝힘</a:t>
            </a:r>
            <a:r>
              <a:rPr lang="en-US" altLang="ko-KR" sz="1300" dirty="0"/>
              <a:t>. (</a:t>
            </a:r>
            <a:r>
              <a:rPr lang="ko-KR" altLang="en-US" sz="1300" dirty="0" err="1"/>
              <a:t>진영남</a:t>
            </a:r>
            <a:r>
              <a:rPr lang="en-US" altLang="ko-KR" sz="1300" dirty="0"/>
              <a:t>, </a:t>
            </a:r>
            <a:r>
              <a:rPr lang="ko-KR" altLang="en-US" sz="1300" dirty="0"/>
              <a:t>손재영</a:t>
            </a:r>
            <a:r>
              <a:rPr lang="en-US" altLang="ko-KR" sz="1300" dirty="0"/>
              <a:t>, </a:t>
            </a:r>
            <a:r>
              <a:rPr lang="ko-KR" altLang="en-US" sz="1300" dirty="0"/>
              <a:t> </a:t>
            </a:r>
            <a:r>
              <a:rPr lang="en-US" altLang="ko-KR" sz="1300" dirty="0"/>
              <a:t>2005)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입시학원 수</a:t>
            </a:r>
            <a:r>
              <a:rPr lang="en-US" altLang="ko-KR" sz="1300" dirty="0"/>
              <a:t>, </a:t>
            </a:r>
            <a:r>
              <a:rPr lang="ko-KR" altLang="en-US" sz="1300" dirty="0"/>
              <a:t>대학진학률을 변수로 하여 사교육 환경</a:t>
            </a:r>
            <a:r>
              <a:rPr lang="en-US" altLang="ko-KR" sz="1300" dirty="0"/>
              <a:t>(</a:t>
            </a:r>
            <a:r>
              <a:rPr lang="ko-KR" altLang="en-US" sz="1300" dirty="0"/>
              <a:t>학원 수와 비례한다고 가정</a:t>
            </a:r>
            <a:r>
              <a:rPr lang="en-US" altLang="ko-KR" sz="1300" dirty="0"/>
              <a:t>)</a:t>
            </a:r>
            <a:r>
              <a:rPr lang="ko-KR" altLang="en-US" sz="1300" dirty="0"/>
              <a:t>이 </a:t>
            </a:r>
            <a:r>
              <a:rPr lang="en-US" altLang="ko-KR" sz="1300" dirty="0"/>
              <a:t>2</a:t>
            </a:r>
            <a:r>
              <a:rPr lang="ko-KR" altLang="en-US" sz="1300" dirty="0"/>
              <a:t>배 이상 좋다면 아파트 가격이 </a:t>
            </a:r>
            <a:r>
              <a:rPr lang="en-US" altLang="ko-KR" sz="1300" dirty="0"/>
              <a:t>64% </a:t>
            </a:r>
            <a:r>
              <a:rPr lang="ko-KR" altLang="en-US" sz="1300" dirty="0"/>
              <a:t>높음을 확인</a:t>
            </a:r>
            <a:r>
              <a:rPr lang="en-US" altLang="ko-KR" sz="1300" dirty="0"/>
              <a:t>. </a:t>
            </a:r>
            <a:r>
              <a:rPr lang="ko-KR" altLang="en-US" sz="1300" dirty="0"/>
              <a:t>그러나 대학진학률은 아파트 가격에 유의미한 영향을 주지 못함을 확인</a:t>
            </a:r>
            <a:r>
              <a:rPr lang="en-US" altLang="ko-KR" sz="1300" dirty="0"/>
              <a:t>. (</a:t>
            </a:r>
            <a:r>
              <a:rPr lang="ko-KR" altLang="en-US" sz="1300" dirty="0" err="1"/>
              <a:t>엄근용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윤충한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임덕호</a:t>
            </a:r>
            <a:r>
              <a:rPr lang="en-US" altLang="ko-KR" sz="1300" dirty="0"/>
              <a:t>, 2006)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 fontAlgn="base"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6076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rgbClr val="DAE3F3"/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Domestic research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3"/>
            <a:ext cx="10515600" cy="5165928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서울대 진학률</a:t>
            </a:r>
            <a:r>
              <a:rPr lang="en-US" altLang="ko-KR" sz="1300" dirty="0"/>
              <a:t>, </a:t>
            </a:r>
            <a:r>
              <a:rPr lang="ko-KR" altLang="en-US" sz="1300" dirty="0"/>
              <a:t>사교육비 지출액</a:t>
            </a:r>
            <a:r>
              <a:rPr lang="en-US" altLang="ko-KR" sz="1300" dirty="0"/>
              <a:t>, </a:t>
            </a:r>
            <a:r>
              <a:rPr lang="ko-KR" altLang="en-US" sz="1300" dirty="0"/>
              <a:t>학원 비율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일반대</a:t>
            </a:r>
            <a:r>
              <a:rPr lang="ko-KR" altLang="en-US" sz="1300" dirty="0"/>
              <a:t> 진학률</a:t>
            </a:r>
            <a:r>
              <a:rPr lang="en-US" altLang="ko-KR" sz="1300" dirty="0"/>
              <a:t>, </a:t>
            </a:r>
            <a:r>
              <a:rPr lang="ko-KR" altLang="en-US" sz="1300" dirty="0"/>
              <a:t>단지 내 학교의 여부</a:t>
            </a:r>
            <a:r>
              <a:rPr lang="en-US" altLang="ko-KR" sz="1300" dirty="0"/>
              <a:t>, 8</a:t>
            </a:r>
            <a:r>
              <a:rPr lang="ko-KR" altLang="en-US" sz="1300" dirty="0"/>
              <a:t>학군 여부를 변수로 설정하여 서울대 진학률과 </a:t>
            </a:r>
            <a:r>
              <a:rPr lang="en-US" altLang="ko-KR" sz="1300" dirty="0"/>
              <a:t>8</a:t>
            </a:r>
            <a:r>
              <a:rPr lang="ko-KR" altLang="en-US" sz="1300" dirty="0"/>
              <a:t>학군 더미변수의 경우에만 아파트 가격에 통계적으로 유의미한 영향을 보인다고 밝힘</a:t>
            </a:r>
            <a:r>
              <a:rPr lang="en-US" altLang="ko-KR" sz="1300" dirty="0"/>
              <a:t>. </a:t>
            </a:r>
            <a:r>
              <a:rPr lang="ko-KR" altLang="en-US" sz="1300" dirty="0"/>
              <a:t>그러나 강북지역의 경우 모든 변수가 주택가격에 유의미한 영향을 보이지 못함</a:t>
            </a:r>
            <a:r>
              <a:rPr lang="en-US" altLang="ko-KR" sz="1300" dirty="0"/>
              <a:t>. (</a:t>
            </a:r>
            <a:r>
              <a:rPr lang="ko-KR" altLang="en-US" sz="1300" dirty="0"/>
              <a:t>정수연</a:t>
            </a:r>
            <a:r>
              <a:rPr lang="en-US" altLang="ko-KR" sz="1300" dirty="0"/>
              <a:t>, 2006)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학원 수</a:t>
            </a:r>
            <a:r>
              <a:rPr lang="en-US" altLang="ko-KR" sz="1300" dirty="0"/>
              <a:t>, </a:t>
            </a:r>
            <a:r>
              <a:rPr lang="ko-KR" altLang="en-US" sz="1300" dirty="0"/>
              <a:t>서울대 진학률을 변수로 설정하여 학원 수의 증가는 주택 가격지수 상승에 정적인 영향을 미치지만</a:t>
            </a:r>
            <a:r>
              <a:rPr lang="en-US" altLang="ko-KR" sz="1300" dirty="0"/>
              <a:t>, </a:t>
            </a:r>
            <a:r>
              <a:rPr lang="ko-KR" altLang="en-US" sz="1300" dirty="0"/>
              <a:t>서울대 진학률은 주택지수에 영향을 미치지 못한다고 밝힘</a:t>
            </a:r>
            <a:r>
              <a:rPr lang="en-US" altLang="ko-KR" sz="1300" dirty="0"/>
              <a:t>. (</a:t>
            </a:r>
            <a:r>
              <a:rPr lang="ko-KR" altLang="en-US" sz="1300" dirty="0"/>
              <a:t>김경민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이양원</a:t>
            </a:r>
            <a:r>
              <a:rPr lang="en-US" altLang="ko-KR" sz="1300" dirty="0"/>
              <a:t>, 2007)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spc="-150" dirty="0"/>
              <a:t>학원비율</a:t>
            </a:r>
            <a:r>
              <a:rPr lang="en-US" altLang="ko-KR" sz="1300" spc="-150" dirty="0"/>
              <a:t>, </a:t>
            </a:r>
            <a:r>
              <a:rPr lang="ko-KR" altLang="en-US" sz="1300" spc="-150" dirty="0"/>
              <a:t>대학진학률</a:t>
            </a:r>
            <a:r>
              <a:rPr lang="en-US" altLang="ko-KR" sz="1300" spc="-150" dirty="0"/>
              <a:t>, 8</a:t>
            </a:r>
            <a:r>
              <a:rPr lang="ko-KR" altLang="en-US" sz="1300" spc="-150" dirty="0"/>
              <a:t>학군 여부를 변수로 하여 이중 학원비율이 통계적으로 유의한 영향을 주고 있다고 밝힘</a:t>
            </a:r>
            <a:r>
              <a:rPr lang="en-US" altLang="ko-KR" sz="1300" spc="-150" dirty="0"/>
              <a:t>. (</a:t>
            </a:r>
            <a:r>
              <a:rPr lang="ko-KR" altLang="en-US" sz="1300" spc="-150" dirty="0"/>
              <a:t>임재만</a:t>
            </a:r>
            <a:r>
              <a:rPr lang="en-US" altLang="ko-KR" sz="1300" spc="-150" dirty="0"/>
              <a:t>, 2008)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부산시에서 먼저 적용하고 있는 선지원</a:t>
            </a:r>
            <a:r>
              <a:rPr lang="en-US" altLang="ko-KR" sz="1300" dirty="0"/>
              <a:t>-</a:t>
            </a:r>
            <a:r>
              <a:rPr lang="ko-KR" altLang="en-US" sz="1300" dirty="0" err="1"/>
              <a:t>후추첨제도를</a:t>
            </a:r>
            <a:r>
              <a:rPr lang="ko-KR" altLang="en-US" sz="1300" dirty="0"/>
              <a:t> 기반으로 </a:t>
            </a:r>
            <a:r>
              <a:rPr lang="ko-KR" altLang="en-US" sz="1300" dirty="0" err="1"/>
              <a:t>동별</a:t>
            </a:r>
            <a:r>
              <a:rPr lang="ko-KR" altLang="en-US" sz="1300" dirty="0"/>
              <a:t> 학군명성</a:t>
            </a:r>
            <a:r>
              <a:rPr lang="en-US" altLang="ko-KR" sz="1300" dirty="0"/>
              <a:t>, </a:t>
            </a:r>
            <a:r>
              <a:rPr lang="ko-KR" altLang="en-US" sz="1300" dirty="0"/>
              <a:t>대학교육 이수자 비율 </a:t>
            </a:r>
            <a:r>
              <a:rPr lang="en-US" altLang="ko-KR" sz="1300" dirty="0"/>
              <a:t>(</a:t>
            </a:r>
            <a:r>
              <a:rPr lang="ko-KR" altLang="en-US" sz="1300" dirty="0"/>
              <a:t>주민들의 학력 수준</a:t>
            </a:r>
            <a:r>
              <a:rPr lang="en-US" altLang="ko-KR" sz="1300" dirty="0"/>
              <a:t>)</a:t>
            </a:r>
            <a:r>
              <a:rPr lang="ko-KR" altLang="en-US" sz="1300" dirty="0"/>
              <a:t>을 변수로 하여 두 변수 모두 주택가격에 유의미한 영향을 미치고 있음을 확인</a:t>
            </a:r>
            <a:r>
              <a:rPr lang="en-US" altLang="ko-KR" sz="1300" dirty="0"/>
              <a:t>. (</a:t>
            </a:r>
            <a:r>
              <a:rPr lang="ko-KR" altLang="en-US" sz="1300" dirty="0"/>
              <a:t>이광현</a:t>
            </a:r>
            <a:r>
              <a:rPr lang="en-US" altLang="ko-KR" sz="1300" dirty="0"/>
              <a:t>, 2010)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초</a:t>
            </a:r>
            <a:r>
              <a:rPr lang="en-US" altLang="ko-KR" sz="1300" dirty="0"/>
              <a:t>,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고등학교 수요가 서울시 구별 아파트 가격에 미치는 영향을 연구</a:t>
            </a:r>
            <a:r>
              <a:rPr lang="en-US" altLang="ko-KR" sz="1300" dirty="0"/>
              <a:t>. </a:t>
            </a:r>
            <a:r>
              <a:rPr lang="ko-KR" altLang="en-US" sz="1300" dirty="0"/>
              <a:t>이때 고등학교의 경우 특목고의 존재로 인해 오늘날에는 거주지 주택가격과의 관련성이 크게 감소하였음을 확인</a:t>
            </a:r>
            <a:r>
              <a:rPr lang="en-US" altLang="ko-KR" sz="1300" dirty="0"/>
              <a:t>.</a:t>
            </a:r>
            <a:r>
              <a:rPr lang="ko-KR" altLang="en-US" sz="1300" dirty="0"/>
              <a:t>  이를 바탕으로 초등학교 학군에 대한 주택 수요가 중</a:t>
            </a:r>
            <a:r>
              <a:rPr lang="en-US" altLang="ko-KR" sz="1300" dirty="0"/>
              <a:t>, </a:t>
            </a:r>
            <a:r>
              <a:rPr lang="ko-KR" altLang="en-US" sz="1300" dirty="0"/>
              <a:t>고등학교보다 크며 결과적으로 주택가격에 더 큰 영향을 주고 있음을 밝힘</a:t>
            </a:r>
            <a:r>
              <a:rPr lang="en-US" altLang="ko-KR" sz="1300" dirty="0"/>
              <a:t>. (</a:t>
            </a:r>
            <a:r>
              <a:rPr lang="ko-KR" altLang="en-US" sz="1300" dirty="0"/>
              <a:t>김경민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이의준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박대권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r>
              <a:rPr lang="en-US" altLang="ko-KR" sz="1300" dirty="0"/>
              <a:t>2010)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서울대 진학자 수와 학원의 수를 변수로 설정하여 서울대 진학자 수가 학원의 수보다 주택 가격에 더 큰 영향을 미침을 확인</a:t>
            </a:r>
            <a:r>
              <a:rPr lang="en-US" altLang="ko-KR" sz="1300" dirty="0"/>
              <a:t>. (</a:t>
            </a:r>
            <a:r>
              <a:rPr lang="ko-KR" altLang="en-US" sz="1300" dirty="0"/>
              <a:t>윤병우</a:t>
            </a:r>
            <a:r>
              <a:rPr lang="en-US" altLang="ko-KR" sz="1300" dirty="0"/>
              <a:t>, </a:t>
            </a:r>
            <a:r>
              <a:rPr lang="ko-KR" altLang="en-US" sz="1300" dirty="0"/>
              <a:t>최경옥</a:t>
            </a:r>
            <a:r>
              <a:rPr lang="en-US" altLang="ko-KR" sz="1300" dirty="0"/>
              <a:t>, 2011)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학업 성취도와 학원 접근성 모두 주택 가격에 유의미한 긍정적인 영향을 미침을 확인</a:t>
            </a:r>
            <a:r>
              <a:rPr lang="en-US" altLang="ko-KR" sz="1300" dirty="0"/>
              <a:t>. (</a:t>
            </a:r>
            <a:r>
              <a:rPr lang="ko-KR" altLang="en-US" sz="1300" dirty="0"/>
              <a:t>오지훈</a:t>
            </a:r>
            <a:r>
              <a:rPr lang="en-US" altLang="ko-KR" sz="1300" dirty="0"/>
              <a:t>, </a:t>
            </a:r>
            <a:r>
              <a:rPr lang="ko-KR" altLang="en-US" sz="1300" dirty="0"/>
              <a:t>김정섭</a:t>
            </a:r>
            <a:r>
              <a:rPr lang="en-US" altLang="ko-KR" sz="1300" dirty="0"/>
              <a:t>, 2017)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300" dirty="0"/>
              <a:t>  </a:t>
            </a:r>
            <a:endParaRPr lang="en-US" altLang="ko-KR" sz="13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 fontAlgn="base"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0177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School Quality Variable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3"/>
            <a:ext cx="10515600" cy="5166097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교육변수를 핵심 설명변수로 추가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특정 교육변수가 주택가격에 미치는 영향을 확인하는 것이 주된 목적</a:t>
            </a:r>
            <a:endParaRPr lang="en-US" altLang="ko-KR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중학교 수준을 계량적으로 측정할 수 있는 여러가지 지표들을 사용하여 </a:t>
            </a:r>
            <a:r>
              <a:rPr lang="en-US" altLang="ko-KR" sz="1300" dirty="0"/>
              <a:t>‘School</a:t>
            </a:r>
            <a:r>
              <a:rPr lang="ko-KR" altLang="en-US" sz="1300" dirty="0"/>
              <a:t> </a:t>
            </a:r>
            <a:r>
              <a:rPr lang="en-US" altLang="ko-KR" sz="1300" dirty="0"/>
              <a:t>Quality’</a:t>
            </a:r>
            <a:r>
              <a:rPr lang="ko-KR" altLang="en-US" sz="1300" dirty="0"/>
              <a:t> 변수를 만들고</a:t>
            </a:r>
            <a:r>
              <a:rPr lang="en-US" altLang="ko-KR" sz="1300" dirty="0"/>
              <a:t>,</a:t>
            </a:r>
            <a:br>
              <a:rPr lang="en-US" altLang="ko-KR" sz="1300" dirty="0"/>
            </a:br>
            <a:r>
              <a:rPr lang="ko-KR" altLang="en-US" sz="1300" dirty="0"/>
              <a:t>이를 적용하여 데이터를 분석하고자 함</a:t>
            </a:r>
            <a:r>
              <a:rPr lang="en-US" altLang="ko-KR" sz="13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고등학교보다 중학교 학군에 집중하는 이유</a:t>
            </a:r>
            <a:endParaRPr lang="en-US" altLang="ko-KR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과거에는 우수 대학으로의 진학률이 높은 고등학교로 자녀를 진학시키기 위한 노력이 주로 관측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경향성이 전국 각지에 흩어져 있는 특목고나 </a:t>
            </a:r>
            <a:r>
              <a:rPr lang="ko-KR" altLang="en-US" sz="1300" dirty="0" err="1"/>
              <a:t>자사고</a:t>
            </a:r>
            <a:r>
              <a:rPr lang="ko-KR" altLang="en-US" sz="1300" dirty="0"/>
              <a:t> 등에 자녀를 진학시키기 위해  진학 실적이</a:t>
            </a:r>
            <a:br>
              <a:rPr lang="en-US" altLang="ko-KR" sz="1300" dirty="0"/>
            </a:br>
            <a:r>
              <a:rPr lang="ko-KR" altLang="en-US" sz="1300" dirty="0"/>
              <a:t>좋은 중학교에 자녀를 진학시키려는 모습으로 이동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중학교 진학의 근간은 근거리 추첨제도 이기 때문에 소위 이름있는 중학교로 자녀를 진학시키기</a:t>
            </a:r>
            <a:br>
              <a:rPr lang="en-US" altLang="ko-KR" sz="1300" dirty="0"/>
            </a:br>
            <a:r>
              <a:rPr lang="ko-KR" altLang="en-US" sz="1300" dirty="0"/>
              <a:t>위해서는 해당 지역 학군에 거주할 필요성이 있음</a:t>
            </a:r>
            <a:endParaRPr lang="en-US" altLang="ko-KR" sz="13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/>
              <a:t>현행 중학교 배정 방식 </a:t>
            </a:r>
            <a:r>
              <a:rPr lang="en-US" altLang="ko-KR" sz="1100" dirty="0"/>
              <a:t>: </a:t>
            </a:r>
            <a:r>
              <a:rPr lang="ko-KR" altLang="en-US" sz="1100" dirty="0"/>
              <a:t>학군 내 추첨으로 결정</a:t>
            </a:r>
            <a:endParaRPr lang="en-US" altLang="ko-KR" sz="11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/>
              <a:t>현행 고등학교 배정 방식 </a:t>
            </a:r>
            <a:r>
              <a:rPr lang="en-US" altLang="ko-KR" sz="1100" dirty="0"/>
              <a:t>: </a:t>
            </a:r>
            <a:r>
              <a:rPr lang="ko-KR" altLang="en-US" sz="1100" dirty="0"/>
              <a:t> 고교선택제 방식으로 운영</a:t>
            </a:r>
            <a:endParaRPr lang="en-US" altLang="ko-KR" sz="1100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최근 대두되고 있는 특목고 폐지론은 교육열이 점점 더 </a:t>
            </a:r>
            <a:r>
              <a:rPr lang="ko-KR" altLang="en-US" sz="1300" dirty="0" err="1"/>
              <a:t>어린학생들에게</a:t>
            </a:r>
            <a:r>
              <a:rPr lang="ko-KR" altLang="en-US" sz="1300" dirty="0"/>
              <a:t> 집중되고 있다는 반증 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endParaRPr lang="en-US" altLang="ko-KR" sz="1700" dirty="0"/>
          </a:p>
          <a:p>
            <a:pPr lvl="1">
              <a:lnSpc>
                <a:spcPct val="150000"/>
              </a:lnSpc>
            </a:pPr>
            <a:endParaRPr lang="en-US" altLang="ko-KR" sz="1700" dirty="0"/>
          </a:p>
          <a:p>
            <a:pPr lvl="1">
              <a:lnSpc>
                <a:spcPct val="150000"/>
              </a:lnSpc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218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Current Status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4"/>
            <a:ext cx="10515600" cy="49333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700" dirty="0"/>
              <a:t>설명변수 소개   </a:t>
            </a:r>
            <a:endParaRPr lang="en-US" altLang="ko-KR" sz="17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세대 수</a:t>
            </a:r>
            <a:r>
              <a:rPr lang="ko-KR" altLang="en-US" sz="1300" dirty="0"/>
              <a:t>＇ </a:t>
            </a:r>
            <a:r>
              <a:rPr lang="en-US" altLang="ko-KR" sz="1300" dirty="0"/>
              <a:t>: </a:t>
            </a:r>
            <a:r>
              <a:rPr lang="ko-KR" altLang="en-US" sz="1300" dirty="0"/>
              <a:t>각 아파트별 총 세대 수를 의미 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연수</a:t>
            </a:r>
            <a:r>
              <a:rPr lang="ko-KR" altLang="en-US" sz="1300" dirty="0"/>
              <a:t>＇ </a:t>
            </a:r>
            <a:r>
              <a:rPr lang="en-US" altLang="ko-KR" sz="1300" dirty="0"/>
              <a:t>: </a:t>
            </a:r>
            <a:r>
              <a:rPr lang="ko-KR" altLang="en-US" sz="1300" dirty="0"/>
              <a:t>  아파트 사용승인일을 기준으로 </a:t>
            </a:r>
            <a:r>
              <a:rPr lang="en-US" altLang="ko-KR" sz="1300" dirty="0"/>
              <a:t>2021</a:t>
            </a:r>
            <a:r>
              <a:rPr lang="ko-KR" altLang="en-US" sz="1300" dirty="0"/>
              <a:t>년 </a:t>
            </a:r>
            <a:r>
              <a:rPr lang="en-US" altLang="ko-KR" sz="1300" dirty="0"/>
              <a:t>5</a:t>
            </a:r>
            <a:r>
              <a:rPr lang="ko-KR" altLang="en-US" sz="1300" dirty="0"/>
              <a:t>월 </a:t>
            </a:r>
            <a:r>
              <a:rPr lang="en-US" altLang="ko-KR" sz="1300" dirty="0"/>
              <a:t>(</a:t>
            </a:r>
            <a:r>
              <a:rPr lang="ko-KR" altLang="en-US" sz="1300" dirty="0"/>
              <a:t>현재</a:t>
            </a:r>
            <a:r>
              <a:rPr lang="en-US" altLang="ko-KR" sz="1300" dirty="0"/>
              <a:t>)</a:t>
            </a:r>
            <a:r>
              <a:rPr lang="ko-KR" altLang="en-US" sz="1300" dirty="0"/>
              <a:t>까지 몇 개월이 지났는지를 표현한 변수 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세대당 주차대수</a:t>
            </a:r>
            <a:r>
              <a:rPr lang="ko-KR" altLang="en-US" sz="1300" dirty="0"/>
              <a:t>＇</a:t>
            </a:r>
            <a:r>
              <a:rPr lang="en-US" altLang="ko-KR" sz="1300" dirty="0"/>
              <a:t>: </a:t>
            </a:r>
            <a:r>
              <a:rPr lang="ko-KR" altLang="en-US" sz="1300" dirty="0"/>
              <a:t>세대당 차량 몇 대를 주차할 수 있는지를 표현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용적률 </a:t>
            </a:r>
            <a:r>
              <a:rPr lang="en-US" altLang="ko-KR" sz="1300" b="1" dirty="0"/>
              <a:t>(FAR)</a:t>
            </a:r>
            <a:r>
              <a:rPr lang="en-US" altLang="ko-KR" sz="1300" dirty="0"/>
              <a:t>’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대지면적에 대한 </a:t>
            </a:r>
            <a:r>
              <a:rPr lang="ko-KR" altLang="en-US" sz="1300" dirty="0" err="1"/>
              <a:t>지상층</a:t>
            </a:r>
            <a:r>
              <a:rPr lang="ko-KR" altLang="en-US" sz="1300" dirty="0"/>
              <a:t> 면적의 합계를 표현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건폐율 </a:t>
            </a:r>
            <a:r>
              <a:rPr lang="en-US" altLang="ko-KR" sz="1300" b="1" dirty="0"/>
              <a:t>(SCR)</a:t>
            </a:r>
            <a:r>
              <a:rPr lang="en-US" altLang="ko-KR" sz="1300" dirty="0"/>
              <a:t>’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대지면적에 대한 건축면적의 비율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난방방식</a:t>
            </a:r>
            <a:endParaRPr lang="en-US" altLang="ko-KR" sz="1300" dirty="0"/>
          </a:p>
          <a:p>
            <a:pPr lvl="3">
              <a:lnSpc>
                <a:spcPct val="150000"/>
              </a:lnSpc>
            </a:pPr>
            <a:r>
              <a:rPr lang="ko-KR" altLang="en-US" sz="1100" b="1" dirty="0"/>
              <a:t>개별난방 </a:t>
            </a:r>
            <a:r>
              <a:rPr lang="en-US" altLang="ko-KR" sz="1100" b="1" dirty="0"/>
              <a:t>: Dummy 1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각</a:t>
            </a:r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ym typeface="Wingdings" panose="05000000000000000000" pitchFamily="2" charset="2"/>
              </a:rPr>
              <a:t>세대별로 보일러를 설치하여 난방을 공급하는 방식</a:t>
            </a:r>
            <a:endParaRPr lang="en-US" altLang="ko-KR" sz="1100" dirty="0"/>
          </a:p>
          <a:p>
            <a:pPr lvl="3">
              <a:lnSpc>
                <a:spcPct val="150000"/>
              </a:lnSpc>
            </a:pPr>
            <a:r>
              <a:rPr lang="ko-KR" altLang="en-US" sz="1100" b="1" dirty="0"/>
              <a:t>지역난방 </a:t>
            </a:r>
            <a:r>
              <a:rPr lang="en-US" altLang="ko-KR" sz="1100" b="1" dirty="0"/>
              <a:t>: Dummy 2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ym typeface="Wingdings" panose="05000000000000000000" pitchFamily="2" charset="2"/>
              </a:rPr>
              <a:t>열병합</a:t>
            </a:r>
            <a:r>
              <a:rPr lang="ko-KR" altLang="en-US" sz="1100" dirty="0">
                <a:sym typeface="Wingdings" panose="05000000000000000000" pitchFamily="2" charset="2"/>
              </a:rPr>
              <a:t> 발전소에서 전기를 생산하고 남은 열을 각 주거지에 온수로 공급하는 방식</a:t>
            </a:r>
            <a:endParaRPr lang="en-US" altLang="ko-KR" sz="1100" dirty="0"/>
          </a:p>
          <a:p>
            <a:pPr lvl="3">
              <a:lnSpc>
                <a:spcPct val="150000"/>
              </a:lnSpc>
            </a:pPr>
            <a:r>
              <a:rPr lang="ko-KR" altLang="en-US" sz="1100" b="1" dirty="0"/>
              <a:t>중앙난방 </a:t>
            </a:r>
            <a:r>
              <a:rPr lang="en-US" altLang="ko-KR" sz="1100" b="1" dirty="0"/>
              <a:t>: Dummy 3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단지 내부에 설치된 대형 보일러실에서 난방과 온수를 일괄적으로 공급하는 방식</a:t>
            </a:r>
            <a:endParaRPr lang="en-US" altLang="ko-KR" sz="11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/>
              <a:t>구조</a:t>
            </a:r>
            <a:endParaRPr lang="en-US" altLang="ko-KR" sz="1300" dirty="0"/>
          </a:p>
          <a:p>
            <a:pPr lvl="3">
              <a:lnSpc>
                <a:spcPct val="150000"/>
              </a:lnSpc>
            </a:pPr>
            <a:r>
              <a:rPr lang="ko-KR" altLang="en-US" sz="1100" b="1" dirty="0"/>
              <a:t>계단식 </a:t>
            </a:r>
            <a:r>
              <a:rPr lang="en-US" altLang="ko-KR" sz="1100" b="1" dirty="0"/>
              <a:t>: Dummy 4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승강기를 중심으로 같은 층 </a:t>
            </a:r>
            <a:r>
              <a:rPr lang="en-US" altLang="ko-KR" sz="1100" dirty="0">
                <a:sym typeface="Wingdings" panose="05000000000000000000" pitchFamily="2" charset="2"/>
              </a:rPr>
              <a:t>2</a:t>
            </a:r>
            <a:r>
              <a:rPr lang="ko-KR" altLang="en-US" sz="1100" dirty="0">
                <a:sym typeface="Wingdings" panose="05000000000000000000" pitchFamily="2" charset="2"/>
              </a:rPr>
              <a:t>개 가구가 놓여있는 아파트</a:t>
            </a:r>
            <a:endParaRPr lang="en-US" altLang="ko-KR" sz="1100" dirty="0"/>
          </a:p>
          <a:p>
            <a:pPr lvl="3">
              <a:lnSpc>
                <a:spcPct val="150000"/>
              </a:lnSpc>
            </a:pPr>
            <a:r>
              <a:rPr lang="ko-KR" altLang="en-US" sz="1100" b="1" dirty="0"/>
              <a:t>복도식 </a:t>
            </a:r>
            <a:r>
              <a:rPr lang="en-US" altLang="ko-KR" sz="1100" b="1" dirty="0"/>
              <a:t>: Dummy 5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같은 층의 모든 세대가 긴 복도를 공유하는 아파트</a:t>
            </a:r>
            <a:endParaRPr lang="en-US" altLang="ko-KR" sz="1100" dirty="0"/>
          </a:p>
          <a:p>
            <a:pPr lvl="3">
              <a:lnSpc>
                <a:spcPct val="150000"/>
              </a:lnSpc>
            </a:pPr>
            <a:r>
              <a:rPr lang="ko-KR" altLang="en-US" sz="1100" b="1" dirty="0" err="1"/>
              <a:t>복합식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Dummy 6</a:t>
            </a:r>
            <a:r>
              <a:rPr lang="ko-KR" altLang="en-US" sz="1100" dirty="0"/>
              <a:t> 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같은 층의 </a:t>
            </a:r>
            <a:r>
              <a:rPr lang="en-US" altLang="ko-KR" sz="1100" dirty="0">
                <a:sym typeface="Wingdings" panose="05000000000000000000" pitchFamily="2" charset="2"/>
              </a:rPr>
              <a:t>3</a:t>
            </a:r>
            <a:r>
              <a:rPr lang="ko-KR" altLang="en-US" sz="1100" dirty="0">
                <a:sym typeface="Wingdings" panose="05000000000000000000" pitchFamily="2" charset="2"/>
              </a:rPr>
              <a:t>개 이상 가구가 승강기를 중심을 배치되어 있는 구조의 아파트</a:t>
            </a:r>
            <a:endParaRPr lang="en-US" altLang="ko-KR" sz="11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073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Current</a:t>
            </a:r>
            <a:r>
              <a:rPr lang="ko-KR" altLang="en-US" sz="3600" dirty="0"/>
              <a:t> </a:t>
            </a:r>
            <a:r>
              <a:rPr lang="en-US" altLang="ko-KR" sz="3600" dirty="0"/>
              <a:t>Status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CB76-8F73-4BF0-B397-76D659D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4"/>
            <a:ext cx="10515600" cy="53295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700" dirty="0"/>
              <a:t>설명변수 소개</a:t>
            </a:r>
            <a:endParaRPr lang="en-US" altLang="ko-KR" sz="17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전용면적</a:t>
            </a:r>
            <a:r>
              <a:rPr lang="en-US" altLang="ko-KR" sz="1300" dirty="0"/>
              <a:t>’ : </a:t>
            </a:r>
            <a:r>
              <a:rPr lang="ko-KR" altLang="en-US" sz="1300" dirty="0"/>
              <a:t>발코니를 제외한 방과 거실</a:t>
            </a:r>
            <a:r>
              <a:rPr lang="en-US" altLang="ko-KR" sz="1300" dirty="0"/>
              <a:t>, </a:t>
            </a:r>
            <a:r>
              <a:rPr lang="ko-KR" altLang="en-US" sz="1300" dirty="0"/>
              <a:t>주방</a:t>
            </a:r>
            <a:r>
              <a:rPr lang="en-US" altLang="ko-KR" sz="1300" dirty="0"/>
              <a:t>, </a:t>
            </a:r>
            <a:r>
              <a:rPr lang="ko-KR" altLang="en-US" sz="1300" dirty="0"/>
              <a:t>화장실 등 집의 크기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방 개수</a:t>
            </a:r>
            <a:r>
              <a:rPr lang="ko-KR" altLang="en-US" sz="1300" dirty="0"/>
              <a:t>＇ 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화장실 개수</a:t>
            </a:r>
            <a:r>
              <a:rPr lang="ko-KR" altLang="en-US" sz="1300" dirty="0"/>
              <a:t>‘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b="1" dirty="0"/>
              <a:t>층</a:t>
            </a:r>
            <a:r>
              <a:rPr lang="ko-KR" altLang="en-US" sz="1300" dirty="0"/>
              <a:t>＇ </a:t>
            </a:r>
            <a:r>
              <a:rPr lang="en-US" altLang="ko-KR" sz="1300" dirty="0"/>
              <a:t>: </a:t>
            </a:r>
            <a:r>
              <a:rPr lang="ko-KR" altLang="en-US" sz="1300" dirty="0"/>
              <a:t>실거래가 데이터 기준 거래된 아파트가 몇 층인지 나타내는 변수</a:t>
            </a:r>
            <a:endParaRPr lang="en-US" altLang="ko-KR" sz="13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ko-KR" altLang="en-US" sz="1700" dirty="0"/>
              <a:t>기타 변수 소개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dirty="0"/>
              <a:t>저층＇ </a:t>
            </a:r>
            <a:r>
              <a:rPr lang="en-US" altLang="ko-KR" sz="1300" dirty="0"/>
              <a:t>, ‘</a:t>
            </a:r>
            <a:r>
              <a:rPr lang="ko-KR" altLang="en-US" sz="1300" dirty="0"/>
              <a:t>고층＇ </a:t>
            </a:r>
            <a:r>
              <a:rPr lang="en-US" altLang="ko-KR" sz="1300" dirty="0"/>
              <a:t>: </a:t>
            </a:r>
            <a:r>
              <a:rPr lang="ko-KR" altLang="en-US" sz="1300" dirty="0"/>
              <a:t>각 아파트 별로 저층 단지의 경우 몇 층으로 구성되어 있는 지와 고층 단지의 경우 몇 층으로 구성되는지를 나타내는 </a:t>
            </a:r>
            <a:r>
              <a:rPr lang="en-US" altLang="ko-KR" sz="1300" dirty="0"/>
              <a:t> </a:t>
            </a:r>
            <a:r>
              <a:rPr lang="ko-KR" altLang="en-US" sz="1300" dirty="0"/>
              <a:t>변수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dirty="0"/>
              <a:t>위도＇</a:t>
            </a:r>
            <a:r>
              <a:rPr lang="en-US" altLang="ko-KR" sz="1300" dirty="0"/>
              <a:t>, ‘</a:t>
            </a:r>
            <a:r>
              <a:rPr lang="ko-KR" altLang="en-US" sz="1300" dirty="0"/>
              <a:t>경도</a:t>
            </a:r>
            <a:r>
              <a:rPr lang="en-US" altLang="ko-KR" sz="1300" dirty="0"/>
              <a:t>’ : </a:t>
            </a:r>
            <a:r>
              <a:rPr lang="ko-KR" altLang="en-US" sz="1300" dirty="0"/>
              <a:t>데이터의 시각화나 학교</a:t>
            </a:r>
            <a:r>
              <a:rPr lang="en-US" altLang="ko-KR" sz="1300" dirty="0"/>
              <a:t>, </a:t>
            </a:r>
            <a:r>
              <a:rPr lang="ko-KR" altLang="en-US" sz="1300" dirty="0"/>
              <a:t>지하철 까지의 거리 등을 산출하는데 사용할 변수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dirty="0"/>
              <a:t>건설사</a:t>
            </a:r>
            <a:r>
              <a:rPr lang="en-US" altLang="ko-KR" sz="1300" dirty="0"/>
              <a:t>’ : </a:t>
            </a:r>
            <a:r>
              <a:rPr lang="ko-KR" altLang="en-US" sz="1300" dirty="0"/>
              <a:t>아파트의 건설사가 어디인지 나타냄 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dirty="0"/>
              <a:t>‘</a:t>
            </a:r>
            <a:r>
              <a:rPr lang="ko-KR" altLang="en-US" sz="1300" dirty="0"/>
              <a:t>공급면적＇ </a:t>
            </a:r>
            <a:r>
              <a:rPr lang="en-US" altLang="ko-KR" sz="1300" dirty="0"/>
              <a:t>: </a:t>
            </a:r>
            <a:r>
              <a:rPr lang="ko-KR" altLang="en-US" sz="1300" dirty="0"/>
              <a:t>전용면적에 주거 공용면적을 더한 크기 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24531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Data Source</a:t>
            </a:r>
            <a:endParaRPr lang="ko-KR" altLang="en-US" sz="3600" dirty="0"/>
          </a:p>
        </p:txBody>
      </p:sp>
      <p:pic>
        <p:nvPicPr>
          <p:cNvPr id="1026" name="Picture 2" descr="https://lh4.googleusercontent.com/ifIc3Z7xLJtewqgSjdwTnZ8QyTxip04fClsRqr5UL7AAq93rgHAb3yTfaQsy-nB_H51hVoUDLDC6X1B9yELa2_sVlPu757PxNhsGdcc97bJ841vgsbb7Zlc-NjRP8ilMNEoghxKb">
            <a:extLst>
              <a:ext uri="{FF2B5EF4-FFF2-40B4-BE49-F238E27FC236}">
                <a16:creationId xmlns:a16="http://schemas.microsoft.com/office/drawing/2014/main" id="{9667D24D-BF39-42F9-B39C-7F47DD8F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0" y="1549876"/>
            <a:ext cx="28194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JW2k4-M1hZnejh7gBV_gY-_f1noU9V5QV5SZbCaSoVAmXs3xF13D-xR3SbSxP2_4CQ1gvvCr69-21_Pi9PrzlTf-u3zbFbK5kFl13Ok1m9OL2HVrOOtUjjBWWegs_dMTva6Vl4tK">
            <a:extLst>
              <a:ext uri="{FF2B5EF4-FFF2-40B4-BE49-F238E27FC236}">
                <a16:creationId xmlns:a16="http://schemas.microsoft.com/office/drawing/2014/main" id="{435C9E53-E3BB-4B82-B4D7-239C22A3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0" y="3334703"/>
            <a:ext cx="2819400" cy="31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CiViwAbVWHwFf3Bo2BtIVuMZmeecYJflAwFuqc5sqXeRQh5ZigAbkxDX0Gc_VMF1pv7SU0wzZX2EDABauq7Ylz5_VYJmhLHX4-KZclNh28RuMcfQej4GozwhB0qCHV7fDKmpNsnN">
            <a:extLst>
              <a:ext uri="{FF2B5EF4-FFF2-40B4-BE49-F238E27FC236}">
                <a16:creationId xmlns:a16="http://schemas.microsoft.com/office/drawing/2014/main" id="{06C96020-2B22-4540-834E-98D76E446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57"/>
          <a:stretch/>
        </p:blipFill>
        <p:spPr bwMode="auto">
          <a:xfrm>
            <a:off x="9199248" y="1554480"/>
            <a:ext cx="2276472" cy="358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EF9B0-E310-4BBD-ABA6-56E8C0FA6622}"/>
              </a:ext>
            </a:extLst>
          </p:cNvPr>
          <p:cNvSpPr/>
          <p:nvPr/>
        </p:nvSpPr>
        <p:spPr>
          <a:xfrm>
            <a:off x="563418" y="1675380"/>
            <a:ext cx="5652655" cy="489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REPS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/>
              <a:t>‘</a:t>
            </a:r>
            <a:r>
              <a:rPr lang="ko-KR" altLang="en-US" sz="1200" dirty="0" err="1"/>
              <a:t>법정동</a:t>
            </a:r>
            <a:r>
              <a:rPr lang="en-US" altLang="ko-KR" sz="1200" dirty="0"/>
              <a:t>’</a:t>
            </a:r>
            <a:r>
              <a:rPr lang="ko-KR" altLang="en-US" sz="1200" dirty="0"/>
              <a:t>별 아파트 정보 제공 </a:t>
            </a:r>
            <a:endParaRPr lang="en-US" altLang="ko-KR" sz="12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/>
              <a:t>건축물대장에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아파트＇로</a:t>
            </a:r>
            <a:r>
              <a:rPr lang="ko-KR" altLang="en-US" sz="1200" dirty="0"/>
              <a:t> 정의된 건축물을 아파트로 정의</a:t>
            </a:r>
            <a:endParaRPr lang="en-US" altLang="ko-KR" sz="12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/>
              <a:t>Input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로 사용</a:t>
            </a:r>
            <a:endParaRPr lang="en-US" altLang="ko-KR" sz="1200" dirty="0"/>
          </a:p>
          <a:p>
            <a:pPr lvl="2">
              <a:lnSpc>
                <a:spcPct val="200000"/>
              </a:lnSpc>
            </a:pPr>
            <a:endParaRPr lang="en-US" altLang="ko-KR" sz="11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New Land </a:t>
            </a:r>
            <a:r>
              <a:rPr lang="en-US" altLang="ko-KR" dirty="0" err="1"/>
              <a:t>Naver</a:t>
            </a:r>
            <a:endParaRPr lang="en-US" altLang="ko-KR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/>
              <a:t>아파트의 개별 특성을 나타내는 변수들 </a:t>
            </a:r>
            <a:r>
              <a:rPr lang="ko-KR" altLang="en-US" sz="1200" dirty="0" err="1"/>
              <a:t>크롤링</a:t>
            </a:r>
            <a:endParaRPr lang="en-US" altLang="ko-KR" sz="12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/>
              <a:t>공통되는 아파트 단지의 특성을 </a:t>
            </a:r>
            <a:r>
              <a:rPr lang="en-US" altLang="ko-KR" sz="1200" dirty="0"/>
              <a:t>Multi index</a:t>
            </a:r>
            <a:r>
              <a:rPr lang="ko-KR" altLang="en-US" sz="1200" dirty="0"/>
              <a:t>로 지정하여</a:t>
            </a:r>
            <a:br>
              <a:rPr lang="en-US" altLang="ko-KR" sz="1200" dirty="0"/>
            </a:br>
            <a:r>
              <a:rPr lang="ko-KR" altLang="en-US" sz="1200" dirty="0" err="1"/>
              <a:t>면적별</a:t>
            </a:r>
            <a:r>
              <a:rPr lang="ko-KR" altLang="en-US" sz="1200" dirty="0"/>
              <a:t> 유형에 따라 데이터를 </a:t>
            </a:r>
            <a:r>
              <a:rPr lang="ko-KR" altLang="en-US" sz="1200" dirty="0" err="1"/>
              <a:t>재분류</a:t>
            </a:r>
            <a:endParaRPr lang="en-US" altLang="ko-KR" sz="1200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/>
              <a:t>면적별로 정리된 데이터를 국토교통부 실거래가 데이터와</a:t>
            </a:r>
            <a:br>
              <a:rPr lang="en-US" altLang="ko-KR" sz="1200" dirty="0"/>
            </a:br>
            <a:r>
              <a:rPr lang="ko-KR" altLang="en-US" sz="1200" dirty="0"/>
              <a:t>매칭시켜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층＇과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거래가격＇을</a:t>
            </a:r>
            <a:r>
              <a:rPr lang="ko-KR" altLang="en-US" sz="1200" dirty="0"/>
              <a:t> 포함하는 데이터를 산출 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78414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E686-68A9-47B9-8732-675926C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49"/>
            <a:ext cx="10515600" cy="89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/>
              <a:t> Data</a:t>
            </a:r>
            <a:endParaRPr lang="ko-KR" altLang="en-US" sz="3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F6837F-C596-4732-AE8E-CFD27DE35DA3}"/>
              </a:ext>
            </a:extLst>
          </p:cNvPr>
          <p:cNvSpPr/>
          <p:nvPr/>
        </p:nvSpPr>
        <p:spPr>
          <a:xfrm>
            <a:off x="563418" y="1675380"/>
            <a:ext cx="10649527" cy="50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최종적으로 산출된 데이터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중복되는 데이터를 </a:t>
            </a:r>
            <a:r>
              <a:rPr lang="ko-KR" altLang="en-US" sz="1200" dirty="0" err="1"/>
              <a:t>전처리하여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면적별</a:t>
            </a:r>
            <a:r>
              <a:rPr lang="ko-KR" altLang="en-US" sz="1200" dirty="0"/>
              <a:t> 유형에 따라 데이터를 분류할 경우 총 </a:t>
            </a:r>
            <a:r>
              <a:rPr lang="en-US" altLang="ko-KR" sz="1200" dirty="0"/>
              <a:t>16,690</a:t>
            </a:r>
            <a:r>
              <a:rPr lang="ko-KR" altLang="en-US" sz="1200" dirty="0"/>
              <a:t>개 데이터 확보</a:t>
            </a:r>
            <a:br>
              <a:rPr lang="en-US" altLang="ko-KR" sz="1200" dirty="0"/>
            </a:br>
            <a:r>
              <a:rPr lang="ko-KR" altLang="en-US" sz="1200" dirty="0"/>
              <a:t> 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일부 아파트의 경우 특정 </a:t>
            </a:r>
            <a:r>
              <a:rPr lang="ko-KR" altLang="en-US" sz="1200" dirty="0" err="1"/>
              <a:t>변수값을</a:t>
            </a:r>
            <a:r>
              <a:rPr lang="ko-KR" altLang="en-US" sz="1200" dirty="0"/>
              <a:t> 제공하지 않아 변수에 </a:t>
            </a:r>
            <a:r>
              <a:rPr lang="en-US" altLang="ko-KR" sz="1200" dirty="0"/>
              <a:t>Nan </a:t>
            </a:r>
            <a:r>
              <a:rPr lang="ko-KR" altLang="en-US" sz="1200" dirty="0"/>
              <a:t>값이 입력되어 있는 경우 </a:t>
            </a:r>
            <a:br>
              <a:rPr lang="en-US" altLang="ko-KR" sz="1200" dirty="0"/>
            </a:br>
            <a:r>
              <a:rPr lang="ko-KR" altLang="en-US" sz="1200" dirty="0"/>
              <a:t>해당 행의 데이터를 제외하는 과정을 거쳐 면적별로 분류된 </a:t>
            </a:r>
            <a:r>
              <a:rPr lang="en-US" altLang="ko-KR" sz="1200" dirty="0"/>
              <a:t>13,659</a:t>
            </a:r>
            <a:r>
              <a:rPr lang="ko-KR" altLang="en-US" sz="1200" dirty="0"/>
              <a:t>개 데이터 확보</a:t>
            </a:r>
            <a:br>
              <a:rPr lang="en-US" altLang="ko-KR" sz="1200" dirty="0"/>
            </a:b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각 아파트별 정보를 확인하기 위해 </a:t>
            </a:r>
            <a:r>
              <a:rPr lang="ko-KR" altLang="en-US" sz="1200" dirty="0" err="1"/>
              <a:t>면적별</a:t>
            </a:r>
            <a:r>
              <a:rPr lang="ko-KR" altLang="en-US" sz="1200" dirty="0"/>
              <a:t> 분류가 아닌 아파트별로 분류된 </a:t>
            </a:r>
            <a:r>
              <a:rPr lang="en-US" altLang="ko-KR" sz="1200" dirty="0"/>
              <a:t>2,662</a:t>
            </a:r>
            <a:r>
              <a:rPr lang="ko-KR" altLang="en-US" sz="1200" dirty="0"/>
              <a:t>개 데이터 확보</a:t>
            </a:r>
            <a:br>
              <a:rPr lang="en-US" altLang="ko-KR" sz="1200" dirty="0"/>
            </a:b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17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분기 기준의 실거래가 정보와 매칭시켜 </a:t>
            </a:r>
            <a:r>
              <a:rPr lang="en-US" altLang="ko-KR" sz="1200" dirty="0"/>
              <a:t>18,649</a:t>
            </a:r>
            <a:r>
              <a:rPr lang="ko-KR" altLang="en-US" sz="1200" dirty="0"/>
              <a:t>개의 데이터 수집 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20</a:t>
            </a:r>
            <a:r>
              <a:rPr lang="ko-KR" altLang="en-US" sz="1200" dirty="0"/>
              <a:t>년 </a:t>
            </a:r>
            <a:r>
              <a:rPr lang="en-US" altLang="ko-KR" sz="1200" dirty="0"/>
              <a:t>4</a:t>
            </a:r>
            <a:r>
              <a:rPr lang="ko-KR" altLang="en-US" sz="1200" dirty="0"/>
              <a:t>분기 기준의 실거래가 정보와 매칭시켜 </a:t>
            </a:r>
            <a:r>
              <a:rPr lang="en-US" altLang="ko-KR" sz="1200" dirty="0"/>
              <a:t>9,902</a:t>
            </a:r>
            <a:r>
              <a:rPr lang="ko-KR" altLang="en-US" sz="1200" dirty="0"/>
              <a:t>개의 데이터 수집</a:t>
            </a:r>
            <a:br>
              <a:rPr lang="en-US" altLang="ko-KR" sz="1200" dirty="0"/>
            </a:b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17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분기와 </a:t>
            </a:r>
            <a:r>
              <a:rPr lang="en-US" altLang="ko-KR" sz="1200" dirty="0"/>
              <a:t>20</a:t>
            </a:r>
            <a:r>
              <a:rPr lang="ko-KR" altLang="en-US" sz="1200" dirty="0"/>
              <a:t>년 </a:t>
            </a:r>
            <a:r>
              <a:rPr lang="en-US" altLang="ko-KR" sz="1200" dirty="0"/>
              <a:t>4</a:t>
            </a:r>
            <a:r>
              <a:rPr lang="ko-KR" altLang="en-US" sz="1200" dirty="0"/>
              <a:t>분기 두 시점 모두에서 거래가 이루어진 아파트를 대상으로 데이터를 취합하여</a:t>
            </a:r>
            <a:br>
              <a:rPr lang="en-US" altLang="ko-KR" sz="1200" dirty="0"/>
            </a:br>
            <a:r>
              <a:rPr lang="en-US" altLang="ko-KR" sz="1200" dirty="0"/>
              <a:t>3,222</a:t>
            </a:r>
            <a:r>
              <a:rPr lang="ko-KR" altLang="en-US" sz="1200" dirty="0"/>
              <a:t>개 데이터를 수집  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A6A5D-86DD-4AA9-80DF-384BD77E4778}"/>
              </a:ext>
            </a:extLst>
          </p:cNvPr>
          <p:cNvSpPr txBox="1"/>
          <p:nvPr/>
        </p:nvSpPr>
        <p:spPr>
          <a:xfrm>
            <a:off x="9152418" y="3327764"/>
            <a:ext cx="262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ym typeface="Wingdings" panose="05000000000000000000" pitchFamily="2" charset="2"/>
              </a:rPr>
              <a:t> </a:t>
            </a:r>
            <a:r>
              <a:rPr lang="ko-KR" altLang="en-US" sz="1100" b="1" dirty="0" err="1">
                <a:sym typeface="Wingdings" panose="05000000000000000000" pitchFamily="2" charset="2"/>
              </a:rPr>
              <a:t>면적별</a:t>
            </a:r>
            <a:r>
              <a:rPr lang="ko-KR" altLang="en-US" sz="1100" b="1" dirty="0">
                <a:sym typeface="Wingdings" panose="05000000000000000000" pitchFamily="2" charset="2"/>
              </a:rPr>
              <a:t> 데이터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4BD6F-DD92-41D8-ABD3-17DD6D44036F}"/>
              </a:ext>
            </a:extLst>
          </p:cNvPr>
          <p:cNvSpPr txBox="1"/>
          <p:nvPr/>
        </p:nvSpPr>
        <p:spPr>
          <a:xfrm>
            <a:off x="9152418" y="3961873"/>
            <a:ext cx="262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ym typeface="Wingdings" panose="05000000000000000000" pitchFamily="2" charset="2"/>
              </a:rPr>
              <a:t> </a:t>
            </a:r>
            <a:r>
              <a:rPr lang="ko-KR" altLang="en-US" sz="1100" b="1" dirty="0">
                <a:sym typeface="Wingdings" panose="05000000000000000000" pitchFamily="2" charset="2"/>
              </a:rPr>
              <a:t>아파트별 데이터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A2668-BEA4-49BE-B58D-548D12395193}"/>
              </a:ext>
            </a:extLst>
          </p:cNvPr>
          <p:cNvSpPr txBox="1"/>
          <p:nvPr/>
        </p:nvSpPr>
        <p:spPr>
          <a:xfrm>
            <a:off x="9152418" y="4519704"/>
            <a:ext cx="262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ym typeface="Wingdings" panose="05000000000000000000" pitchFamily="2" charset="2"/>
              </a:rPr>
              <a:t> 17</a:t>
            </a:r>
            <a:r>
              <a:rPr lang="ko-KR" altLang="en-US" sz="1100" b="1" dirty="0">
                <a:sym typeface="Wingdings" panose="05000000000000000000" pitchFamily="2" charset="2"/>
              </a:rPr>
              <a:t>년 </a:t>
            </a:r>
            <a:r>
              <a:rPr lang="en-US" altLang="ko-KR" sz="1100" b="1" dirty="0">
                <a:sym typeface="Wingdings" panose="05000000000000000000" pitchFamily="2" charset="2"/>
              </a:rPr>
              <a:t>2</a:t>
            </a:r>
            <a:r>
              <a:rPr lang="ko-KR" altLang="en-US" sz="1100" b="1" dirty="0">
                <a:sym typeface="Wingdings" panose="05000000000000000000" pitchFamily="2" charset="2"/>
              </a:rPr>
              <a:t>분기 데이터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54350-3B33-4B50-B419-9D4D32D4C933}"/>
              </a:ext>
            </a:extLst>
          </p:cNvPr>
          <p:cNvSpPr txBox="1"/>
          <p:nvPr/>
        </p:nvSpPr>
        <p:spPr>
          <a:xfrm>
            <a:off x="9152418" y="5054457"/>
            <a:ext cx="262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ym typeface="Wingdings" panose="05000000000000000000" pitchFamily="2" charset="2"/>
              </a:rPr>
              <a:t> 20</a:t>
            </a:r>
            <a:r>
              <a:rPr lang="ko-KR" altLang="en-US" sz="1100" b="1" dirty="0">
                <a:sym typeface="Wingdings" panose="05000000000000000000" pitchFamily="2" charset="2"/>
              </a:rPr>
              <a:t>년 </a:t>
            </a:r>
            <a:r>
              <a:rPr lang="en-US" altLang="ko-KR" sz="1100" b="1" dirty="0">
                <a:sym typeface="Wingdings" panose="05000000000000000000" pitchFamily="2" charset="2"/>
              </a:rPr>
              <a:t>4</a:t>
            </a:r>
            <a:r>
              <a:rPr lang="ko-KR" altLang="en-US" sz="1100" b="1" dirty="0">
                <a:sym typeface="Wingdings" panose="05000000000000000000" pitchFamily="2" charset="2"/>
              </a:rPr>
              <a:t>분기 데이터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4B1F92-6257-43DC-8B55-BDA278BBD6B8}"/>
              </a:ext>
            </a:extLst>
          </p:cNvPr>
          <p:cNvSpPr txBox="1"/>
          <p:nvPr/>
        </p:nvSpPr>
        <p:spPr>
          <a:xfrm>
            <a:off x="9152418" y="5765480"/>
            <a:ext cx="2621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ym typeface="Wingdings" panose="05000000000000000000" pitchFamily="2" charset="2"/>
              </a:rPr>
              <a:t> </a:t>
            </a:r>
            <a:r>
              <a:rPr lang="ko-KR" altLang="en-US" sz="1100" b="1" dirty="0">
                <a:sym typeface="Wingdings" panose="05000000000000000000" pitchFamily="2" charset="2"/>
              </a:rPr>
              <a:t>실거래가 비교 데이터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060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7A2A5E6A1B9E4DA51E3ADB30C67862" ma:contentTypeVersion="9" ma:contentTypeDescription="새 문서를 만듭니다." ma:contentTypeScope="" ma:versionID="89a7073533b3ec80d309bfff4568de26">
  <xsd:schema xmlns:xsd="http://www.w3.org/2001/XMLSchema" xmlns:xs="http://www.w3.org/2001/XMLSchema" xmlns:p="http://schemas.microsoft.com/office/2006/metadata/properties" xmlns:ns3="0efa2203-844e-4436-96d8-34b2171af9e8" targetNamespace="http://schemas.microsoft.com/office/2006/metadata/properties" ma:root="true" ma:fieldsID="224375047a71f6c1d2abafb08f4bfbe7" ns3:_="">
    <xsd:import namespace="0efa2203-844e-4436-96d8-34b2171af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a2203-844e-4436-96d8-34b2171af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67FFE8-CB3A-4F06-B1D3-6ED00BC1F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0B2EE2-40B3-43CE-A2D6-FEEDDC1D4C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fa2203-844e-4436-96d8-34b2171af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B1E015-2F2D-470A-BFD1-220771699701}">
  <ds:schemaRefs>
    <ds:schemaRef ds:uri="http://schemas.microsoft.com/office/2006/documentManagement/types"/>
    <ds:schemaRef ds:uri="http://purl.org/dc/dcmitype/"/>
    <ds:schemaRef ds:uri="http://www.w3.org/XML/1998/namespace"/>
    <ds:schemaRef ds:uri="0efa2203-844e-4436-96d8-34b2171af9e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13560</TotalTime>
  <Words>5243</Words>
  <Application>Microsoft Office PowerPoint</Application>
  <PresentationFormat>와이드스크린</PresentationFormat>
  <Paragraphs>692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함초롬바탕</vt:lpstr>
      <vt:lpstr>Aharoni</vt:lpstr>
      <vt:lpstr>Arial</vt:lpstr>
      <vt:lpstr>Cambria Math</vt:lpstr>
      <vt:lpstr>Wingdings</vt:lpstr>
      <vt:lpstr>Office 테마</vt:lpstr>
      <vt:lpstr>The housing price premium associated with characteristics </vt:lpstr>
      <vt:lpstr>PowerPoint 프레젠테이션</vt:lpstr>
      <vt:lpstr> Domestic research</vt:lpstr>
      <vt:lpstr> Domestic research</vt:lpstr>
      <vt:lpstr> School Quality Variable</vt:lpstr>
      <vt:lpstr> Current Status</vt:lpstr>
      <vt:lpstr> Current Status</vt:lpstr>
      <vt:lpstr> Data Source</vt:lpstr>
      <vt:lpstr> Data</vt:lpstr>
      <vt:lpstr> Data</vt:lpstr>
      <vt:lpstr> Descriptive Statistics</vt:lpstr>
      <vt:lpstr> Descriptive Statistics</vt:lpstr>
      <vt:lpstr> Descriptive Statistics</vt:lpstr>
      <vt:lpstr> Descriptive Statistics</vt:lpstr>
      <vt:lpstr> Descriptive Statistics</vt:lpstr>
      <vt:lpstr> Descriptive Statistics</vt:lpstr>
      <vt:lpstr> Regression result</vt:lpstr>
      <vt:lpstr> Regression result</vt:lpstr>
      <vt:lpstr> Target</vt:lpstr>
      <vt:lpstr>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real estate agents have information advantages in housing markets?</dc:title>
  <dc:creator>KimYihwan</dc:creator>
  <cp:lastModifiedBy>yihwan kim</cp:lastModifiedBy>
  <cp:revision>156</cp:revision>
  <cp:lastPrinted>2020-09-09T12:49:49Z</cp:lastPrinted>
  <dcterms:created xsi:type="dcterms:W3CDTF">2020-09-07T17:04:36Z</dcterms:created>
  <dcterms:modified xsi:type="dcterms:W3CDTF">2021-05-04T14:49:46Z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0x010100357A2A5E6A1B9E4DA51E3ADB30C67862</vt:lpwstr>
  </property>
</Properties>
</file>