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7" r:id="rId5"/>
    <p:sldId id="268" r:id="rId6"/>
    <p:sldId id="271" r:id="rId7"/>
    <p:sldId id="272" r:id="rId8"/>
    <p:sldId id="273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FC26-970C-4210-A2AD-502B8223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BDDE5-CBEE-4650-A56E-E74B84D77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964C6-FF0C-4393-AAAF-D9A51EC4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B0EF1-CAD7-4031-BA20-20FC37F9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C64BF-F40D-4526-ABA6-908600B3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BCDB2-FFF7-43D8-AC78-E9A5539A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F2136-CA5B-4D97-AA4C-53B218D06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3B80-4241-4ECB-8BE9-EC3D6BC7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F1371-0440-4207-AEFA-9DBFEDA5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69F9-CC6D-49E3-849B-BE6571D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46C6B-D8C4-444E-A75D-A8A644BE7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E002A-2B66-44F6-9D76-239D4C7A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8D488-F865-4BC1-8B2F-69B1ACB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499D4-D23B-487E-AB59-040370A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7D7EA-D420-420D-AABE-A75EA217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772D3-36DE-4F95-89E0-0FD0D7A8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7D34C-C556-48FA-A536-DE5EF792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EEA86-E5B6-46B1-843F-5B267668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78419-E471-4C8C-A461-908DEC02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EFAD9-2757-4328-94AE-F9D366B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7F35D-360D-4A21-8484-19852A13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16E19-9EF8-4A53-98BF-07DD2B4C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11525-0917-47D8-B3EA-EAE61BDA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0260A-7E42-4AD8-9291-97296905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45D9E-0223-466A-B6E3-DAAB8B60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C585D-7093-4F18-B2C4-882345A0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489CA-F0E9-4DF5-827D-BBF36E8ED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EAB0AC-F708-4EB2-971D-4DB20D35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10133-1A1D-48FD-85B2-C0EC04D9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7D9AF-8325-4E53-9E4E-2817C248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6D2C-0469-4AC0-8C50-DA85A4D8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2577-74ED-4F8D-BC50-77A293A4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CCAEA-382A-43BB-91B5-95482BCA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7FD8B-819D-4CCE-9765-CB04B368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788CC-2A6D-49F0-BD2E-0FF4D8AA7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9AD30-FA34-46BF-9B22-19A98E361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DCCC7-30F1-455B-8A36-51FFD6B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C1392-C132-4A59-8109-D1620799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79832-5492-4071-997B-2685D1B5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2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5A3F2-B23C-4B4E-862C-038DF114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2BA511-188D-4F29-A586-D7EB2E36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8DEA2-5E24-47A3-B3C9-28B87020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389F6-C5B7-4758-A5BB-48C49876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FA6C3E-1E08-4E73-890C-AD1F4A81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DE5DD6-6754-4AAB-B762-3ADD52D6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558CF-2E2A-4346-B71D-FA97DFB0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33253-7F59-46F2-9F79-151AF2F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D428B-8A2C-49D5-B063-783C42C4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E7EC2-B4E9-4AAD-97E6-F130501E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42AED-CBAD-4406-9E7F-B47DE27E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25B23-0EA3-4B90-90F8-CDC9A84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AEB11-7EF1-412E-A886-1972E65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4E66C-FF39-4227-B07D-031A161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89079-C7FD-45CC-9706-EFFEC6E5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7767D-F15A-44C5-BE6C-A24A63B3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0BA1E-F1F6-4055-8B3D-F51A5F5E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E18E6-CEB5-40DA-968D-E9B65FBA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AB964-9630-47FA-8AEC-AE9D265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B6481-95D0-4AE1-89F1-01256094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25FBA-F246-4286-A9C6-B517FA7A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FEEDB-4B6F-4915-9B7F-9B8014014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A060-BD32-4E2C-A183-017D5C2A5F8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024C-9335-4E03-A8CA-93B12A4A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1556A-3825-411B-9CC2-59D3B1788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370D5-C59A-4044-8A76-B75978F7D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dirty="0"/>
            </a:br>
            <a:r>
              <a:rPr lang="ko-KR" altLang="en-US" dirty="0"/>
              <a:t> 지역축제</a:t>
            </a:r>
            <a:br>
              <a:rPr lang="en-US" altLang="ko-KR" dirty="0"/>
            </a:br>
            <a:r>
              <a:rPr lang="ko-KR" altLang="en-US" b="1" dirty="0"/>
              <a:t>방문객예측모델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57098-FCEB-4FFD-8D51-5067ECC5F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739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소프트웨어융합학과</a:t>
            </a:r>
          </a:p>
          <a:p>
            <a:pPr algn="r"/>
            <a:r>
              <a:rPr lang="en-US" altLang="ko-KR" dirty="0"/>
              <a:t>2017103728</a:t>
            </a:r>
          </a:p>
          <a:p>
            <a:pPr algn="r"/>
            <a:r>
              <a:rPr lang="ko-KR" altLang="en-US" dirty="0"/>
              <a:t>배이지</a:t>
            </a:r>
            <a:endParaRPr lang="en-US" altLang="ko-KR" dirty="0"/>
          </a:p>
          <a:p>
            <a:pPr algn="r"/>
            <a:r>
              <a:rPr lang="en-US" altLang="ko-KR" dirty="0"/>
              <a:t>2020-05-22</a:t>
            </a:r>
            <a:endParaRPr lang="ko-KR" altLang="en-US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6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To do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42"/>
            <a:ext cx="10515600" cy="335188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/>
              <a:t>최고 기온 평균값 계산하기 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모델 구현 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62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72C5E9-F60C-4984-8890-AA4FF3B1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26" y="0"/>
            <a:ext cx="884774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6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0461BF4-A16A-454F-B821-EF4DB0CD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 err="1"/>
              <a:t>평균날씨정보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크롤링</a:t>
            </a:r>
            <a:endParaRPr lang="ko-KR" altLang="en-US" sz="36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70B0F23-28B1-4054-A160-38714FF2694A}"/>
              </a:ext>
            </a:extLst>
          </p:cNvPr>
          <p:cNvGrpSpPr/>
          <p:nvPr/>
        </p:nvGrpSpPr>
        <p:grpSpPr>
          <a:xfrm>
            <a:off x="2447094" y="1469073"/>
            <a:ext cx="6842752" cy="5191125"/>
            <a:chOff x="651850" y="1466850"/>
            <a:chExt cx="6842752" cy="51911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759BDC1-75BC-4F45-97CE-A2240EE8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477" y="1466850"/>
              <a:ext cx="6715125" cy="39243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9398F8-9220-4F91-87D2-A689D4B2E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850" y="5391150"/>
              <a:ext cx="6677025" cy="12668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BBDFC3-978F-4AB1-A806-2917843FD3DB}"/>
                </a:ext>
              </a:extLst>
            </p:cNvPr>
            <p:cNvSpPr/>
            <p:nvPr/>
          </p:nvSpPr>
          <p:spPr>
            <a:xfrm>
              <a:off x="651850" y="6199464"/>
              <a:ext cx="6677025" cy="45851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27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SNS </a:t>
            </a:r>
            <a:r>
              <a:rPr lang="ko-KR" altLang="en-US" sz="3600" b="1" dirty="0" err="1"/>
              <a:t>평균날씨정보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월별 날씨 데이터 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 지역별로 </a:t>
            </a:r>
            <a:r>
              <a:rPr lang="en-US" altLang="ko-KR" dirty="0"/>
              <a:t>csv</a:t>
            </a:r>
            <a:r>
              <a:rPr lang="ko-KR" altLang="en-US" dirty="0"/>
              <a:t>로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월별 날씨 데이터</a:t>
            </a:r>
            <a:br>
              <a:rPr lang="en-US" altLang="ko-KR" dirty="0"/>
            </a:br>
            <a:r>
              <a:rPr lang="en-US" altLang="ko-KR" dirty="0"/>
              <a:t>=&gt; csv</a:t>
            </a:r>
            <a:r>
              <a:rPr lang="ko-KR" altLang="en-US" dirty="0"/>
              <a:t> 파일 기준으로 해당 행사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개최 월에 맞는 월 날씨 데이터를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뺀다</a:t>
            </a:r>
            <a:r>
              <a:rPr lang="en-US" altLang="ko-KR" dirty="0"/>
              <a:t>. 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48249B-D0A2-4D14-A079-2345BE36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063" y="855483"/>
            <a:ext cx="4659643" cy="58969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237E27-805E-4753-840E-F7C12C4F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66" y="3744544"/>
            <a:ext cx="5215341" cy="24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1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상관관계분석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48351F-1070-4F19-96B3-BAA61CA8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60" y="2215231"/>
            <a:ext cx="5125814" cy="2613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BC20EF-880D-44EF-BEA4-D00D442687FB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DBEAA-E5BE-4930-9703-1702AF3BE305}"/>
              </a:ext>
            </a:extLst>
          </p:cNvPr>
          <p:cNvSpPr txBox="1"/>
          <p:nvPr/>
        </p:nvSpPr>
        <p:spPr>
          <a:xfrm>
            <a:off x="5894274" y="2596731"/>
            <a:ext cx="6067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u="sng" dirty="0"/>
              <a:t>기간</a:t>
            </a:r>
            <a:r>
              <a:rPr lang="ko-KR" altLang="en-US" sz="2000" dirty="0"/>
              <a:t>은 축제 인원과 </a:t>
            </a:r>
            <a:r>
              <a:rPr lang="ko-KR" altLang="en-US" sz="2000" b="1" dirty="0"/>
              <a:t>뚜렷한 상관관계</a:t>
            </a:r>
            <a:r>
              <a:rPr lang="ko-KR" altLang="en-US" sz="2000" dirty="0"/>
              <a:t>를 보인다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2000" u="sng" dirty="0"/>
              <a:t>KTX</a:t>
            </a:r>
            <a:r>
              <a:rPr lang="ko-KR" altLang="en-US" sz="2000" u="sng" dirty="0"/>
              <a:t>역</a:t>
            </a:r>
            <a:r>
              <a:rPr lang="ko-KR" altLang="en-US" sz="2000" dirty="0"/>
              <a:t>의 유무도 </a:t>
            </a:r>
            <a:r>
              <a:rPr lang="ko-KR" altLang="en-US" sz="2000" b="1" dirty="0"/>
              <a:t>뚜렷한 상관관계</a:t>
            </a:r>
            <a:r>
              <a:rPr lang="ko-KR" altLang="en-US" sz="2000" dirty="0"/>
              <a:t>를 보인다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2000" u="sng" dirty="0"/>
              <a:t>경제효과</a:t>
            </a:r>
            <a:r>
              <a:rPr lang="ko-KR" altLang="en-US" sz="2000" dirty="0"/>
              <a:t>는 축제인원과 </a:t>
            </a:r>
            <a:r>
              <a:rPr lang="ko-KR" altLang="en-US" sz="2000" b="1" dirty="0"/>
              <a:t>강한 상관관계</a:t>
            </a:r>
            <a:r>
              <a:rPr lang="ko-KR" altLang="en-US" sz="2000" dirty="0"/>
              <a:t>를 보인다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=&gt; </a:t>
            </a:r>
            <a:r>
              <a:rPr lang="ko-KR" altLang="en-US" sz="2000" dirty="0"/>
              <a:t>추후의 인원 예측 후 경제효과를 예측</a:t>
            </a:r>
          </a:p>
        </p:txBody>
      </p:sp>
    </p:spTree>
    <p:extLst>
      <p:ext uri="{BB962C8B-B14F-4D97-AF65-F5344CB8AC3E}">
        <p14:creationId xmlns:p14="http://schemas.microsoft.com/office/powerpoint/2010/main" val="416953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상관관계분석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C20EF-880D-44EF-BEA4-D00D442687FB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DBEAA-E5BE-4930-9703-1702AF3BE305}"/>
              </a:ext>
            </a:extLst>
          </p:cNvPr>
          <p:cNvSpPr txBox="1"/>
          <p:nvPr/>
        </p:nvSpPr>
        <p:spPr>
          <a:xfrm>
            <a:off x="1994289" y="5554188"/>
            <a:ext cx="889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u="sng" dirty="0"/>
              <a:t>평균기온 절댓값</a:t>
            </a:r>
            <a:r>
              <a:rPr lang="ko-KR" altLang="en-US" sz="2400" dirty="0"/>
              <a:t>과 </a:t>
            </a:r>
            <a:r>
              <a:rPr lang="ko-KR" altLang="en-US" sz="2400" u="sng" dirty="0"/>
              <a:t>최저기온 절대값</a:t>
            </a:r>
            <a:r>
              <a:rPr lang="ko-KR" altLang="en-US" sz="2400" dirty="0"/>
              <a:t>도 </a:t>
            </a:r>
            <a:r>
              <a:rPr lang="ko-KR" altLang="en-US" sz="2400" b="1" dirty="0"/>
              <a:t>약한 상관관계</a:t>
            </a:r>
            <a:r>
              <a:rPr lang="ko-KR" altLang="en-US" sz="2400" dirty="0"/>
              <a:t>를 보인다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B9756-5C3F-41B6-A74E-51D44045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70" y="2203824"/>
            <a:ext cx="4832629" cy="24503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6DEFF1-7FB1-467A-8FA0-3040FA15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73" y="2654215"/>
            <a:ext cx="5437077" cy="154956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EA5D8D2-B46B-4F28-BF79-3FC8737611F1}"/>
              </a:ext>
            </a:extLst>
          </p:cNvPr>
          <p:cNvSpPr/>
          <p:nvPr/>
        </p:nvSpPr>
        <p:spPr>
          <a:xfrm>
            <a:off x="5847403" y="3052010"/>
            <a:ext cx="593558" cy="540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8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상관관계분석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C20EF-880D-44EF-BEA4-D00D442687FB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DBEAA-E5BE-4930-9703-1702AF3BE305}"/>
              </a:ext>
            </a:extLst>
          </p:cNvPr>
          <p:cNvSpPr txBox="1"/>
          <p:nvPr/>
        </p:nvSpPr>
        <p:spPr>
          <a:xfrm>
            <a:off x="5766537" y="2721114"/>
            <a:ext cx="619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u="sng" dirty="0"/>
              <a:t>평균 운량</a:t>
            </a:r>
            <a:r>
              <a:rPr lang="ko-KR" altLang="en-US" sz="2000" dirty="0"/>
              <a:t>은 축제 인원과 </a:t>
            </a:r>
            <a:r>
              <a:rPr lang="ko-KR" altLang="en-US" sz="2000" b="1" dirty="0"/>
              <a:t>약한 상관관계</a:t>
            </a:r>
            <a:r>
              <a:rPr lang="ko-KR" altLang="en-US" sz="2000" dirty="0"/>
              <a:t>를 보인다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2000" u="sng" dirty="0"/>
              <a:t>평균 강수량</a:t>
            </a:r>
            <a:r>
              <a:rPr lang="ko-KR" altLang="en-US" sz="2000" dirty="0"/>
              <a:t>은</a:t>
            </a:r>
            <a:r>
              <a:rPr lang="ko-KR" altLang="en-US" sz="2000" b="1" dirty="0"/>
              <a:t> 상관관계가 거의 없다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4C2C79-D51B-4528-8EA6-09EF9CC4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3" y="2461107"/>
            <a:ext cx="5286884" cy="15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5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상관관계분석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C20EF-880D-44EF-BEA4-D00D442687FB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DBEAA-E5BE-4930-9703-1702AF3BE305}"/>
              </a:ext>
            </a:extLst>
          </p:cNvPr>
          <p:cNvSpPr txBox="1"/>
          <p:nvPr/>
        </p:nvSpPr>
        <p:spPr>
          <a:xfrm>
            <a:off x="2460457" y="5019259"/>
            <a:ext cx="8893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/>
              <a:t>Content </a:t>
            </a:r>
            <a:r>
              <a:rPr lang="ko-KR" altLang="en-US" sz="2400" dirty="0"/>
              <a:t>개수는 </a:t>
            </a:r>
            <a:r>
              <a:rPr lang="ko-KR" altLang="en-US" sz="2400" b="1" dirty="0"/>
              <a:t>강한 상관관계</a:t>
            </a:r>
            <a:r>
              <a:rPr lang="ko-KR" altLang="en-US" sz="2400" dirty="0"/>
              <a:t>를 보인다</a:t>
            </a:r>
            <a:r>
              <a:rPr lang="en-US" altLang="ko-KR" sz="2400" dirty="0"/>
              <a:t>.</a:t>
            </a:r>
            <a:r>
              <a:rPr lang="en-US" altLang="ko-KR" sz="2400" u="sng" dirty="0"/>
              <a:t> </a:t>
            </a:r>
            <a:endParaRPr lang="en-US" altLang="ko-KR" sz="2400" dirty="0"/>
          </a:p>
          <a:p>
            <a:r>
              <a:rPr lang="en-US" altLang="ko-KR" sz="2400" u="sng" dirty="0"/>
              <a:t>Positive content</a:t>
            </a:r>
            <a:r>
              <a:rPr lang="ko-KR" altLang="en-US" sz="2400" dirty="0"/>
              <a:t>는 </a:t>
            </a:r>
            <a:r>
              <a:rPr lang="ko-KR" altLang="en-US" sz="2400" b="1" dirty="0"/>
              <a:t>약한 상관관계</a:t>
            </a:r>
            <a:r>
              <a:rPr lang="ko-KR" altLang="en-US" sz="2400" dirty="0"/>
              <a:t>를 보인다</a:t>
            </a:r>
            <a:r>
              <a:rPr lang="en-US" altLang="ko-KR" sz="2400" dirty="0"/>
              <a:t>.</a:t>
            </a:r>
          </a:p>
          <a:p>
            <a:r>
              <a:rPr lang="en-US" altLang="ko-KR" sz="2400" u="sng" dirty="0"/>
              <a:t>Negative content</a:t>
            </a:r>
            <a:r>
              <a:rPr lang="ko-KR" altLang="en-US" sz="2400" dirty="0"/>
              <a:t>는 상관관계가 거의 없다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EA5D8D2-B46B-4F28-BF79-3FC8737611F1}"/>
              </a:ext>
            </a:extLst>
          </p:cNvPr>
          <p:cNvSpPr/>
          <p:nvPr/>
        </p:nvSpPr>
        <p:spPr>
          <a:xfrm>
            <a:off x="5847403" y="3052010"/>
            <a:ext cx="593558" cy="540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7195A9-E3F3-4AA5-8F52-EF6245B7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960" y="1846761"/>
            <a:ext cx="5370362" cy="1522081"/>
          </a:xfrm>
          <a:prstGeom prst="rect">
            <a:avLst/>
          </a:prstGeom>
        </p:spPr>
      </p:pic>
      <p:pic>
        <p:nvPicPr>
          <p:cNvPr id="9" name="_x360822448">
            <a:extLst>
              <a:ext uri="{FF2B5EF4-FFF2-40B4-BE49-F238E27FC236}">
                <a16:creationId xmlns:a16="http://schemas.microsoft.com/office/drawing/2014/main" id="{648E349F-3DCF-49DF-A79C-EDF2593F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02903"/>
            <a:ext cx="4535380" cy="111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C6E89-D494-460A-9005-F691CD570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429000"/>
            <a:ext cx="4326355" cy="7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5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독립변수 종속변수 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DBEAA-E5BE-4930-9703-1702AF3BE305}"/>
              </a:ext>
            </a:extLst>
          </p:cNvPr>
          <p:cNvSpPr txBox="1"/>
          <p:nvPr/>
        </p:nvSpPr>
        <p:spPr>
          <a:xfrm>
            <a:off x="988594" y="2828835"/>
            <a:ext cx="10214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종속변수</a:t>
            </a:r>
            <a:r>
              <a:rPr lang="en-US" altLang="ko-KR" sz="2400" dirty="0"/>
              <a:t>: </a:t>
            </a:r>
            <a:r>
              <a:rPr lang="ko-KR" altLang="en-US" sz="2400" dirty="0"/>
              <a:t>방문객수</a:t>
            </a:r>
            <a:endParaRPr lang="en-US" altLang="ko-KR" sz="2400" dirty="0"/>
          </a:p>
          <a:p>
            <a:r>
              <a:rPr lang="ko-KR" altLang="en-US" sz="2400" dirty="0"/>
              <a:t>설명변수</a:t>
            </a:r>
            <a:r>
              <a:rPr lang="en-US" altLang="ko-KR" sz="2400" dirty="0"/>
              <a:t>: </a:t>
            </a:r>
            <a:r>
              <a:rPr lang="ko-KR" altLang="en-US" sz="2400" dirty="0"/>
              <a:t>기간</a:t>
            </a:r>
            <a:r>
              <a:rPr lang="en-US" altLang="ko-KR" sz="2400" dirty="0"/>
              <a:t>, KTX</a:t>
            </a:r>
            <a:r>
              <a:rPr lang="ko-KR" altLang="en-US" sz="2400" dirty="0"/>
              <a:t>역</a:t>
            </a:r>
            <a:r>
              <a:rPr lang="en-US" altLang="ko-KR" sz="2400" dirty="0"/>
              <a:t>, </a:t>
            </a:r>
            <a:r>
              <a:rPr lang="ko-KR" altLang="en-US" sz="2400" dirty="0"/>
              <a:t>평균기온 절댓값</a:t>
            </a:r>
            <a:r>
              <a:rPr lang="en-US" altLang="ko-KR" sz="2400" dirty="0"/>
              <a:t>,</a:t>
            </a:r>
            <a:r>
              <a:rPr lang="ko-KR" altLang="en-US" sz="2400" dirty="0"/>
              <a:t> 최저기온 절대값</a:t>
            </a:r>
            <a:r>
              <a:rPr lang="en-US" altLang="ko-KR" sz="2400" dirty="0"/>
              <a:t>, </a:t>
            </a:r>
            <a:r>
              <a:rPr lang="ko-KR" altLang="en-US" sz="2400" dirty="0"/>
              <a:t>평균 운량</a:t>
            </a:r>
            <a:r>
              <a:rPr lang="en-US" altLang="ko-KR" sz="2400" dirty="0"/>
              <a:t>,                </a:t>
            </a:r>
          </a:p>
          <a:p>
            <a:r>
              <a:rPr lang="en-US" altLang="ko-KR" sz="2400" dirty="0"/>
              <a:t>              Content</a:t>
            </a:r>
            <a:r>
              <a:rPr lang="ko-KR" altLang="en-US" sz="2400" dirty="0"/>
              <a:t>개수</a:t>
            </a:r>
            <a:r>
              <a:rPr lang="en-US" altLang="ko-KR" sz="2400" dirty="0"/>
              <a:t>, Positive content</a:t>
            </a:r>
            <a:r>
              <a:rPr lang="ko-KR" altLang="en-US" sz="2400" dirty="0"/>
              <a:t>비율</a:t>
            </a:r>
            <a:r>
              <a:rPr lang="en-US" altLang="ko-KR" sz="2400" dirty="0"/>
              <a:t> 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556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사용할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sz="2400" dirty="0"/>
              <a:t>다중회귀모델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ko-KR" altLang="en-US" sz="2400" dirty="0"/>
              <a:t>독립변수가 여러 개이고</a:t>
            </a:r>
            <a:r>
              <a:rPr lang="en-US" altLang="ko-KR" sz="2400" dirty="0"/>
              <a:t>, </a:t>
            </a:r>
            <a:r>
              <a:rPr lang="ko-KR" altLang="en-US" sz="2400" dirty="0"/>
              <a:t>종속변수가 하나일 때 사용되는 분석기법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2) Bass </a:t>
            </a:r>
            <a:r>
              <a:rPr lang="ko-KR" altLang="en-US" sz="2400" dirty="0"/>
              <a:t>모형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상품이나 서비스의 수요량을 추정하는 확산모형으로서 수요량의 패턴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    S</a:t>
            </a:r>
            <a:r>
              <a:rPr lang="ko-KR" altLang="en-US" sz="2400" dirty="0"/>
              <a:t>자 형태의 곡선으로 추정하는 모형이다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b="1" dirty="0"/>
              <a:t>과거의 자료가 축적되어 있으면 정확하게 수요를 산출할 가능성</a:t>
            </a:r>
            <a:r>
              <a:rPr lang="ko-KR" altLang="en-US" sz="2400" dirty="0"/>
              <a:t>이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높아지며 수요자료가 없는 신제품의 수요까지 예측 가능하다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3) </a:t>
            </a:r>
            <a:r>
              <a:rPr lang="ko-KR" altLang="en-US" sz="2400" dirty="0"/>
              <a:t>하이브리드</a:t>
            </a:r>
            <a:r>
              <a:rPr lang="en-US" altLang="ko-KR" sz="2400" dirty="0"/>
              <a:t> </a:t>
            </a:r>
            <a:r>
              <a:rPr lang="ko-KR" altLang="en-US" sz="2400" dirty="0"/>
              <a:t>모형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다중회귀분석의 예측치를 </a:t>
            </a:r>
            <a:r>
              <a:rPr lang="en-US" altLang="ko-KR" sz="2400" dirty="0"/>
              <a:t>Bass </a:t>
            </a:r>
            <a:r>
              <a:rPr lang="ko-KR" altLang="en-US" sz="2400" dirty="0"/>
              <a:t>모형의 예측치로 보정하기 위함이다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7061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Symbol</vt:lpstr>
      <vt:lpstr>Office 테마</vt:lpstr>
      <vt:lpstr>  지역축제 방문객예측모델</vt:lpstr>
      <vt:lpstr>평균날씨정보 크롤링</vt:lpstr>
      <vt:lpstr>SNS 평균날씨정보 크롤링 수집</vt:lpstr>
      <vt:lpstr>상관관계분석</vt:lpstr>
      <vt:lpstr>상관관계분석</vt:lpstr>
      <vt:lpstr>상관관계분석</vt:lpstr>
      <vt:lpstr>상관관계분석</vt:lpstr>
      <vt:lpstr>독립변수 종속변수 설정</vt:lpstr>
      <vt:lpstr>사용할 알고리즘</vt:lpstr>
      <vt:lpstr>To do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지역축제 방문객예측모델</dc:title>
  <dc:creator>배 이지</dc:creator>
  <cp:lastModifiedBy>배 이지</cp:lastModifiedBy>
  <cp:revision>25</cp:revision>
  <dcterms:created xsi:type="dcterms:W3CDTF">2020-04-17T08:02:55Z</dcterms:created>
  <dcterms:modified xsi:type="dcterms:W3CDTF">2020-05-22T12:56:03Z</dcterms:modified>
</cp:coreProperties>
</file>