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5" r:id="rId5"/>
    <p:sldId id="272" r:id="rId6"/>
    <p:sldId id="276" r:id="rId7"/>
    <p:sldId id="277" r:id="rId8"/>
    <p:sldId id="27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2020-05-29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0461BF4-A16A-454F-B821-EF4DB0CD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 분석 최종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9C9F4-D9CD-4157-8706-7293D2A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212"/>
            <a:ext cx="4719252" cy="446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63C350-BA08-48D1-ADAC-47F5824B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63" y="2345823"/>
            <a:ext cx="4485398" cy="22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단순 다중선형회귀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1B0A9-FEFB-4B2F-B9A4-23FDC06B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36" y="1317332"/>
            <a:ext cx="6906711" cy="55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단순 다중선형회귀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C1233-0CE1-4F52-9318-EA612DAC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65" y="1741870"/>
            <a:ext cx="4997367" cy="377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A21BA-6381-4706-AE19-59FEEB2C298B}"/>
              </a:ext>
            </a:extLst>
          </p:cNvPr>
          <p:cNvSpPr txBox="1"/>
          <p:nvPr/>
        </p:nvSpPr>
        <p:spPr>
          <a:xfrm>
            <a:off x="1494518" y="3366990"/>
            <a:ext cx="6160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평균 적합도 </a:t>
            </a:r>
            <a:r>
              <a:rPr lang="en-US" altLang="ko-KR" sz="2800" b="1" dirty="0"/>
              <a:t>: 0.33</a:t>
            </a:r>
            <a:r>
              <a:rPr lang="ko-KR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9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BASS</a:t>
            </a:r>
            <a:r>
              <a:rPr lang="ko-KR" altLang="en-US" sz="3600" b="1" dirty="0"/>
              <a:t>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838200" y="141859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:</a:t>
            </a:r>
            <a:r>
              <a:rPr lang="ko-KR" altLang="en-US" sz="2400" dirty="0"/>
              <a:t> 상품이나 서비스의 수요량을 추정하는 확산모형으로 수요량의 패턴을</a:t>
            </a:r>
            <a:r>
              <a:rPr lang="ko-KR" altLang="en-US" sz="2400" b="1" dirty="0"/>
              <a:t> </a:t>
            </a:r>
            <a:br>
              <a:rPr lang="en-US" altLang="ko-KR" sz="2400" b="1" dirty="0"/>
            </a:br>
            <a:r>
              <a:rPr lang="en-US" altLang="ko-KR" sz="2400" b="1" dirty="0"/>
              <a:t>S</a:t>
            </a:r>
            <a:r>
              <a:rPr lang="ko-KR" altLang="en-US" sz="2400" b="1" dirty="0"/>
              <a:t>자 형태</a:t>
            </a:r>
            <a:r>
              <a:rPr lang="ko-KR" altLang="en-US" sz="2400" dirty="0"/>
              <a:t>의 곡선으로 추정하는 모형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21860-1056-44D4-8AC1-7B8831C842EE}"/>
              </a:ext>
            </a:extLst>
          </p:cNvPr>
          <p:cNvSpPr txBox="1"/>
          <p:nvPr/>
        </p:nvSpPr>
        <p:spPr>
          <a:xfrm>
            <a:off x="838200" y="416712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M: </a:t>
            </a:r>
            <a:r>
              <a:rPr lang="ko-KR" altLang="en-US" sz="2400" dirty="0"/>
              <a:t>최대 누적 값</a:t>
            </a:r>
            <a:r>
              <a:rPr lang="en-US" altLang="ko-KR" sz="2400" dirty="0"/>
              <a:t>, p: </a:t>
            </a:r>
            <a:r>
              <a:rPr lang="ko-KR" altLang="en-US" sz="2400" dirty="0"/>
              <a:t>혁신계수</a:t>
            </a:r>
            <a:r>
              <a:rPr lang="en-US" altLang="ko-KR" sz="2400" dirty="0"/>
              <a:t>, q: </a:t>
            </a:r>
            <a:r>
              <a:rPr lang="ko-KR" altLang="en-US" sz="2400" dirty="0"/>
              <a:t>모방계수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E26306-8BD1-4D37-A9B2-EAEAD088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2543938"/>
            <a:ext cx="6444184" cy="1170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721E9-EC07-484B-A3C8-EA0CB0F1D7AA}"/>
              </a:ext>
            </a:extLst>
          </p:cNvPr>
          <p:cNvSpPr txBox="1"/>
          <p:nvPr/>
        </p:nvSpPr>
        <p:spPr>
          <a:xfrm>
            <a:off x="838200" y="48501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각각의 </a:t>
            </a:r>
            <a:r>
              <a:rPr lang="en-US" altLang="ko-KR" sz="2400" dirty="0"/>
              <a:t>M, p, q</a:t>
            </a:r>
            <a:r>
              <a:rPr lang="ko-KR" altLang="en-US" sz="2400" dirty="0"/>
              <a:t>값을 계산하기 위해 이전 구매 및 수요량을 기반으로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b="1" dirty="0"/>
              <a:t>NLS</a:t>
            </a:r>
            <a:r>
              <a:rPr lang="ko-KR" altLang="en-US" sz="2400" dirty="0"/>
              <a:t>를 이용해 값을 구한다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5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BASS</a:t>
            </a:r>
            <a:r>
              <a:rPr lang="ko-KR" altLang="en-US" sz="3600" b="1" dirty="0"/>
              <a:t>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CCAAB-A47F-45EC-AFCD-E59AB3CC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70" y="1812040"/>
            <a:ext cx="6978575" cy="2033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74FB9-3ED4-4B54-800A-516127DF9ED4}"/>
              </a:ext>
            </a:extLst>
          </p:cNvPr>
          <p:cNvSpPr txBox="1"/>
          <p:nvPr/>
        </p:nvSpPr>
        <p:spPr>
          <a:xfrm>
            <a:off x="838200" y="4409234"/>
            <a:ext cx="1021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“</a:t>
            </a:r>
            <a:r>
              <a:rPr lang="en-US" altLang="ko-KR" sz="2400" dirty="0" err="1"/>
              <a:t>leastsq</a:t>
            </a:r>
            <a:r>
              <a:rPr lang="en-US" altLang="ko-KR" sz="2400" dirty="0"/>
              <a:t>”</a:t>
            </a:r>
            <a:r>
              <a:rPr lang="ko-KR" altLang="en-US" sz="2400" dirty="0"/>
              <a:t>를 이용해 비선형회귀로 계산하고 </a:t>
            </a:r>
            <a:endParaRPr lang="en-US" altLang="ko-KR" sz="2400" dirty="0"/>
          </a:p>
          <a:p>
            <a:pPr algn="ctr"/>
            <a:r>
              <a:rPr lang="ko-KR" altLang="en-US" sz="2400" dirty="0"/>
              <a:t>비선형회귀식의 계수 값을 </a:t>
            </a:r>
            <a:endParaRPr lang="en-US" altLang="ko-KR" sz="2400" dirty="0"/>
          </a:p>
          <a:p>
            <a:pPr algn="ctr"/>
            <a:r>
              <a:rPr lang="ko-KR" altLang="en-US" sz="2400" dirty="0"/>
              <a:t>계산한다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16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BASS</a:t>
            </a:r>
            <a:r>
              <a:rPr lang="ko-KR" altLang="en-US" sz="3600" b="1" dirty="0"/>
              <a:t>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5160C-311D-482E-8BBF-B4DC868E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7" y="1739078"/>
            <a:ext cx="5327947" cy="3379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89A1F7-F4CF-4C93-ACE0-94A0D0F5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1624998"/>
            <a:ext cx="4838663" cy="3493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E5631-D0AF-475D-852A-A9902977C572}"/>
              </a:ext>
            </a:extLst>
          </p:cNvPr>
          <p:cNvSpPr txBox="1"/>
          <p:nvPr/>
        </p:nvSpPr>
        <p:spPr>
          <a:xfrm>
            <a:off x="7190874" y="5186365"/>
            <a:ext cx="394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Cumulative Sale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942B5-C7F9-4271-99E1-0A0E6C887756}"/>
              </a:ext>
            </a:extLst>
          </p:cNvPr>
          <p:cNvSpPr txBox="1"/>
          <p:nvPr/>
        </p:nvSpPr>
        <p:spPr>
          <a:xfrm>
            <a:off x="1247274" y="5312060"/>
            <a:ext cx="394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Sale plot</a:t>
            </a:r>
          </a:p>
        </p:txBody>
      </p:sp>
    </p:spTree>
    <p:extLst>
      <p:ext uri="{BB962C8B-B14F-4D97-AF65-F5344CB8AC3E}">
        <p14:creationId xmlns:p14="http://schemas.microsoft.com/office/powerpoint/2010/main" val="312087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Hybrid </a:t>
            </a:r>
            <a:r>
              <a:rPr lang="ko-KR" altLang="en-US" sz="3600" b="1" dirty="0"/>
              <a:t>모형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20CE98A-C9D9-4D8D-BB77-35D8A7A0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선형회귀모델과 </a:t>
            </a:r>
            <a:r>
              <a:rPr lang="en-US" altLang="ko-KR" dirty="0"/>
              <a:t>Bass </a:t>
            </a:r>
            <a:r>
              <a:rPr lang="ko-KR" altLang="en-US" dirty="0"/>
              <a:t>모형을 결합한 형태이다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선형회귀모형의 예측치를 </a:t>
            </a:r>
            <a:r>
              <a:rPr lang="en-US" altLang="ko-KR" b="1" dirty="0"/>
              <a:t>Bass </a:t>
            </a:r>
            <a:r>
              <a:rPr lang="ko-KR" altLang="en-US" b="1" dirty="0"/>
              <a:t>모형으로 보정</a:t>
            </a:r>
            <a:r>
              <a:rPr lang="ko-KR" altLang="en-US" dirty="0"/>
              <a:t>하기 위함이다</a:t>
            </a:r>
            <a:r>
              <a:rPr lang="en-US" altLang="ko-KR" dirty="0"/>
              <a:t>. 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회귀모델과 </a:t>
            </a:r>
            <a:r>
              <a:rPr lang="en-US" altLang="ko-KR" dirty="0"/>
              <a:t>Bass </a:t>
            </a:r>
            <a:r>
              <a:rPr lang="ko-KR" altLang="en-US" dirty="0"/>
              <a:t>모형에 적절한 가중치를 두어 최소 </a:t>
            </a:r>
            <a:r>
              <a:rPr lang="en-US" altLang="ko-KR" dirty="0"/>
              <a:t>RMSE</a:t>
            </a:r>
            <a:r>
              <a:rPr lang="ko-KR" altLang="en-US" dirty="0"/>
              <a:t>를 내는 방법을 사용한다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Hybrid </a:t>
            </a:r>
            <a:r>
              <a:rPr lang="ko-KR" altLang="en-US" dirty="0"/>
              <a:t>모형을 만들고 이 중 </a:t>
            </a:r>
            <a:r>
              <a:rPr lang="en-US" altLang="ko-KR" dirty="0"/>
              <a:t>RMSE</a:t>
            </a:r>
            <a:r>
              <a:rPr lang="ko-KR" altLang="en-US" dirty="0"/>
              <a:t>가 가장 작을 때의 가중치를 선택한다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CC31B8-9B65-413A-9D4C-5A1D1F84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76" y="5435600"/>
            <a:ext cx="3842006" cy="8991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CFB5FB-D21B-4DC9-8E5A-1E29D55D01DD}"/>
              </a:ext>
            </a:extLst>
          </p:cNvPr>
          <p:cNvSpPr/>
          <p:nvPr/>
        </p:nvSpPr>
        <p:spPr>
          <a:xfrm>
            <a:off x="5037221" y="5807242"/>
            <a:ext cx="529390" cy="25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C7A67F-2AC0-4EDD-B77E-A50FB56A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21" y="5807242"/>
            <a:ext cx="336884" cy="2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42"/>
            <a:ext cx="10515600" cy="335188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축제 별 </a:t>
            </a:r>
            <a:r>
              <a:rPr lang="en-US" altLang="ko-KR" dirty="0"/>
              <a:t>Bass </a:t>
            </a:r>
            <a:r>
              <a:rPr lang="ko-KR" altLang="en-US" dirty="0"/>
              <a:t>모형 계산하기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Hybrid</a:t>
            </a:r>
            <a:r>
              <a:rPr lang="ko-KR" altLang="en-US" dirty="0"/>
              <a:t> 모델 구현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 지역축제 방문객예측모델</vt:lpstr>
      <vt:lpstr>상관관계 분석 최종</vt:lpstr>
      <vt:lpstr>단순 다중선형회귀</vt:lpstr>
      <vt:lpstr>단순 다중선형회귀</vt:lpstr>
      <vt:lpstr>BASS 모형</vt:lpstr>
      <vt:lpstr>BASS 모형</vt:lpstr>
      <vt:lpstr>BASS 모형</vt:lpstr>
      <vt:lpstr>Hybrid 모형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36</cp:revision>
  <dcterms:created xsi:type="dcterms:W3CDTF">2020-04-17T08:02:55Z</dcterms:created>
  <dcterms:modified xsi:type="dcterms:W3CDTF">2020-05-29T12:27:37Z</dcterms:modified>
</cp:coreProperties>
</file>