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8" r:id="rId4"/>
    <p:sldId id="279" r:id="rId5"/>
    <p:sldId id="281" r:id="rId6"/>
    <p:sldId id="272" r:id="rId7"/>
    <p:sldId id="283" r:id="rId8"/>
    <p:sldId id="273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FC26-970C-4210-A2AD-502B82239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BDDE5-CBEE-4650-A56E-E74B84D7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964C6-FF0C-4393-AAAF-D9A51EC4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B0EF1-CAD7-4031-BA20-20FC37F9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64BF-F40D-4526-ABA6-908600B3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BCDB2-FFF7-43D8-AC78-E9A5539A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F2136-CA5B-4D97-AA4C-53B218D0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3B80-4241-4ECB-8BE9-EC3D6BC7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F1371-0440-4207-AEFA-9DBFEDA5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69F9-CC6D-49E3-849B-BE6571D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546C6B-D8C4-444E-A75D-A8A644BE7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E002A-2B66-44F6-9D76-239D4C7A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8D488-F865-4BC1-8B2F-69B1ACB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499D4-D23B-487E-AB59-040370A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D7EA-D420-420D-AABE-A75EA217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772D3-36DE-4F95-89E0-0FD0D7A8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D34C-C556-48FA-A536-DE5EF79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EEA86-E5B6-46B1-843F-5B267668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78419-E471-4C8C-A461-908DEC02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EFAD9-2757-4328-94AE-F9D366B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F35D-360D-4A21-8484-19852A13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16E19-9EF8-4A53-98BF-07DD2B4C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11525-0917-47D8-B3EA-EAE61BD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0260A-7E42-4AD8-9291-97296905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45D9E-0223-466A-B6E3-DAAB8B6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C585D-7093-4F18-B2C4-882345A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489CA-F0E9-4DF5-827D-BBF36E8ED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EAB0AC-F708-4EB2-971D-4DB20D35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110133-1A1D-48FD-85B2-C0EC04D9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7D9AF-8325-4E53-9E4E-2817C24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6D2C-0469-4AC0-8C50-DA85A4D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2577-74ED-4F8D-BC50-77A293A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CAEA-382A-43BB-91B5-95482BCA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7FD8B-819D-4CCE-9765-CB04B368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788CC-2A6D-49F0-BD2E-0FF4D8AA7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9AD30-FA34-46BF-9B22-19A98E36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DCCC7-30F1-455B-8A36-51FFD6B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C1392-C132-4A59-8109-D1620799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79832-5492-4071-997B-2685D1B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2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A3F2-B23C-4B4E-862C-038DF11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2BA511-188D-4F29-A586-D7EB2E3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8DEA2-5E24-47A3-B3C9-28B87020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389F6-C5B7-4758-A5BB-48C498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A6C3E-1E08-4E73-890C-AD1F4A81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DE5DD6-6754-4AAB-B762-3ADD52D6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6558CF-2E2A-4346-B71D-FA97DFB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3253-7F59-46F2-9F79-151AF2F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D428B-8A2C-49D5-B063-783C42C4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E7EC2-B4E9-4AAD-97E6-F130501E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2AED-CBAD-4406-9E7F-B47DE27E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25B23-0EA3-4B90-90F8-CDC9A84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AEB11-7EF1-412E-A886-1972E653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E66C-FF39-4227-B07D-031A161C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C89079-C7FD-45CC-9706-EFFEC6E5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7767D-F15A-44C5-BE6C-A24A63B3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0BA1E-F1F6-4055-8B3D-F51A5F5E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E18E6-CEB5-40DA-968D-E9B65FBA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AB964-9630-47FA-8AEC-AE9D265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B6481-95D0-4AE1-89F1-01256094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25FBA-F246-4286-A9C6-B517FA7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EEDB-4B6F-4915-9B7F-9B801401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A060-BD32-4E2C-A183-017D5C2A5F8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024C-9335-4E03-A8CA-93B12A4A3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1556A-3825-411B-9CC2-59D3B1788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D6F-4140-4B24-B2ED-B1FD6B5FC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2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370D5-C59A-4044-8A76-B75978F7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r>
              <a:rPr lang="ko-KR" altLang="en-US" dirty="0"/>
              <a:t> 지역축제</a:t>
            </a:r>
            <a:br>
              <a:rPr lang="en-US" altLang="ko-KR" dirty="0"/>
            </a:br>
            <a:r>
              <a:rPr lang="ko-KR" altLang="en-US" b="1" dirty="0"/>
              <a:t>방문객예측모델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57098-FCEB-4FFD-8D51-5067ECC5F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739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소프트웨어융합학과</a:t>
            </a:r>
          </a:p>
          <a:p>
            <a:pPr algn="r"/>
            <a:r>
              <a:rPr lang="en-US" altLang="ko-KR" dirty="0"/>
              <a:t>2017103728</a:t>
            </a:r>
          </a:p>
          <a:p>
            <a:pPr algn="r"/>
            <a:r>
              <a:rPr lang="ko-KR" altLang="en-US" dirty="0"/>
              <a:t>배이지</a:t>
            </a:r>
            <a:endParaRPr lang="en-US" altLang="ko-KR" dirty="0"/>
          </a:p>
          <a:p>
            <a:pPr algn="r"/>
            <a:r>
              <a:rPr lang="en-US" altLang="ko-KR" dirty="0"/>
              <a:t>2020-06-05</a:t>
            </a:r>
            <a:endParaRPr lang="ko-KR" altLang="en-US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2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0461BF4-A16A-454F-B821-EF4DB0CD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다중선형회귀 분석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F3FE4-6010-413E-89D7-06D892A3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306" y="1302167"/>
            <a:ext cx="6962694" cy="13255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752A8CD-767D-4416-9A04-5DE80096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4" y="1270083"/>
            <a:ext cx="4717549" cy="51628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6B9F47-56E7-4147-8524-05DE591C926D}"/>
              </a:ext>
            </a:extLst>
          </p:cNvPr>
          <p:cNvSpPr/>
          <p:nvPr/>
        </p:nvSpPr>
        <p:spPr>
          <a:xfrm>
            <a:off x="5389563" y="1964948"/>
            <a:ext cx="3465679" cy="630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1544F-2E0A-4965-9F88-6BA695EE8FD2}"/>
              </a:ext>
            </a:extLst>
          </p:cNvPr>
          <p:cNvSpPr txBox="1"/>
          <p:nvPr/>
        </p:nvSpPr>
        <p:spPr>
          <a:xfrm>
            <a:off x="5389563" y="3429000"/>
            <a:ext cx="596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A42C5-70B5-4EE0-A87F-9F0F4AF1B699}"/>
              </a:ext>
            </a:extLst>
          </p:cNvPr>
          <p:cNvSpPr txBox="1"/>
          <p:nvPr/>
        </p:nvSpPr>
        <p:spPr>
          <a:xfrm>
            <a:off x="4737853" y="4039616"/>
            <a:ext cx="7267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훈련 세트와 테스트 세트 둘 다 </a:t>
            </a:r>
            <a:r>
              <a:rPr lang="en-US" altLang="ko-KR" sz="2400" b="1" dirty="0"/>
              <a:t>R-square </a:t>
            </a:r>
            <a:r>
              <a:rPr lang="ko-KR" altLang="en-US" sz="2400" b="1" dirty="0"/>
              <a:t>값이 작다</a:t>
            </a:r>
            <a:r>
              <a:rPr lang="en-US" altLang="ko-KR" sz="2400" b="1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400" b="1" dirty="0"/>
              <a:t>과소 적합</a:t>
            </a:r>
          </a:p>
        </p:txBody>
      </p:sp>
    </p:spTree>
    <p:extLst>
      <p:ext uri="{BB962C8B-B14F-4D97-AF65-F5344CB8AC3E}">
        <p14:creationId xmlns:p14="http://schemas.microsoft.com/office/powerpoint/2010/main" val="28032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3004E-434B-4ED0-A574-0AD3D40D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과소적합 해결을 위한 </a:t>
            </a:r>
            <a:r>
              <a:rPr lang="ko-KR" altLang="en-US" b="1" dirty="0" err="1"/>
              <a:t>라쏘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3A1E4-04EA-493E-B5A9-EA637A9A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모델에서 제외되는 특성이 생기게끔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 특성 선택이 자동으로 이뤄진다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Alpha: </a:t>
            </a:r>
            <a:r>
              <a:rPr lang="ko-KR" altLang="en-US" dirty="0"/>
              <a:t>계수를 </a:t>
            </a:r>
            <a:r>
              <a:rPr lang="en-US" altLang="ko-KR" dirty="0"/>
              <a:t>0</a:t>
            </a:r>
            <a:r>
              <a:rPr lang="ko-KR" altLang="en-US" dirty="0"/>
              <a:t>으로 보낼지를 조절하는 매개변수</a:t>
            </a:r>
            <a:endParaRPr lang="en-US" altLang="ko-KR" dirty="0"/>
          </a:p>
          <a:p>
            <a:r>
              <a:rPr lang="en-US" altLang="ko-KR" dirty="0" err="1"/>
              <a:t>Max_iter</a:t>
            </a:r>
            <a:r>
              <a:rPr lang="en-US" altLang="ko-KR" dirty="0"/>
              <a:t>: </a:t>
            </a:r>
            <a:r>
              <a:rPr lang="ko-KR" altLang="en-US" dirty="0"/>
              <a:t>반복 실행하는 최대횟수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Alpha</a:t>
            </a:r>
            <a:r>
              <a:rPr lang="ko-KR" altLang="en-US" dirty="0"/>
              <a:t>값을 낮추면 </a:t>
            </a:r>
            <a:r>
              <a:rPr lang="ko-KR" altLang="en-US" b="1" dirty="0"/>
              <a:t>모델의 복잡도가 증가</a:t>
            </a:r>
            <a:r>
              <a:rPr lang="ko-KR" altLang="en-US" dirty="0"/>
              <a:t>해 훈련 세트와 테스트세트에서의 </a:t>
            </a:r>
            <a:r>
              <a:rPr lang="ko-KR" altLang="en-US" b="1" dirty="0"/>
              <a:t>성능</a:t>
            </a:r>
            <a:r>
              <a:rPr lang="ko-KR" altLang="en-US" dirty="0"/>
              <a:t>이 좋아진다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61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3004E-434B-4ED0-A574-0AD3D40D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과소적합 해결을 위한 </a:t>
            </a:r>
            <a:r>
              <a:rPr lang="ko-KR" altLang="en-US" b="1" dirty="0" err="1"/>
              <a:t>라쏘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E2419-95AF-46B5-A8B2-11829FE3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80" y="1690688"/>
            <a:ext cx="6200773" cy="5167312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E7DAFE8-2026-4E9B-9C63-2BF9BCCA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27" y="1881605"/>
            <a:ext cx="4263189" cy="580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Alpha = 1</a:t>
            </a:r>
            <a:r>
              <a:rPr lang="ko-KR" altLang="en-US" sz="2000" dirty="0"/>
              <a:t>일 때</a:t>
            </a:r>
            <a:endParaRPr lang="en-US" altLang="ko-KR" sz="20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2577337-AA3F-44A6-BA55-CE62C0983A1C}"/>
              </a:ext>
            </a:extLst>
          </p:cNvPr>
          <p:cNvSpPr txBox="1">
            <a:spLocks/>
          </p:cNvSpPr>
          <p:nvPr/>
        </p:nvSpPr>
        <p:spPr>
          <a:xfrm>
            <a:off x="753978" y="3497513"/>
            <a:ext cx="4263189" cy="58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Alpha = 0.1</a:t>
            </a:r>
            <a:r>
              <a:rPr lang="ko-KR" altLang="en-US" sz="2000" dirty="0"/>
              <a:t>일 때</a:t>
            </a:r>
            <a:endParaRPr lang="en-US" altLang="ko-KR" sz="2000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8632696-4DEC-433E-9F39-33E0DB591771}"/>
              </a:ext>
            </a:extLst>
          </p:cNvPr>
          <p:cNvSpPr txBox="1">
            <a:spLocks/>
          </p:cNvSpPr>
          <p:nvPr/>
        </p:nvSpPr>
        <p:spPr>
          <a:xfrm>
            <a:off x="619627" y="5403767"/>
            <a:ext cx="4263189" cy="58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Alpha = 0.0001</a:t>
            </a:r>
            <a:r>
              <a:rPr lang="ko-KR" altLang="en-US" sz="2000" dirty="0"/>
              <a:t>일 때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A5BFF2-0A79-4FFA-BA1F-822E1E9E5A3B}"/>
              </a:ext>
            </a:extLst>
          </p:cNvPr>
          <p:cNvSpPr/>
          <p:nvPr/>
        </p:nvSpPr>
        <p:spPr>
          <a:xfrm>
            <a:off x="3284346" y="3054133"/>
            <a:ext cx="1614236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DE07A4-47CE-4A7B-B31E-2AF59D97F456}"/>
              </a:ext>
            </a:extLst>
          </p:cNvPr>
          <p:cNvSpPr/>
          <p:nvPr/>
        </p:nvSpPr>
        <p:spPr>
          <a:xfrm>
            <a:off x="3371399" y="4813660"/>
            <a:ext cx="1614236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4EEC64-FE6D-4D5C-B1AE-0C8F7A7A2BC1}"/>
              </a:ext>
            </a:extLst>
          </p:cNvPr>
          <p:cNvSpPr/>
          <p:nvPr/>
        </p:nvSpPr>
        <p:spPr>
          <a:xfrm>
            <a:off x="3264086" y="6492875"/>
            <a:ext cx="1614236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2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EDD6E-A9F2-4B37-BD24-058D44E2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과소적합 해결을 위한 </a:t>
            </a:r>
            <a:r>
              <a:rPr lang="ko-KR" altLang="en-US" b="1" dirty="0" err="1"/>
              <a:t>라쏘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4B3E4-3CB3-4B15-B6DD-336C295D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alpha</a:t>
            </a:r>
            <a:r>
              <a:rPr lang="ko-KR" altLang="en-US" dirty="0"/>
              <a:t>값의 변화에 따라 선택되는 특성의 수가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alpha</a:t>
            </a:r>
            <a:r>
              <a:rPr lang="ko-KR" altLang="en-US" dirty="0"/>
              <a:t>를 기본으로 설정해도 최대의 특성의 수를 가지게 되어 변함이 없다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 문제점</a:t>
            </a:r>
            <a:r>
              <a:rPr lang="en-US" altLang="ko-KR" dirty="0"/>
              <a:t>: </a:t>
            </a:r>
            <a:r>
              <a:rPr lang="ko-KR" altLang="en-US" dirty="0"/>
              <a:t>특성</a:t>
            </a:r>
            <a:r>
              <a:rPr lang="en-US" altLang="ko-KR" dirty="0"/>
              <a:t>(feature)</a:t>
            </a:r>
            <a:r>
              <a:rPr lang="ko-KR" altLang="en-US" dirty="0"/>
              <a:t>의 수가 적다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6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BASS</a:t>
            </a:r>
            <a:r>
              <a:rPr lang="ko-KR" altLang="en-US" sz="3600" b="1" dirty="0"/>
              <a:t> 모형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C20EF-880D-44EF-BEA4-D00D442687FB}"/>
              </a:ext>
            </a:extLst>
          </p:cNvPr>
          <p:cNvSpPr txBox="1"/>
          <p:nvPr/>
        </p:nvSpPr>
        <p:spPr>
          <a:xfrm>
            <a:off x="5638800" y="29758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DBEAA-E5BE-4930-9703-1702AF3BE305}"/>
              </a:ext>
            </a:extLst>
          </p:cNvPr>
          <p:cNvSpPr txBox="1"/>
          <p:nvPr/>
        </p:nvSpPr>
        <p:spPr>
          <a:xfrm>
            <a:off x="838200" y="141859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:</a:t>
            </a:r>
            <a:r>
              <a:rPr lang="ko-KR" altLang="en-US" sz="2400" dirty="0"/>
              <a:t> 상품이나 서비스의 수요량을 추정하는 확산모형으로 수요량의 패턴을</a:t>
            </a:r>
            <a:r>
              <a:rPr lang="ko-KR" altLang="en-US" sz="2400" b="1" dirty="0"/>
              <a:t> </a:t>
            </a:r>
            <a:br>
              <a:rPr lang="en-US" altLang="ko-KR" sz="2400" b="1" dirty="0"/>
            </a:br>
            <a:r>
              <a:rPr lang="en-US" altLang="ko-KR" sz="2400" b="1" dirty="0"/>
              <a:t>S</a:t>
            </a:r>
            <a:r>
              <a:rPr lang="ko-KR" altLang="en-US" sz="2400" b="1" dirty="0"/>
              <a:t>자 형태</a:t>
            </a:r>
            <a:r>
              <a:rPr lang="ko-KR" altLang="en-US" sz="2400" dirty="0"/>
              <a:t>의 곡선으로 추정하는 모형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21860-1056-44D4-8AC1-7B8831C842EE}"/>
              </a:ext>
            </a:extLst>
          </p:cNvPr>
          <p:cNvSpPr txBox="1"/>
          <p:nvPr/>
        </p:nvSpPr>
        <p:spPr>
          <a:xfrm>
            <a:off x="838200" y="416712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M: </a:t>
            </a:r>
            <a:r>
              <a:rPr lang="ko-KR" altLang="en-US" sz="2400" dirty="0"/>
              <a:t>최대 누적 값</a:t>
            </a:r>
            <a:r>
              <a:rPr lang="en-US" altLang="ko-KR" sz="2400" dirty="0"/>
              <a:t>, p: </a:t>
            </a:r>
            <a:r>
              <a:rPr lang="ko-KR" altLang="en-US" sz="2400" dirty="0"/>
              <a:t>혁신계수</a:t>
            </a:r>
            <a:r>
              <a:rPr lang="en-US" altLang="ko-KR" sz="2400" dirty="0"/>
              <a:t>, q: </a:t>
            </a:r>
            <a:r>
              <a:rPr lang="ko-KR" altLang="en-US" sz="2400" dirty="0"/>
              <a:t>모방계수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E26306-8BD1-4D37-A9B2-EAEAD088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2543938"/>
            <a:ext cx="6444184" cy="1170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721E9-EC07-484B-A3C8-EA0CB0F1D7AA}"/>
              </a:ext>
            </a:extLst>
          </p:cNvPr>
          <p:cNvSpPr txBox="1"/>
          <p:nvPr/>
        </p:nvSpPr>
        <p:spPr>
          <a:xfrm>
            <a:off x="838200" y="485018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각각의 </a:t>
            </a:r>
            <a:r>
              <a:rPr lang="en-US" altLang="ko-KR" sz="2400" dirty="0"/>
              <a:t>M, p, q</a:t>
            </a:r>
            <a:r>
              <a:rPr lang="ko-KR" altLang="en-US" sz="2400" dirty="0"/>
              <a:t>값을 계산하기 위해 이전 구매 및 수요량을 기반으로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b="1" dirty="0"/>
              <a:t>NLS</a:t>
            </a:r>
            <a:r>
              <a:rPr lang="ko-KR" altLang="en-US" sz="2400" dirty="0"/>
              <a:t>를 이용해 값을 구한다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85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148B9-BE56-4BD9-B804-7522863D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BASS</a:t>
            </a:r>
            <a:r>
              <a:rPr lang="ko-KR" altLang="en-US" b="1" dirty="0"/>
              <a:t> 모형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B4C2F-A38C-465F-95D1-2F94BC1A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이전의 존재하는 값이 </a:t>
            </a:r>
            <a:r>
              <a:rPr lang="en-US" altLang="ko-KR" dirty="0"/>
              <a:t>3</a:t>
            </a:r>
            <a:r>
              <a:rPr lang="ko-KR" altLang="en-US" dirty="0"/>
              <a:t>개 이상이여야 </a:t>
            </a:r>
            <a:r>
              <a:rPr lang="en-US" altLang="ko-KR" dirty="0"/>
              <a:t>Bass</a:t>
            </a:r>
            <a:r>
              <a:rPr lang="ko-KR" altLang="en-US" dirty="0"/>
              <a:t> 모형을 이용해 값을 추정할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=&gt; </a:t>
            </a:r>
            <a:r>
              <a:rPr lang="ko-KR" altLang="en-US" b="1" dirty="0"/>
              <a:t>추정 불가능한 값의</a:t>
            </a:r>
            <a:r>
              <a:rPr lang="en-US" altLang="ko-KR" b="1" dirty="0"/>
              <a:t> BASS weight</a:t>
            </a:r>
            <a:r>
              <a:rPr lang="ko-KR" altLang="en-US" b="1" dirty="0"/>
              <a:t>을  </a:t>
            </a:r>
            <a:r>
              <a:rPr lang="en-US" altLang="ko-KR" b="1" dirty="0"/>
              <a:t>0</a:t>
            </a:r>
            <a:r>
              <a:rPr lang="ko-KR" altLang="en-US" b="1" dirty="0"/>
              <a:t>으로 설정한다</a:t>
            </a:r>
            <a:r>
              <a:rPr lang="en-US" altLang="ko-KR" b="1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BASS </a:t>
            </a:r>
            <a:r>
              <a:rPr lang="ko-KR" altLang="en-US" dirty="0"/>
              <a:t>모형을 이용해 값을 추정할 때 </a:t>
            </a:r>
            <a:r>
              <a:rPr lang="en-US" altLang="ko-KR" dirty="0"/>
              <a:t>RMSE</a:t>
            </a:r>
            <a:r>
              <a:rPr lang="ko-KR" altLang="en-US" dirty="0"/>
              <a:t> 값이 가장 적은 </a:t>
            </a:r>
            <a:r>
              <a:rPr lang="en-US" altLang="ko-KR" dirty="0"/>
              <a:t>weight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=&gt; 0.6</a:t>
            </a:r>
            <a:r>
              <a:rPr lang="ko-KR" altLang="en-US" b="1" dirty="0"/>
              <a:t>일 때 가장 작은 </a:t>
            </a:r>
            <a:r>
              <a:rPr lang="en-US" altLang="ko-KR" b="1" dirty="0"/>
              <a:t>RMSE </a:t>
            </a:r>
            <a:r>
              <a:rPr lang="ko-KR" altLang="en-US" b="1" dirty="0"/>
              <a:t>값을 가진다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302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Hybrid </a:t>
            </a:r>
            <a:r>
              <a:rPr lang="ko-KR" altLang="en-US" sz="3600" b="1" dirty="0"/>
              <a:t>모형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20CE98A-C9D9-4D8D-BB77-35D8A7A0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앞서 계산한 </a:t>
            </a:r>
            <a:r>
              <a:rPr lang="en-US" altLang="ko-KR" dirty="0"/>
              <a:t>weight</a:t>
            </a:r>
            <a:r>
              <a:rPr lang="ko-KR" altLang="en-US" dirty="0"/>
              <a:t>를 이용해 </a:t>
            </a:r>
            <a:r>
              <a:rPr lang="en-US" altLang="ko-KR" dirty="0"/>
              <a:t>hybrid</a:t>
            </a:r>
            <a:r>
              <a:rPr lang="ko-KR" altLang="en-US" dirty="0"/>
              <a:t> 모형을 계산한다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CFB5FB-D21B-4DC9-8E5A-1E29D55D01DD}"/>
              </a:ext>
            </a:extLst>
          </p:cNvPr>
          <p:cNvSpPr/>
          <p:nvPr/>
        </p:nvSpPr>
        <p:spPr>
          <a:xfrm>
            <a:off x="5037221" y="5807242"/>
            <a:ext cx="529390" cy="256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4433C-6410-4CBF-9AB4-F515177F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22" y="2269306"/>
            <a:ext cx="5309285" cy="99441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823CF9-E621-4DF0-ABED-BA9A4BD652AF}"/>
              </a:ext>
            </a:extLst>
          </p:cNvPr>
          <p:cNvSpPr txBox="1">
            <a:spLocks/>
          </p:cNvSpPr>
          <p:nvPr/>
        </p:nvSpPr>
        <p:spPr>
          <a:xfrm>
            <a:off x="3629527" y="5182060"/>
            <a:ext cx="10515600" cy="335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/>
              <a:t>정확도가 </a:t>
            </a:r>
            <a:r>
              <a:rPr lang="en-US" altLang="ko-KR" b="1" dirty="0"/>
              <a:t>0.7</a:t>
            </a:r>
            <a:r>
              <a:rPr lang="ko-KR" altLang="en-US" b="1" dirty="0"/>
              <a:t>로 향상되었다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556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9621-FA30-4724-B5D3-E0942602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8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To do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C90B4-2EDA-46F0-B7D3-DAAC1B4C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32" y="1685342"/>
            <a:ext cx="10515600" cy="335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실행파일 </a:t>
            </a:r>
            <a:r>
              <a:rPr lang="en-US" altLang="ko-KR" dirty="0"/>
              <a:t>or </a:t>
            </a:r>
            <a:r>
              <a:rPr lang="ko-KR" altLang="en-US" dirty="0"/>
              <a:t>웹페이지 작성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최소적합 해결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단순 회귀 외의 </a:t>
            </a:r>
            <a:r>
              <a:rPr lang="ko-KR" altLang="en-US"/>
              <a:t>다른 모델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2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Symbol</vt:lpstr>
      <vt:lpstr>Office 테마</vt:lpstr>
      <vt:lpstr>  지역축제 방문객예측모델</vt:lpstr>
      <vt:lpstr>다중선형회귀 분석 </vt:lpstr>
      <vt:lpstr>과소적합 해결을 위한 라쏘</vt:lpstr>
      <vt:lpstr>과소적합 해결을 위한 라쏘</vt:lpstr>
      <vt:lpstr>과소적합 해결을 위한 라쏘</vt:lpstr>
      <vt:lpstr>BASS 모형</vt:lpstr>
      <vt:lpstr>BASS 모형</vt:lpstr>
      <vt:lpstr>Hybrid 모형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지역축제 방문객예측모델</dc:title>
  <dc:creator>배 이지</dc:creator>
  <cp:lastModifiedBy>배 이지</cp:lastModifiedBy>
  <cp:revision>47</cp:revision>
  <dcterms:created xsi:type="dcterms:W3CDTF">2020-04-17T08:02:55Z</dcterms:created>
  <dcterms:modified xsi:type="dcterms:W3CDTF">2020-06-05T10:41:04Z</dcterms:modified>
</cp:coreProperties>
</file>