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79" r:id="rId5"/>
    <p:sldId id="276" r:id="rId6"/>
    <p:sldId id="266" r:id="rId7"/>
    <p:sldId id="277" r:id="rId8"/>
    <p:sldId id="278" r:id="rId9"/>
    <p:sldId id="267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2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9FC26-970C-4210-A2AD-502B82239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8BDDE5-CBEE-4650-A56E-E74B84D77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9964C6-FF0C-4393-AAAF-D9A51EC4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FB0EF1-CAD7-4031-BA20-20FC37F9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C64BF-F40D-4526-ABA6-908600B3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76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BCDB2-FFF7-43D8-AC78-E9A5539A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DF2136-CA5B-4D97-AA4C-53B218D06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83B80-4241-4ECB-8BE9-EC3D6BC7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F1371-0440-4207-AEFA-9DBFEDA5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69F9-CC6D-49E3-849B-BE6571D1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7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546C6B-D8C4-444E-A75D-A8A644BE7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8E002A-2B66-44F6-9D76-239D4C7AB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8D488-F865-4BC1-8B2F-69B1ACB7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499D4-D23B-487E-AB59-040370AA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7D7EA-D420-420D-AABE-A75EA217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1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772D3-36DE-4F95-89E0-0FD0D7A8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7D34C-C556-48FA-A536-DE5EF792F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EEA86-E5B6-46B1-843F-5B267668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78419-E471-4C8C-A461-908DEC02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3EFAD9-2757-4328-94AE-F9D366BE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7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7F35D-360D-4A21-8484-19852A137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916E19-9EF8-4A53-98BF-07DD2B4CB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11525-0917-47D8-B3EA-EAE61BDA0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10260A-7E42-4AD8-9291-97296905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545D9E-0223-466A-B6E3-DAAB8B60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94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C585D-7093-4F18-B2C4-882345A02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7489CA-F0E9-4DF5-827D-BBF36E8ED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EAB0AC-F708-4EB2-971D-4DB20D350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110133-1A1D-48FD-85B2-C0EC04D9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B7D9AF-8325-4E53-9E4E-2817C248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2A6D2C-0469-4AC0-8C50-DA85A4D8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6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02577-74ED-4F8D-BC50-77A293A4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FCCAEA-382A-43BB-91B5-95482BCA2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77FD8B-819D-4CCE-9765-CB04B368A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2788CC-2A6D-49F0-BD2E-0FF4D8AA7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09AD30-FA34-46BF-9B22-19A98E361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3DCCC7-30F1-455B-8A36-51FFD6B3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C1392-C132-4A59-8109-D1620799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C79832-5492-4071-997B-2685D1B5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2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5A3F2-B23C-4B4E-862C-038DF114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2BA511-188D-4F29-A586-D7EB2E36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58DEA2-5E24-47A3-B3C9-28B870206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A389F6-C5B7-4758-A5BB-48C49876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99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FA6C3E-1E08-4E73-890C-AD1F4A81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DE5DD6-6754-4AAB-B762-3ADD52D6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6558CF-2E2A-4346-B71D-FA97DFB0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39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33253-7F59-46F2-9F79-151AF2F05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D428B-8A2C-49D5-B063-783C42C41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FE7EC2-B4E9-4AAD-97E6-F130501EB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42AED-CBAD-4406-9E7F-B47DE27E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625B23-0EA3-4B90-90F8-CDC9A84D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BAEB11-7EF1-412E-A886-1972E653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33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4E66C-FF39-4227-B07D-031A161C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C89079-C7FD-45CC-9706-EFFEC6E5C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E7767D-F15A-44C5-BE6C-A24A63B38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F0BA1E-F1F6-4055-8B3D-F51A5F5E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8E18E6-CEB5-40DA-968D-E9B65FBA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FAB964-9630-47FA-8AEC-AE9D265B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62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1B6481-95D0-4AE1-89F1-01256094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725FBA-F246-4286-A9C6-B517FA7A3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9FEEDB-4B6F-4915-9B7F-9B8014014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4A060-BD32-4E2C-A183-017D5C2A5F8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C3024C-9335-4E03-A8CA-93B12A4A3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1556A-3825-411B-9CC2-59D3B1788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02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370D5-C59A-4044-8A76-B75978F7D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ko-KR" altLang="en-US" dirty="0"/>
            </a:br>
            <a:r>
              <a:rPr lang="ko-KR" altLang="en-US" dirty="0"/>
              <a:t> 지역축제</a:t>
            </a:r>
            <a:br>
              <a:rPr lang="en-US" altLang="ko-KR" dirty="0"/>
            </a:br>
            <a:r>
              <a:rPr lang="ko-KR" altLang="en-US" b="1" dirty="0"/>
              <a:t>방문객예측모델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B57098-FCEB-4FFD-8D51-5067ECC5F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7398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ko-KR" altLang="en-US" dirty="0"/>
              <a:t>소프트웨어융합학과</a:t>
            </a:r>
          </a:p>
          <a:p>
            <a:pPr algn="r"/>
            <a:r>
              <a:rPr lang="en-US" altLang="ko-KR" dirty="0"/>
              <a:t>2017103728</a:t>
            </a:r>
          </a:p>
          <a:p>
            <a:pPr algn="r"/>
            <a:r>
              <a:rPr lang="ko-KR" altLang="en-US" dirty="0"/>
              <a:t>배이지</a:t>
            </a:r>
            <a:endParaRPr lang="en-US" altLang="ko-KR" dirty="0"/>
          </a:p>
          <a:p>
            <a:pPr algn="r"/>
            <a:r>
              <a:rPr lang="en-US" altLang="ko-KR" dirty="0"/>
              <a:t>2020-05-15</a:t>
            </a:r>
            <a:endParaRPr lang="ko-KR" altLang="en-US" dirty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266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9621-FA30-4724-B5D3-E0942602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80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To do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C90B4-2EDA-46F0-B7D3-DAAC1B4C5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365"/>
            <a:ext cx="10515600" cy="5070475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altLang="ko-KR" dirty="0"/>
              <a:t>SNS </a:t>
            </a:r>
            <a:r>
              <a:rPr lang="ko-KR" altLang="en-US" dirty="0"/>
              <a:t>데이터 새로운 감정분석</a:t>
            </a: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날씨 데이터 재정의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3)</a:t>
            </a:r>
            <a:r>
              <a:rPr lang="ko-KR" altLang="en-US" dirty="0"/>
              <a:t> 상관관계 분석</a:t>
            </a:r>
            <a:br>
              <a:rPr lang="en-US" altLang="ko-KR" dirty="0"/>
            </a:b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4) </a:t>
            </a:r>
            <a:r>
              <a:rPr lang="ko-KR" altLang="en-US" dirty="0"/>
              <a:t>최종 독립변수</a:t>
            </a:r>
            <a:r>
              <a:rPr lang="en-US" altLang="ko-KR" dirty="0"/>
              <a:t>, </a:t>
            </a:r>
            <a:r>
              <a:rPr lang="ko-KR" altLang="en-US" dirty="0"/>
              <a:t>종속변수</a:t>
            </a:r>
          </a:p>
        </p:txBody>
      </p:sp>
    </p:spTree>
    <p:extLst>
      <p:ext uri="{BB962C8B-B14F-4D97-AF65-F5344CB8AC3E}">
        <p14:creationId xmlns:p14="http://schemas.microsoft.com/office/powerpoint/2010/main" val="9062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0461BF4-A16A-454F-B821-EF4DB0CD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80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SNS </a:t>
            </a:r>
            <a:r>
              <a:rPr lang="ko-KR" altLang="en-US" sz="3600" b="1" dirty="0"/>
              <a:t>감정분석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47FC0D-000B-4DA5-BA1F-EE8763E31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42832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60820128">
            <a:extLst>
              <a:ext uri="{FF2B5EF4-FFF2-40B4-BE49-F238E27FC236}">
                <a16:creationId xmlns:a16="http://schemas.microsoft.com/office/drawing/2014/main" id="{0933C74B-E3BC-471A-84F8-B818AD637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21" y="2371558"/>
            <a:ext cx="10342679" cy="428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47AC058-818B-4BB7-AAC3-959B2317C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070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축제별로 </a:t>
            </a:r>
            <a:r>
              <a:rPr lang="en-US" altLang="ko-KR" dirty="0"/>
              <a:t>csv </a:t>
            </a:r>
            <a:r>
              <a:rPr lang="ko-KR" altLang="en-US" dirty="0"/>
              <a:t>파일형식을 이용해 저장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축제 이름</a:t>
            </a:r>
            <a:r>
              <a:rPr lang="en-US" altLang="ko-KR" dirty="0"/>
              <a:t>, tweet content, </a:t>
            </a:r>
            <a:r>
              <a:rPr lang="ko-KR" altLang="en-US" dirty="0"/>
              <a:t>년도</a:t>
            </a:r>
            <a:r>
              <a:rPr lang="en-US" altLang="ko-KR" dirty="0"/>
              <a:t>, </a:t>
            </a:r>
            <a:r>
              <a:rPr lang="ko-KR" altLang="en-US" dirty="0"/>
              <a:t>감정분석 결과로 이루어져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34168E-095D-4428-8091-25A9BCDAE605}"/>
              </a:ext>
            </a:extLst>
          </p:cNvPr>
          <p:cNvSpPr/>
          <p:nvPr/>
        </p:nvSpPr>
        <p:spPr>
          <a:xfrm>
            <a:off x="10539663" y="2371558"/>
            <a:ext cx="798095" cy="428864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7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9621-FA30-4724-B5D3-E0942602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80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상관관계 분석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9F9DDDD-9115-4D00-84ED-C779E3A42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937" y="-234592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360822048">
            <a:extLst>
              <a:ext uri="{FF2B5EF4-FFF2-40B4-BE49-F238E27FC236}">
                <a16:creationId xmlns:a16="http://schemas.microsoft.com/office/drawing/2014/main" id="{649C5813-A313-4BE4-86F9-B362F525F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6"/>
          <a:stretch>
            <a:fillRect/>
          </a:stretch>
        </p:blipFill>
        <p:spPr bwMode="auto">
          <a:xfrm>
            <a:off x="1510219" y="2201844"/>
            <a:ext cx="8271700" cy="343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8">
            <a:extLst>
              <a:ext uri="{FF2B5EF4-FFF2-40B4-BE49-F238E27FC236}">
                <a16:creationId xmlns:a16="http://schemas.microsoft.com/office/drawing/2014/main" id="{9FDD5281-4899-4B7D-A4B8-9111EC6CD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5" name="_x360822448">
            <a:extLst>
              <a:ext uri="{FF2B5EF4-FFF2-40B4-BE49-F238E27FC236}">
                <a16:creationId xmlns:a16="http://schemas.microsoft.com/office/drawing/2014/main" id="{DEF966FD-0504-4CBF-BEA5-16DB24BF2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853" y="3760829"/>
            <a:ext cx="3834870" cy="94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E406E07-BA7B-404A-9271-7CEA042EDFDF}"/>
              </a:ext>
            </a:extLst>
          </p:cNvPr>
          <p:cNvSpPr/>
          <p:nvPr/>
        </p:nvSpPr>
        <p:spPr>
          <a:xfrm>
            <a:off x="5593435" y="3750442"/>
            <a:ext cx="3780288" cy="94189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1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9621-FA30-4724-B5D3-E0942602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80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상관관계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C90B4-2EDA-46F0-B7D3-DAAC1B4C5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7526"/>
            <a:ext cx="10515600" cy="3811170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예상 외로 긍정비율이 방문객에 미치는 영향보다 </a:t>
            </a:r>
            <a:r>
              <a:rPr lang="ko-KR" altLang="en-US" b="1" dirty="0"/>
              <a:t>부정비율이 방문객이 양적 상관관계가 나타났다</a:t>
            </a:r>
            <a:r>
              <a:rPr lang="en-US" altLang="ko-KR" b="1" dirty="0"/>
              <a:t>.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하지만 그 비율이 상당히 미미해서 결론적으로는 방문객에 영향을 주지 않는다</a:t>
            </a:r>
            <a:br>
              <a:rPr lang="en-US" altLang="ko-KR" dirty="0"/>
            </a:br>
            <a:r>
              <a:rPr lang="en-US" altLang="ko-KR" dirty="0"/>
              <a:t> (1) </a:t>
            </a:r>
            <a:r>
              <a:rPr lang="ko-KR" altLang="en-US" dirty="0"/>
              <a:t>감정분석의 정확도가 떨어질 수도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  =&gt; </a:t>
            </a:r>
            <a:r>
              <a:rPr lang="ko-KR" altLang="en-US" dirty="0"/>
              <a:t>정확도 개선</a:t>
            </a:r>
            <a:br>
              <a:rPr lang="en-US" altLang="ko-KR" dirty="0"/>
            </a:br>
            <a:r>
              <a:rPr lang="en-US" altLang="ko-KR" dirty="0"/>
              <a:t> (2) </a:t>
            </a:r>
            <a:r>
              <a:rPr lang="ko-KR" altLang="en-US" dirty="0"/>
              <a:t>트위터라는 플랫폼에 방문객에 영향을 주지 않는다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      =&gt; </a:t>
            </a:r>
            <a:r>
              <a:rPr lang="ko-KR" altLang="en-US" dirty="0"/>
              <a:t>모델 독립변수에서 제외한다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9F9DDDD-9115-4D00-84ED-C779E3A42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937" y="-234592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9FDD5281-4899-4B7D-A4B8-9111EC6CD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1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9621-FA30-4724-B5D3-E0942602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80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상관관계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C90B4-2EDA-46F0-B7D3-DAAC1B4C5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579" y="4067778"/>
            <a:ext cx="10515600" cy="169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ko-KR" altLang="en-US" dirty="0"/>
              <a:t>트윗 개수가 </a:t>
            </a:r>
            <a:r>
              <a:rPr lang="ko-KR" altLang="en-US" b="1" dirty="0"/>
              <a:t>아예 없는 년도는 제외하고 상관관계 분석</a:t>
            </a:r>
            <a:r>
              <a:rPr lang="ko-KR" altLang="en-US" dirty="0"/>
              <a:t>을 진행했을 때의 상관관계 결과</a:t>
            </a:r>
            <a:endParaRPr lang="en-US" altLang="ko-KR" dirty="0"/>
          </a:p>
          <a:p>
            <a:pPr marL="0" indent="0" fontAlgn="base">
              <a:buNone/>
            </a:pPr>
            <a:r>
              <a:rPr lang="en-US" altLang="ko-KR" b="1" dirty="0"/>
              <a:t>(0.25 -&gt; 0.70)</a:t>
            </a:r>
            <a:endParaRPr lang="en-US" altLang="ko-KR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9F9DDDD-9115-4D00-84ED-C779E3A42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937" y="-234592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9FDD5281-4899-4B7D-A4B8-9111EC6CD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8C657D-3045-40A4-B0FB-5515E5208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_x360821568">
            <a:extLst>
              <a:ext uri="{FF2B5EF4-FFF2-40B4-BE49-F238E27FC236}">
                <a16:creationId xmlns:a16="http://schemas.microsoft.com/office/drawing/2014/main" id="{026D6DB1-DFFB-4BBE-A550-8E7E344BA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75"/>
          <a:stretch>
            <a:fillRect/>
          </a:stretch>
        </p:blipFill>
        <p:spPr bwMode="auto">
          <a:xfrm>
            <a:off x="1195851" y="2324623"/>
            <a:ext cx="4430249" cy="94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360821088">
            <a:extLst>
              <a:ext uri="{FF2B5EF4-FFF2-40B4-BE49-F238E27FC236}">
                <a16:creationId xmlns:a16="http://schemas.microsoft.com/office/drawing/2014/main" id="{78AA8C5F-BC99-486E-B0A6-41E9759FE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902" y="2395692"/>
            <a:ext cx="4079082" cy="94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52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9621-FA30-4724-B5D3-E0942602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80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감정분석의 정확도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C90B4-2EDA-46F0-B7D3-DAAC1B4C5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070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"[</a:t>
            </a:r>
            <a:r>
              <a:rPr lang="ko-KR" altLang="en-US" dirty="0"/>
              <a:t>공정보도 경상북도 국민편익</a:t>
            </a:r>
            <a:r>
              <a:rPr lang="en-US" altLang="ko-KR" dirty="0"/>
              <a:t>] </a:t>
            </a:r>
            <a:r>
              <a:rPr lang="ko-KR" altLang="en-US" dirty="0"/>
              <a:t>작년과 </a:t>
            </a:r>
            <a:r>
              <a:rPr lang="ko-KR" altLang="en-US" b="1" dirty="0"/>
              <a:t>달라진</a:t>
            </a:r>
            <a:r>
              <a:rPr lang="ko-KR" altLang="en-US" dirty="0"/>
              <a:t> 여름축제</a:t>
            </a:r>
            <a:r>
              <a:rPr lang="en-US" altLang="ko-KR" dirty="0"/>
              <a:t>, </a:t>
            </a:r>
            <a:r>
              <a:rPr lang="ko-KR" altLang="en-US" dirty="0" err="1"/>
              <a:t>욜로</a:t>
            </a:r>
            <a:r>
              <a:rPr lang="en-US" altLang="ko-KR" dirty="0"/>
              <a:t>(</a:t>
            </a:r>
            <a:r>
              <a:rPr lang="ko-KR" altLang="en-US" dirty="0"/>
              <a:t>경북</a:t>
            </a:r>
            <a:r>
              <a:rPr lang="en-US" altLang="ko-KR" dirty="0"/>
              <a:t>) </a:t>
            </a:r>
            <a:r>
              <a:rPr lang="ko-KR" altLang="en-US" dirty="0" err="1"/>
              <a:t>오이소</a:t>
            </a:r>
            <a:r>
              <a:rPr lang="en-US" altLang="ko-KR" dirty="0"/>
              <a:t>! - </a:t>
            </a:r>
            <a:r>
              <a:rPr lang="ko-KR" altLang="en-US" dirty="0"/>
              <a:t>포항 불빛축제</a:t>
            </a:r>
            <a:r>
              <a:rPr lang="en-US" altLang="ko-KR" dirty="0"/>
              <a:t>, </a:t>
            </a:r>
            <a:r>
              <a:rPr lang="ko-KR" altLang="en-US" dirty="0"/>
              <a:t>봉화 은어축제 등 다양한 여름축제로 관광객을 맞는다 </a:t>
            </a:r>
            <a:r>
              <a:rPr lang="en-US" altLang="ko-KR" dirty="0"/>
              <a:t>- </a:t>
            </a:r>
            <a:r>
              <a:rPr lang="ko-KR" altLang="en-US" dirty="0"/>
              <a:t>경상북도는 뜨거운 여름 휴가철을 맞아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26</a:t>
            </a:r>
            <a:r>
              <a:rPr lang="ko-KR" altLang="en-US" dirty="0"/>
              <a:t>일</a:t>
            </a:r>
            <a:r>
              <a:rPr lang="en-US" altLang="ko-KR" dirty="0"/>
              <a:t>"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735FD19-7D08-4E7B-A6D6-0DA5B71C4C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8" t="14779" r="12678" b="32696"/>
          <a:stretch/>
        </p:blipFill>
        <p:spPr bwMode="auto">
          <a:xfrm>
            <a:off x="5808118" y="4612410"/>
            <a:ext cx="2316581" cy="90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E02052-39AB-4627-A231-757F5B11C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118" y="4034945"/>
            <a:ext cx="2651086" cy="25099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3CF505-7D44-4571-A816-BBCB1F07F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118" y="3363871"/>
            <a:ext cx="6613575" cy="3574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B1D86A-D0B8-4D2E-A3AE-FCBF25B1658F}"/>
              </a:ext>
            </a:extLst>
          </p:cNvPr>
          <p:cNvSpPr txBox="1"/>
          <p:nvPr/>
        </p:nvSpPr>
        <p:spPr>
          <a:xfrm>
            <a:off x="838200" y="3251023"/>
            <a:ext cx="223248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“</a:t>
            </a:r>
            <a:r>
              <a:rPr lang="ko-KR" altLang="en-US" sz="2800" dirty="0"/>
              <a:t>달라진</a:t>
            </a:r>
            <a:r>
              <a:rPr lang="en-US" altLang="ko-KR" sz="2800" dirty="0"/>
              <a:t>”</a:t>
            </a:r>
            <a:r>
              <a:rPr lang="ko-KR" altLang="en-US" sz="2800" dirty="0"/>
              <a:t> </a:t>
            </a:r>
            <a:r>
              <a:rPr lang="en-US" altLang="ko-KR" sz="2800" dirty="0"/>
              <a:t>=&gt;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4C0DD7-0FCC-4B08-B975-6C3655E1F689}"/>
              </a:ext>
            </a:extLst>
          </p:cNvPr>
          <p:cNvSpPr/>
          <p:nvPr/>
        </p:nvSpPr>
        <p:spPr>
          <a:xfrm>
            <a:off x="3070683" y="4087826"/>
            <a:ext cx="1905127" cy="57746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46B3ED-44F3-47B7-AC24-6B298D54933A}"/>
              </a:ext>
            </a:extLst>
          </p:cNvPr>
          <p:cNvSpPr/>
          <p:nvPr/>
        </p:nvSpPr>
        <p:spPr>
          <a:xfrm>
            <a:off x="3013976" y="6240770"/>
            <a:ext cx="1044677" cy="304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D5457-6ECB-46A6-9418-27A3C0FFE31C}"/>
              </a:ext>
            </a:extLst>
          </p:cNvPr>
          <p:cNvSpPr txBox="1"/>
          <p:nvPr/>
        </p:nvSpPr>
        <p:spPr>
          <a:xfrm>
            <a:off x="5374981" y="6126447"/>
            <a:ext cx="681701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=&gt; </a:t>
            </a:r>
            <a:r>
              <a:rPr lang="ko-KR" altLang="en-US" sz="2800" b="1" dirty="0"/>
              <a:t>더욱 세분화된 품사 </a:t>
            </a:r>
            <a:r>
              <a:rPr lang="ko-KR" altLang="en-US" sz="2800" b="1" dirty="0" err="1"/>
              <a:t>태깅이</a:t>
            </a:r>
            <a:r>
              <a:rPr lang="ko-KR" altLang="en-US" sz="2800" b="1" dirty="0"/>
              <a:t> 필요하다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14246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9621-FA30-4724-B5D3-E0942602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80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감정분석의 정확도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C90B4-2EDA-46F0-B7D3-DAAC1B4C5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070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1) </a:t>
            </a:r>
            <a:r>
              <a:rPr lang="en-US" altLang="ko-KR" dirty="0" err="1"/>
              <a:t>Hananum</a:t>
            </a:r>
            <a:r>
              <a:rPr lang="ko-KR" altLang="en-US" dirty="0"/>
              <a:t>이라는 라이브러리에서 </a:t>
            </a:r>
            <a:r>
              <a:rPr lang="en-US" altLang="ko-KR" dirty="0"/>
              <a:t>Komodo</a:t>
            </a:r>
            <a:r>
              <a:rPr lang="ko-KR" altLang="en-US" dirty="0"/>
              <a:t>라는 라이브러리로   변경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감정사전 개선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B1D86A-D0B8-4D2E-A3AE-FCBF25B1658F}"/>
              </a:ext>
            </a:extLst>
          </p:cNvPr>
          <p:cNvSpPr txBox="1"/>
          <p:nvPr/>
        </p:nvSpPr>
        <p:spPr>
          <a:xfrm>
            <a:off x="838200" y="2848127"/>
            <a:ext cx="223248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“</a:t>
            </a:r>
            <a:r>
              <a:rPr lang="ko-KR" altLang="en-US" sz="2800" dirty="0"/>
              <a:t>달라진</a:t>
            </a:r>
            <a:r>
              <a:rPr lang="en-US" altLang="ko-KR" sz="2800" dirty="0"/>
              <a:t>”</a:t>
            </a:r>
            <a:r>
              <a:rPr lang="ko-KR" altLang="en-US" sz="2800" dirty="0"/>
              <a:t> </a:t>
            </a:r>
            <a:r>
              <a:rPr lang="en-US" altLang="ko-KR" sz="2800" dirty="0"/>
              <a:t>=&gt;</a:t>
            </a:r>
            <a:endParaRPr lang="ko-KR" altLang="en-US" sz="2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13D398-FB80-4A83-ABE6-32547DCE5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207" y="4284424"/>
            <a:ext cx="2343529" cy="13876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CD8BE30-DF5A-4BFF-AE16-7342A5BD8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725" y="2910518"/>
            <a:ext cx="5110380" cy="55307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B46B3ED-44F3-47B7-AC24-6B298D54933A}"/>
              </a:ext>
            </a:extLst>
          </p:cNvPr>
          <p:cNvSpPr/>
          <p:nvPr/>
        </p:nvSpPr>
        <p:spPr>
          <a:xfrm>
            <a:off x="6391808" y="5264080"/>
            <a:ext cx="1420697" cy="2822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3E453A-A53C-446C-AA1B-047070E5738D}"/>
              </a:ext>
            </a:extLst>
          </p:cNvPr>
          <p:cNvSpPr/>
          <p:nvPr/>
        </p:nvSpPr>
        <p:spPr>
          <a:xfrm>
            <a:off x="5070180" y="2910518"/>
            <a:ext cx="609601" cy="4699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CDAD79F-F873-44AC-9926-E9CFDBEEA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772" y="3626594"/>
            <a:ext cx="2343529" cy="308438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84C0DD7-0FCC-4B08-B975-6C3655E1F689}"/>
              </a:ext>
            </a:extLst>
          </p:cNvPr>
          <p:cNvSpPr/>
          <p:nvPr/>
        </p:nvSpPr>
        <p:spPr>
          <a:xfrm>
            <a:off x="1699772" y="6187761"/>
            <a:ext cx="1872166" cy="52322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0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9621-FA30-4724-B5D3-E0942602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80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감정분석의 정확도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C90B4-2EDA-46F0-B7D3-DAAC1B4C5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070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1) </a:t>
            </a:r>
            <a:r>
              <a:rPr lang="en-US" altLang="ko-KR" dirty="0" err="1"/>
              <a:t>Hananum</a:t>
            </a:r>
            <a:r>
              <a:rPr lang="ko-KR" altLang="en-US" dirty="0"/>
              <a:t>이라는 라이브러리에서 </a:t>
            </a:r>
            <a:r>
              <a:rPr lang="en-US" altLang="ko-KR" dirty="0"/>
              <a:t>Komodo</a:t>
            </a:r>
            <a:r>
              <a:rPr lang="ko-KR" altLang="en-US" dirty="0"/>
              <a:t>라는 라이브러리로   변경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감정사전 개선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B1D86A-D0B8-4D2E-A3AE-FCBF25B1658F}"/>
              </a:ext>
            </a:extLst>
          </p:cNvPr>
          <p:cNvSpPr txBox="1"/>
          <p:nvPr/>
        </p:nvSpPr>
        <p:spPr>
          <a:xfrm>
            <a:off x="838200" y="2848127"/>
            <a:ext cx="223248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“</a:t>
            </a:r>
            <a:r>
              <a:rPr lang="ko-KR" altLang="en-US" sz="2800" dirty="0"/>
              <a:t>달라진</a:t>
            </a:r>
            <a:r>
              <a:rPr lang="en-US" altLang="ko-KR" sz="2800" dirty="0"/>
              <a:t>”</a:t>
            </a:r>
            <a:r>
              <a:rPr lang="ko-KR" altLang="en-US" sz="2800" dirty="0"/>
              <a:t> </a:t>
            </a:r>
            <a:r>
              <a:rPr lang="en-US" altLang="ko-KR" sz="2800" dirty="0"/>
              <a:t>=&gt;</a:t>
            </a:r>
            <a:endParaRPr lang="ko-KR" altLang="en-US" sz="2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13D398-FB80-4A83-ABE6-32547DCE5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207" y="4284424"/>
            <a:ext cx="2343529" cy="13876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CD8BE30-DF5A-4BFF-AE16-7342A5BD8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725" y="2910518"/>
            <a:ext cx="5110380" cy="55307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B46B3ED-44F3-47B7-AC24-6B298D54933A}"/>
              </a:ext>
            </a:extLst>
          </p:cNvPr>
          <p:cNvSpPr/>
          <p:nvPr/>
        </p:nvSpPr>
        <p:spPr>
          <a:xfrm>
            <a:off x="6391808" y="5264080"/>
            <a:ext cx="1420697" cy="2822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3E453A-A53C-446C-AA1B-047070E5738D}"/>
              </a:ext>
            </a:extLst>
          </p:cNvPr>
          <p:cNvSpPr/>
          <p:nvPr/>
        </p:nvSpPr>
        <p:spPr>
          <a:xfrm>
            <a:off x="5070180" y="2910518"/>
            <a:ext cx="609601" cy="4699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CDAD79F-F873-44AC-9926-E9CFDBEEA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772" y="3626594"/>
            <a:ext cx="2343529" cy="308438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84C0DD7-0FCC-4B08-B975-6C3655E1F689}"/>
              </a:ext>
            </a:extLst>
          </p:cNvPr>
          <p:cNvSpPr/>
          <p:nvPr/>
        </p:nvSpPr>
        <p:spPr>
          <a:xfrm>
            <a:off x="1699772" y="6187761"/>
            <a:ext cx="1872166" cy="52322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31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9621-FA30-4724-B5D3-E0942602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80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데이터 재정의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C90B4-2EDA-46F0-B7D3-DAAC1B4C5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070475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ko-KR" altLang="en-US" dirty="0"/>
              <a:t>날씨 데이터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단순히 해당 행사 기간 동안의 평균 날씨를 사용해 계산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/>
              <a:t> 해당 월의 평균 날씨 </a:t>
            </a:r>
            <a:r>
              <a:rPr lang="en-US" altLang="ko-KR" dirty="0"/>
              <a:t>– </a:t>
            </a:r>
            <a:r>
              <a:rPr lang="ko-KR" altLang="en-US" dirty="0"/>
              <a:t>해당 행사기간 동안의 평균 날씨로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변경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기간 데이터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기간은 일별 방문객에만 영향을 미치고 총 방문객에는 기간이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길어짐에</a:t>
            </a:r>
            <a:r>
              <a:rPr lang="ko-KR" altLang="en-US" dirty="0"/>
              <a:t> 따라 방문객이 증가하는 추세를 보임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3) KTX </a:t>
            </a:r>
            <a:r>
              <a:rPr lang="ko-KR" altLang="en-US" dirty="0"/>
              <a:t>역 유무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KTX</a:t>
            </a:r>
            <a:r>
              <a:rPr lang="ko-KR" altLang="en-US" dirty="0"/>
              <a:t> 역 유무는 상관관계가 </a:t>
            </a:r>
            <a:r>
              <a:rPr lang="en-US" altLang="ko-KR" dirty="0"/>
              <a:t>0.2 </a:t>
            </a:r>
            <a:r>
              <a:rPr lang="ko-KR" altLang="en-US" dirty="0"/>
              <a:t>정도로 영향을 미치는 것으로 </a:t>
            </a:r>
            <a:br>
              <a:rPr lang="en-US" altLang="ko-KR" dirty="0"/>
            </a:br>
            <a:r>
              <a:rPr lang="ko-KR" altLang="en-US" dirty="0"/>
              <a:t>보임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21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와이드스크린</PresentationFormat>
  <Paragraphs>49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Symbol</vt:lpstr>
      <vt:lpstr>Office 테마</vt:lpstr>
      <vt:lpstr>  지역축제 방문객예측모델</vt:lpstr>
      <vt:lpstr>SNS 감정분석</vt:lpstr>
      <vt:lpstr>상관관계 분석</vt:lpstr>
      <vt:lpstr>상관관계 분석</vt:lpstr>
      <vt:lpstr>상관관계 분석</vt:lpstr>
      <vt:lpstr>감정분석의 정확도</vt:lpstr>
      <vt:lpstr>감정분석의 정확도</vt:lpstr>
      <vt:lpstr>감정분석의 정확도</vt:lpstr>
      <vt:lpstr>데이터 재정의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지역축제 방문객예측모델</dc:title>
  <dc:creator>배 이지</dc:creator>
  <cp:lastModifiedBy>배 이지</cp:lastModifiedBy>
  <cp:revision>33</cp:revision>
  <dcterms:created xsi:type="dcterms:W3CDTF">2020-04-17T08:02:55Z</dcterms:created>
  <dcterms:modified xsi:type="dcterms:W3CDTF">2020-05-15T11:00:43Z</dcterms:modified>
</cp:coreProperties>
</file>