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3" r:id="rId6"/>
    <p:sldId id="264" r:id="rId7"/>
    <p:sldId id="275" r:id="rId8"/>
    <p:sldId id="274" r:id="rId9"/>
    <p:sldId id="266" r:id="rId10"/>
    <p:sldId id="265" r:id="rId11"/>
    <p:sldId id="268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59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25097-0F29-C546-AAF6-960CCE7AB3A1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20700-1FF4-1B4C-B3C0-DC1DC798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0700-1FF4-1B4C-B3C0-DC1DC79809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8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20700-1FF4-1B4C-B3C0-DC1DC79809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7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7" Type="http://schemas.openxmlformats.org/officeDocument/2006/relationships/image" Target="../media/image2.png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4a"/><Relationship Id="rId2" Type="http://schemas.microsoft.com/office/2007/relationships/media" Target="../media/media5.m4a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m4a"/><Relationship Id="rId2" Type="http://schemas.microsoft.com/office/2007/relationships/media" Target="../media/media7.m4a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9CF1-702D-7873-E2D0-D9B5D123E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301" y="1199408"/>
            <a:ext cx="11839699" cy="3610099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Exploring Dijkstra's Algorithm: Unveiling the Shortest Paths</a:t>
            </a:r>
            <a:b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37D3A-5F68-0793-E704-872A2CB15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8559" y="4516856"/>
            <a:ext cx="8637072" cy="977621"/>
          </a:xfrm>
        </p:spPr>
        <p:txBody>
          <a:bodyPr/>
          <a:lstStyle/>
          <a:p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 5002 Final Project </a:t>
            </a:r>
          </a:p>
          <a:p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Yijia Zhan</a:t>
            </a:r>
            <a:endParaRPr lang="en-US" dirty="0"/>
          </a:p>
        </p:txBody>
      </p:sp>
      <p:pic>
        <p:nvPicPr>
          <p:cNvPr id="40" name="Audio 39">
            <a:extLst>
              <a:ext uri="{FF2B5EF4-FFF2-40B4-BE49-F238E27FC236}">
                <a16:creationId xmlns:a16="http://schemas.microsoft.com/office/drawing/2014/main" id="{29AE46EB-2441-5EE6-575F-9BCB46D8BD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3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03"/>
    </mc:Choice>
    <mc:Fallback xmlns="">
      <p:transition spd="slow" advTm="128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D56A-4EAB-9606-CD10-7AF9201E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the Shortest Paths</a:t>
            </a:r>
            <a:r>
              <a:rPr lang="zh-CN" altLang="en-US"/>
              <a:t> </a:t>
            </a:r>
            <a:r>
              <a:rPr lang="en-US" altLang="zh-CN"/>
              <a:t>From Shanghai Tower to Pearl Tower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5FB37-DE52-E704-52C4-9FD07DB2F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" y="1853754"/>
            <a:ext cx="9706959" cy="4950549"/>
          </a:xfrm>
          <a:prstGeom prst="rect">
            <a:avLst/>
          </a:prstGeom>
        </p:spPr>
      </p:pic>
      <p:sp>
        <p:nvSpPr>
          <p:cNvPr id="37" name="Content Placeholder 25">
            <a:extLst>
              <a:ext uri="{FF2B5EF4-FFF2-40B4-BE49-F238E27FC236}">
                <a16:creationId xmlns:a16="http://schemas.microsoft.com/office/drawing/2014/main" id="{0767A458-7B22-524C-D5AC-5A29E5D6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383" y="5633326"/>
            <a:ext cx="8466764" cy="194190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Shortest Path: ['Shanghai Tower', 'Xintiandi', 'Pearl Tower']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Shortest Distance: 10 units</a:t>
            </a:r>
            <a:endParaRPr lang="en-US" dirty="0"/>
          </a:p>
        </p:txBody>
      </p:sp>
      <p:pic>
        <p:nvPicPr>
          <p:cNvPr id="13" name="Audio 12">
            <a:extLst>
              <a:ext uri="{FF2B5EF4-FFF2-40B4-BE49-F238E27FC236}">
                <a16:creationId xmlns:a16="http://schemas.microsoft.com/office/drawing/2014/main" id="{BD12F373-B513-E704-B69A-60DD3E8EE59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62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229"/>
    </mc:Choice>
    <mc:Fallback>
      <p:transition spd="slow" advTm="26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D078-E89D-489A-2F8D-709CD235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Limitation and feature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1C57-E094-8C75-288C-EAABAA3F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Compared with BFS and DFS, </a:t>
            </a:r>
            <a:r>
              <a:rPr lang="en-US" sz="2000" b="1" u="sng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Dijkstra's Algorithm </a:t>
            </a:r>
            <a:r>
              <a:rPr lang="en-US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indeed provides us th</a:t>
            </a:r>
            <a:r>
              <a:rPr lang="en-US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 shortest pathway</a:t>
            </a:r>
          </a:p>
          <a:p>
            <a:r>
              <a:rPr lang="en-US">
                <a:solidFill>
                  <a:srgbClr val="0E101A"/>
                </a:solidFill>
                <a:latin typeface="Times New Roman" panose="02020603050405020304" pitchFamily="18" charset="0"/>
              </a:rPr>
              <a:t>Limitation: a </a:t>
            </a:r>
            <a:r>
              <a:rPr lang="en-US" dirty="0">
                <a:solidFill>
                  <a:srgbClr val="0E101A"/>
                </a:solidFill>
                <a:latin typeface="Times New Roman" panose="02020603050405020304" pitchFamily="18" charset="0"/>
              </a:rPr>
              <a:t>manually constructed graph representing a simplified map of Shanghai</a:t>
            </a:r>
            <a:endParaRPr lang="en-US" sz="1800" u="sng" kern="0" dirty="0">
              <a:solidFill>
                <a:srgbClr val="0E101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kern="0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Improvement: </a:t>
            </a:r>
            <a:r>
              <a:rPr lang="en-US" sz="1800" u="sng" kern="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incorporating real-time data from mapping APIs</a:t>
            </a:r>
            <a:r>
              <a:rPr lang="en-US" u="sng" dirty="0">
                <a:effectLst/>
              </a:rPr>
              <a:t> </a:t>
            </a:r>
            <a:endParaRPr lang="en-US" u="sng" dirty="0">
              <a:solidFill>
                <a:srgbClr val="0E101A"/>
              </a:solidFill>
              <a:latin typeface="Times New Roman" panose="02020603050405020304" pitchFamily="18" charset="0"/>
            </a:endParaRPr>
          </a:p>
          <a:p>
            <a:endParaRPr lang="en-US" b="1" dirty="0">
              <a:solidFill>
                <a:srgbClr val="0E101A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9F767B8A-F43C-BA6F-D4EA-41007699ECA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36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48"/>
    </mc:Choice>
    <mc:Fallback>
      <p:transition spd="slow" advTm="99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B37E-9CA0-696E-466F-9348925F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2379765"/>
            <a:ext cx="9603275" cy="1049235"/>
          </a:xfrm>
        </p:spPr>
        <p:txBody>
          <a:bodyPr/>
          <a:lstStyle/>
          <a:p>
            <a:r>
              <a:rPr lang="en-US" dirty="0"/>
              <a:t>Thank you For Watching!</a:t>
            </a:r>
          </a:p>
        </p:txBody>
      </p:sp>
      <p:pic>
        <p:nvPicPr>
          <p:cNvPr id="17" name="Audio 16">
            <a:extLst>
              <a:ext uri="{FF2B5EF4-FFF2-40B4-BE49-F238E27FC236}">
                <a16:creationId xmlns:a16="http://schemas.microsoft.com/office/drawing/2014/main" id="{5CC9C32B-FF3A-2850-ABD5-6C5CFDC096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75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85"/>
    </mc:Choice>
    <mc:Fallback>
      <p:transition spd="slow" advTm="42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B9B2-B6A8-E396-3B00-AF524D01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3644A-3291-CAC6-3EB1-9F174FDF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Fell, H. (2017). In </a:t>
            </a:r>
            <a:r>
              <a:rPr lang="en-US" i="1" dirty="0">
                <a:effectLst/>
              </a:rPr>
              <a:t>Discrete structures</a:t>
            </a:r>
            <a:r>
              <a:rPr lang="en-US" dirty="0">
                <a:effectLst/>
              </a:rPr>
              <a:t> (pp. 195–212). essay, </a:t>
            </a:r>
            <a:r>
              <a:rPr lang="en-US" dirty="0" err="1">
                <a:effectLst/>
              </a:rPr>
              <a:t>Cognella</a:t>
            </a:r>
            <a:r>
              <a:rPr lang="en-US" dirty="0">
                <a:effectLst/>
              </a:rPr>
              <a:t> academic publishing.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0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A18B-271A-AD6D-D908-2D8B0F35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329" y="1065776"/>
            <a:ext cx="9603275" cy="1049235"/>
          </a:xfrm>
        </p:spPr>
        <p:txBody>
          <a:bodyPr>
            <a:normAutofit/>
          </a:bodyPr>
          <a:lstStyle/>
          <a:p>
            <a:r>
              <a:rPr lang="en-US" cap="none" dirty="0"/>
              <a:t>Let’s start with one</a:t>
            </a:r>
            <a:r>
              <a:rPr lang="zh-CN" altLang="en-US" cap="none" dirty="0"/>
              <a:t> </a:t>
            </a:r>
            <a:r>
              <a:rPr lang="en-US" altLang="zh-CN" cap="none" dirty="0"/>
              <a:t>of my</a:t>
            </a:r>
            <a:r>
              <a:rPr lang="en-US" cap="none" dirty="0"/>
              <a:t> daily habits!</a:t>
            </a:r>
          </a:p>
        </p:txBody>
      </p:sp>
      <p:pic>
        <p:nvPicPr>
          <p:cNvPr id="4" name="Picture 4" descr="Roadtrip Poster With A Stylized Map With Points Of Interest And Sighseeing  For Travelers Stock Illustration - Download Image Now - iStock">
            <a:extLst>
              <a:ext uri="{FF2B5EF4-FFF2-40B4-BE49-F238E27FC236}">
                <a16:creationId xmlns:a16="http://schemas.microsoft.com/office/drawing/2014/main" id="{7BABD40F-E44B-A07C-6249-835FB80ED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329" y="1951913"/>
            <a:ext cx="4401432" cy="314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EFFA29-1C89-BE93-58FC-9438612FA8E6}"/>
              </a:ext>
            </a:extLst>
          </p:cNvPr>
          <p:cNvSpPr txBox="1"/>
          <p:nvPr/>
        </p:nvSpPr>
        <p:spPr>
          <a:xfrm>
            <a:off x="0" y="6561229"/>
            <a:ext cx="1237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www.istockphoto.com</a:t>
            </a:r>
            <a:r>
              <a:rPr lang="en-US" sz="1000" dirty="0"/>
              <a:t>/vector/roadtrip-poster-with-a-stylized-map-with-points-of-interest-and-sighseeing-for-gm831307002-135171967</a:t>
            </a:r>
          </a:p>
        </p:txBody>
      </p:sp>
      <p:pic>
        <p:nvPicPr>
          <p:cNvPr id="17" name="Picture 2" descr="Regulating Digital Mapping Technology | The Regulatory Review">
            <a:extLst>
              <a:ext uri="{FF2B5EF4-FFF2-40B4-BE49-F238E27FC236}">
                <a16:creationId xmlns:a16="http://schemas.microsoft.com/office/drawing/2014/main" id="{51DB7441-D877-29D9-AA0C-DBA3AC786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9" r="29010" b="2"/>
          <a:stretch/>
        </p:blipFill>
        <p:spPr bwMode="auto">
          <a:xfrm>
            <a:off x="7022014" y="1896546"/>
            <a:ext cx="4056590" cy="466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A191F1D-0EF2-EB01-3948-26D973581B7B}"/>
              </a:ext>
            </a:extLst>
          </p:cNvPr>
          <p:cNvSpPr txBox="1">
            <a:spLocks/>
          </p:cNvSpPr>
          <p:nvPr/>
        </p:nvSpPr>
        <p:spPr>
          <a:xfrm>
            <a:off x="8015489" y="2051153"/>
            <a:ext cx="417651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/>
              <a:t>Digital map</a:t>
            </a:r>
            <a:endParaRPr lang="en-US" cap="non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75F0777-8AF9-E984-4850-5713D3C4B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863" y="5098937"/>
            <a:ext cx="6176500" cy="24536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40C28"/>
                </a:solidFill>
                <a:latin typeface="Google Sans"/>
              </a:rPr>
              <a:t>S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hows you directions </a:t>
            </a:r>
          </a:p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Help you to find the best route to your destination</a:t>
            </a:r>
          </a:p>
          <a:p>
            <a:endParaRPr lang="en-US" dirty="0"/>
          </a:p>
        </p:txBody>
      </p:sp>
      <p:pic>
        <p:nvPicPr>
          <p:cNvPr id="39" name="Audio 38">
            <a:extLst>
              <a:ext uri="{FF2B5EF4-FFF2-40B4-BE49-F238E27FC236}">
                <a16:creationId xmlns:a16="http://schemas.microsoft.com/office/drawing/2014/main" id="{19561DFC-187E-7881-B6B3-455BE014E364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67653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022"/>
    </mc:Choice>
    <mc:Fallback>
      <p:transition spd="slow" advTm="450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  <p:bldLst>
      <p:bldP spid="2" grpId="0"/>
      <p:bldP spid="19" grpId="0"/>
      <p:bldP spid="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9822-460A-E7F3-2A1A-9208CD7F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70BC2-9A88-F3F2-5A0E-9865693E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digital maps determine </a:t>
            </a:r>
            <a:r>
              <a:rPr lang="en-US" dirty="0"/>
              <a:t>the shortest</a:t>
            </a:r>
            <a:r>
              <a:rPr lang="en-US" altLang="zh-CN" dirty="0"/>
              <a:t> path?</a:t>
            </a:r>
          </a:p>
          <a:p>
            <a:endParaRPr lang="en-US" dirty="0"/>
          </a:p>
          <a:p>
            <a:r>
              <a:rPr lang="en-US" sz="1800" b="1" u="sng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to find the shortest distance between your current location and your destination on Maps through Dijkstra's Algorithm?</a:t>
            </a:r>
            <a:endParaRPr lang="en-US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D42F3E68-DCC6-C8FB-97CF-77C0AEF2135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6713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005"/>
    </mc:Choice>
    <mc:Fallback>
      <p:transition spd="slow" advTm="420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2421-842A-2233-092F-B26CE077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Dijkstra's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9C780-405B-6260-ED74-77CA7753D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40C28"/>
                </a:solidFill>
                <a:latin typeface="Google Sans"/>
              </a:rPr>
              <a:t>Conceived by computer scientist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Edsger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W. Dijkstra in 1956</a:t>
            </a: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F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inds the shortest path between a given node and all other nodes in a gra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ph</a:t>
            </a: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It picks the </a:t>
            </a:r>
            <a:r>
              <a:rPr lang="en-US" u="sng" dirty="0">
                <a:solidFill>
                  <a:srgbClr val="202124"/>
                </a:solidFill>
                <a:latin typeface="Google Sans"/>
              </a:rPr>
              <a:t>unvisited vertex with the smallest distance,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calculates the distance through it to each unvisited neighbor, and </a:t>
            </a:r>
            <a:r>
              <a:rPr lang="en-US" u="sng" dirty="0">
                <a:solidFill>
                  <a:srgbClr val="202124"/>
                </a:solidFill>
                <a:latin typeface="Google Sans"/>
              </a:rPr>
              <a:t>updates the neighbor's distance if it is smaller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.</a:t>
            </a:r>
            <a:b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endParaRPr lang="en-US" dirty="0"/>
          </a:p>
        </p:txBody>
      </p:sp>
      <p:pic>
        <p:nvPicPr>
          <p:cNvPr id="1059" name="Audio 1058">
            <a:extLst>
              <a:ext uri="{FF2B5EF4-FFF2-40B4-BE49-F238E27FC236}">
                <a16:creationId xmlns:a16="http://schemas.microsoft.com/office/drawing/2014/main" id="{D394C89A-FDD5-9034-B99B-EF66AC1B5DF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66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229"/>
    </mc:Choice>
    <mc:Fallback>
      <p:transition spd="slow" advTm="46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59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1742-3E5C-1427-40A0-85EA4F8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for Map?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FA6B-3C9A-D23B-7F27-1E88624B5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maps enable users to find the shortest distance between their current locations and their destinations through Dijkstra's Algorithm?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8" name="Audio 37">
            <a:extLst>
              <a:ext uri="{FF2B5EF4-FFF2-40B4-BE49-F238E27FC236}">
                <a16:creationId xmlns:a16="http://schemas.microsoft.com/office/drawing/2014/main" id="{AE3EBFE5-0E4C-B69F-E91A-07C4760DE2B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791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33"/>
    </mc:Choice>
    <mc:Fallback>
      <p:transition spd="slow" advTm="199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0297-DC63-2D0D-2ECC-6F7734B9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analyze</a:t>
            </a:r>
            <a:r>
              <a:rPr lang="zh-CN" altLang="en-US" dirty="0"/>
              <a:t>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A825E-4970-7BA9-F9CF-D4DE50D88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 Neue" panose="02000503000000020004" pitchFamily="2" charset="0"/>
              </a:rPr>
              <a:t>Data from Shanghai map ([</a:t>
            </a:r>
            <a:r>
              <a:rPr lang="en-US" dirty="0">
                <a:effectLst/>
                <a:latin typeface="Helvetica Neue" panose="02000503000000020004" pitchFamily="2" charset="0"/>
              </a:rPr>
              <a:t>'Shanghai Tower', 'Nanjing Road', 'The Bund', 'Xintiandi', '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Jingan</a:t>
            </a:r>
            <a:r>
              <a:rPr lang="en-US" dirty="0">
                <a:effectLst/>
                <a:latin typeface="Helvetica Neue" panose="02000503000000020004" pitchFamily="2" charset="0"/>
              </a:rPr>
              <a:t> Temple', 'Pearl Tower', 'Yu Garden']</a:t>
            </a:r>
            <a:r>
              <a:rPr lang="en-US" dirty="0">
                <a:latin typeface="Helvetica Neue" panose="02000503000000020004" pitchFamily="2" charset="0"/>
              </a:rPr>
              <a:t>)</a:t>
            </a:r>
          </a:p>
          <a:p>
            <a:r>
              <a:rPr lang="en-US" dirty="0">
                <a:latin typeface="Helvetica Neue" panose="02000503000000020004" pitchFamily="2" charset="0"/>
              </a:rPr>
              <a:t>Randomness: let users to set their current location and destination</a:t>
            </a:r>
          </a:p>
          <a:p>
            <a:r>
              <a:rPr lang="en-US" dirty="0">
                <a:latin typeface="Helvetica Neue" panose="02000503000000020004" pitchFamily="2" charset="0"/>
              </a:rPr>
              <a:t>Analyze the shortest path between nodes and weighted edges by </a:t>
            </a:r>
            <a:r>
              <a:rPr lang="en-US" dirty="0" err="1">
                <a:latin typeface="Helvetica Neue" panose="02000503000000020004" pitchFamily="2" charset="0"/>
              </a:rPr>
              <a:t>Djkstra’s</a:t>
            </a:r>
            <a:r>
              <a:rPr lang="en-US" dirty="0">
                <a:latin typeface="Helvetica Neue" panose="02000503000000020004" pitchFamily="2" charset="0"/>
              </a:rPr>
              <a:t> algorithm through </a:t>
            </a:r>
            <a:r>
              <a:rPr lang="en-US" dirty="0" err="1">
                <a:latin typeface="Helvetica Neue" panose="02000503000000020004" pitchFamily="2" charset="0"/>
              </a:rPr>
              <a:t>networkx</a:t>
            </a:r>
            <a:r>
              <a:rPr lang="en-US" dirty="0">
                <a:latin typeface="Helvetica Neue" panose="02000503000000020004" pitchFamily="2" charset="0"/>
              </a:rPr>
              <a:t> and matplotlib</a:t>
            </a:r>
          </a:p>
          <a:p>
            <a:r>
              <a:rPr lang="en-US" dirty="0">
                <a:latin typeface="Helvetica Neue" panose="02000503000000020004" pitchFamily="2" charset="0"/>
              </a:rPr>
              <a:t>Visualize paths using the matplotlib and </a:t>
            </a:r>
            <a:r>
              <a:rPr lang="en-US" dirty="0" err="1">
                <a:latin typeface="Helvetica Neue" panose="02000503000000020004" pitchFamily="2" charset="0"/>
              </a:rPr>
              <a:t>networkx</a:t>
            </a:r>
            <a:endParaRPr lang="en-US" dirty="0">
              <a:latin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</a:rPr>
              <a:t>Comparison: introducing Depth-first search(DFS) and Breadth-first search(BFS)</a:t>
            </a:r>
          </a:p>
          <a:p>
            <a:r>
              <a:rPr lang="en-US" dirty="0">
                <a:latin typeface="Helvetica Neue" panose="02000503000000020004" pitchFamily="2" charset="0"/>
              </a:rPr>
              <a:t>DFS/BFS show the traversals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46" name="Audio 45">
            <a:extLst>
              <a:ext uri="{FF2B5EF4-FFF2-40B4-BE49-F238E27FC236}">
                <a16:creationId xmlns:a16="http://schemas.microsoft.com/office/drawing/2014/main" id="{28202DB3-7516-B66C-CC19-7E75A656CA8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92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429"/>
    </mc:Choice>
    <mc:Fallback>
      <p:transition spd="slow" advTm="77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C651-5582-D6A0-2F19-9B1AB28F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and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17B6-394C-0557-3DE3-925871AE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BFS stands for Breadth First Search</a:t>
            </a:r>
          </a:p>
          <a:p>
            <a:r>
              <a:rPr lang="en-US" dirty="0"/>
              <a:t>Before going on to the nodes at the next depth level, it investigates </a:t>
            </a:r>
            <a:r>
              <a:rPr lang="en-US" dirty="0">
                <a:highlight>
                  <a:srgbClr val="FFFF00"/>
                </a:highlight>
              </a:rPr>
              <a:t>every node at the current depth</a:t>
            </a:r>
            <a:r>
              <a:rPr lang="en-US" dirty="0"/>
              <a:t> starting with the tree root.</a:t>
            </a:r>
          </a:p>
          <a:p>
            <a:endParaRPr lang="en-US" dirty="0"/>
          </a:p>
          <a:p>
            <a:r>
              <a:rPr lang="en-US" dirty="0"/>
              <a:t>DFS stands for Depth First Search</a:t>
            </a:r>
          </a:p>
          <a:p>
            <a:r>
              <a:rPr lang="en-US" dirty="0"/>
              <a:t>The algorithm begins at the root node (in the case of a graph, it chooses an </a:t>
            </a:r>
            <a:r>
              <a:rPr lang="en-US" dirty="0">
                <a:highlight>
                  <a:srgbClr val="FFFF00"/>
                </a:highlight>
              </a:rPr>
              <a:t>arbitrary</a:t>
            </a:r>
            <a:r>
              <a:rPr lang="en-US" dirty="0"/>
              <a:t> node to be the root node), and explores </a:t>
            </a:r>
            <a:r>
              <a:rPr lang="en-US" dirty="0">
                <a:highlight>
                  <a:srgbClr val="FFFF00"/>
                </a:highlight>
              </a:rPr>
              <a:t>as far as possible </a:t>
            </a:r>
            <a:r>
              <a:rPr lang="en-US" dirty="0"/>
              <a:t>along each branch before </a:t>
            </a:r>
            <a:r>
              <a:rPr lang="en-US" dirty="0">
                <a:highlight>
                  <a:srgbClr val="FFFF00"/>
                </a:highlight>
              </a:rPr>
              <a:t>backtracking</a:t>
            </a:r>
          </a:p>
        </p:txBody>
      </p:sp>
      <p:pic>
        <p:nvPicPr>
          <p:cNvPr id="43" name="Audio 42">
            <a:extLst>
              <a:ext uri="{FF2B5EF4-FFF2-40B4-BE49-F238E27FC236}">
                <a16:creationId xmlns:a16="http://schemas.microsoft.com/office/drawing/2014/main" id="{BA78E95F-CEE6-05A3-FA65-96921EC7326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01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124"/>
    </mc:Choice>
    <mc:Fallback>
      <p:transition spd="slow" advTm="371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31F8-668E-DB89-F91F-C3B344F2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67" y="161583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BFS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1B5E81-85B5-8788-5530-C890566FA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68" y="5370871"/>
            <a:ext cx="9746443" cy="3388755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BFS Traversal Order: ['Shanghai Tower', 'Nanjing Road', 'The Bund', 'Xintiandi', '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Jingan</a:t>
            </a:r>
            <a:r>
              <a:rPr lang="en-US" dirty="0">
                <a:effectLst/>
                <a:latin typeface="Helvetica Neue" panose="02000503000000020004" pitchFamily="2" charset="0"/>
              </a:rPr>
              <a:t> Temple', 'Yu Garden', 'Pearl Tower']</a:t>
            </a:r>
            <a:endParaRPr lang="en-US" dirty="0"/>
          </a:p>
        </p:txBody>
      </p:sp>
      <p:pic>
        <p:nvPicPr>
          <p:cNvPr id="4" name="Picture 3" descr="A diagram of lines and dots&#10;&#10;Description automatically generated">
            <a:extLst>
              <a:ext uri="{FF2B5EF4-FFF2-40B4-BE49-F238E27FC236}">
                <a16:creationId xmlns:a16="http://schemas.microsoft.com/office/drawing/2014/main" id="{EBE91CAE-55E1-45E0-3068-9CB014FB1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980" y="161583"/>
            <a:ext cx="9976040" cy="5209288"/>
          </a:xfrm>
          <a:prstGeom prst="rect">
            <a:avLst/>
          </a:prstGeom>
        </p:spPr>
      </p:pic>
      <p:pic>
        <p:nvPicPr>
          <p:cNvPr id="33" name="Audio 32">
            <a:extLst>
              <a:ext uri="{FF2B5EF4-FFF2-40B4-BE49-F238E27FC236}">
                <a16:creationId xmlns:a16="http://schemas.microsoft.com/office/drawing/2014/main" id="{B80C001A-5227-AB0B-3631-4DD052BC54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8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669"/>
    </mc:Choice>
    <mc:Fallback>
      <p:transition spd="slow" advTm="316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7BB31F8-668E-DB89-F91F-C3B344F2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36" y="204968"/>
            <a:ext cx="4158749" cy="1049235"/>
          </a:xfrm>
        </p:spPr>
        <p:txBody>
          <a:bodyPr>
            <a:normAutofit/>
          </a:bodyPr>
          <a:lstStyle/>
          <a:p>
            <a:r>
              <a:rPr lang="en-US" dirty="0"/>
              <a:t>DFS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DF171AFE-060B-75A5-49C6-9D845C5AC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745" y="204968"/>
            <a:ext cx="10877804" cy="579242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1B5E81-85B5-8788-5530-C890566FA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350" y="4913260"/>
            <a:ext cx="7468432" cy="347954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DFS Traversal Order: ['Shanghai Tower', '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Jingan</a:t>
            </a:r>
            <a:r>
              <a:rPr lang="en-US" dirty="0">
                <a:effectLst/>
                <a:latin typeface="Helvetica Neue" panose="02000503000000020004" pitchFamily="2" charset="0"/>
              </a:rPr>
              <a:t> Temple', 'Xintiandi', 'The Bund', 'Nanjing Road', 'Yu Garden', 'Pearl Tower']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Audio 33">
            <a:extLst>
              <a:ext uri="{FF2B5EF4-FFF2-40B4-BE49-F238E27FC236}">
                <a16:creationId xmlns:a16="http://schemas.microsoft.com/office/drawing/2014/main" id="{2CDC3A52-294D-78CC-F847-B24CFE4BE78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2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420"/>
    </mc:Choice>
    <mc:Fallback>
      <p:transition spd="slow" advTm="374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2.3|11.7|0.8|14.3|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0.5|1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0.6|10.3|1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.8|19.6|14.5|12.4|4.6|16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0.5|2.7|8.1|4.4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801</TotalTime>
  <Words>483</Words>
  <Application>Microsoft Macintosh PowerPoint</Application>
  <PresentationFormat>Widescreen</PresentationFormat>
  <Paragraphs>47</Paragraphs>
  <Slides>13</Slides>
  <Notes>2</Notes>
  <HiddenSlides>0</HiddenSlides>
  <MMClips>12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Google Sans</vt:lpstr>
      <vt:lpstr>Arial</vt:lpstr>
      <vt:lpstr>Calibri</vt:lpstr>
      <vt:lpstr>Gill Sans MT</vt:lpstr>
      <vt:lpstr>Helvetica Neue</vt:lpstr>
      <vt:lpstr>Times New Roman</vt:lpstr>
      <vt:lpstr>Gallery</vt:lpstr>
      <vt:lpstr>     Exploring Dijkstra's Algorithm: Unveiling the Shortest Paths    </vt:lpstr>
      <vt:lpstr>Let’s start with one of my daily habits!</vt:lpstr>
      <vt:lpstr>How？</vt:lpstr>
      <vt:lpstr>Dijkstra's Algorithm</vt:lpstr>
      <vt:lpstr>How does it work for Map?</vt:lpstr>
      <vt:lpstr>How to analyze？</vt:lpstr>
      <vt:lpstr>BFS and DFS</vt:lpstr>
      <vt:lpstr>BFS</vt:lpstr>
      <vt:lpstr>DFS</vt:lpstr>
      <vt:lpstr>the Shortest Paths From Shanghai Tower to Pearl Tower</vt:lpstr>
      <vt:lpstr>Results, Limitation and feature Improvement</vt:lpstr>
      <vt:lpstr>Thank you For Watching!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    Exploring Dijkstra's Algorithm: Unveiling the Shortest Paths    </dc:title>
  <dc:creator>Zhan, Yijia</dc:creator>
  <cp:lastModifiedBy>Zhan, Yijia</cp:lastModifiedBy>
  <cp:revision>41</cp:revision>
  <dcterms:created xsi:type="dcterms:W3CDTF">2023-12-10T23:59:56Z</dcterms:created>
  <dcterms:modified xsi:type="dcterms:W3CDTF">2023-12-12T17:08:43Z</dcterms:modified>
</cp:coreProperties>
</file>