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C485-4CE7-4062-953C-0F64FAA21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214B17-6224-4B0F-8AE4-660C325DA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0E4245-5942-49D7-9CBB-4C26D2C70C55}"/>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5" name="Footer Placeholder 4">
            <a:extLst>
              <a:ext uri="{FF2B5EF4-FFF2-40B4-BE49-F238E27FC236}">
                <a16:creationId xmlns:a16="http://schemas.microsoft.com/office/drawing/2014/main" id="{95BF0831-33D5-4AA7-BBE0-EA1E44FED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7425F-0A92-455F-9716-DB107F37EBB0}"/>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291651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718E-872E-4E27-90C7-9EDD94939D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01B3D5-07CF-404D-9208-548517D0A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58A5D-C9CF-4A84-AEB6-AAB999F1CD5B}"/>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5" name="Footer Placeholder 4">
            <a:extLst>
              <a:ext uri="{FF2B5EF4-FFF2-40B4-BE49-F238E27FC236}">
                <a16:creationId xmlns:a16="http://schemas.microsoft.com/office/drawing/2014/main" id="{BE657329-419C-4419-8081-93314C941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18ED7-0321-45BD-B023-56764FAE6D14}"/>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378197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70CAF6-AF4F-4B5B-A9F3-3D8F3AE298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BD55DE-7D00-4FAF-9789-3333C4F50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E7BEF-3F3A-4A87-80B1-FA7529561BF5}"/>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5" name="Footer Placeholder 4">
            <a:extLst>
              <a:ext uri="{FF2B5EF4-FFF2-40B4-BE49-F238E27FC236}">
                <a16:creationId xmlns:a16="http://schemas.microsoft.com/office/drawing/2014/main" id="{E4A47E2B-B149-4046-9CC4-A62C3EEBB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A9A4F-D873-4E41-9604-02BD6D527DB2}"/>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327908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18AF-965F-4EBA-B7FB-80457F7E5F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CF814-41B3-42AA-8F95-5F36DC7F03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6853D-7841-42B9-BF99-0E00D985C62B}"/>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5" name="Footer Placeholder 4">
            <a:extLst>
              <a:ext uri="{FF2B5EF4-FFF2-40B4-BE49-F238E27FC236}">
                <a16:creationId xmlns:a16="http://schemas.microsoft.com/office/drawing/2014/main" id="{CF912125-81AC-4EA4-BC91-5C4008D19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AC15F-245A-437F-A5DC-BA97BE9F534C}"/>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42869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9F21-AF96-404B-A090-9F2120FAA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2AF2B3-ADC6-4FE0-B794-0D484CEBC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2751B8-7F77-40BF-810E-851EF7B81F67}"/>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5" name="Footer Placeholder 4">
            <a:extLst>
              <a:ext uri="{FF2B5EF4-FFF2-40B4-BE49-F238E27FC236}">
                <a16:creationId xmlns:a16="http://schemas.microsoft.com/office/drawing/2014/main" id="{012E36AB-42CD-4263-B15E-AD0E6AF06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C8380-3A75-4EAA-858E-139B0EC479C4}"/>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185843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989C1-2CEB-45F3-A632-6DE3C952BA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EBFD68-0CB6-4557-B72B-33EC12142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6A60A6-DA81-428D-9EBD-0DDEAE699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FA773-4242-4639-BBBB-81CD7BB29DCD}"/>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6" name="Footer Placeholder 5">
            <a:extLst>
              <a:ext uri="{FF2B5EF4-FFF2-40B4-BE49-F238E27FC236}">
                <a16:creationId xmlns:a16="http://schemas.microsoft.com/office/drawing/2014/main" id="{E734767C-99C3-4669-8D32-C30375CF9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38D1C-AA76-4C67-8C5E-798E182E918D}"/>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317473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7033-FB35-4635-BEAF-55B8ACA05B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4C9749-46DE-4E34-B4F6-C2017F4697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87B61-8938-4C04-A5F8-49AA46E81B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EE7A3C-1C3B-4563-9DF0-3C585A2D5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D3C42-2142-4D9B-8494-65006E87E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44BEC0-EC31-4222-AF4D-56D990C1B7AE}"/>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8" name="Footer Placeholder 7">
            <a:extLst>
              <a:ext uri="{FF2B5EF4-FFF2-40B4-BE49-F238E27FC236}">
                <a16:creationId xmlns:a16="http://schemas.microsoft.com/office/drawing/2014/main" id="{7C462F08-7F4E-457A-9996-6322F6B6CC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B4D948-7AA1-4141-BF6F-D791E5D7FD03}"/>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1750234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5D31-9FEA-43A2-A1D9-D216530EE6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E46B9C-5003-47E5-9F30-5D586F0F076F}"/>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4" name="Footer Placeholder 3">
            <a:extLst>
              <a:ext uri="{FF2B5EF4-FFF2-40B4-BE49-F238E27FC236}">
                <a16:creationId xmlns:a16="http://schemas.microsoft.com/office/drawing/2014/main" id="{9EBC43A2-6823-4D19-9746-C5799DDC0A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029C46-627B-48F6-96D9-D30DE3307097}"/>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9570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0481E1-E5E6-4E29-A060-EEF8981360EC}"/>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3" name="Footer Placeholder 2">
            <a:extLst>
              <a:ext uri="{FF2B5EF4-FFF2-40B4-BE49-F238E27FC236}">
                <a16:creationId xmlns:a16="http://schemas.microsoft.com/office/drawing/2014/main" id="{9263C418-392E-4E32-AFFD-94B0201639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304C14-F242-4B0F-A3D9-772F5EA485FD}"/>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338263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30DDB-4307-4BAF-B9E3-CD3A9FAFF9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3A522B-36B4-49F4-82CF-9BADE51622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96207E-2536-486B-8291-494DD5D15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75EF4-DDC8-4D7C-87B7-7E29FADE9F27}"/>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6" name="Footer Placeholder 5">
            <a:extLst>
              <a:ext uri="{FF2B5EF4-FFF2-40B4-BE49-F238E27FC236}">
                <a16:creationId xmlns:a16="http://schemas.microsoft.com/office/drawing/2014/main" id="{9056F9FB-CE0E-4150-AFC4-F732B1E83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6014C-2FF0-4C13-8A3D-6AACF18BDB36}"/>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177689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5559-4458-4CC9-BB57-865FA2DED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B0C0DB-3E66-449E-8B00-D73DAA78F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1065C7-8251-4E2E-B23B-095C90D24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34B72-B181-424C-9457-B4BE4A79416F}"/>
              </a:ext>
            </a:extLst>
          </p:cNvPr>
          <p:cNvSpPr>
            <a:spLocks noGrp="1"/>
          </p:cNvSpPr>
          <p:nvPr>
            <p:ph type="dt" sz="half" idx="10"/>
          </p:nvPr>
        </p:nvSpPr>
        <p:spPr/>
        <p:txBody>
          <a:bodyPr/>
          <a:lstStyle/>
          <a:p>
            <a:fld id="{EC31EDD3-17A2-451E-A54F-0AD03F5224FC}" type="datetimeFigureOut">
              <a:rPr lang="en-US" smtClean="0"/>
              <a:t>11/29/2020</a:t>
            </a:fld>
            <a:endParaRPr lang="en-US"/>
          </a:p>
        </p:txBody>
      </p:sp>
      <p:sp>
        <p:nvSpPr>
          <p:cNvPr id="6" name="Footer Placeholder 5">
            <a:extLst>
              <a:ext uri="{FF2B5EF4-FFF2-40B4-BE49-F238E27FC236}">
                <a16:creationId xmlns:a16="http://schemas.microsoft.com/office/drawing/2014/main" id="{C5F5534C-5B9F-43E7-8E74-2A03FDF3B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34101-98AB-46F8-8F93-A6469B62407A}"/>
              </a:ext>
            </a:extLst>
          </p:cNvPr>
          <p:cNvSpPr>
            <a:spLocks noGrp="1"/>
          </p:cNvSpPr>
          <p:nvPr>
            <p:ph type="sldNum" sz="quarter" idx="12"/>
          </p:nvPr>
        </p:nvSpPr>
        <p:spPr/>
        <p:txBody>
          <a:bodyPr/>
          <a:lstStyle/>
          <a:p>
            <a:fld id="{39F69C02-7AF5-4178-B19C-7DD829F3B1E4}" type="slidenum">
              <a:rPr lang="en-US" smtClean="0"/>
              <a:t>‹#›</a:t>
            </a:fld>
            <a:endParaRPr lang="en-US"/>
          </a:p>
        </p:txBody>
      </p:sp>
    </p:spTree>
    <p:extLst>
      <p:ext uri="{BB962C8B-B14F-4D97-AF65-F5344CB8AC3E}">
        <p14:creationId xmlns:p14="http://schemas.microsoft.com/office/powerpoint/2010/main" val="115001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F030FF-4F57-45EC-8318-E4662E5853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202479-271A-40DE-9E37-C1BFC5557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4D194-0D38-4343-AF43-6F6047E05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1EDD3-17A2-451E-A54F-0AD03F5224FC}" type="datetimeFigureOut">
              <a:rPr lang="en-US" smtClean="0"/>
              <a:t>11/29/2020</a:t>
            </a:fld>
            <a:endParaRPr lang="en-US"/>
          </a:p>
        </p:txBody>
      </p:sp>
      <p:sp>
        <p:nvSpPr>
          <p:cNvPr id="5" name="Footer Placeholder 4">
            <a:extLst>
              <a:ext uri="{FF2B5EF4-FFF2-40B4-BE49-F238E27FC236}">
                <a16:creationId xmlns:a16="http://schemas.microsoft.com/office/drawing/2014/main" id="{665E3F64-72C3-40A5-A931-050B89E37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858DB8-80AB-4C00-96C3-EB52AA54F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9C02-7AF5-4178-B19C-7DD829F3B1E4}" type="slidenum">
              <a:rPr lang="en-US" smtClean="0"/>
              <a:t>‹#›</a:t>
            </a:fld>
            <a:endParaRPr lang="en-US"/>
          </a:p>
        </p:txBody>
      </p:sp>
    </p:spTree>
    <p:extLst>
      <p:ext uri="{BB962C8B-B14F-4D97-AF65-F5344CB8AC3E}">
        <p14:creationId xmlns:p14="http://schemas.microsoft.com/office/powerpoint/2010/main" val="2977336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A6A2-DEF7-438A-BC9D-63DADC57B16A}"/>
              </a:ext>
            </a:extLst>
          </p:cNvPr>
          <p:cNvSpPr>
            <a:spLocks noGrp="1"/>
          </p:cNvSpPr>
          <p:nvPr>
            <p:ph type="ctrTitle"/>
          </p:nvPr>
        </p:nvSpPr>
        <p:spPr/>
        <p:txBody>
          <a:bodyPr/>
          <a:lstStyle/>
          <a:p>
            <a:r>
              <a:rPr lang="en-US" dirty="0"/>
              <a:t> Analysis on NYC Restaurant Inspection Data</a:t>
            </a:r>
          </a:p>
        </p:txBody>
      </p:sp>
      <p:sp>
        <p:nvSpPr>
          <p:cNvPr id="3" name="Subtitle 2">
            <a:extLst>
              <a:ext uri="{FF2B5EF4-FFF2-40B4-BE49-F238E27FC236}">
                <a16:creationId xmlns:a16="http://schemas.microsoft.com/office/drawing/2014/main" id="{47F1F9E0-2F24-46F4-B27F-5262DE0AD055}"/>
              </a:ext>
            </a:extLst>
          </p:cNvPr>
          <p:cNvSpPr>
            <a:spLocks noGrp="1"/>
          </p:cNvSpPr>
          <p:nvPr>
            <p:ph type="subTitle" idx="1"/>
          </p:nvPr>
        </p:nvSpPr>
        <p:spPr/>
        <p:txBody>
          <a:bodyPr/>
          <a:lstStyle/>
          <a:p>
            <a:r>
              <a:rPr lang="en-US" dirty="0"/>
              <a:t>Data Source: </a:t>
            </a:r>
            <a:r>
              <a:rPr lang="en-US" dirty="0" err="1"/>
              <a:t>NYCOpenData</a:t>
            </a:r>
            <a:r>
              <a:rPr lang="en-US" dirty="0"/>
              <a:t> Database</a:t>
            </a:r>
          </a:p>
        </p:txBody>
      </p:sp>
    </p:spTree>
    <p:extLst>
      <p:ext uri="{BB962C8B-B14F-4D97-AF65-F5344CB8AC3E}">
        <p14:creationId xmlns:p14="http://schemas.microsoft.com/office/powerpoint/2010/main" val="291550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21F4-9D47-4B73-B93A-B11B6580E779}"/>
              </a:ext>
            </a:extLst>
          </p:cNvPr>
          <p:cNvSpPr>
            <a:spLocks noGrp="1"/>
          </p:cNvSpPr>
          <p:nvPr>
            <p:ph type="title"/>
          </p:nvPr>
        </p:nvSpPr>
        <p:spPr/>
        <p:txBody>
          <a:bodyPr/>
          <a:lstStyle/>
          <a:p>
            <a:r>
              <a:rPr lang="en-US" dirty="0"/>
              <a:t>Data Info</a:t>
            </a:r>
          </a:p>
        </p:txBody>
      </p:sp>
      <p:sp>
        <p:nvSpPr>
          <p:cNvPr id="3" name="Content Placeholder 2">
            <a:extLst>
              <a:ext uri="{FF2B5EF4-FFF2-40B4-BE49-F238E27FC236}">
                <a16:creationId xmlns:a16="http://schemas.microsoft.com/office/drawing/2014/main" id="{F495043E-E59D-474D-91BD-9374AC1620EA}"/>
              </a:ext>
            </a:extLst>
          </p:cNvPr>
          <p:cNvSpPr>
            <a:spLocks noGrp="1"/>
          </p:cNvSpPr>
          <p:nvPr>
            <p:ph idx="1"/>
          </p:nvPr>
        </p:nvSpPr>
        <p:spPr/>
        <p:txBody>
          <a:bodyPr/>
          <a:lstStyle/>
          <a:p>
            <a:r>
              <a:rPr lang="en-US" sz="1800" dirty="0">
                <a:solidFill>
                  <a:srgbClr val="333333"/>
                </a:solidFill>
                <a:effectLst/>
                <a:latin typeface="Times New Roman" panose="02020603050405020304" pitchFamily="18" charset="0"/>
                <a:ea typeface="Times New Roman" panose="02020603050405020304" pitchFamily="18" charset="0"/>
              </a:rPr>
              <a:t>The dataset contains every sustained or not yet adjudicated violation citation from every full or special program inspection conducted up to three years prior to the most recent inspection for restaurants and college cafeterias in an active status on the RECORD DATE (date of the data pull).</a:t>
            </a:r>
          </a:p>
          <a:p>
            <a:pPr marL="0" indent="0">
              <a:buNone/>
            </a:pPr>
            <a:endParaRPr lang="en-US" sz="1800" dirty="0">
              <a:solidFill>
                <a:srgbClr val="333333"/>
              </a:solidFill>
              <a:effectLst/>
              <a:latin typeface="Times New Roman" panose="02020603050405020304" pitchFamily="18" charset="0"/>
              <a:ea typeface="Times New Roman" panose="02020603050405020304" pitchFamily="18" charset="0"/>
            </a:endParaRPr>
          </a:p>
          <a:p>
            <a:r>
              <a:rPr lang="en-US" sz="1800" dirty="0">
                <a:solidFill>
                  <a:srgbClr val="333333"/>
                </a:solidFill>
                <a:effectLst/>
                <a:latin typeface="Times New Roman" panose="02020603050405020304" pitchFamily="18" charset="0"/>
                <a:ea typeface="Times New Roman" panose="02020603050405020304" pitchFamily="18" charset="0"/>
              </a:rPr>
              <a:t>When an inspection results in more than one violation, values for associated fields are repeated for each additional violation record. </a:t>
            </a:r>
          </a:p>
          <a:p>
            <a:pPr marL="0" indent="0">
              <a:buNone/>
            </a:pPr>
            <a:endParaRPr lang="en-US" sz="1800" dirty="0">
              <a:solidFill>
                <a:srgbClr val="333333"/>
              </a:solidFill>
              <a:latin typeface="Times New Roman" panose="02020603050405020304" pitchFamily="18" charset="0"/>
              <a:ea typeface="Times New Roman" panose="02020603050405020304" pitchFamily="18" charset="0"/>
            </a:endParaRPr>
          </a:p>
          <a:p>
            <a:r>
              <a:rPr lang="en-US" sz="1800" dirty="0">
                <a:solidFill>
                  <a:srgbClr val="333333"/>
                </a:solidFill>
                <a:effectLst/>
                <a:latin typeface="Times New Roman" panose="02020603050405020304" pitchFamily="18" charset="0"/>
                <a:ea typeface="Times New Roman" panose="02020603050405020304" pitchFamily="18" charset="0"/>
              </a:rPr>
              <a:t>Establishments with inspection date of 1/1/1900 are new establishments that have not yet received an inspection. Restaurants that received no violations are represented by a single row and coded as having no violations using the ACTION field.</a:t>
            </a:r>
            <a:br>
              <a:rPr lang="en-US" sz="1800" dirty="0">
                <a:solidFill>
                  <a:srgbClr val="333333"/>
                </a:solidFill>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128494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8F68-8C1B-48F3-9C18-BA33E1328937}"/>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E202276B-C5AD-42D8-A80D-E5D03B7E1134}"/>
              </a:ext>
            </a:extLst>
          </p:cNvPr>
          <p:cNvSpPr>
            <a:spLocks noGrp="1"/>
          </p:cNvSpPr>
          <p:nvPr>
            <p:ph idx="1"/>
          </p:nvPr>
        </p:nvSpPr>
        <p:spPr/>
        <p:txBody>
          <a:bodyPr/>
          <a:lstStyle/>
          <a:p>
            <a:r>
              <a:rPr lang="en-US" dirty="0"/>
              <a:t>Filter the rows where action is cycle inspection/ re-inspection</a:t>
            </a:r>
          </a:p>
          <a:p>
            <a:pPr marL="0" indent="0">
              <a:buNone/>
            </a:pPr>
            <a:endParaRPr lang="en-US" dirty="0"/>
          </a:p>
          <a:p>
            <a:r>
              <a:rPr lang="en-US" dirty="0"/>
              <a:t>Filter the rows where cuisine description is American and Chinese </a:t>
            </a:r>
          </a:p>
          <a:p>
            <a:endParaRPr lang="en-US" dirty="0"/>
          </a:p>
          <a:p>
            <a:r>
              <a:rPr lang="en-US" dirty="0"/>
              <a:t>Use Folium package drawing the dispersion of the restaurants</a:t>
            </a:r>
          </a:p>
        </p:txBody>
      </p:sp>
    </p:spTree>
    <p:extLst>
      <p:ext uri="{BB962C8B-B14F-4D97-AF65-F5344CB8AC3E}">
        <p14:creationId xmlns:p14="http://schemas.microsoft.com/office/powerpoint/2010/main" val="225472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2556-825A-46A4-AB27-5628E777D2D3}"/>
              </a:ext>
            </a:extLst>
          </p:cNvPr>
          <p:cNvSpPr>
            <a:spLocks noGrp="1"/>
          </p:cNvSpPr>
          <p:nvPr>
            <p:ph type="title"/>
          </p:nvPr>
        </p:nvSpPr>
        <p:spPr/>
        <p:txBody>
          <a:bodyPr/>
          <a:lstStyle/>
          <a:p>
            <a:r>
              <a:rPr lang="en-US" dirty="0"/>
              <a:t>The restaurants at the Manhattan Area</a:t>
            </a:r>
          </a:p>
        </p:txBody>
      </p:sp>
      <p:sp>
        <p:nvSpPr>
          <p:cNvPr id="3" name="Content Placeholder 2">
            <a:extLst>
              <a:ext uri="{FF2B5EF4-FFF2-40B4-BE49-F238E27FC236}">
                <a16:creationId xmlns:a16="http://schemas.microsoft.com/office/drawing/2014/main" id="{BFE98929-A307-41F5-B8AD-7B8B99319B55}"/>
              </a:ext>
            </a:extLst>
          </p:cNvPr>
          <p:cNvSpPr>
            <a:spLocks noGrp="1"/>
          </p:cNvSpPr>
          <p:nvPr>
            <p:ph idx="1"/>
          </p:nvPr>
        </p:nvSpPr>
        <p:spPr/>
        <p:txBody>
          <a:bodyPr/>
          <a:lstStyle/>
          <a:p>
            <a:r>
              <a:rPr lang="en-US" dirty="0"/>
              <a:t>The American Restaurants which received re-inspection</a:t>
            </a:r>
          </a:p>
        </p:txBody>
      </p:sp>
      <p:pic>
        <p:nvPicPr>
          <p:cNvPr id="4" name="Picture 3">
            <a:extLst>
              <a:ext uri="{FF2B5EF4-FFF2-40B4-BE49-F238E27FC236}">
                <a16:creationId xmlns:a16="http://schemas.microsoft.com/office/drawing/2014/main" id="{3CE74E2F-82A1-4A9A-9A9A-B5F4C144C73C}"/>
              </a:ext>
            </a:extLst>
          </p:cNvPr>
          <p:cNvPicPr/>
          <p:nvPr/>
        </p:nvPicPr>
        <p:blipFill rotWithShape="1">
          <a:blip r:embed="rId2"/>
          <a:srcRect l="25763" t="26027" r="17940" b="13478"/>
          <a:stretch/>
        </p:blipFill>
        <p:spPr bwMode="auto">
          <a:xfrm>
            <a:off x="1045527" y="2293937"/>
            <a:ext cx="6488748" cy="36496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161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83CB-80D0-4D92-93D9-CD59EFD852DF}"/>
              </a:ext>
            </a:extLst>
          </p:cNvPr>
          <p:cNvSpPr>
            <a:spLocks noGrp="1"/>
          </p:cNvSpPr>
          <p:nvPr>
            <p:ph type="title"/>
          </p:nvPr>
        </p:nvSpPr>
        <p:spPr/>
        <p:txBody>
          <a:bodyPr/>
          <a:lstStyle/>
          <a:p>
            <a:r>
              <a:rPr lang="en-US" dirty="0"/>
              <a:t>The restaurants at the Manhattan Area (Cont’d)</a:t>
            </a:r>
          </a:p>
        </p:txBody>
      </p:sp>
      <p:sp>
        <p:nvSpPr>
          <p:cNvPr id="3" name="Content Placeholder 2">
            <a:extLst>
              <a:ext uri="{FF2B5EF4-FFF2-40B4-BE49-F238E27FC236}">
                <a16:creationId xmlns:a16="http://schemas.microsoft.com/office/drawing/2014/main" id="{60A29A51-1F62-496E-91F8-4E768013BDD5}"/>
              </a:ext>
            </a:extLst>
          </p:cNvPr>
          <p:cNvSpPr>
            <a:spLocks noGrp="1"/>
          </p:cNvSpPr>
          <p:nvPr>
            <p:ph idx="1"/>
          </p:nvPr>
        </p:nvSpPr>
        <p:spPr/>
        <p:txBody>
          <a:bodyPr/>
          <a:lstStyle/>
          <a:p>
            <a:r>
              <a:rPr lang="en-US" dirty="0"/>
              <a:t>The Chinese Restaurants which received re-inspection</a:t>
            </a:r>
          </a:p>
          <a:p>
            <a:endParaRPr lang="en-US" dirty="0"/>
          </a:p>
        </p:txBody>
      </p:sp>
      <p:pic>
        <p:nvPicPr>
          <p:cNvPr id="4" name="Picture 3">
            <a:extLst>
              <a:ext uri="{FF2B5EF4-FFF2-40B4-BE49-F238E27FC236}">
                <a16:creationId xmlns:a16="http://schemas.microsoft.com/office/drawing/2014/main" id="{83543E4A-46EF-47F7-B52A-001475FEB546}"/>
              </a:ext>
            </a:extLst>
          </p:cNvPr>
          <p:cNvPicPr/>
          <p:nvPr/>
        </p:nvPicPr>
        <p:blipFill rotWithShape="1">
          <a:blip r:embed="rId2"/>
          <a:srcRect l="22273" t="24613" r="17062" b="10518"/>
          <a:stretch/>
        </p:blipFill>
        <p:spPr bwMode="auto">
          <a:xfrm>
            <a:off x="1005839" y="2283142"/>
            <a:ext cx="5385435" cy="35842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7220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CD8E-60AA-4C83-9E58-CC3E832620B1}"/>
              </a:ext>
            </a:extLst>
          </p:cNvPr>
          <p:cNvSpPr>
            <a:spLocks noGrp="1"/>
          </p:cNvSpPr>
          <p:nvPr>
            <p:ph type="title"/>
          </p:nvPr>
        </p:nvSpPr>
        <p:spPr/>
        <p:txBody>
          <a:bodyPr/>
          <a:lstStyle/>
          <a:p>
            <a:r>
              <a:rPr lang="en-US" dirty="0"/>
              <a:t>Explanation on the map</a:t>
            </a:r>
          </a:p>
        </p:txBody>
      </p:sp>
      <p:sp>
        <p:nvSpPr>
          <p:cNvPr id="3" name="Content Placeholder 2">
            <a:extLst>
              <a:ext uri="{FF2B5EF4-FFF2-40B4-BE49-F238E27FC236}">
                <a16:creationId xmlns:a16="http://schemas.microsoft.com/office/drawing/2014/main" id="{846E00E2-321F-4E5F-988C-D62BF821240D}"/>
              </a:ext>
            </a:extLst>
          </p:cNvPr>
          <p:cNvSpPr>
            <a:spLocks noGrp="1"/>
          </p:cNvSpPr>
          <p:nvPr>
            <p:ph idx="1"/>
          </p:nvPr>
        </p:nvSpPr>
        <p:spPr/>
        <p:txBody>
          <a:bodyPr/>
          <a:lstStyle/>
          <a:p>
            <a:r>
              <a:rPr lang="en-US" dirty="0"/>
              <a:t>The analysis show that only 28% of the Chinese restaurants which received re-inspection are located at Manhattan area but 50% of the American restaurants which received re-inspection are located at Manhattan area.</a:t>
            </a:r>
          </a:p>
          <a:p>
            <a:endParaRPr lang="en-US" dirty="0"/>
          </a:p>
          <a:p>
            <a:r>
              <a:rPr lang="en-US" dirty="0"/>
              <a:t>The Chinese restaurants which received re-inspection are evenly dispersed across each borough. More American restaurants which received re-inspection locate at Manhattan area.</a:t>
            </a:r>
          </a:p>
        </p:txBody>
      </p:sp>
    </p:spTree>
    <p:extLst>
      <p:ext uri="{BB962C8B-B14F-4D97-AF65-F5344CB8AC3E}">
        <p14:creationId xmlns:p14="http://schemas.microsoft.com/office/powerpoint/2010/main" val="137767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EF80-EC3F-4AD6-8C24-72ABCB82B86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1CD5F01-514C-471F-A096-A0781391261D}"/>
              </a:ext>
            </a:extLst>
          </p:cNvPr>
          <p:cNvSpPr>
            <a:spLocks noGrp="1"/>
          </p:cNvSpPr>
          <p:nvPr>
            <p:ph idx="1"/>
          </p:nvPr>
        </p:nvSpPr>
        <p:spPr/>
        <p:txBody>
          <a:bodyPr/>
          <a:lstStyle/>
          <a:p>
            <a:r>
              <a:rPr lang="en-US" dirty="0"/>
              <a:t>This helps new owner of the restaurants making decision on the location of the new restaurants. This associates with the competition between the restaurants.</a:t>
            </a:r>
          </a:p>
          <a:p>
            <a:endParaRPr lang="en-US" dirty="0"/>
          </a:p>
          <a:p>
            <a:r>
              <a:rPr lang="en-US" dirty="0"/>
              <a:t>Manhattan area have more American restaurants that needs inspections.</a:t>
            </a:r>
          </a:p>
        </p:txBody>
      </p:sp>
    </p:spTree>
    <p:extLst>
      <p:ext uri="{BB962C8B-B14F-4D97-AF65-F5344CB8AC3E}">
        <p14:creationId xmlns:p14="http://schemas.microsoft.com/office/powerpoint/2010/main" val="1233898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282</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 Analysis on NYC Restaurant Inspection Data</vt:lpstr>
      <vt:lpstr>Data Info</vt:lpstr>
      <vt:lpstr>Method</vt:lpstr>
      <vt:lpstr>The restaurants at the Manhattan Area</vt:lpstr>
      <vt:lpstr>The restaurants at the Manhattan Area (Cont’d)</vt:lpstr>
      <vt:lpstr>Explanation on the map</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Analysis on NYC Restaurant Inspection Data</dc:title>
  <dc:creator>Yijing He</dc:creator>
  <cp:lastModifiedBy>Yijing He</cp:lastModifiedBy>
  <cp:revision>1</cp:revision>
  <dcterms:created xsi:type="dcterms:W3CDTF">2020-11-29T12:55:47Z</dcterms:created>
  <dcterms:modified xsi:type="dcterms:W3CDTF">2020-11-29T13:09:04Z</dcterms:modified>
</cp:coreProperties>
</file>