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Inria Serif" pitchFamily="2" charset="0"/>
      <p:regular r:id="rId30"/>
      <p:bold r:id="rId31"/>
      <p:italic r:id="rId32"/>
      <p:boldItalic r:id="rId33"/>
    </p:embeddedFont>
    <p:embeddedFont>
      <p:font typeface="Inria Serif Light" pitchFamily="2" charset="0"/>
      <p:regular r:id="rId34"/>
      <p:bold r:id="rId35"/>
      <p:italic r:id="rId36"/>
      <p:boldItalic r:id="rId37"/>
    </p:embeddedFont>
    <p:embeddedFont>
      <p:font typeface="Playfair Display Medium"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9385"/>
  </p:normalViewPr>
  <p:slideViewPr>
    <p:cSldViewPr snapToGrid="0" snapToObjects="1">
      <p:cViewPr varScale="1">
        <p:scale>
          <a:sx n="101" d="100"/>
          <a:sy n="101" d="100"/>
        </p:scale>
        <p:origin x="1960" y="184"/>
      </p:cViewPr>
      <p:guideLst/>
    </p:cSldViewPr>
  </p:slideViewPr>
  <p:notesTextViewPr>
    <p:cViewPr>
      <p:scale>
        <a:sx n="1" d="1"/>
        <a:sy n="1" d="1"/>
      </p:scale>
      <p:origin x="0" y="-12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Hey everyone, welcome to our final presentation for the UPS project today. After a whole semester of work regarding the project, we are able to provide a thoroughly presentation regarding the improvement of efficiency of UPS delivery. During the presentation, feel free to </a:t>
            </a:r>
            <a:r>
              <a:rPr lang="en-US" dirty="0" err="1"/>
              <a:t>interapt</a:t>
            </a:r>
            <a:r>
              <a:rPr lang="en-US" dirty="0"/>
              <a:t> if you have any questions.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dfad9fa4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dfad9fa4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 70: create one dummy variables for this model</a:t>
            </a:r>
            <a:endParaRPr/>
          </a:p>
          <a:p>
            <a:pPr marL="0" lvl="0" indent="0" algn="l" rtl="0">
              <a:spcBef>
                <a:spcPts val="0"/>
              </a:spcBef>
              <a:spcAft>
                <a:spcPts val="0"/>
              </a:spcAft>
              <a:buNone/>
            </a:pPr>
            <a:r>
              <a:rPr lang="en"/>
              <a:t>over 70: stops with very heavy pacakge   ==1</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Classify into three categories</a:t>
            </a:r>
            <a:endParaRPr/>
          </a:p>
          <a:p>
            <a:pPr marL="0" lvl="0" indent="0" algn="l" rtl="0">
              <a:spcBef>
                <a:spcPts val="0"/>
              </a:spcBef>
              <a:spcAft>
                <a:spcPts val="0"/>
              </a:spcAft>
              <a:buNone/>
            </a:pPr>
            <a:r>
              <a:rPr lang="en"/>
              <a:t>Package driver    majority/ combination driver / other driver </a:t>
            </a:r>
            <a:endParaRPr/>
          </a:p>
          <a:p>
            <a:pPr marL="0" lvl="0" indent="0" algn="l" rtl="0">
              <a:spcBef>
                <a:spcPts val="0"/>
              </a:spcBef>
              <a:spcAft>
                <a:spcPts val="0"/>
              </a:spcAft>
              <a:buNone/>
            </a:pPr>
            <a:endParaRPr/>
          </a:p>
          <a:p>
            <a:pPr marL="0" lvl="0" indent="0" algn="l" rtl="0">
              <a:spcBef>
                <a:spcPts val="0"/>
              </a:spcBef>
              <a:spcAft>
                <a:spcPts val="0"/>
              </a:spcAft>
              <a:buNone/>
            </a:pPr>
            <a:r>
              <a:rPr lang="en"/>
              <a:t>Human interaction: if the driver needs to counter with customers for example ask for the signature</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also four other covariates we had considered and discussed </a:t>
            </a:r>
            <a:endParaRPr/>
          </a:p>
          <a:p>
            <a:pPr marL="0" lvl="0" indent="0" algn="l" rtl="0">
              <a:spcBef>
                <a:spcPts val="0"/>
              </a:spcBef>
              <a:spcAft>
                <a:spcPts val="0"/>
              </a:spcAft>
              <a:buNone/>
            </a:pPr>
            <a:r>
              <a:rPr lang="en"/>
              <a:t>Before 12: morning</a:t>
            </a:r>
            <a:endParaRPr/>
          </a:p>
          <a:p>
            <a:pPr marL="0" lvl="0" indent="0" algn="l" rtl="0">
              <a:spcBef>
                <a:spcPts val="0"/>
              </a:spcBef>
              <a:spcAft>
                <a:spcPts val="0"/>
              </a:spcAft>
              <a:buNone/>
            </a:pPr>
            <a:r>
              <a:rPr lang="en"/>
              <a:t>Afternoon: 12~2: </a:t>
            </a:r>
            <a:endParaRPr/>
          </a:p>
          <a:p>
            <a:pPr marL="0" lvl="0" indent="0" algn="l" rtl="0">
              <a:spcBef>
                <a:spcPts val="0"/>
              </a:spcBef>
              <a:spcAft>
                <a:spcPts val="0"/>
              </a:spcAft>
              <a:buNone/>
            </a:pPr>
            <a:r>
              <a:rPr lang="en"/>
              <a:t>Evening: 2~</a:t>
            </a:r>
            <a:endParaRPr/>
          </a:p>
          <a:p>
            <a:pPr marL="0" lvl="0" indent="0" algn="l" rtl="0">
              <a:spcBef>
                <a:spcPts val="0"/>
              </a:spcBef>
              <a:spcAft>
                <a:spcPts val="0"/>
              </a:spcAft>
              <a:buNone/>
            </a:pPr>
            <a:r>
              <a:rPr lang="en"/>
              <a:t>Tenure: how many years having been UPS driver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dfad9fa4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dfad9fa4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dfad9fb80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dfad9fb80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of table</a:t>
            </a:r>
            <a:endParaRPr/>
          </a:p>
          <a:p>
            <a:pPr marL="0" lvl="0" indent="0" algn="l" rtl="0">
              <a:spcBef>
                <a:spcPts val="0"/>
              </a:spcBef>
              <a:spcAft>
                <a:spcPts val="0"/>
              </a:spcAft>
              <a:buNone/>
            </a:pPr>
            <a:r>
              <a:rPr lang="en"/>
              <a:t>Detailed conclusion</a:t>
            </a:r>
            <a:endParaRPr/>
          </a:p>
          <a:p>
            <a:pPr marL="0" lvl="0" indent="0" algn="l" rtl="0">
              <a:spcBef>
                <a:spcPts val="0"/>
              </a:spcBef>
              <a:spcAft>
                <a:spcPts val="0"/>
              </a:spcAft>
              <a:buNone/>
            </a:pPr>
            <a:r>
              <a:rPr lang="en"/>
              <a:t>Only average</a:t>
            </a:r>
            <a:endParaRPr/>
          </a:p>
          <a:p>
            <a:pPr marL="0" lvl="0" indent="0" algn="l" rtl="0">
              <a:spcBef>
                <a:spcPts val="0"/>
              </a:spcBef>
              <a:spcAft>
                <a:spcPts val="0"/>
              </a:spcAft>
              <a:buNone/>
            </a:pPr>
            <a:r>
              <a:rPr lang="en"/>
              <a:t>Overall comparison of residential and commercial</a:t>
            </a:r>
            <a:endParaRPr/>
          </a:p>
          <a:p>
            <a:pPr marL="0" lvl="0" indent="0" algn="l" rtl="0">
              <a:spcBef>
                <a:spcPts val="0"/>
              </a:spcBef>
              <a:spcAft>
                <a:spcPts val="0"/>
              </a:spcAft>
              <a:buNone/>
            </a:pPr>
            <a:r>
              <a:rPr lang="en"/>
              <a:t>Make two line graph for commercial and residential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e9b725c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e9b725c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0 which 1</a:t>
            </a:r>
            <a:endParaRPr/>
          </a:p>
          <a:p>
            <a:pPr marL="0" lvl="0" indent="0" algn="l" rtl="0">
              <a:spcBef>
                <a:spcPts val="0"/>
              </a:spcBef>
              <a:spcAft>
                <a:spcPts val="0"/>
              </a:spcAft>
              <a:buNone/>
            </a:pPr>
            <a:r>
              <a:rPr lang="en"/>
              <a:t>Pi chart</a:t>
            </a:r>
            <a:endParaRPr/>
          </a:p>
          <a:p>
            <a:pPr marL="0" lvl="0" indent="0" algn="l" rtl="0">
              <a:spcBef>
                <a:spcPts val="0"/>
              </a:spcBef>
              <a:spcAft>
                <a:spcPts val="0"/>
              </a:spcAft>
              <a:buNone/>
            </a:pPr>
            <a:r>
              <a:rPr lang="en"/>
              <a:t>Mean 0.01376</a:t>
            </a:r>
            <a:endParaRPr/>
          </a:p>
          <a:p>
            <a:pPr marL="0" lvl="0" indent="0" algn="l" rtl="0">
              <a:spcBef>
                <a:spcPts val="0"/>
              </a:spcBef>
              <a:spcAft>
                <a:spcPts val="0"/>
              </a:spcAft>
              <a:buNone/>
            </a:pPr>
            <a:r>
              <a:rPr lang="en"/>
              <a:t>, percentage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dfad9fa4c_0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dfad9fa4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dfad9fa4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dfad9fa4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756F6F"/>
                </a:solidFill>
                <a:latin typeface="Inria Serif Light"/>
                <a:ea typeface="Inria Serif Light"/>
                <a:cs typeface="Inria Serif Light"/>
                <a:sym typeface="Inria Serif Light"/>
              </a:rPr>
              <a:t>Observe multiple stops for driver -&gt; fixed effectsy</a:t>
            </a:r>
            <a:endParaRPr sz="1800">
              <a:solidFill>
                <a:srgbClr val="756F6F"/>
              </a:solidFill>
              <a:latin typeface="Inria Serif Light"/>
              <a:ea typeface="Inria Serif Light"/>
              <a:cs typeface="Inria Serif Light"/>
              <a:sym typeface="Inria Serif Light"/>
            </a:endParaRPr>
          </a:p>
          <a:p>
            <a:pPr marL="0" lvl="0" indent="0" algn="l" rtl="0">
              <a:lnSpc>
                <a:spcPct val="115000"/>
              </a:lnSpc>
              <a:spcBef>
                <a:spcPts val="600"/>
              </a:spcBef>
              <a:spcAft>
                <a:spcPts val="0"/>
              </a:spcAft>
              <a:buClr>
                <a:schemeClr val="dk1"/>
              </a:buClr>
              <a:buSzPts val="1100"/>
              <a:buFont typeface="Arial"/>
              <a:buNone/>
            </a:pPr>
            <a:r>
              <a:rPr lang="en" sz="1800">
                <a:solidFill>
                  <a:srgbClr val="756F6F"/>
                </a:solidFill>
                <a:latin typeface="Inria Serif Light"/>
                <a:ea typeface="Inria Serif Light"/>
                <a:cs typeface="Inria Serif Light"/>
                <a:sym typeface="Inria Serif Light"/>
              </a:rPr>
              <a:t>Y = fe + 18.3x</a:t>
            </a:r>
            <a:endParaRPr sz="1800">
              <a:solidFill>
                <a:srgbClr val="756F6F"/>
              </a:solidFill>
              <a:latin typeface="Inria Serif Light"/>
              <a:ea typeface="Inria Serif Light"/>
              <a:cs typeface="Inria Serif Light"/>
              <a:sym typeface="Inria Serif Light"/>
            </a:endParaRPr>
          </a:p>
          <a:p>
            <a:pPr marL="0" lvl="0" indent="0" algn="l" rtl="0">
              <a:lnSpc>
                <a:spcPct val="115000"/>
              </a:lnSpc>
              <a:spcBef>
                <a:spcPts val="600"/>
              </a:spcBef>
              <a:spcAft>
                <a:spcPts val="600"/>
              </a:spcAft>
              <a:buClr>
                <a:schemeClr val="dk1"/>
              </a:buClr>
              <a:buSzPts val="1100"/>
              <a:buFont typeface="Arial"/>
              <a:buNone/>
            </a:pPr>
            <a:r>
              <a:rPr lang="en" sz="1800">
                <a:solidFill>
                  <a:srgbClr val="756F6F"/>
                </a:solidFill>
                <a:latin typeface="Inria Serif Light"/>
                <a:ea typeface="Inria Serif Light"/>
                <a:cs typeface="Inria Serif Light"/>
                <a:sym typeface="Inria Serif Light"/>
              </a:rPr>
              <a:t>Homogeneous slope: 18.3</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dfad9fa4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dfad9fa4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Flexible: allow slope to be different between different numpackges</a:t>
            </a:r>
            <a:endParaRPr/>
          </a:p>
          <a:p>
            <a:pPr marL="0" lvl="0" indent="0" algn="l" rtl="0">
              <a:spcBef>
                <a:spcPts val="0"/>
              </a:spcBef>
              <a:spcAft>
                <a:spcPts val="0"/>
              </a:spcAft>
              <a:buNone/>
            </a:pPr>
            <a:r>
              <a:rPr lang="en"/>
              <a:t>By including dummy variables: include equation: analogous to previous slide w/ respective slopes per numpkgs</a:t>
            </a:r>
            <a:endParaRPr/>
          </a:p>
          <a:p>
            <a:pPr marL="0" lvl="0" indent="0" algn="l" rtl="0">
              <a:spcBef>
                <a:spcPts val="0"/>
              </a:spcBef>
              <a:spcAft>
                <a:spcPts val="0"/>
              </a:spcAft>
              <a:buNone/>
            </a:pPr>
            <a:r>
              <a:rPr lang="en"/>
              <a:t>Slope is pretty homogenous: overall conclusion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1dfad9fa4c_0_1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1dfad9fa4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dfad9fa4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dfad9fa4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Don’t write as r code: math eqn</a:t>
            </a:r>
            <a:endParaRPr/>
          </a:p>
          <a:p>
            <a:pPr marL="0" lvl="0" indent="0" algn="l" rtl="0">
              <a:spcBef>
                <a:spcPts val="0"/>
              </a:spcBef>
              <a:spcAft>
                <a:spcPts val="0"/>
              </a:spcAft>
              <a:buNone/>
            </a:pPr>
            <a:endParaRPr/>
          </a:p>
          <a:p>
            <a:pPr marL="0" lvl="0" indent="0" algn="l" rtl="0">
              <a:spcBef>
                <a:spcPts val="0"/>
              </a:spcBef>
              <a:spcAft>
                <a:spcPts val="0"/>
              </a:spcAft>
              <a:buNone/>
            </a:pPr>
            <a:r>
              <a:rPr lang="en"/>
              <a:t>Diff between lines: y intercept and slopes</a:t>
            </a:r>
            <a:endParaRPr/>
          </a:p>
          <a:p>
            <a:pPr marL="0" lvl="0" indent="0" algn="l" rtl="0">
              <a:spcBef>
                <a:spcPts val="0"/>
              </a:spcBef>
              <a:spcAft>
                <a:spcPts val="0"/>
              </a:spcAft>
              <a:buNone/>
            </a:pPr>
            <a:endParaRPr/>
          </a:p>
          <a:p>
            <a:pPr marL="0" lvl="0" indent="0" algn="l" rtl="0">
              <a:spcBef>
                <a:spcPts val="0"/>
              </a:spcBef>
              <a:spcAft>
                <a:spcPts val="0"/>
              </a:spcAft>
              <a:buNone/>
            </a:pPr>
            <a:r>
              <a:rPr lang="en"/>
              <a:t>Difference between slope and intercept</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ec2cba647_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ec2cba647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Takes value of 0 for residential, 1 for commercial</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a95a395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a95a395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I am going to introduce the team members. Neel </a:t>
            </a:r>
            <a:r>
              <a:rPr lang="en-US" dirty="0" err="1"/>
              <a:t>xiuyi</a:t>
            </a:r>
            <a:r>
              <a:rPr lang="en-US" dirty="0"/>
              <a:t> and </a:t>
            </a:r>
            <a:r>
              <a:rPr lang="en-US" dirty="0" err="1"/>
              <a:t>Marawan</a:t>
            </a:r>
            <a:r>
              <a:rPr lang="en-US" dirty="0"/>
              <a:t> and myself </a:t>
            </a:r>
            <a:r>
              <a:rPr lang="en-US" dirty="0" err="1"/>
              <a:t>Yijun</a:t>
            </a:r>
            <a:r>
              <a:rPr lang="en-US" dirty="0"/>
              <a:t> are </a:t>
            </a:r>
            <a:r>
              <a:rPr lang="en-US" dirty="0" err="1"/>
              <a:t>emory</a:t>
            </a:r>
            <a:r>
              <a:rPr lang="en-US" dirty="0"/>
              <a:t> students majoring in Quantitative Science with different tracks, and Christina Is majoring in AMS. We were all involved in the project and this presentation for today.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eb4732d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eb4732d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 the covariates we looked at but didn’t work on:</a:t>
            </a:r>
            <a:endParaRPr/>
          </a:p>
          <a:p>
            <a:pPr marL="0" lvl="0" indent="0" algn="l" rtl="0">
              <a:spcBef>
                <a:spcPts val="0"/>
              </a:spcBef>
              <a:spcAft>
                <a:spcPts val="0"/>
              </a:spcAft>
              <a:buNone/>
            </a:pPr>
            <a:r>
              <a:rPr lang="en"/>
              <a:t>Bonus</a:t>
            </a:r>
            <a:endParaRPr/>
          </a:p>
          <a:p>
            <a:pPr marL="0" lvl="0" indent="0" algn="l" rtl="0">
              <a:spcBef>
                <a:spcPts val="0"/>
              </a:spcBef>
              <a:spcAft>
                <a:spcPts val="0"/>
              </a:spcAft>
              <a:buNone/>
            </a:pPr>
            <a:r>
              <a:rPr lang="en"/>
              <a:t>Tenure</a:t>
            </a:r>
            <a:endParaRPr/>
          </a:p>
          <a:p>
            <a:pPr marL="0" lvl="0" indent="0" algn="l" rtl="0">
              <a:spcBef>
                <a:spcPts val="0"/>
              </a:spcBef>
              <a:spcAft>
                <a:spcPts val="0"/>
              </a:spcAft>
              <a:buNone/>
            </a:pPr>
            <a:r>
              <a:rPr lang="en"/>
              <a:t>Driver Type</a:t>
            </a:r>
            <a:endParaRPr/>
          </a:p>
          <a:p>
            <a:pPr marL="0" lvl="0" indent="0" algn="l" rtl="0">
              <a:spcBef>
                <a:spcPts val="0"/>
              </a:spcBef>
              <a:spcAft>
                <a:spcPts val="0"/>
              </a:spcAft>
              <a:buNone/>
            </a:pPr>
            <a:r>
              <a:rPr lang="en"/>
              <a:t>Time of Day</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dfad9fb80_2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dfad9fb80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1dfad9fb80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1dfad9fb80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ec2cba647_7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ec2cba647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 is precious. Especially in the business world, a few seconds differences can result in a huge consumers satisfaction differences. So the problem we are trying to solve through this research is how much does it cost to delivery packages and how can we minimize the time consumption for UPS to deliver one extra package at each stop.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we are going to walk through the dataset and the cleaning process of ours.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dfad9fa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dfad9fa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zh-CN" sz="1100" b="0" i="0" u="none" strike="noStrike" cap="none" dirty="0">
                <a:solidFill>
                  <a:srgbClr val="000000"/>
                </a:solidFill>
                <a:effectLst/>
                <a:latin typeface="Arial"/>
                <a:ea typeface="Arial"/>
                <a:cs typeface="Arial"/>
                <a:sym typeface="Arial"/>
              </a:rPr>
              <a:t>Originally, we were given six different datasets: one primary dataset and one alternative dataset for the months of August, September, and October. </a:t>
            </a:r>
            <a:r>
              <a:rPr lang="en-US" altLang="zh-CN" sz="1100" b="0" i="0" u="none" strike="noStrike" cap="none" dirty="0">
                <a:solidFill>
                  <a:srgbClr val="000000"/>
                </a:solidFill>
                <a:effectLst/>
                <a:latin typeface="Arial"/>
                <a:ea typeface="Arial"/>
                <a:cs typeface="Arial"/>
                <a:sym typeface="Arial"/>
              </a:rPr>
              <a:t>Each original dataset contain 37 variables, and on average about 2.3 million observations. We could not use the index number provided with the original data since there are a lot of duplicated index and error in those datasets. So we decided to clean and merge the dataset.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dfad9fa4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dfad9fa4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100" b="0" i="0" u="none" strike="noStrike" cap="none" dirty="0">
                <a:solidFill>
                  <a:srgbClr val="000000"/>
                </a:solidFill>
                <a:effectLst/>
                <a:latin typeface="Arial"/>
                <a:ea typeface="Arial"/>
                <a:cs typeface="Arial"/>
                <a:sym typeface="Arial"/>
              </a:rPr>
              <a:t>≥/</a:t>
            </a:r>
            <a:r>
              <a:rPr lang="zh-CN" altLang="zh-CN" sz="1100" b="0" i="0" u="none" strike="noStrike" cap="none" dirty="0">
                <a:solidFill>
                  <a:srgbClr val="000000"/>
                </a:solidFill>
                <a:effectLst/>
                <a:latin typeface="Arial"/>
                <a:ea typeface="Arial"/>
                <a:cs typeface="Arial"/>
                <a:sym typeface="Arial"/>
              </a:rPr>
              <a:t>In order to merge all of this data into one dataset, we first merged the primary and alternative dataset for each month by the variables unique</a:t>
            </a:r>
            <a:r>
              <a:rPr lang="en-US" altLang="zh-CN" sz="1100" b="0" i="0" u="none" strike="noStrike" cap="none" dirty="0">
                <a:solidFill>
                  <a:srgbClr val="000000"/>
                </a:solidFill>
                <a:effectLst/>
                <a:latin typeface="Arial"/>
                <a:ea typeface="Arial"/>
                <a:cs typeface="Arial"/>
                <a:sym typeface="Arial"/>
              </a:rPr>
              <a:t>, which is a variable we created as the new index variable</a:t>
            </a:r>
            <a:r>
              <a:rPr lang="zh-CN" altLang="zh-CN" sz="1100" b="0" i="0" u="none" strike="noStrike" cap="none" dirty="0">
                <a:solidFill>
                  <a:srgbClr val="000000"/>
                </a:solidFill>
                <a:effectLst/>
                <a:latin typeface="Arial"/>
                <a:ea typeface="Arial"/>
                <a:cs typeface="Arial"/>
                <a:sym typeface="Arial"/>
              </a:rPr>
              <a:t>. This resulted in one dataset for each month (3 total) that only contained observations that were in both the primary and alternative dataset. We found that a lot of the columns were repeated, so we then got rid of all repeated columns. Next, we used the rbind function to aggregate all 3 separate datasets into one; </a:t>
            </a:r>
            <a:r>
              <a:rPr lang="en-US" altLang="zh-CN" sz="1100" b="0" i="0" u="none" strike="noStrike" cap="none" dirty="0">
                <a:solidFill>
                  <a:srgbClr val="000000"/>
                </a:solidFill>
                <a:effectLst/>
                <a:latin typeface="Arial"/>
                <a:ea typeface="Arial"/>
                <a:cs typeface="Arial"/>
                <a:sym typeface="Arial"/>
              </a:rPr>
              <a:t>at the end, we have a 2GB dataset with around </a:t>
            </a:r>
            <a:r>
              <a:rPr lang="zh-CN" altLang="zh-CN" sz="1100" b="0" i="0" u="none" strike="noStrike" cap="none" dirty="0">
                <a:solidFill>
                  <a:srgbClr val="000000"/>
                </a:solidFill>
                <a:effectLst/>
                <a:latin typeface="Arial"/>
                <a:ea typeface="Arial"/>
                <a:cs typeface="Arial"/>
                <a:sym typeface="Arial"/>
              </a:rPr>
              <a:t>7,000,000 observation.</a:t>
            </a:r>
            <a:r>
              <a:rPr lang="en-US" altLang="zh-CN" sz="1100" b="0" i="0" u="none" strike="noStrike" cap="none" dirty="0">
                <a:solidFill>
                  <a:srgbClr val="000000"/>
                </a:solidFill>
                <a:effectLst/>
                <a:latin typeface="Arial"/>
                <a:ea typeface="Arial"/>
                <a:cs typeface="Arial"/>
                <a:sym typeface="Arial"/>
              </a:rPr>
              <a:t> During the cleaning process, we removed some observations that do not make sense. Such as negative stop time for package delivery, stops time that is over 10 hours, and the stop time 2 variables, because the variables contain mostly negative and zero values. We also made a feel modifications. We change the delivery time each stop from hour to seconds to make it more precise, and switched location description into binary variables, which is easier for us to conduct regression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100" b="0" i="0" u="none" strike="noStrike" cap="none" dirty="0" err="1">
                <a:solidFill>
                  <a:srgbClr val="000000"/>
                </a:solidFill>
                <a:effectLst/>
                <a:latin typeface="Arial"/>
                <a:ea typeface="Arial"/>
                <a:cs typeface="Arial"/>
                <a:sym typeface="Arial"/>
              </a:rPr>
              <a:t>Maasurement</a:t>
            </a:r>
            <a:r>
              <a:rPr lang="en-US" altLang="zh-CN" sz="1100" b="0" i="0" u="none" strike="noStrike" cap="none" dirty="0">
                <a:solidFill>
                  <a:srgbClr val="000000"/>
                </a:solidFill>
                <a:effectLst/>
                <a:latin typeface="Arial"/>
                <a:ea typeface="Arial"/>
                <a:cs typeface="Arial"/>
                <a:sym typeface="Arial"/>
              </a:rPr>
              <a:t> of time 2 not current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100" b="0" i="0" u="none" strike="noStrike" cap="none" dirty="0">
                <a:solidFill>
                  <a:srgbClr val="000000"/>
                </a:solidFill>
                <a:effectLst/>
                <a:latin typeface="Arial"/>
                <a:ea typeface="Arial"/>
                <a:cs typeface="Arial"/>
                <a:sym typeface="Arial"/>
              </a:rPr>
              <a:t>Driver day- track driver over days so we are able to control the character of the driver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100" b="0" i="0" u="none" strike="noStrike" cap="none" dirty="0">
                <a:solidFill>
                  <a:srgbClr val="000000"/>
                </a:solidFill>
                <a:effectLst/>
                <a:latin typeface="Arial"/>
                <a:ea typeface="Arial"/>
                <a:cs typeface="Arial"/>
                <a:sym typeface="Arial"/>
              </a:rPr>
              <a:t>On average, each driver stop 130 stops each day</a:t>
            </a:r>
            <a:endParaRPr lang="zh-CN" altLang="zh-C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dfad9fb80_2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dfad9fb80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dfad9fa4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dfad9fa4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what graph is showing</a:t>
            </a:r>
            <a:endParaRPr/>
          </a:p>
          <a:p>
            <a:pPr marL="457200" lvl="0" indent="-317500" algn="l" rtl="0">
              <a:spcBef>
                <a:spcPts val="0"/>
              </a:spcBef>
              <a:spcAft>
                <a:spcPts val="0"/>
              </a:spcAft>
              <a:buSzPts val="1400"/>
              <a:buChar char="-"/>
            </a:pPr>
            <a:r>
              <a:rPr lang="en"/>
              <a:t>What is x axis    unit: seconds</a:t>
            </a:r>
            <a:endParaRPr/>
          </a:p>
          <a:p>
            <a:pPr marL="457200" lvl="0" indent="-317500" algn="l" rtl="0">
              <a:spcBef>
                <a:spcPts val="0"/>
              </a:spcBef>
              <a:spcAft>
                <a:spcPts val="0"/>
              </a:spcAft>
              <a:buSzPts val="1400"/>
              <a:buChar char="-"/>
            </a:pPr>
            <a:r>
              <a:rPr lang="en"/>
              <a:t>What is y axis</a:t>
            </a:r>
            <a:endParaRPr/>
          </a:p>
          <a:p>
            <a:pPr marL="457200" lvl="0" indent="-317500" algn="l" rtl="0">
              <a:spcBef>
                <a:spcPts val="0"/>
              </a:spcBef>
              <a:spcAft>
                <a:spcPts val="0"/>
              </a:spcAft>
              <a:buSzPts val="1400"/>
              <a:buChar char="-"/>
            </a:pPr>
            <a:r>
              <a:rPr lang="en"/>
              <a:t>What does this mean</a:t>
            </a:r>
            <a:endParaRPr/>
          </a:p>
          <a:p>
            <a:pPr marL="0" lvl="0" indent="0" algn="l" rtl="0">
              <a:spcBef>
                <a:spcPts val="0"/>
              </a:spcBef>
              <a:spcAft>
                <a:spcPts val="0"/>
              </a:spcAft>
              <a:buNone/>
            </a:pPr>
            <a:endParaRPr/>
          </a:p>
          <a:p>
            <a:pPr marL="0" lvl="0" indent="0" algn="l" rtl="0">
              <a:spcBef>
                <a:spcPts val="0"/>
              </a:spcBef>
              <a:spcAft>
                <a:spcPts val="0"/>
              </a:spcAft>
              <a:buNone/>
            </a:pPr>
            <a:r>
              <a:rPr lang="en"/>
              <a:t>Summary Stats:   </a:t>
            </a:r>
            <a:endParaRPr/>
          </a:p>
          <a:p>
            <a:pPr marL="0" lvl="0" indent="0" algn="l" rtl="0">
              <a:spcBef>
                <a:spcPts val="0"/>
              </a:spcBef>
              <a:spcAft>
                <a:spcPts val="0"/>
              </a:spcAft>
              <a:buNone/>
            </a:pPr>
            <a:r>
              <a:rPr lang="en"/>
              <a:t>  Min.  1st Qu.   Median     Mean  3rd Qu.     Max. </a:t>
            </a:r>
            <a:endParaRPr/>
          </a:p>
          <a:p>
            <a:pPr marL="0" lvl="0" indent="0" algn="l" rtl="0">
              <a:spcBef>
                <a:spcPts val="0"/>
              </a:spcBef>
              <a:spcAft>
                <a:spcPts val="0"/>
              </a:spcAft>
              <a:buClr>
                <a:schemeClr val="dk1"/>
              </a:buClr>
              <a:buSzPts val="1100"/>
              <a:buFont typeface="Arial"/>
              <a:buNone/>
            </a:pPr>
            <a:r>
              <a:rPr lang="en"/>
              <a:t>    1.20     4.80    13.80    42.11    33.00 33739.80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Most of the stop cost time less than 100 seconds (around a minute and a half)</a:t>
            </a:r>
            <a:endParaRPr/>
          </a:p>
          <a:p>
            <a:pPr marL="0" lvl="0" indent="0" algn="l" rtl="0">
              <a:spcBef>
                <a:spcPts val="0"/>
              </a:spcBef>
              <a:spcAft>
                <a:spcPts val="0"/>
              </a:spcAft>
              <a:buClr>
                <a:schemeClr val="dk1"/>
              </a:buClr>
              <a:buSzPts val="1100"/>
              <a:buFont typeface="Arial"/>
              <a:buNone/>
            </a:pPr>
            <a:r>
              <a:rPr lang="en"/>
              <a:t>The first quantile is around 5 seconds and third quantile is around 33 seconds</a:t>
            </a:r>
            <a:endParaRPr/>
          </a:p>
          <a:p>
            <a:pPr marL="0" lvl="0" indent="0" algn="l" rtl="0">
              <a:spcBef>
                <a:spcPts val="0"/>
              </a:spcBef>
              <a:spcAft>
                <a:spcPts val="0"/>
              </a:spcAft>
              <a:buClr>
                <a:schemeClr val="dk1"/>
              </a:buClr>
              <a:buSzPts val="1100"/>
              <a:buFont typeface="Arial"/>
              <a:buNone/>
            </a:pPr>
            <a:r>
              <a:rPr lang="en">
                <a:solidFill>
                  <a:schemeClr val="dk1"/>
                </a:solidFill>
              </a:rPr>
              <a:t>The maximum stopping time cost 33739.80</a:t>
            </a:r>
            <a:endParaRPr/>
          </a:p>
          <a:p>
            <a:pPr marL="0" lvl="0" indent="0" algn="l" rtl="0">
              <a:spcBef>
                <a:spcPts val="0"/>
              </a:spcBef>
              <a:spcAft>
                <a:spcPts val="0"/>
              </a:spcAft>
              <a:buClr>
                <a:schemeClr val="dk1"/>
              </a:buClr>
              <a:buSzPts val="1100"/>
              <a:buFont typeface="Arial"/>
              <a:buNone/>
            </a:pPr>
            <a:r>
              <a:rPr lang="en"/>
              <a:t>As we have mentioned before, the model we have been building on is based on the filter data which exclude outliers to make sure the left stopping time make sense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dfad9fa4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dfad9fa4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Stats Discussion:    </a:t>
            </a:r>
            <a:endParaRPr/>
          </a:p>
          <a:p>
            <a:pPr marL="0" lvl="0" indent="0" algn="l" rtl="0">
              <a:spcBef>
                <a:spcPts val="0"/>
              </a:spcBef>
              <a:spcAft>
                <a:spcPts val="0"/>
              </a:spcAft>
              <a:buNone/>
            </a:pPr>
            <a:r>
              <a:rPr lang="en"/>
              <a:t>Min. 1st Qu.  Median    Mean 3rd Qu.    Max. </a:t>
            </a:r>
            <a:endParaRPr/>
          </a:p>
          <a:p>
            <a:pPr marL="0" lvl="0" indent="0" algn="l" rtl="0">
              <a:spcBef>
                <a:spcPts val="0"/>
              </a:spcBef>
              <a:spcAft>
                <a:spcPts val="0"/>
              </a:spcAft>
              <a:buNone/>
            </a:pPr>
            <a:r>
              <a:rPr lang="en"/>
              <a:t>  1.000   1.000   1.000   1.473   2.000  10.000 </a:t>
            </a:r>
            <a:endParaRPr/>
          </a:p>
          <a:p>
            <a:pPr marL="0" lvl="0" indent="0" algn="l" rtl="0">
              <a:spcBef>
                <a:spcPts val="0"/>
              </a:spcBef>
              <a:spcAft>
                <a:spcPts val="0"/>
              </a:spcAft>
              <a:buNone/>
            </a:pPr>
            <a:r>
              <a:rPr lang="en"/>
              <a:t>Histogram Explanation</a:t>
            </a:r>
            <a:endParaRPr/>
          </a:p>
          <a:p>
            <a:pPr marL="0" lvl="0" indent="0" algn="l" rtl="0">
              <a:spcBef>
                <a:spcPts val="0"/>
              </a:spcBef>
              <a:spcAft>
                <a:spcPts val="0"/>
              </a:spcAft>
              <a:buNone/>
            </a:pPr>
            <a:r>
              <a:rPr lang="en"/>
              <a:t>Not considering &gt;10 pkgs: 1.1%</a:t>
            </a:r>
            <a:endParaRPr/>
          </a:p>
          <a:p>
            <a:pPr marL="0" lvl="0" indent="0" algn="l" rtl="0">
              <a:spcBef>
                <a:spcPts val="0"/>
              </a:spcBef>
              <a:spcAft>
                <a:spcPts val="0"/>
              </a:spcAft>
              <a:buNone/>
            </a:pPr>
            <a:endParaRPr/>
          </a:p>
          <a:p>
            <a:pPr marL="0" lvl="0" indent="0" algn="l" rtl="0">
              <a:spcBef>
                <a:spcPts val="0"/>
              </a:spcBef>
              <a:spcAft>
                <a:spcPts val="0"/>
              </a:spcAft>
              <a:buNone/>
            </a:pPr>
            <a:r>
              <a:rPr lang="en"/>
              <a:t>Filter out the data,only include the number of packages under or equal to 10 at each stop</a:t>
            </a:r>
            <a:endParaRPr/>
          </a:p>
          <a:p>
            <a:pPr marL="0" lvl="0" indent="0" algn="l" rtl="0">
              <a:spcBef>
                <a:spcPts val="0"/>
              </a:spcBef>
              <a:spcAft>
                <a:spcPts val="0"/>
              </a:spcAft>
              <a:buNone/>
            </a:pPr>
            <a:r>
              <a:rPr lang="en"/>
              <a:t>The reason why the maximum x value is up to ten is because we have also filtered the data</a:t>
            </a:r>
            <a:endParaRPr/>
          </a:p>
          <a:p>
            <a:pPr marL="0" lvl="0" indent="0" algn="l" rtl="0">
              <a:spcBef>
                <a:spcPts val="0"/>
              </a:spcBef>
              <a:spcAft>
                <a:spcPts val="0"/>
              </a:spcAft>
              <a:buNone/>
            </a:pPr>
            <a:r>
              <a:rPr lang="en"/>
              <a:t>The filtered data occupy 1.1 percent of our total datasets</a:t>
            </a:r>
            <a:endParaRPr/>
          </a:p>
          <a:p>
            <a:pPr marL="0" lvl="0" indent="0" algn="l" rtl="0">
              <a:spcBef>
                <a:spcPts val="0"/>
              </a:spcBef>
              <a:spcAft>
                <a:spcPts val="0"/>
              </a:spcAft>
              <a:buNone/>
            </a:pPr>
            <a:r>
              <a:rPr lang="en"/>
              <a:t>Corresponding to the time distribution we have covered in the last slide,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02900" y="1361354"/>
            <a:ext cx="37245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p:nvPr/>
        </p:nvSpPr>
        <p:spPr>
          <a:xfrm>
            <a:off x="8227900" y="-1675"/>
            <a:ext cx="916200" cy="91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5"/>
        <p:cNvGrpSpPr/>
        <p:nvPr/>
      </p:nvGrpSpPr>
      <p:grpSpPr>
        <a:xfrm>
          <a:off x="0" y="0"/>
          <a:ext cx="0" cy="0"/>
          <a:chOff x="0" y="0"/>
          <a:chExt cx="0" cy="0"/>
        </a:xfrm>
      </p:grpSpPr>
      <p:sp>
        <p:nvSpPr>
          <p:cNvPr id="56" name="Google Shape;56;p11"/>
          <p:cNvSpPr/>
          <p:nvPr/>
        </p:nvSpPr>
        <p:spPr>
          <a:xfrm>
            <a:off x="0" y="0"/>
            <a:ext cx="9144000" cy="5143500"/>
          </a:xfrm>
          <a:prstGeom prst="frame">
            <a:avLst>
              <a:gd name="adj1" fmla="val 88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transparent frame">
  <p:cSld name="BLANK_1">
    <p:bg>
      <p:bgPr>
        <a:solidFill>
          <a:schemeClr val="lt1"/>
        </a:solidFill>
        <a:effectLst/>
      </p:bgPr>
    </p:bg>
    <p:spTree>
      <p:nvGrpSpPr>
        <p:cNvPr id="1" name="Shape 58"/>
        <p:cNvGrpSpPr/>
        <p:nvPr/>
      </p:nvGrpSpPr>
      <p:grpSpPr>
        <a:xfrm>
          <a:off x="0" y="0"/>
          <a:ext cx="0" cy="0"/>
          <a:chOff x="0" y="0"/>
          <a:chExt cx="0" cy="0"/>
        </a:xfrm>
      </p:grpSpPr>
      <p:sp>
        <p:nvSpPr>
          <p:cNvPr id="59" name="Google Shape;59;p12"/>
          <p:cNvSpPr/>
          <p:nvPr/>
        </p:nvSpPr>
        <p:spPr>
          <a:xfrm>
            <a:off x="0" y="0"/>
            <a:ext cx="9144000" cy="5143500"/>
          </a:xfrm>
          <a:prstGeom prst="frame">
            <a:avLst>
              <a:gd name="adj1" fmla="val 8849"/>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2"/>
          <p:cNvSpPr txBox="1">
            <a:spLocks noGrp="1"/>
          </p:cNvSpPr>
          <p:nvPr>
            <p:ph type="sldNum" idx="12"/>
          </p:nvPr>
        </p:nvSpPr>
        <p:spPr>
          <a:xfrm>
            <a:off x="8688300" y="4687750"/>
            <a:ext cx="455700" cy="455700"/>
          </a:xfrm>
          <a:prstGeom prst="rect">
            <a:avLst/>
          </a:prstGeom>
          <a:solidFill>
            <a:srgbClr val="3B1106">
              <a:alpha val="6150"/>
            </a:srgbClr>
          </a:solidFill>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2"/>
        </a:solidFill>
        <a:effectLst/>
      </p:bgPr>
    </p:bg>
    <p:spTree>
      <p:nvGrpSpPr>
        <p:cNvPr id="1" name="Shape 13"/>
        <p:cNvGrpSpPr/>
        <p:nvPr/>
      </p:nvGrpSpPr>
      <p:grpSpPr>
        <a:xfrm>
          <a:off x="0" y="0"/>
          <a:ext cx="0" cy="0"/>
          <a:chOff x="0" y="0"/>
          <a:chExt cx="0" cy="0"/>
        </a:xfrm>
      </p:grpSpPr>
      <p:sp>
        <p:nvSpPr>
          <p:cNvPr id="14" name="Google Shape;14;p3"/>
          <p:cNvSpPr/>
          <p:nvPr/>
        </p:nvSpPr>
        <p:spPr>
          <a:xfrm>
            <a:off x="0" y="2571750"/>
            <a:ext cx="9144000" cy="25719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ubTitle" idx="1"/>
          </p:nvPr>
        </p:nvSpPr>
        <p:spPr>
          <a:xfrm>
            <a:off x="702900" y="2787333"/>
            <a:ext cx="4746000" cy="299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400"/>
              <a:buNone/>
              <a:defRPr sz="1400"/>
            </a:lvl1pPr>
            <a:lvl2pPr lvl="1" rtl="0">
              <a:spcBef>
                <a:spcPts val="600"/>
              </a:spcBef>
              <a:spcAft>
                <a:spcPts val="0"/>
              </a:spcAft>
              <a:buClr>
                <a:schemeClr val="dk1"/>
              </a:buClr>
              <a:buSzPts val="1400"/>
              <a:buNone/>
              <a:defRPr sz="1400"/>
            </a:lvl2pPr>
            <a:lvl3pPr lvl="2" rtl="0">
              <a:spcBef>
                <a:spcPts val="600"/>
              </a:spcBef>
              <a:spcAft>
                <a:spcPts val="0"/>
              </a:spcAft>
              <a:buClr>
                <a:schemeClr val="dk1"/>
              </a:buClr>
              <a:buSzPts val="1400"/>
              <a:buNone/>
              <a:defRPr sz="1400"/>
            </a:lvl3pPr>
            <a:lvl4pPr lvl="3" rtl="0">
              <a:spcBef>
                <a:spcPts val="600"/>
              </a:spcBef>
              <a:spcAft>
                <a:spcPts val="0"/>
              </a:spcAft>
              <a:buSzPts val="1400"/>
              <a:buNone/>
              <a:defRPr sz="1400"/>
            </a:lvl4pPr>
            <a:lvl5pPr lvl="4" rtl="0">
              <a:spcBef>
                <a:spcPts val="600"/>
              </a:spcBef>
              <a:spcAft>
                <a:spcPts val="0"/>
              </a:spcAft>
              <a:buSzPts val="1400"/>
              <a:buNone/>
              <a:defRPr sz="1400"/>
            </a:lvl5pPr>
            <a:lvl6pPr lvl="5" rtl="0">
              <a:spcBef>
                <a:spcPts val="600"/>
              </a:spcBef>
              <a:spcAft>
                <a:spcPts val="0"/>
              </a:spcAft>
              <a:buSzPts val="1400"/>
              <a:buNone/>
              <a:defRPr sz="1400"/>
            </a:lvl6pPr>
            <a:lvl7pPr lvl="6" rtl="0">
              <a:spcBef>
                <a:spcPts val="600"/>
              </a:spcBef>
              <a:spcAft>
                <a:spcPts val="0"/>
              </a:spcAft>
              <a:buSzPts val="1400"/>
              <a:buNone/>
              <a:defRPr sz="1400"/>
            </a:lvl7pPr>
            <a:lvl8pPr lvl="7" rtl="0">
              <a:spcBef>
                <a:spcPts val="600"/>
              </a:spcBef>
              <a:spcAft>
                <a:spcPts val="0"/>
              </a:spcAft>
              <a:buSzPts val="1400"/>
              <a:buNone/>
              <a:defRPr sz="1400"/>
            </a:lvl8pPr>
            <a:lvl9pPr lvl="8" rtl="0">
              <a:spcBef>
                <a:spcPts val="600"/>
              </a:spcBef>
              <a:spcAft>
                <a:spcPts val="600"/>
              </a:spcAft>
              <a:buSzPts val="1400"/>
              <a:buNone/>
              <a:defRPr sz="1400"/>
            </a:lvl9pPr>
          </a:lstStyle>
          <a:p>
            <a:endParaRPr/>
          </a:p>
        </p:txBody>
      </p:sp>
      <p:sp>
        <p:nvSpPr>
          <p:cNvPr id="17" name="Google Shape;17;p3"/>
          <p:cNvSpPr/>
          <p:nvPr/>
        </p:nvSpPr>
        <p:spPr>
          <a:xfrm>
            <a:off x="5928400" y="916150"/>
            <a:ext cx="2299500" cy="33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3"/>
          <p:cNvSpPr/>
          <p:nvPr/>
        </p:nvSpPr>
        <p:spPr>
          <a:xfrm>
            <a:off x="8227900" y="4227300"/>
            <a:ext cx="916200" cy="91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9"/>
        <p:cNvGrpSpPr/>
        <p:nvPr/>
      </p:nvGrpSpPr>
      <p:grpSpPr>
        <a:xfrm>
          <a:off x="0" y="0"/>
          <a:ext cx="0" cy="0"/>
          <a:chOff x="0" y="0"/>
          <a:chExt cx="0" cy="0"/>
        </a:xfrm>
      </p:grpSpPr>
      <p:sp>
        <p:nvSpPr>
          <p:cNvPr id="20" name="Google Shape;20;p4"/>
          <p:cNvSpPr/>
          <p:nvPr/>
        </p:nvSpPr>
        <p:spPr>
          <a:xfrm>
            <a:off x="2307300" y="921000"/>
            <a:ext cx="6836700" cy="42225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1pPr>
            <a:lvl2pPr marL="914400" lvl="1"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2pPr>
            <a:lvl3pPr marL="1371600" lvl="2"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3pPr>
            <a:lvl4pPr marL="1828800" lvl="3"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4pPr>
            <a:lvl5pPr marL="2286000" lvl="4"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5pPr>
            <a:lvl6pPr marL="2743200" lvl="5"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6pPr>
            <a:lvl7pPr marL="3200400" lvl="6"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7pPr>
            <a:lvl8pPr marL="3657600" lvl="7"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8pPr>
            <a:lvl9pPr marL="4114800" lvl="8" indent="-431800" rtl="0">
              <a:spcBef>
                <a:spcPts val="600"/>
              </a:spcBef>
              <a:spcAft>
                <a:spcPts val="600"/>
              </a:spcAft>
              <a:buClr>
                <a:schemeClr val="lt1"/>
              </a:buClr>
              <a:buSzPts val="3200"/>
              <a:buFont typeface="Inria Serif"/>
              <a:buChar char="■"/>
              <a:defRPr sz="3200" i="1">
                <a:solidFill>
                  <a:schemeClr val="lt1"/>
                </a:solidFill>
                <a:latin typeface="Inria Serif"/>
                <a:ea typeface="Inria Serif"/>
                <a:cs typeface="Inria Serif"/>
                <a:sym typeface="Inria Serif"/>
              </a:defRPr>
            </a:lvl9pPr>
          </a:lstStyle>
          <a:p>
            <a:endParaRPr/>
          </a:p>
        </p:txBody>
      </p:sp>
      <p:sp>
        <p:nvSpPr>
          <p:cNvPr id="22" name="Google Shape;22;p4"/>
          <p:cNvSpPr txBox="1"/>
          <p:nvPr/>
        </p:nvSpPr>
        <p:spPr>
          <a:xfrm>
            <a:off x="213450" y="600536"/>
            <a:ext cx="1957200" cy="6537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600" b="1">
                <a:solidFill>
                  <a:schemeClr val="lt2"/>
                </a:solidFill>
                <a:latin typeface="Inria Serif"/>
                <a:ea typeface="Inria Serif"/>
                <a:cs typeface="Inria Serif"/>
                <a:sym typeface="Inria Serif"/>
              </a:rPr>
              <a:t>“</a:t>
            </a:r>
            <a:endParaRPr sz="9600" b="1">
              <a:solidFill>
                <a:schemeClr val="lt2"/>
              </a:solidFill>
              <a:latin typeface="Inria Serif"/>
              <a:ea typeface="Inria Serif"/>
              <a:cs typeface="Inria Serif"/>
              <a:sym typeface="Inria Serif"/>
            </a:endParaRPr>
          </a:p>
        </p:txBody>
      </p:sp>
      <p:sp>
        <p:nvSpPr>
          <p:cNvPr id="23" name="Google Shape;23;p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27" name="Google Shape;27;p5"/>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28" name="Google Shape;28;p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9"/>
        <p:cNvGrpSpPr/>
        <p:nvPr/>
      </p:nvGrpSpPr>
      <p:grpSpPr>
        <a:xfrm>
          <a:off x="0" y="0"/>
          <a:ext cx="0" cy="0"/>
          <a:chOff x="0" y="0"/>
          <a:chExt cx="0" cy="0"/>
        </a:xfrm>
      </p:grpSpPr>
      <p:sp>
        <p:nvSpPr>
          <p:cNvPr id="30" name="Google Shape;30;p6"/>
          <p:cNvSpPr/>
          <p:nvPr/>
        </p:nvSpPr>
        <p:spPr>
          <a:xfrm>
            <a:off x="457200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5700" y="1586238"/>
            <a:ext cx="3623100" cy="334800"/>
          </a:xfrm>
          <a:prstGeom prst="rect">
            <a:avLst/>
          </a:prstGeom>
        </p:spPr>
        <p:txBody>
          <a:bodyPr spcFirstLastPara="1" wrap="square" lIns="0" tIns="0" rIns="0" bIns="0" anchor="b"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32" name="Google Shape;32;p6"/>
          <p:cNvSpPr txBox="1">
            <a:spLocks noGrp="1"/>
          </p:cNvSpPr>
          <p:nvPr>
            <p:ph type="body" idx="1"/>
          </p:nvPr>
        </p:nvSpPr>
        <p:spPr>
          <a:xfrm>
            <a:off x="455700" y="2139163"/>
            <a:ext cx="3623100" cy="1418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33" name="Google Shape;33;p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7"/>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37" name="Google Shape;37;p7"/>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8" name="Google Shape;38;p7"/>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9" name="Google Shape;39;p7"/>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8"/>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43" name="Google Shape;43;p8"/>
          <p:cNvSpPr txBox="1">
            <a:spLocks noGrp="1"/>
          </p:cNvSpPr>
          <p:nvPr>
            <p:ph type="body" idx="1"/>
          </p:nvPr>
        </p:nvSpPr>
        <p:spPr>
          <a:xfrm>
            <a:off x="2762975" y="1376725"/>
            <a:ext cx="1845900" cy="331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44" name="Google Shape;44;p8"/>
          <p:cNvSpPr txBox="1">
            <a:spLocks noGrp="1"/>
          </p:cNvSpPr>
          <p:nvPr>
            <p:ph type="body" idx="2"/>
          </p:nvPr>
        </p:nvSpPr>
        <p:spPr>
          <a:xfrm>
            <a:off x="4802737" y="1376725"/>
            <a:ext cx="1845900" cy="331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45" name="Google Shape;45;p8"/>
          <p:cNvSpPr txBox="1">
            <a:spLocks noGrp="1"/>
          </p:cNvSpPr>
          <p:nvPr>
            <p:ph type="body" idx="3"/>
          </p:nvPr>
        </p:nvSpPr>
        <p:spPr>
          <a:xfrm>
            <a:off x="6842500" y="1376725"/>
            <a:ext cx="1845900" cy="331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46" name="Google Shape;46;p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50" name="Google Shape;50;p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51"/>
        <p:cNvGrpSpPr/>
        <p:nvPr/>
      </p:nvGrpSpPr>
      <p:grpSpPr>
        <a:xfrm>
          <a:off x="0" y="0"/>
          <a:ext cx="0" cy="0"/>
          <a:chOff x="0" y="0"/>
          <a:chExt cx="0" cy="0"/>
        </a:xfrm>
      </p:grpSpPr>
      <p:sp>
        <p:nvSpPr>
          <p:cNvPr id="52" name="Google Shape;52;p10"/>
          <p:cNvSpPr/>
          <p:nvPr/>
        </p:nvSpPr>
        <p:spPr>
          <a:xfrm>
            <a:off x="2307300" y="0"/>
            <a:ext cx="6836700" cy="46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367825" y="3875252"/>
            <a:ext cx="1767300" cy="859500"/>
          </a:xfrm>
          <a:prstGeom prst="rect">
            <a:avLst/>
          </a:prstGeom>
        </p:spPr>
        <p:txBody>
          <a:bodyPr spcFirstLastPara="1" wrap="square" lIns="0" tIns="0" rIns="0" bIns="0" anchor="b" anchorCtr="0">
            <a:noAutofit/>
          </a:bodyPr>
          <a:lstStyle>
            <a:lvl1pPr marL="457200" lvl="0" indent="-228600" algn="r" rtl="0">
              <a:lnSpc>
                <a:spcPct val="100000"/>
              </a:lnSpc>
              <a:spcBef>
                <a:spcPts val="0"/>
              </a:spcBef>
              <a:spcAft>
                <a:spcPts val="0"/>
              </a:spcAft>
              <a:buClr>
                <a:schemeClr val="dk2"/>
              </a:buClr>
              <a:buSzPts val="1500"/>
              <a:buNone/>
              <a:defRPr sz="1500">
                <a:solidFill>
                  <a:schemeClr val="dk2"/>
                </a:solidFill>
              </a:defRPr>
            </a:lvl1pPr>
          </a:lstStyle>
          <a:p>
            <a:endParaRPr/>
          </a:p>
        </p:txBody>
      </p:sp>
      <p:sp>
        <p:nvSpPr>
          <p:cNvPr id="54" name="Google Shape;54;p10"/>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88300" y="4687750"/>
            <a:ext cx="455700" cy="455700"/>
          </a:xfrm>
          <a:prstGeom prst="rect">
            <a:avLst/>
          </a:prstGeom>
          <a:solidFill>
            <a:schemeClr val="accent2"/>
          </a:solidFill>
          <a:ln>
            <a:noFill/>
          </a:ln>
        </p:spPr>
        <p:txBody>
          <a:bodyPr spcFirstLastPara="1" wrap="square" lIns="0" tIns="0" rIns="0" bIns="0" anchor="ctr" anchorCtr="0">
            <a:noAutofit/>
          </a:bodyPr>
          <a:lstStyle>
            <a:lvl1pPr lvl="0" algn="ctr" rtl="0">
              <a:buNone/>
              <a:defRPr sz="1300" b="1">
                <a:solidFill>
                  <a:schemeClr val="lt1"/>
                </a:solidFill>
                <a:latin typeface="Inria Serif"/>
                <a:ea typeface="Inria Serif"/>
                <a:cs typeface="Inria Serif"/>
                <a:sym typeface="Inria Serif"/>
              </a:defRPr>
            </a:lvl1pPr>
            <a:lvl2pPr lvl="1" algn="ctr" rtl="0">
              <a:buNone/>
              <a:defRPr sz="1300" b="1">
                <a:solidFill>
                  <a:schemeClr val="lt1"/>
                </a:solidFill>
                <a:latin typeface="Inria Serif"/>
                <a:ea typeface="Inria Serif"/>
                <a:cs typeface="Inria Serif"/>
                <a:sym typeface="Inria Serif"/>
              </a:defRPr>
            </a:lvl2pPr>
            <a:lvl3pPr lvl="2" algn="ctr" rtl="0">
              <a:buNone/>
              <a:defRPr sz="1300" b="1">
                <a:solidFill>
                  <a:schemeClr val="lt1"/>
                </a:solidFill>
                <a:latin typeface="Inria Serif"/>
                <a:ea typeface="Inria Serif"/>
                <a:cs typeface="Inria Serif"/>
                <a:sym typeface="Inria Serif"/>
              </a:defRPr>
            </a:lvl3pPr>
            <a:lvl4pPr lvl="3" algn="ctr" rtl="0">
              <a:buNone/>
              <a:defRPr sz="1300" b="1">
                <a:solidFill>
                  <a:schemeClr val="lt1"/>
                </a:solidFill>
                <a:latin typeface="Inria Serif"/>
                <a:ea typeface="Inria Serif"/>
                <a:cs typeface="Inria Serif"/>
                <a:sym typeface="Inria Serif"/>
              </a:defRPr>
            </a:lvl4pPr>
            <a:lvl5pPr lvl="4" algn="ctr" rtl="0">
              <a:buNone/>
              <a:defRPr sz="1300" b="1">
                <a:solidFill>
                  <a:schemeClr val="lt1"/>
                </a:solidFill>
                <a:latin typeface="Inria Serif"/>
                <a:ea typeface="Inria Serif"/>
                <a:cs typeface="Inria Serif"/>
                <a:sym typeface="Inria Serif"/>
              </a:defRPr>
            </a:lvl5pPr>
            <a:lvl6pPr lvl="5" algn="ctr" rtl="0">
              <a:buNone/>
              <a:defRPr sz="1300" b="1">
                <a:solidFill>
                  <a:schemeClr val="lt1"/>
                </a:solidFill>
                <a:latin typeface="Inria Serif"/>
                <a:ea typeface="Inria Serif"/>
                <a:cs typeface="Inria Serif"/>
                <a:sym typeface="Inria Serif"/>
              </a:defRPr>
            </a:lvl6pPr>
            <a:lvl7pPr lvl="6" algn="ctr" rtl="0">
              <a:buNone/>
              <a:defRPr sz="1300" b="1">
                <a:solidFill>
                  <a:schemeClr val="lt1"/>
                </a:solidFill>
                <a:latin typeface="Inria Serif"/>
                <a:ea typeface="Inria Serif"/>
                <a:cs typeface="Inria Serif"/>
                <a:sym typeface="Inria Serif"/>
              </a:defRPr>
            </a:lvl7pPr>
            <a:lvl8pPr lvl="7" algn="ctr" rtl="0">
              <a:buNone/>
              <a:defRPr sz="1300" b="1">
                <a:solidFill>
                  <a:schemeClr val="lt1"/>
                </a:solidFill>
                <a:latin typeface="Inria Serif"/>
                <a:ea typeface="Inria Serif"/>
                <a:cs typeface="Inria Serif"/>
                <a:sym typeface="Inria Serif"/>
              </a:defRPr>
            </a:lvl8pPr>
            <a:lvl9pPr lvl="8" algn="ctr" rtl="0">
              <a:buNone/>
              <a:defRPr sz="1300" b="1">
                <a:solidFill>
                  <a:schemeClr val="lt1"/>
                </a:solidFill>
                <a:latin typeface="Inria Serif"/>
                <a:ea typeface="Inria Serif"/>
                <a:cs typeface="Inria Serif"/>
                <a:sym typeface="Inria Serif"/>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5700" y="823775"/>
            <a:ext cx="1623900" cy="3864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1pPr>
            <a:lvl2pPr lvl="1"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2pPr>
            <a:lvl3pPr lvl="2"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3pPr>
            <a:lvl4pPr lvl="3"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4pPr>
            <a:lvl5pPr lvl="4"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5pPr>
            <a:lvl6pPr lvl="5"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6pPr>
            <a:lvl7pPr lvl="6"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7pPr>
            <a:lvl8pPr lvl="7"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8pPr>
            <a:lvl9pPr lvl="8" rtl="0">
              <a:lnSpc>
                <a:spcPct val="90000"/>
              </a:lnSpc>
              <a:spcBef>
                <a:spcPts val="0"/>
              </a:spcBef>
              <a:spcAft>
                <a:spcPts val="0"/>
              </a:spcAft>
              <a:buClr>
                <a:schemeClr val="accent1"/>
              </a:buClr>
              <a:buSzPts val="2200"/>
              <a:buFont typeface="Playfair Display Medium"/>
              <a:buNone/>
              <a:defRPr sz="2200">
                <a:solidFill>
                  <a:schemeClr val="accent1"/>
                </a:solidFill>
                <a:latin typeface="Playfair Display Medium"/>
                <a:ea typeface="Playfair Display Medium"/>
                <a:cs typeface="Playfair Display Medium"/>
                <a:sym typeface="Playfair Display Medium"/>
              </a:defRPr>
            </a:lvl9pPr>
          </a:lstStyle>
          <a:p>
            <a:endParaRPr/>
          </a:p>
        </p:txBody>
      </p:sp>
      <p:sp>
        <p:nvSpPr>
          <p:cNvPr id="8" name="Google Shape;8;p1"/>
          <p:cNvSpPr txBox="1">
            <a:spLocks noGrp="1"/>
          </p:cNvSpPr>
          <p:nvPr>
            <p:ph type="body" idx="1"/>
          </p:nvPr>
        </p:nvSpPr>
        <p:spPr>
          <a:xfrm>
            <a:off x="2763000" y="1376700"/>
            <a:ext cx="5925300" cy="33111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marL="914400" lvl="1"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marL="1371600" lvl="2"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marL="1828800" lvl="3"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marL="2286000" lvl="4"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marL="2743200" lvl="5"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marL="3200400" lvl="6"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marL="3657600" lvl="7"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marL="4114800" lvl="8" indent="-3556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ctrTitle"/>
          </p:nvPr>
        </p:nvSpPr>
        <p:spPr>
          <a:xfrm>
            <a:off x="702900" y="1361350"/>
            <a:ext cx="4027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rgbClr val="85200C"/>
                </a:solidFill>
              </a:rPr>
              <a:t>UPS Mid-Semester Check in</a:t>
            </a:r>
            <a:endParaRPr>
              <a:solidFill>
                <a:srgbClr val="85200C"/>
              </a:solidFill>
            </a:endParaRPr>
          </a:p>
        </p:txBody>
      </p:sp>
      <p:grpSp>
        <p:nvGrpSpPr>
          <p:cNvPr id="66" name="Google Shape;66;p13"/>
          <p:cNvGrpSpPr/>
          <p:nvPr/>
        </p:nvGrpSpPr>
        <p:grpSpPr>
          <a:xfrm>
            <a:off x="8370067" y="150601"/>
            <a:ext cx="632500" cy="611548"/>
            <a:chOff x="1247825" y="5001950"/>
            <a:chExt cx="443300" cy="428675"/>
          </a:xfrm>
        </p:grpSpPr>
        <p:sp>
          <p:nvSpPr>
            <p:cNvPr id="67" name="Google Shape;67;p13"/>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3" name="Google Shape;73;p13"/>
          <p:cNvPicPr preferRelativeResize="0"/>
          <p:nvPr/>
        </p:nvPicPr>
        <p:blipFill>
          <a:blip r:embed="rId3">
            <a:alphaModFix/>
          </a:blip>
          <a:stretch>
            <a:fillRect/>
          </a:stretch>
        </p:blipFill>
        <p:spPr>
          <a:xfrm>
            <a:off x="6896100" y="0"/>
            <a:ext cx="2247900" cy="2224700"/>
          </a:xfrm>
          <a:prstGeom prst="rect">
            <a:avLst/>
          </a:prstGeom>
          <a:noFill/>
          <a:ln>
            <a:noFill/>
          </a:ln>
        </p:spPr>
      </p:pic>
      <p:pic>
        <p:nvPicPr>
          <p:cNvPr id="74" name="Google Shape;74;p13"/>
          <p:cNvPicPr preferRelativeResize="0"/>
          <p:nvPr/>
        </p:nvPicPr>
        <p:blipFill>
          <a:blip r:embed="rId4">
            <a:alphaModFix/>
          </a:blip>
          <a:stretch>
            <a:fillRect/>
          </a:stretch>
        </p:blipFill>
        <p:spPr>
          <a:xfrm>
            <a:off x="8076527" y="91225"/>
            <a:ext cx="926050" cy="1103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Covariates</a:t>
            </a:r>
            <a:endParaRPr>
              <a:solidFill>
                <a:srgbClr val="980000"/>
              </a:solidFill>
            </a:endParaRPr>
          </a:p>
        </p:txBody>
      </p:sp>
      <p:sp>
        <p:nvSpPr>
          <p:cNvPr id="159" name="Google Shape;159;p23"/>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rgbClr val="000000"/>
                </a:solidFill>
                <a:latin typeface="Inria Serif"/>
                <a:ea typeface="Inria Serif"/>
                <a:cs typeface="Inria Serif"/>
                <a:sym typeface="Inria Serif"/>
              </a:rPr>
              <a:t>Important Covariates:</a:t>
            </a:r>
            <a:endParaRPr b="1">
              <a:solidFill>
                <a:srgbClr val="000000"/>
              </a:solidFill>
              <a:latin typeface="Inria Serif"/>
              <a:ea typeface="Inria Serif"/>
              <a:cs typeface="Inria Serif"/>
              <a:sym typeface="Inria Serif"/>
            </a:endParaRPr>
          </a:p>
          <a:p>
            <a:pPr marL="0" lvl="0" indent="0" algn="l" rtl="0">
              <a:spcBef>
                <a:spcPts val="600"/>
              </a:spcBef>
              <a:spcAft>
                <a:spcPts val="0"/>
              </a:spcAft>
              <a:buNone/>
            </a:pPr>
            <a:endParaRPr b="1">
              <a:solidFill>
                <a:srgbClr val="000000"/>
              </a:solidFill>
              <a:latin typeface="Inria Serif"/>
              <a:ea typeface="Inria Serif"/>
              <a:cs typeface="Inria Serif"/>
              <a:sym typeface="Inria Serif"/>
            </a:endParaRPr>
          </a:p>
          <a:p>
            <a:pPr marL="0" lvl="0" indent="0" algn="l" rtl="0">
              <a:spcBef>
                <a:spcPts val="600"/>
              </a:spcBef>
              <a:spcAft>
                <a:spcPts val="0"/>
              </a:spcAft>
              <a:buNone/>
            </a:pPr>
            <a:r>
              <a:rPr lang="en">
                <a:solidFill>
                  <a:srgbClr val="000000"/>
                </a:solidFill>
              </a:rPr>
              <a:t>Packages over 70 pounds</a:t>
            </a:r>
            <a:br>
              <a:rPr lang="en">
                <a:solidFill>
                  <a:srgbClr val="000000"/>
                </a:solidFill>
              </a:rPr>
            </a:br>
            <a:r>
              <a:rPr lang="en">
                <a:solidFill>
                  <a:srgbClr val="000000"/>
                </a:solidFill>
              </a:rPr>
              <a:t>Zoning – commercial vs residential</a:t>
            </a:r>
            <a:endParaRPr>
              <a:solidFill>
                <a:srgbClr val="000000"/>
              </a:solidFill>
            </a:endParaRPr>
          </a:p>
          <a:p>
            <a:pPr marL="0" lvl="0" indent="0" algn="l" rtl="0">
              <a:spcBef>
                <a:spcPts val="600"/>
              </a:spcBef>
              <a:spcAft>
                <a:spcPts val="600"/>
              </a:spcAft>
              <a:buNone/>
            </a:pPr>
            <a:r>
              <a:rPr lang="en">
                <a:solidFill>
                  <a:srgbClr val="000000"/>
                </a:solidFill>
              </a:rPr>
              <a:t>Human Interaction</a:t>
            </a:r>
            <a:endParaRPr>
              <a:solidFill>
                <a:srgbClr val="000000"/>
              </a:solidFill>
            </a:endParaRPr>
          </a:p>
        </p:txBody>
      </p:sp>
      <p:sp>
        <p:nvSpPr>
          <p:cNvPr id="160" name="Google Shape;160;p23"/>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rgbClr val="000000"/>
                </a:solidFill>
                <a:latin typeface="Inria Serif"/>
                <a:ea typeface="Inria Serif"/>
                <a:cs typeface="Inria Serif"/>
                <a:sym typeface="Inria Serif"/>
              </a:rPr>
              <a:t>Other Covariates</a:t>
            </a:r>
            <a:r>
              <a:rPr lang="en" b="1">
                <a:latin typeface="Inria Serif"/>
                <a:ea typeface="Inria Serif"/>
                <a:cs typeface="Inria Serif"/>
                <a:sym typeface="Inria Serif"/>
              </a:rPr>
              <a:t> :</a:t>
            </a:r>
            <a:endParaRPr b="1">
              <a:latin typeface="Inria Serif"/>
              <a:ea typeface="Inria Serif"/>
              <a:cs typeface="Inria Serif"/>
              <a:sym typeface="Inria Serif"/>
            </a:endParaRPr>
          </a:p>
          <a:p>
            <a:pPr marL="0" lvl="0" indent="0" algn="l" rtl="0">
              <a:spcBef>
                <a:spcPts val="600"/>
              </a:spcBef>
              <a:spcAft>
                <a:spcPts val="0"/>
              </a:spcAft>
              <a:buNone/>
            </a:pPr>
            <a:endParaRPr b="1">
              <a:latin typeface="Inria Serif"/>
              <a:ea typeface="Inria Serif"/>
              <a:cs typeface="Inria Serif"/>
              <a:sym typeface="Inria Serif"/>
            </a:endParaRPr>
          </a:p>
          <a:p>
            <a:pPr marL="0" lvl="0" indent="0" algn="l" rtl="0">
              <a:spcBef>
                <a:spcPts val="600"/>
              </a:spcBef>
              <a:spcAft>
                <a:spcPts val="0"/>
              </a:spcAft>
              <a:buNone/>
            </a:pPr>
            <a:r>
              <a:rPr lang="en">
                <a:solidFill>
                  <a:srgbClr val="000000"/>
                </a:solidFill>
              </a:rPr>
              <a:t>Driver’s type</a:t>
            </a:r>
            <a:endParaRPr>
              <a:solidFill>
                <a:srgbClr val="000000"/>
              </a:solidFill>
            </a:endParaRPr>
          </a:p>
          <a:p>
            <a:pPr marL="0" lvl="0" indent="0" algn="l" rtl="0">
              <a:spcBef>
                <a:spcPts val="600"/>
              </a:spcBef>
              <a:spcAft>
                <a:spcPts val="0"/>
              </a:spcAft>
              <a:buNone/>
            </a:pPr>
            <a:r>
              <a:rPr lang="en">
                <a:solidFill>
                  <a:srgbClr val="000000"/>
                </a:solidFill>
              </a:rPr>
              <a:t>Bonus</a:t>
            </a:r>
            <a:endParaRPr>
              <a:solidFill>
                <a:srgbClr val="000000"/>
              </a:solidFill>
            </a:endParaRPr>
          </a:p>
          <a:p>
            <a:pPr marL="0" lvl="0" indent="0" algn="l" rtl="0">
              <a:spcBef>
                <a:spcPts val="600"/>
              </a:spcBef>
              <a:spcAft>
                <a:spcPts val="0"/>
              </a:spcAft>
              <a:buNone/>
            </a:pPr>
            <a:r>
              <a:rPr lang="en">
                <a:solidFill>
                  <a:srgbClr val="000000"/>
                </a:solidFill>
              </a:rPr>
              <a:t>Time of day – morning, afternoon, evening</a:t>
            </a:r>
            <a:endParaRPr>
              <a:solidFill>
                <a:srgbClr val="000000"/>
              </a:solidFill>
            </a:endParaRPr>
          </a:p>
          <a:p>
            <a:pPr marL="0" lvl="0" indent="0" algn="l" rtl="0">
              <a:spcBef>
                <a:spcPts val="600"/>
              </a:spcBef>
              <a:spcAft>
                <a:spcPts val="0"/>
              </a:spcAft>
              <a:buNone/>
            </a:pPr>
            <a:r>
              <a:rPr lang="en">
                <a:solidFill>
                  <a:srgbClr val="000000"/>
                </a:solidFill>
              </a:rPr>
              <a:t>Driver tenure</a:t>
            </a:r>
            <a:endParaRPr/>
          </a:p>
          <a:p>
            <a:pPr marL="0" lvl="0" indent="0" algn="l" rtl="0">
              <a:spcBef>
                <a:spcPts val="600"/>
              </a:spcBef>
              <a:spcAft>
                <a:spcPts val="0"/>
              </a:spcAft>
              <a:buNone/>
            </a:pPr>
            <a:endParaRPr b="1">
              <a:latin typeface="Inria Serif"/>
              <a:ea typeface="Inria Serif"/>
              <a:cs typeface="Inria Serif"/>
              <a:sym typeface="Inria Serif"/>
            </a:endParaRPr>
          </a:p>
          <a:p>
            <a:pPr marL="0" lvl="0" indent="0" algn="l" rtl="0">
              <a:spcBef>
                <a:spcPts val="600"/>
              </a:spcBef>
              <a:spcAft>
                <a:spcPts val="0"/>
              </a:spcAft>
              <a:buNone/>
            </a:pPr>
            <a:endParaRPr b="1">
              <a:latin typeface="Inria Serif"/>
              <a:ea typeface="Inria Serif"/>
              <a:cs typeface="Inria Serif"/>
              <a:sym typeface="Inria Serif"/>
            </a:endParaRPr>
          </a:p>
          <a:p>
            <a:pPr marL="0" lvl="0" indent="0" algn="l" rtl="0">
              <a:spcBef>
                <a:spcPts val="600"/>
              </a:spcBef>
              <a:spcAft>
                <a:spcPts val="600"/>
              </a:spcAft>
              <a:buNone/>
            </a:pPr>
            <a:endParaRPr/>
          </a:p>
        </p:txBody>
      </p:sp>
      <p:sp>
        <p:nvSpPr>
          <p:cNvPr id="161" name="Google Shape;161;p23"/>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Covariate 1:</a:t>
            </a:r>
            <a:endParaRPr>
              <a:solidFill>
                <a:srgbClr val="980000"/>
              </a:solidFill>
            </a:endParaRPr>
          </a:p>
          <a:p>
            <a:pPr marL="0" lvl="0" indent="0" algn="l" rtl="0">
              <a:spcBef>
                <a:spcPts val="0"/>
              </a:spcBef>
              <a:spcAft>
                <a:spcPts val="0"/>
              </a:spcAft>
              <a:buNone/>
            </a:pPr>
            <a:r>
              <a:rPr lang="en">
                <a:solidFill>
                  <a:srgbClr val="980000"/>
                </a:solidFill>
              </a:rPr>
              <a:t>Over 70 Ibs</a:t>
            </a:r>
            <a:endParaRPr>
              <a:solidFill>
                <a:srgbClr val="980000"/>
              </a:solidFill>
            </a:endParaRPr>
          </a:p>
        </p:txBody>
      </p:sp>
      <p:sp>
        <p:nvSpPr>
          <p:cNvPr id="167" name="Google Shape;167;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68" name="Google Shape;168;p24"/>
          <p:cNvPicPr preferRelativeResize="0"/>
          <p:nvPr/>
        </p:nvPicPr>
        <p:blipFill>
          <a:blip r:embed="rId3">
            <a:alphaModFix/>
          </a:blip>
          <a:stretch>
            <a:fillRect/>
          </a:stretch>
        </p:blipFill>
        <p:spPr>
          <a:xfrm>
            <a:off x="3031750" y="1839525"/>
            <a:ext cx="5752776" cy="1832500"/>
          </a:xfrm>
          <a:prstGeom prst="rect">
            <a:avLst/>
          </a:prstGeom>
          <a:noFill/>
          <a:ln>
            <a:noFill/>
          </a:ln>
        </p:spPr>
      </p:pic>
      <p:sp>
        <p:nvSpPr>
          <p:cNvPr id="169" name="Google Shape;169;p24"/>
          <p:cNvSpPr txBox="1"/>
          <p:nvPr/>
        </p:nvSpPr>
        <p:spPr>
          <a:xfrm>
            <a:off x="2926738" y="3758175"/>
            <a:ext cx="5962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Inria Serif Light"/>
              <a:buChar char="●"/>
            </a:pPr>
            <a:r>
              <a:rPr lang="en">
                <a:latin typeface="Inria Serif Light"/>
                <a:ea typeface="Inria Serif Light"/>
                <a:cs typeface="Inria Serif Light"/>
                <a:sym typeface="Inria Serif Light"/>
              </a:rPr>
              <a:t>The stops containing heavy packages(Over 70 pounds) are around 0.2% of  all stops for all three months.</a:t>
            </a:r>
            <a:endParaRPr>
              <a:latin typeface="Inria Serif Light"/>
              <a:ea typeface="Inria Serif Light"/>
              <a:cs typeface="Inria Serif Light"/>
              <a:sym typeface="Inria Serif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Covariate 2:</a:t>
            </a:r>
            <a:endParaRPr>
              <a:solidFill>
                <a:srgbClr val="980000"/>
              </a:solidFill>
            </a:endParaRPr>
          </a:p>
          <a:p>
            <a:pPr marL="0" lvl="0" indent="0" algn="l" rtl="0">
              <a:spcBef>
                <a:spcPts val="0"/>
              </a:spcBef>
              <a:spcAft>
                <a:spcPts val="0"/>
              </a:spcAft>
              <a:buNone/>
            </a:pPr>
            <a:r>
              <a:rPr lang="en">
                <a:solidFill>
                  <a:srgbClr val="980000"/>
                </a:solidFill>
              </a:rPr>
              <a:t>Zoning</a:t>
            </a:r>
            <a:endParaRPr>
              <a:solidFill>
                <a:srgbClr val="980000"/>
              </a:solidFill>
            </a:endParaRPr>
          </a:p>
        </p:txBody>
      </p:sp>
      <p:sp>
        <p:nvSpPr>
          <p:cNvPr id="175" name="Google Shape;175;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76" name="Google Shape;176;p25"/>
          <p:cNvPicPr preferRelativeResize="0"/>
          <p:nvPr/>
        </p:nvPicPr>
        <p:blipFill>
          <a:blip r:embed="rId3">
            <a:alphaModFix/>
          </a:blip>
          <a:stretch>
            <a:fillRect/>
          </a:stretch>
        </p:blipFill>
        <p:spPr>
          <a:xfrm>
            <a:off x="2705750" y="2864850"/>
            <a:ext cx="2685600" cy="2229225"/>
          </a:xfrm>
          <a:prstGeom prst="rect">
            <a:avLst/>
          </a:prstGeom>
          <a:noFill/>
          <a:ln>
            <a:noFill/>
          </a:ln>
        </p:spPr>
      </p:pic>
      <p:sp>
        <p:nvSpPr>
          <p:cNvPr id="177" name="Google Shape;177;p25"/>
          <p:cNvSpPr txBox="1"/>
          <p:nvPr/>
        </p:nvSpPr>
        <p:spPr>
          <a:xfrm>
            <a:off x="2684025" y="1080025"/>
            <a:ext cx="26856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Inria Serif Light"/>
                <a:ea typeface="Inria Serif Light"/>
                <a:cs typeface="Inria Serif Light"/>
                <a:sym typeface="Inria Serif Light"/>
              </a:rPr>
              <a:t>Notable Findings:</a:t>
            </a:r>
            <a:endParaRPr>
              <a:latin typeface="Inria Serif Light"/>
              <a:ea typeface="Inria Serif Light"/>
              <a:cs typeface="Inria Serif Light"/>
              <a:sym typeface="Inria Serif Light"/>
            </a:endParaRPr>
          </a:p>
          <a:p>
            <a:pPr marL="457200" lvl="0" indent="-317500" algn="l" rtl="0">
              <a:spcBef>
                <a:spcPts val="0"/>
              </a:spcBef>
              <a:spcAft>
                <a:spcPts val="0"/>
              </a:spcAft>
              <a:buSzPts val="1400"/>
              <a:buFont typeface="Inria Serif Light"/>
              <a:buChar char="●"/>
            </a:pPr>
            <a:r>
              <a:rPr lang="en">
                <a:latin typeface="Inria Serif Light"/>
                <a:ea typeface="Inria Serif Light"/>
                <a:cs typeface="Inria Serif Light"/>
                <a:sym typeface="Inria Serif Light"/>
              </a:rPr>
              <a:t>There are significantly more residential stops than commercial stops</a:t>
            </a:r>
            <a:endParaRPr>
              <a:latin typeface="Inria Serif Light"/>
              <a:ea typeface="Inria Serif Light"/>
              <a:cs typeface="Inria Serif Light"/>
              <a:sym typeface="Inria Serif Light"/>
            </a:endParaRPr>
          </a:p>
          <a:p>
            <a:pPr marL="457200" lvl="0" indent="-317500" algn="l" rtl="0">
              <a:spcBef>
                <a:spcPts val="0"/>
              </a:spcBef>
              <a:spcAft>
                <a:spcPts val="0"/>
              </a:spcAft>
              <a:buSzPts val="1400"/>
              <a:buFont typeface="Inria Serif Light"/>
              <a:buChar char="●"/>
            </a:pPr>
            <a:r>
              <a:rPr lang="en">
                <a:latin typeface="Inria Serif Light"/>
                <a:ea typeface="Inria Serif Light"/>
                <a:cs typeface="Inria Serif Light"/>
                <a:sym typeface="Inria Serif Light"/>
              </a:rPr>
              <a:t>Commercial stops, in most cases, cost more time than the residential ones.</a:t>
            </a:r>
            <a:endParaRPr>
              <a:latin typeface="Inria Serif Light"/>
              <a:ea typeface="Inria Serif Light"/>
              <a:cs typeface="Inria Serif Light"/>
              <a:sym typeface="Inria Serif Light"/>
            </a:endParaRPr>
          </a:p>
        </p:txBody>
      </p:sp>
      <p:pic>
        <p:nvPicPr>
          <p:cNvPr id="178" name="Google Shape;178;p25"/>
          <p:cNvPicPr preferRelativeResize="0"/>
          <p:nvPr/>
        </p:nvPicPr>
        <p:blipFill>
          <a:blip r:embed="rId4">
            <a:alphaModFix/>
          </a:blip>
          <a:stretch>
            <a:fillRect/>
          </a:stretch>
        </p:blipFill>
        <p:spPr>
          <a:xfrm>
            <a:off x="5594575" y="966650"/>
            <a:ext cx="3469575" cy="20882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Covariate 3:</a:t>
            </a:r>
            <a:endParaRPr>
              <a:solidFill>
                <a:srgbClr val="980000"/>
              </a:solidFill>
            </a:endParaRPr>
          </a:p>
          <a:p>
            <a:pPr marL="0" lvl="0" indent="0" algn="l" rtl="0">
              <a:spcBef>
                <a:spcPts val="0"/>
              </a:spcBef>
              <a:spcAft>
                <a:spcPts val="0"/>
              </a:spcAft>
              <a:buNone/>
            </a:pPr>
            <a:r>
              <a:rPr lang="en">
                <a:solidFill>
                  <a:srgbClr val="980000"/>
                </a:solidFill>
              </a:rPr>
              <a:t>Human Interaction</a:t>
            </a:r>
            <a:endParaRPr>
              <a:solidFill>
                <a:srgbClr val="980000"/>
              </a:solidFill>
            </a:endParaRPr>
          </a:p>
        </p:txBody>
      </p:sp>
      <p:sp>
        <p:nvSpPr>
          <p:cNvPr id="184" name="Google Shape;184;p26"/>
          <p:cNvSpPr txBox="1">
            <a:spLocks noGrp="1"/>
          </p:cNvSpPr>
          <p:nvPr>
            <p:ph type="body" idx="1"/>
          </p:nvPr>
        </p:nvSpPr>
        <p:spPr>
          <a:xfrm>
            <a:off x="2794425" y="2702575"/>
            <a:ext cx="5207400" cy="33111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185" name="Google Shape;185;p26"/>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186" name="Google Shape;186;p2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187" name="Google Shape;187;p26"/>
          <p:cNvPicPr preferRelativeResize="0"/>
          <p:nvPr/>
        </p:nvPicPr>
        <p:blipFill>
          <a:blip r:embed="rId3">
            <a:alphaModFix/>
          </a:blip>
          <a:stretch>
            <a:fillRect/>
          </a:stretch>
        </p:blipFill>
        <p:spPr>
          <a:xfrm>
            <a:off x="2771675" y="1442549"/>
            <a:ext cx="5916626" cy="1505450"/>
          </a:xfrm>
          <a:prstGeom prst="rect">
            <a:avLst/>
          </a:prstGeom>
          <a:noFill/>
          <a:ln>
            <a:noFill/>
          </a:ln>
        </p:spPr>
      </p:pic>
      <p:pic>
        <p:nvPicPr>
          <p:cNvPr id="188" name="Google Shape;188;p26"/>
          <p:cNvPicPr preferRelativeResize="0"/>
          <p:nvPr/>
        </p:nvPicPr>
        <p:blipFill>
          <a:blip r:embed="rId4">
            <a:alphaModFix/>
          </a:blip>
          <a:stretch>
            <a:fillRect/>
          </a:stretch>
        </p:blipFill>
        <p:spPr>
          <a:xfrm>
            <a:off x="2794425" y="3178782"/>
            <a:ext cx="3222625" cy="18683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7"/>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194" name="Google Shape;194;p27"/>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9600" b="1">
                <a:solidFill>
                  <a:schemeClr val="lt1"/>
                </a:solidFill>
                <a:latin typeface="Inria Serif"/>
                <a:ea typeface="Inria Serif"/>
                <a:cs typeface="Inria Serif"/>
                <a:sym typeface="Inria Serif"/>
              </a:rPr>
              <a:t>3</a:t>
            </a:r>
            <a:endParaRPr sz="9600" b="1">
              <a:solidFill>
                <a:schemeClr val="lt1"/>
              </a:solidFill>
              <a:latin typeface="Inria Serif"/>
              <a:ea typeface="Inria Serif"/>
              <a:cs typeface="Inria Serif"/>
              <a:sym typeface="Inria Serif"/>
            </a:endParaRPr>
          </a:p>
        </p:txBody>
      </p:sp>
      <p:sp>
        <p:nvSpPr>
          <p:cNvPr id="195" name="Google Shape;195;p27"/>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Initial Regressions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Simple Model w/ Fixed Effects</a:t>
            </a:r>
            <a:endParaRPr>
              <a:solidFill>
                <a:srgbClr val="980000"/>
              </a:solidFill>
            </a:endParaRPr>
          </a:p>
          <a:p>
            <a:pPr marL="0" lvl="0" indent="0" algn="l" rtl="0">
              <a:spcBef>
                <a:spcPts val="0"/>
              </a:spcBef>
              <a:spcAft>
                <a:spcPts val="0"/>
              </a:spcAft>
              <a:buNone/>
            </a:pPr>
            <a:endParaRPr>
              <a:solidFill>
                <a:srgbClr val="000000"/>
              </a:solidFill>
              <a:highlight>
                <a:srgbClr val="FFFF00"/>
              </a:highlight>
            </a:endParaRPr>
          </a:p>
          <a:p>
            <a:pPr marL="0" lvl="0" indent="0" algn="l" rtl="0">
              <a:spcBef>
                <a:spcPts val="0"/>
              </a:spcBef>
              <a:spcAft>
                <a:spcPts val="0"/>
              </a:spcAft>
              <a:buNone/>
            </a:pPr>
            <a:endParaRPr>
              <a:solidFill>
                <a:srgbClr val="000000"/>
              </a:solidFill>
              <a:highlight>
                <a:srgbClr val="FFFF00"/>
              </a:highlight>
            </a:endParaRPr>
          </a:p>
          <a:p>
            <a:pPr marL="0" lvl="0" indent="0" algn="l" rtl="0">
              <a:spcBef>
                <a:spcPts val="0"/>
              </a:spcBef>
              <a:spcAft>
                <a:spcPts val="0"/>
              </a:spcAft>
              <a:buNone/>
            </a:pPr>
            <a:endParaRPr>
              <a:solidFill>
                <a:srgbClr val="000000"/>
              </a:solidFill>
              <a:highlight>
                <a:srgbClr val="FFFF00"/>
              </a:highlight>
            </a:endParaRPr>
          </a:p>
        </p:txBody>
      </p:sp>
      <p:sp>
        <p:nvSpPr>
          <p:cNvPr id="201" name="Google Shape;201;p2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202" name="Google Shape;202;p28"/>
          <p:cNvSpPr txBox="1"/>
          <p:nvPr/>
        </p:nvSpPr>
        <p:spPr>
          <a:xfrm>
            <a:off x="2824825" y="930300"/>
            <a:ext cx="58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latin typeface="Inria Serif"/>
                <a:ea typeface="Inria Serif"/>
                <a:cs typeface="Inria Serif"/>
                <a:sym typeface="Inria Serif"/>
              </a:rPr>
              <a:t>Stop Time = driver fixed effect + 18.3（number of packages) + Error</a:t>
            </a:r>
            <a:endParaRPr b="1" i="1">
              <a:latin typeface="Inria Serif"/>
              <a:ea typeface="Inria Serif"/>
              <a:cs typeface="Inria Serif"/>
              <a:sym typeface="Inria Serif"/>
            </a:endParaRPr>
          </a:p>
        </p:txBody>
      </p:sp>
      <p:pic>
        <p:nvPicPr>
          <p:cNvPr id="203" name="Google Shape;203;p28"/>
          <p:cNvPicPr preferRelativeResize="0"/>
          <p:nvPr/>
        </p:nvPicPr>
        <p:blipFill>
          <a:blip r:embed="rId3">
            <a:alphaModFix/>
          </a:blip>
          <a:stretch>
            <a:fillRect/>
          </a:stretch>
        </p:blipFill>
        <p:spPr>
          <a:xfrm>
            <a:off x="2824825" y="1626155"/>
            <a:ext cx="5409551" cy="3126820"/>
          </a:xfrm>
          <a:prstGeom prst="rect">
            <a:avLst/>
          </a:prstGeom>
          <a:noFill/>
          <a:ln>
            <a:noFill/>
          </a:ln>
        </p:spPr>
      </p:pic>
      <p:sp>
        <p:nvSpPr>
          <p:cNvPr id="204" name="Google Shape;204;p28"/>
          <p:cNvSpPr txBox="1"/>
          <p:nvPr/>
        </p:nvSpPr>
        <p:spPr>
          <a:xfrm>
            <a:off x="7441750" y="2520425"/>
            <a:ext cx="91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Inria Serif Light"/>
                <a:ea typeface="Inria Serif Light"/>
                <a:cs typeface="Inria Serif Light"/>
                <a:sym typeface="Inria Serif Light"/>
              </a:rPr>
              <a:t>Driver 1</a:t>
            </a:r>
            <a:endParaRPr>
              <a:latin typeface="Inria Serif Light"/>
              <a:ea typeface="Inria Serif Light"/>
              <a:cs typeface="Inria Serif Light"/>
              <a:sym typeface="Inria Serif Light"/>
            </a:endParaRPr>
          </a:p>
        </p:txBody>
      </p:sp>
      <p:sp>
        <p:nvSpPr>
          <p:cNvPr id="205" name="Google Shape;205;p28"/>
          <p:cNvSpPr txBox="1"/>
          <p:nvPr/>
        </p:nvSpPr>
        <p:spPr>
          <a:xfrm>
            <a:off x="7441750" y="2876600"/>
            <a:ext cx="112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Inria Serif Light"/>
                <a:ea typeface="Inria Serif Light"/>
                <a:cs typeface="Inria Serif Light"/>
                <a:sym typeface="Inria Serif Light"/>
              </a:rPr>
              <a:t>Driver 2</a:t>
            </a:r>
            <a:endParaRPr>
              <a:latin typeface="Inria Serif Light"/>
              <a:ea typeface="Inria Serif Light"/>
              <a:cs typeface="Inria Serif Light"/>
              <a:sym typeface="Inria Serif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Flexible Model w/ Fixed Effects</a:t>
            </a:r>
            <a:endParaRPr>
              <a:solidFill>
                <a:srgbClr val="980000"/>
              </a:solidFill>
            </a:endParaRPr>
          </a:p>
        </p:txBody>
      </p:sp>
      <p:sp>
        <p:nvSpPr>
          <p:cNvPr id="211" name="Google Shape;211;p2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212" name="Google Shape;212;p29"/>
          <p:cNvSpPr txBox="1"/>
          <p:nvPr/>
        </p:nvSpPr>
        <p:spPr>
          <a:xfrm>
            <a:off x="273050" y="325850"/>
            <a:ext cx="90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latin typeface="Inria Serif"/>
                <a:ea typeface="Inria Serif"/>
                <a:cs typeface="Inria Serif"/>
                <a:sym typeface="Inria Serif"/>
              </a:rPr>
              <a:t>Stop Time = driver fixed effect + 10q2 +29q3 +54q4 + 75q5+ 102q6 +121 q7 +137 q8+ 163q9 + 173q10 + Error</a:t>
            </a:r>
            <a:endParaRPr b="1" i="1">
              <a:latin typeface="Inria Serif"/>
              <a:ea typeface="Inria Serif"/>
              <a:cs typeface="Inria Serif"/>
              <a:sym typeface="Inria Serif"/>
            </a:endParaRPr>
          </a:p>
        </p:txBody>
      </p:sp>
      <p:sp>
        <p:nvSpPr>
          <p:cNvPr id="213" name="Google Shape;213;p29"/>
          <p:cNvSpPr txBox="1"/>
          <p:nvPr/>
        </p:nvSpPr>
        <p:spPr>
          <a:xfrm>
            <a:off x="2854950" y="914475"/>
            <a:ext cx="450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latin typeface="Inria Serif"/>
                <a:ea typeface="Inria Serif"/>
                <a:cs typeface="Inria Serif"/>
                <a:sym typeface="Inria Serif"/>
              </a:rPr>
              <a:t>qj = dummy =1 for stops with j packages.</a:t>
            </a:r>
            <a:endParaRPr/>
          </a:p>
        </p:txBody>
      </p:sp>
      <p:pic>
        <p:nvPicPr>
          <p:cNvPr id="214" name="Google Shape;214;p29"/>
          <p:cNvPicPr preferRelativeResize="0"/>
          <p:nvPr/>
        </p:nvPicPr>
        <p:blipFill>
          <a:blip r:embed="rId3">
            <a:alphaModFix/>
          </a:blip>
          <a:stretch>
            <a:fillRect/>
          </a:stretch>
        </p:blipFill>
        <p:spPr>
          <a:xfrm>
            <a:off x="2854950" y="1347025"/>
            <a:ext cx="5640650" cy="339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30"/>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220" name="Google Shape;220;p30"/>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9600" b="1">
                <a:solidFill>
                  <a:schemeClr val="lt1"/>
                </a:solidFill>
                <a:latin typeface="Inria Serif"/>
                <a:ea typeface="Inria Serif"/>
                <a:cs typeface="Inria Serif"/>
                <a:sym typeface="Inria Serif"/>
              </a:rPr>
              <a:t>4</a:t>
            </a:r>
            <a:endParaRPr sz="9600" b="1">
              <a:solidFill>
                <a:schemeClr val="lt1"/>
              </a:solidFill>
              <a:latin typeface="Inria Serif"/>
              <a:ea typeface="Inria Serif"/>
              <a:cs typeface="Inria Serif"/>
              <a:sym typeface="Inria Serif"/>
            </a:endParaRPr>
          </a:p>
        </p:txBody>
      </p:sp>
      <p:sp>
        <p:nvSpPr>
          <p:cNvPr id="221" name="Google Shape;221;p30"/>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Covariate Regressions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Covariate 1:</a:t>
            </a:r>
            <a:endParaRPr>
              <a:solidFill>
                <a:srgbClr val="980000"/>
              </a:solidFill>
            </a:endParaRPr>
          </a:p>
          <a:p>
            <a:pPr marL="0" lvl="0" indent="0" algn="l" rtl="0">
              <a:spcBef>
                <a:spcPts val="0"/>
              </a:spcBef>
              <a:spcAft>
                <a:spcPts val="0"/>
              </a:spcAft>
              <a:buNone/>
            </a:pPr>
            <a:r>
              <a:rPr lang="en">
                <a:solidFill>
                  <a:srgbClr val="980000"/>
                </a:solidFill>
              </a:rPr>
              <a:t>Over 70 Ibs</a:t>
            </a:r>
            <a:endParaRPr>
              <a:solidFill>
                <a:srgbClr val="980000"/>
              </a:solidFill>
            </a:endParaRPr>
          </a:p>
        </p:txBody>
      </p:sp>
      <p:sp>
        <p:nvSpPr>
          <p:cNvPr id="227" name="Google Shape;227;p31"/>
          <p:cNvSpPr txBox="1">
            <a:spLocks noGrp="1"/>
          </p:cNvSpPr>
          <p:nvPr>
            <p:ph type="body" idx="2"/>
          </p:nvPr>
        </p:nvSpPr>
        <p:spPr>
          <a:xfrm>
            <a:off x="2314550" y="952215"/>
            <a:ext cx="3156900" cy="33111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300" u="sng">
                <a:solidFill>
                  <a:srgbClr val="000000"/>
                </a:solidFill>
                <a:latin typeface="Calibri"/>
                <a:ea typeface="Calibri"/>
                <a:cs typeface="Calibri"/>
                <a:sym typeface="Calibri"/>
              </a:rPr>
              <a:t>Formula: </a:t>
            </a:r>
            <a:endParaRPr sz="13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a:solidFill>
                  <a:srgbClr val="000000"/>
                </a:solidFill>
                <a:latin typeface="Calibri"/>
                <a:ea typeface="Calibri"/>
                <a:cs typeface="Calibri"/>
                <a:sym typeface="Calibri"/>
              </a:rPr>
              <a:t>Stop time = B</a:t>
            </a:r>
            <a:r>
              <a:rPr lang="en" sz="1300" baseline="-25000">
                <a:solidFill>
                  <a:srgbClr val="000000"/>
                </a:solidFill>
                <a:latin typeface="Calibri"/>
                <a:ea typeface="Calibri"/>
                <a:cs typeface="Calibri"/>
                <a:sym typeface="Calibri"/>
              </a:rPr>
              <a:t>1</a:t>
            </a:r>
            <a:r>
              <a:rPr lang="en" sz="1300">
                <a:solidFill>
                  <a:srgbClr val="000000"/>
                </a:solidFill>
                <a:latin typeface="Calibri"/>
                <a:ea typeface="Calibri"/>
                <a:cs typeface="Calibri"/>
                <a:sym typeface="Calibri"/>
              </a:rPr>
              <a:t>*(package quantity) + B</a:t>
            </a:r>
            <a:r>
              <a:rPr lang="en" sz="1300" baseline="-25000">
                <a:solidFill>
                  <a:srgbClr val="000000"/>
                </a:solidFill>
                <a:latin typeface="Calibri"/>
                <a:ea typeface="Calibri"/>
                <a:cs typeface="Calibri"/>
                <a:sym typeface="Calibri"/>
              </a:rPr>
              <a:t>2</a:t>
            </a:r>
            <a:r>
              <a:rPr lang="en" sz="1300">
                <a:solidFill>
                  <a:srgbClr val="000000"/>
                </a:solidFill>
                <a:latin typeface="Calibri"/>
                <a:ea typeface="Calibri"/>
                <a:cs typeface="Calibri"/>
                <a:sym typeface="Calibri"/>
              </a:rPr>
              <a:t>*(package quantity * Over70) + B</a:t>
            </a:r>
            <a:r>
              <a:rPr lang="en" sz="1300" baseline="-25000">
                <a:solidFill>
                  <a:srgbClr val="000000"/>
                </a:solidFill>
                <a:latin typeface="Calibri"/>
                <a:ea typeface="Calibri"/>
                <a:cs typeface="Calibri"/>
                <a:sym typeface="Calibri"/>
              </a:rPr>
              <a:t>3</a:t>
            </a:r>
            <a:r>
              <a:rPr lang="en" sz="1300">
                <a:solidFill>
                  <a:srgbClr val="000000"/>
                </a:solidFill>
                <a:latin typeface="Calibri"/>
                <a:ea typeface="Calibri"/>
                <a:cs typeface="Calibri"/>
                <a:sym typeface="Calibri"/>
              </a:rPr>
              <a:t> *(Over70)</a:t>
            </a:r>
            <a:endParaRPr sz="13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sz="13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u="sng">
                <a:solidFill>
                  <a:srgbClr val="000000"/>
                </a:solidFill>
                <a:latin typeface="Calibri"/>
                <a:ea typeface="Calibri"/>
                <a:cs typeface="Calibri"/>
                <a:sym typeface="Calibri"/>
              </a:rPr>
              <a:t>Variable Explanations:</a:t>
            </a:r>
            <a:endParaRPr sz="13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a:solidFill>
                  <a:srgbClr val="000000"/>
                </a:solidFill>
                <a:latin typeface="Calibri"/>
                <a:ea typeface="Calibri"/>
                <a:cs typeface="Calibri"/>
                <a:sym typeface="Calibri"/>
              </a:rPr>
              <a:t>Over70: Stop with Over70-Package</a:t>
            </a:r>
            <a:endParaRPr sz="13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a:solidFill>
                  <a:srgbClr val="000000"/>
                </a:solidFill>
                <a:latin typeface="Calibri"/>
                <a:ea typeface="Calibri"/>
                <a:cs typeface="Calibri"/>
                <a:sym typeface="Calibri"/>
              </a:rPr>
              <a:t>Under70: Stop without Over70-Package</a:t>
            </a:r>
            <a:endParaRPr sz="13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sz="11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sz="1100"/>
          </a:p>
        </p:txBody>
      </p:sp>
      <p:sp>
        <p:nvSpPr>
          <p:cNvPr id="228" name="Google Shape;228;p3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229" name="Google Shape;229;p31"/>
          <p:cNvPicPr preferRelativeResize="0"/>
          <p:nvPr/>
        </p:nvPicPr>
        <p:blipFill>
          <a:blip r:embed="rId3">
            <a:alphaModFix/>
          </a:blip>
          <a:stretch>
            <a:fillRect/>
          </a:stretch>
        </p:blipFill>
        <p:spPr>
          <a:xfrm>
            <a:off x="5706400" y="1122850"/>
            <a:ext cx="3369174" cy="2348075"/>
          </a:xfrm>
          <a:prstGeom prst="rect">
            <a:avLst/>
          </a:prstGeom>
          <a:noFill/>
          <a:ln>
            <a:noFill/>
          </a:ln>
        </p:spPr>
      </p:pic>
      <p:pic>
        <p:nvPicPr>
          <p:cNvPr id="230" name="Google Shape;230;p31"/>
          <p:cNvPicPr preferRelativeResize="0"/>
          <p:nvPr/>
        </p:nvPicPr>
        <p:blipFill>
          <a:blip r:embed="rId4">
            <a:alphaModFix/>
          </a:blip>
          <a:stretch>
            <a:fillRect/>
          </a:stretch>
        </p:blipFill>
        <p:spPr>
          <a:xfrm>
            <a:off x="2378925" y="2856675"/>
            <a:ext cx="3156900" cy="2227350"/>
          </a:xfrm>
          <a:prstGeom prst="rect">
            <a:avLst/>
          </a:prstGeom>
          <a:noFill/>
          <a:ln>
            <a:noFill/>
          </a:ln>
        </p:spPr>
      </p:pic>
      <p:sp>
        <p:nvSpPr>
          <p:cNvPr id="231" name="Google Shape;231;p31"/>
          <p:cNvSpPr txBox="1"/>
          <p:nvPr/>
        </p:nvSpPr>
        <p:spPr>
          <a:xfrm>
            <a:off x="5795800" y="3646425"/>
            <a:ext cx="28926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latin typeface="Calibri"/>
                <a:ea typeface="Calibri"/>
                <a:cs typeface="Calibri"/>
                <a:sym typeface="Calibri"/>
              </a:rPr>
              <a:t>Results: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Slope of packages under 70 Ibs (B</a:t>
            </a:r>
            <a:r>
              <a:rPr lang="en" sz="1300" baseline="-25000">
                <a:latin typeface="Calibri"/>
                <a:ea typeface="Calibri"/>
                <a:cs typeface="Calibri"/>
                <a:sym typeface="Calibri"/>
              </a:rPr>
              <a:t>1</a:t>
            </a:r>
            <a:r>
              <a:rPr lang="en" sz="1300">
                <a:latin typeface="Calibri"/>
                <a:ea typeface="Calibri"/>
                <a:cs typeface="Calibri"/>
                <a:sym typeface="Calibri"/>
              </a:rPr>
              <a:t>): 18.2 seconds per package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Slope of packages over 70 Ibs (B</a:t>
            </a:r>
            <a:r>
              <a:rPr lang="en" sz="1300" baseline="-25000">
                <a:latin typeface="Calibri"/>
                <a:ea typeface="Calibri"/>
                <a:cs typeface="Calibri"/>
                <a:sym typeface="Calibri"/>
              </a:rPr>
              <a:t>2</a:t>
            </a:r>
            <a:r>
              <a:rPr lang="en" sz="1300">
                <a:latin typeface="Calibri"/>
                <a:ea typeface="Calibri"/>
                <a:cs typeface="Calibri"/>
                <a:sym typeface="Calibri"/>
              </a:rPr>
              <a:t>): 21.5 seconds per package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Intercept difference (B</a:t>
            </a:r>
            <a:r>
              <a:rPr lang="en" sz="1300" baseline="-25000">
                <a:latin typeface="Calibri"/>
                <a:ea typeface="Calibri"/>
                <a:cs typeface="Calibri"/>
                <a:sym typeface="Calibri"/>
              </a:rPr>
              <a:t>3</a:t>
            </a:r>
            <a:r>
              <a:rPr lang="en" sz="1300">
                <a:latin typeface="Calibri"/>
                <a:ea typeface="Calibri"/>
                <a:cs typeface="Calibri"/>
                <a:sym typeface="Calibri"/>
              </a:rPr>
              <a:t>): 38 seconds</a:t>
            </a:r>
            <a:endParaRPr sz="13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Covariate 2:</a:t>
            </a:r>
            <a:endParaRPr>
              <a:solidFill>
                <a:srgbClr val="980000"/>
              </a:solidFill>
            </a:endParaRPr>
          </a:p>
          <a:p>
            <a:pPr marL="0" lvl="0" indent="0" algn="l" rtl="0">
              <a:spcBef>
                <a:spcPts val="0"/>
              </a:spcBef>
              <a:spcAft>
                <a:spcPts val="0"/>
              </a:spcAft>
              <a:buNone/>
            </a:pPr>
            <a:r>
              <a:rPr lang="en">
                <a:solidFill>
                  <a:srgbClr val="980000"/>
                </a:solidFill>
              </a:rPr>
              <a:t>Zoning</a:t>
            </a:r>
            <a:endParaRPr>
              <a:solidFill>
                <a:srgbClr val="980000"/>
              </a:solidFill>
            </a:endParaRPr>
          </a:p>
        </p:txBody>
      </p:sp>
      <p:sp>
        <p:nvSpPr>
          <p:cNvPr id="237" name="Google Shape;237;p32"/>
          <p:cNvSpPr txBox="1">
            <a:spLocks noGrp="1"/>
          </p:cNvSpPr>
          <p:nvPr>
            <p:ph type="body" idx="2"/>
          </p:nvPr>
        </p:nvSpPr>
        <p:spPr>
          <a:xfrm>
            <a:off x="2360700" y="1133450"/>
            <a:ext cx="3110700" cy="36396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endParaRPr sz="11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u="sng">
                <a:solidFill>
                  <a:srgbClr val="000000"/>
                </a:solidFill>
                <a:latin typeface="Calibri"/>
                <a:ea typeface="Calibri"/>
                <a:cs typeface="Calibri"/>
                <a:sym typeface="Calibri"/>
              </a:rPr>
              <a:t>Variable Explanations:</a:t>
            </a:r>
            <a:endParaRPr sz="1300" u="sng">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a:solidFill>
                  <a:srgbClr val="000000"/>
                </a:solidFill>
                <a:latin typeface="Calibri"/>
                <a:ea typeface="Calibri"/>
                <a:cs typeface="Calibri"/>
                <a:sym typeface="Calibri"/>
              </a:rPr>
              <a:t>2 kinds of stops: residential and commercial</a:t>
            </a:r>
            <a:endParaRPr sz="13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sz="14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u="sng">
                <a:solidFill>
                  <a:srgbClr val="000000"/>
                </a:solidFill>
                <a:latin typeface="Calibri"/>
                <a:ea typeface="Calibri"/>
                <a:cs typeface="Calibri"/>
                <a:sym typeface="Calibri"/>
              </a:rPr>
              <a:t>Formula: </a:t>
            </a:r>
            <a:endParaRPr sz="1300" u="sng">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a:solidFill>
                  <a:srgbClr val="000000"/>
                </a:solidFill>
                <a:latin typeface="Calibri"/>
                <a:ea typeface="Calibri"/>
                <a:cs typeface="Calibri"/>
                <a:sym typeface="Calibri"/>
              </a:rPr>
              <a:t>Stop time = B</a:t>
            </a:r>
            <a:r>
              <a:rPr lang="en" sz="1300" baseline="-25000">
                <a:solidFill>
                  <a:srgbClr val="000000"/>
                </a:solidFill>
                <a:latin typeface="Calibri"/>
                <a:ea typeface="Calibri"/>
                <a:cs typeface="Calibri"/>
                <a:sym typeface="Calibri"/>
              </a:rPr>
              <a:t>1</a:t>
            </a:r>
            <a:r>
              <a:rPr lang="en" sz="1300">
                <a:solidFill>
                  <a:srgbClr val="000000"/>
                </a:solidFill>
                <a:latin typeface="Calibri"/>
                <a:ea typeface="Calibri"/>
                <a:cs typeface="Calibri"/>
                <a:sym typeface="Calibri"/>
              </a:rPr>
              <a:t>*(package quantity) + B</a:t>
            </a:r>
            <a:r>
              <a:rPr lang="en" sz="1300" baseline="-25000">
                <a:solidFill>
                  <a:srgbClr val="000000"/>
                </a:solidFill>
                <a:latin typeface="Calibri"/>
                <a:ea typeface="Calibri"/>
                <a:cs typeface="Calibri"/>
                <a:sym typeface="Calibri"/>
              </a:rPr>
              <a:t>2</a:t>
            </a:r>
            <a:r>
              <a:rPr lang="en" sz="1300">
                <a:solidFill>
                  <a:srgbClr val="000000"/>
                </a:solidFill>
                <a:latin typeface="Calibri"/>
                <a:ea typeface="Calibri"/>
                <a:cs typeface="Calibri"/>
                <a:sym typeface="Calibri"/>
              </a:rPr>
              <a:t>*(package quantity * commercial stop) + B</a:t>
            </a:r>
            <a:r>
              <a:rPr lang="en" sz="1300" baseline="-25000">
                <a:solidFill>
                  <a:srgbClr val="000000"/>
                </a:solidFill>
                <a:latin typeface="Calibri"/>
                <a:ea typeface="Calibri"/>
                <a:cs typeface="Calibri"/>
                <a:sym typeface="Calibri"/>
              </a:rPr>
              <a:t>3</a:t>
            </a:r>
            <a:r>
              <a:rPr lang="en" sz="1300">
                <a:solidFill>
                  <a:srgbClr val="000000"/>
                </a:solidFill>
                <a:latin typeface="Calibri"/>
                <a:ea typeface="Calibri"/>
                <a:cs typeface="Calibri"/>
                <a:sym typeface="Calibri"/>
              </a:rPr>
              <a:t> *(commercial stop)</a:t>
            </a:r>
            <a:endParaRPr sz="14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sz="11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a:p>
        </p:txBody>
      </p:sp>
      <p:sp>
        <p:nvSpPr>
          <p:cNvPr id="238" name="Google Shape;238;p32"/>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39" name="Google Shape;239;p32"/>
          <p:cNvPicPr preferRelativeResize="0"/>
          <p:nvPr/>
        </p:nvPicPr>
        <p:blipFill>
          <a:blip r:embed="rId3">
            <a:alphaModFix/>
          </a:blip>
          <a:stretch>
            <a:fillRect/>
          </a:stretch>
        </p:blipFill>
        <p:spPr>
          <a:xfrm>
            <a:off x="2413650" y="3265416"/>
            <a:ext cx="3000001" cy="1803184"/>
          </a:xfrm>
          <a:prstGeom prst="rect">
            <a:avLst/>
          </a:prstGeom>
          <a:noFill/>
          <a:ln>
            <a:noFill/>
          </a:ln>
        </p:spPr>
      </p:pic>
      <p:sp>
        <p:nvSpPr>
          <p:cNvPr id="240" name="Google Shape;240;p3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pic>
        <p:nvPicPr>
          <p:cNvPr id="241" name="Google Shape;241;p32"/>
          <p:cNvPicPr preferRelativeResize="0"/>
          <p:nvPr/>
        </p:nvPicPr>
        <p:blipFill>
          <a:blip r:embed="rId4">
            <a:alphaModFix/>
          </a:blip>
          <a:stretch>
            <a:fillRect/>
          </a:stretch>
        </p:blipFill>
        <p:spPr>
          <a:xfrm>
            <a:off x="5613725" y="1365800"/>
            <a:ext cx="3367799" cy="2026958"/>
          </a:xfrm>
          <a:prstGeom prst="rect">
            <a:avLst/>
          </a:prstGeom>
          <a:noFill/>
          <a:ln>
            <a:noFill/>
          </a:ln>
        </p:spPr>
      </p:pic>
      <p:sp>
        <p:nvSpPr>
          <p:cNvPr id="242" name="Google Shape;242;p32"/>
          <p:cNvSpPr txBox="1"/>
          <p:nvPr/>
        </p:nvSpPr>
        <p:spPr>
          <a:xfrm>
            <a:off x="5752500" y="3574363"/>
            <a:ext cx="30000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latin typeface="Calibri"/>
                <a:ea typeface="Calibri"/>
                <a:cs typeface="Calibri"/>
                <a:sym typeface="Calibri"/>
              </a:rPr>
              <a:t>Results: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Slope of packages in residential areas (B</a:t>
            </a:r>
            <a:r>
              <a:rPr lang="en" sz="1300" baseline="-25000">
                <a:latin typeface="Calibri"/>
                <a:ea typeface="Calibri"/>
                <a:cs typeface="Calibri"/>
                <a:sym typeface="Calibri"/>
              </a:rPr>
              <a:t>1</a:t>
            </a:r>
            <a:r>
              <a:rPr lang="en" sz="1300">
                <a:latin typeface="Calibri"/>
                <a:ea typeface="Calibri"/>
                <a:cs typeface="Calibri"/>
                <a:sym typeface="Calibri"/>
              </a:rPr>
              <a:t>): 13.9 seconds per package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Slope of packages in commercial areas (B</a:t>
            </a:r>
            <a:r>
              <a:rPr lang="en" sz="1300" baseline="-25000">
                <a:latin typeface="Calibri"/>
                <a:ea typeface="Calibri"/>
                <a:cs typeface="Calibri"/>
                <a:sym typeface="Calibri"/>
              </a:rPr>
              <a:t>2</a:t>
            </a:r>
            <a:r>
              <a:rPr lang="en" sz="1300">
                <a:latin typeface="Calibri"/>
                <a:ea typeface="Calibri"/>
                <a:cs typeface="Calibri"/>
                <a:sym typeface="Calibri"/>
              </a:rPr>
              <a:t>): 19.8 seconds per package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Intercept difference (B</a:t>
            </a:r>
            <a:r>
              <a:rPr lang="en" sz="1300" baseline="-25000">
                <a:latin typeface="Calibri"/>
                <a:ea typeface="Calibri"/>
                <a:cs typeface="Calibri"/>
                <a:sym typeface="Calibri"/>
              </a:rPr>
              <a:t>3</a:t>
            </a:r>
            <a:r>
              <a:rPr lang="en" sz="1300">
                <a:latin typeface="Calibri"/>
                <a:ea typeface="Calibri"/>
                <a:cs typeface="Calibri"/>
                <a:sym typeface="Calibri"/>
              </a:rPr>
              <a:t>): 14 seconds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Introduction of the Team</a:t>
            </a:r>
            <a:endParaRPr>
              <a:solidFill>
                <a:srgbClr val="980000"/>
              </a:solidFill>
            </a:endParaRPr>
          </a:p>
        </p:txBody>
      </p:sp>
      <p:sp>
        <p:nvSpPr>
          <p:cNvPr id="80" name="Google Shape;80;p1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81" name="Google Shape;81;p14"/>
          <p:cNvPicPr preferRelativeResize="0"/>
          <p:nvPr/>
        </p:nvPicPr>
        <p:blipFill rotWithShape="1">
          <a:blip r:embed="rId3">
            <a:alphaModFix/>
          </a:blip>
          <a:srcRect l="3721" r="3711"/>
          <a:stretch/>
        </p:blipFill>
        <p:spPr>
          <a:xfrm>
            <a:off x="3247963" y="1182775"/>
            <a:ext cx="1234500" cy="1236600"/>
          </a:xfrm>
          <a:prstGeom prst="ellipse">
            <a:avLst/>
          </a:prstGeom>
          <a:noFill/>
          <a:ln>
            <a:noFill/>
          </a:ln>
        </p:spPr>
      </p:pic>
      <p:sp>
        <p:nvSpPr>
          <p:cNvPr id="82" name="Google Shape;82;p14"/>
          <p:cNvSpPr txBox="1"/>
          <p:nvPr/>
        </p:nvSpPr>
        <p:spPr>
          <a:xfrm>
            <a:off x="3250010" y="2527234"/>
            <a:ext cx="1236600" cy="609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300" b="1">
                <a:latin typeface="Inria Serif"/>
                <a:ea typeface="Inria Serif"/>
                <a:cs typeface="Inria Serif"/>
                <a:sym typeface="Inria Serif"/>
              </a:rPr>
              <a:t>Neel Mirani</a:t>
            </a:r>
            <a:br>
              <a:rPr lang="en" sz="1500">
                <a:latin typeface="Inria Serif"/>
                <a:ea typeface="Inria Serif"/>
                <a:cs typeface="Inria Serif"/>
                <a:sym typeface="Inria Serif"/>
              </a:rPr>
            </a:br>
            <a:r>
              <a:rPr lang="en" sz="900">
                <a:latin typeface="Inria Serif"/>
                <a:ea typeface="Inria Serif"/>
                <a:cs typeface="Inria Serif"/>
                <a:sym typeface="Inria Serif"/>
              </a:rPr>
              <a:t>QSS/Econ</a:t>
            </a:r>
            <a:endParaRPr sz="900">
              <a:latin typeface="Inria Serif"/>
              <a:ea typeface="Inria Serif"/>
              <a:cs typeface="Inria Serif"/>
              <a:sym typeface="Inria Serif"/>
            </a:endParaRPr>
          </a:p>
          <a:p>
            <a:pPr marL="0" lvl="0" indent="0" algn="ctr" rtl="0">
              <a:spcBef>
                <a:spcPts val="400"/>
              </a:spcBef>
              <a:spcAft>
                <a:spcPts val="400"/>
              </a:spcAft>
              <a:buNone/>
            </a:pPr>
            <a:endParaRPr>
              <a:latin typeface="Inria Serif"/>
              <a:ea typeface="Inria Serif"/>
              <a:cs typeface="Inria Serif"/>
              <a:sym typeface="Inria Serif"/>
            </a:endParaRPr>
          </a:p>
        </p:txBody>
      </p:sp>
      <p:pic>
        <p:nvPicPr>
          <p:cNvPr id="83" name="Google Shape;83;p14"/>
          <p:cNvPicPr preferRelativeResize="0"/>
          <p:nvPr/>
        </p:nvPicPr>
        <p:blipFill rotWithShape="1">
          <a:blip r:embed="rId4">
            <a:alphaModFix/>
          </a:blip>
          <a:srcRect t="1409" b="1399"/>
          <a:stretch/>
        </p:blipFill>
        <p:spPr>
          <a:xfrm>
            <a:off x="4336351" y="3137125"/>
            <a:ext cx="1236600" cy="1236600"/>
          </a:xfrm>
          <a:prstGeom prst="ellipse">
            <a:avLst/>
          </a:prstGeom>
          <a:noFill/>
          <a:ln>
            <a:noFill/>
          </a:ln>
        </p:spPr>
      </p:pic>
      <p:sp>
        <p:nvSpPr>
          <p:cNvPr id="84" name="Google Shape;84;p14"/>
          <p:cNvSpPr txBox="1"/>
          <p:nvPr/>
        </p:nvSpPr>
        <p:spPr>
          <a:xfrm>
            <a:off x="4254023" y="4481575"/>
            <a:ext cx="1401300" cy="609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300" b="1">
                <a:latin typeface="Inria Serif"/>
                <a:ea typeface="Inria Serif"/>
                <a:cs typeface="Inria Serif"/>
                <a:sym typeface="Inria Serif"/>
              </a:rPr>
              <a:t>Marawan Elgohry</a:t>
            </a:r>
            <a:endParaRPr sz="1300" b="1">
              <a:latin typeface="Inria Serif"/>
              <a:ea typeface="Inria Serif"/>
              <a:cs typeface="Inria Serif"/>
              <a:sym typeface="Inria Serif"/>
            </a:endParaRPr>
          </a:p>
          <a:p>
            <a:pPr marL="0" marR="0" lvl="0" indent="0" algn="ctr" rtl="0">
              <a:lnSpc>
                <a:spcPct val="100000"/>
              </a:lnSpc>
              <a:spcBef>
                <a:spcPts val="400"/>
              </a:spcBef>
              <a:spcAft>
                <a:spcPts val="0"/>
              </a:spcAft>
              <a:buNone/>
            </a:pPr>
            <a:r>
              <a:rPr lang="en" sz="900">
                <a:latin typeface="Inria Serif"/>
                <a:ea typeface="Inria Serif"/>
                <a:cs typeface="Inria Serif"/>
                <a:sym typeface="Inria Serif"/>
              </a:rPr>
              <a:t>QSS/Econ</a:t>
            </a:r>
            <a:endParaRPr sz="900">
              <a:latin typeface="Inria Serif"/>
              <a:ea typeface="Inria Serif"/>
              <a:cs typeface="Inria Serif"/>
              <a:sym typeface="Inria Serif"/>
            </a:endParaRPr>
          </a:p>
          <a:p>
            <a:pPr marL="0" lvl="0" indent="0" algn="ctr" rtl="0">
              <a:spcBef>
                <a:spcPts val="400"/>
              </a:spcBef>
              <a:spcAft>
                <a:spcPts val="400"/>
              </a:spcAft>
              <a:buNone/>
            </a:pPr>
            <a:endParaRPr>
              <a:latin typeface="Inria Serif"/>
              <a:ea typeface="Inria Serif"/>
              <a:cs typeface="Inria Serif"/>
              <a:sym typeface="Inria Serif"/>
            </a:endParaRPr>
          </a:p>
        </p:txBody>
      </p:sp>
      <p:pic>
        <p:nvPicPr>
          <p:cNvPr id="85" name="Google Shape;85;p14"/>
          <p:cNvPicPr preferRelativeResize="0"/>
          <p:nvPr/>
        </p:nvPicPr>
        <p:blipFill rotWithShape="1">
          <a:blip r:embed="rId5">
            <a:alphaModFix/>
          </a:blip>
          <a:srcRect/>
          <a:stretch/>
        </p:blipFill>
        <p:spPr>
          <a:xfrm>
            <a:off x="5350853" y="1182775"/>
            <a:ext cx="1236600" cy="1236600"/>
          </a:xfrm>
          <a:prstGeom prst="ellipse">
            <a:avLst/>
          </a:prstGeom>
          <a:noFill/>
          <a:ln>
            <a:noFill/>
          </a:ln>
        </p:spPr>
      </p:pic>
      <p:sp>
        <p:nvSpPr>
          <p:cNvPr id="86" name="Google Shape;86;p14"/>
          <p:cNvSpPr txBox="1"/>
          <p:nvPr/>
        </p:nvSpPr>
        <p:spPr>
          <a:xfrm>
            <a:off x="5355026" y="2527234"/>
            <a:ext cx="1236600" cy="609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300" b="1">
                <a:latin typeface="Inria Serif"/>
                <a:ea typeface="Inria Serif"/>
                <a:cs typeface="Inria Serif"/>
                <a:sym typeface="Inria Serif"/>
              </a:rPr>
              <a:t>Xiuyi Qian</a:t>
            </a:r>
            <a:endParaRPr sz="1300" b="1">
              <a:latin typeface="Inria Serif"/>
              <a:ea typeface="Inria Serif"/>
              <a:cs typeface="Inria Serif"/>
              <a:sym typeface="Inria Serif"/>
            </a:endParaRPr>
          </a:p>
          <a:p>
            <a:pPr marL="0" lvl="0" indent="0" algn="ctr" rtl="0">
              <a:spcBef>
                <a:spcPts val="400"/>
              </a:spcBef>
              <a:spcAft>
                <a:spcPts val="400"/>
              </a:spcAft>
              <a:buNone/>
            </a:pPr>
            <a:r>
              <a:rPr lang="en" sz="900">
                <a:latin typeface="Inria Serif"/>
                <a:ea typeface="Inria Serif"/>
                <a:cs typeface="Inria Serif"/>
                <a:sym typeface="Inria Serif"/>
              </a:rPr>
              <a:t>QSS/Info</a:t>
            </a:r>
            <a:endParaRPr sz="1200" b="1">
              <a:solidFill>
                <a:schemeClr val="dk1"/>
              </a:solidFill>
              <a:latin typeface="Inria Serif"/>
              <a:ea typeface="Inria Serif"/>
              <a:cs typeface="Inria Serif"/>
              <a:sym typeface="Inria Serif"/>
            </a:endParaRPr>
          </a:p>
        </p:txBody>
      </p:sp>
      <p:pic>
        <p:nvPicPr>
          <p:cNvPr id="87" name="Google Shape;87;p14"/>
          <p:cNvPicPr preferRelativeResize="0"/>
          <p:nvPr/>
        </p:nvPicPr>
        <p:blipFill rotWithShape="1">
          <a:blip r:embed="rId6">
            <a:alphaModFix/>
          </a:blip>
          <a:srcRect/>
          <a:stretch/>
        </p:blipFill>
        <p:spPr>
          <a:xfrm>
            <a:off x="7451691" y="1182775"/>
            <a:ext cx="1236600" cy="1236600"/>
          </a:xfrm>
          <a:prstGeom prst="ellipse">
            <a:avLst/>
          </a:prstGeom>
          <a:noFill/>
          <a:ln>
            <a:noFill/>
          </a:ln>
        </p:spPr>
      </p:pic>
      <p:sp>
        <p:nvSpPr>
          <p:cNvPr id="88" name="Google Shape;88;p14"/>
          <p:cNvSpPr txBox="1"/>
          <p:nvPr/>
        </p:nvSpPr>
        <p:spPr>
          <a:xfrm>
            <a:off x="7451689" y="2495584"/>
            <a:ext cx="1236600" cy="609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400"/>
              </a:spcAft>
              <a:buNone/>
            </a:pPr>
            <a:r>
              <a:rPr lang="en" sz="1300" b="1">
                <a:latin typeface="Inria Serif"/>
                <a:ea typeface="Inria Serif"/>
                <a:cs typeface="Inria Serif"/>
                <a:sym typeface="Inria Serif"/>
              </a:rPr>
              <a:t>Yijun Shen</a:t>
            </a:r>
            <a:br>
              <a:rPr lang="en" sz="1300" b="1">
                <a:latin typeface="Inria Serif"/>
                <a:ea typeface="Inria Serif"/>
                <a:cs typeface="Inria Serif"/>
                <a:sym typeface="Inria Serif"/>
              </a:rPr>
            </a:br>
            <a:r>
              <a:rPr lang="en" sz="900">
                <a:latin typeface="Inria Serif"/>
                <a:ea typeface="Inria Serif"/>
                <a:cs typeface="Inria Serif"/>
                <a:sym typeface="Inria Serif"/>
              </a:rPr>
              <a:t>QSS/Econ</a:t>
            </a:r>
            <a:endParaRPr sz="900">
              <a:latin typeface="Inria Serif"/>
              <a:ea typeface="Inria Serif"/>
              <a:cs typeface="Inria Serif"/>
              <a:sym typeface="Inria Serif"/>
            </a:endParaRPr>
          </a:p>
        </p:txBody>
      </p:sp>
      <p:pic>
        <p:nvPicPr>
          <p:cNvPr id="89" name="Google Shape;89;p14"/>
          <p:cNvPicPr preferRelativeResize="0"/>
          <p:nvPr/>
        </p:nvPicPr>
        <p:blipFill rotWithShape="1">
          <a:blip r:embed="rId7">
            <a:alphaModFix/>
          </a:blip>
          <a:srcRect/>
          <a:stretch/>
        </p:blipFill>
        <p:spPr>
          <a:xfrm>
            <a:off x="6318678" y="3137125"/>
            <a:ext cx="1236600" cy="1236600"/>
          </a:xfrm>
          <a:prstGeom prst="ellipse">
            <a:avLst/>
          </a:prstGeom>
          <a:noFill/>
          <a:ln>
            <a:noFill/>
          </a:ln>
        </p:spPr>
      </p:pic>
      <p:sp>
        <p:nvSpPr>
          <p:cNvPr id="90" name="Google Shape;90;p14"/>
          <p:cNvSpPr txBox="1"/>
          <p:nvPr/>
        </p:nvSpPr>
        <p:spPr>
          <a:xfrm>
            <a:off x="6318675" y="4315350"/>
            <a:ext cx="1623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Inria Serif"/>
                <a:ea typeface="Inria Serif"/>
                <a:cs typeface="Inria Serif"/>
                <a:sym typeface="Inria Serif"/>
              </a:rPr>
              <a:t>Christina Ding</a:t>
            </a:r>
            <a:endParaRPr sz="1300" b="1">
              <a:latin typeface="Inria Serif"/>
              <a:ea typeface="Inria Serif"/>
              <a:cs typeface="Inria Serif"/>
              <a:sym typeface="Inria Serif"/>
            </a:endParaRPr>
          </a:p>
          <a:p>
            <a:pPr marL="0" lvl="0" indent="457200" algn="l" rtl="0">
              <a:spcBef>
                <a:spcPts val="0"/>
              </a:spcBef>
              <a:spcAft>
                <a:spcPts val="0"/>
              </a:spcAft>
              <a:buNone/>
            </a:pPr>
            <a:r>
              <a:rPr lang="en" sz="1000">
                <a:latin typeface="Inria Serif Light"/>
                <a:ea typeface="Inria Serif Light"/>
                <a:cs typeface="Inria Serif Light"/>
                <a:sym typeface="Inria Serif Light"/>
              </a:rPr>
              <a:t>AMS</a:t>
            </a:r>
            <a:endParaRPr sz="1000">
              <a:latin typeface="Inria Serif Light"/>
              <a:ea typeface="Inria Serif Light"/>
              <a:cs typeface="Inria Serif Light"/>
              <a:sym typeface="Inria Serif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Covariate 3: Human Interaction</a:t>
            </a:r>
            <a:endParaRPr>
              <a:solidFill>
                <a:srgbClr val="980000"/>
              </a:solidFill>
            </a:endParaRPr>
          </a:p>
        </p:txBody>
      </p:sp>
      <p:sp>
        <p:nvSpPr>
          <p:cNvPr id="248" name="Google Shape;248;p33"/>
          <p:cNvSpPr txBox="1">
            <a:spLocks noGrp="1"/>
          </p:cNvSpPr>
          <p:nvPr>
            <p:ph type="body" idx="2"/>
          </p:nvPr>
        </p:nvSpPr>
        <p:spPr>
          <a:xfrm>
            <a:off x="2275575" y="1376675"/>
            <a:ext cx="6789000" cy="33111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300">
                <a:solidFill>
                  <a:srgbClr val="000000"/>
                </a:solidFill>
                <a:latin typeface="Calibri"/>
                <a:ea typeface="Calibri"/>
                <a:cs typeface="Calibri"/>
                <a:sym typeface="Calibri"/>
              </a:rPr>
              <a:t>    </a:t>
            </a:r>
            <a:r>
              <a:rPr lang="en" sz="1300" u="sng">
                <a:solidFill>
                  <a:srgbClr val="000000"/>
                </a:solidFill>
                <a:latin typeface="Calibri"/>
                <a:ea typeface="Calibri"/>
                <a:cs typeface="Calibri"/>
                <a:sym typeface="Calibri"/>
              </a:rPr>
              <a:t>Formula:</a:t>
            </a:r>
            <a:endParaRPr sz="1300" u="sng">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a:solidFill>
                  <a:srgbClr val="000000"/>
                </a:solidFill>
                <a:latin typeface="Calibri"/>
                <a:ea typeface="Calibri"/>
                <a:cs typeface="Calibri"/>
                <a:sym typeface="Calibri"/>
              </a:rPr>
              <a:t>    Stop time = B</a:t>
            </a:r>
            <a:r>
              <a:rPr lang="en" sz="1300" baseline="-25000">
                <a:solidFill>
                  <a:srgbClr val="000000"/>
                </a:solidFill>
                <a:latin typeface="Calibri"/>
                <a:ea typeface="Calibri"/>
                <a:cs typeface="Calibri"/>
                <a:sym typeface="Calibri"/>
              </a:rPr>
              <a:t>1</a:t>
            </a:r>
            <a:r>
              <a:rPr lang="en" sz="1300">
                <a:solidFill>
                  <a:srgbClr val="000000"/>
                </a:solidFill>
                <a:latin typeface="Calibri"/>
                <a:ea typeface="Calibri"/>
                <a:cs typeface="Calibri"/>
                <a:sym typeface="Calibri"/>
              </a:rPr>
              <a:t>*(package quantity) </a:t>
            </a:r>
            <a:endParaRPr sz="13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a:solidFill>
                  <a:srgbClr val="000000"/>
                </a:solidFill>
                <a:latin typeface="Calibri"/>
                <a:ea typeface="Calibri"/>
                <a:cs typeface="Calibri"/>
                <a:sym typeface="Calibri"/>
              </a:rPr>
              <a:t>+ B</a:t>
            </a:r>
            <a:r>
              <a:rPr lang="en" sz="1300" baseline="-25000">
                <a:solidFill>
                  <a:srgbClr val="000000"/>
                </a:solidFill>
                <a:latin typeface="Calibri"/>
                <a:ea typeface="Calibri"/>
                <a:cs typeface="Calibri"/>
                <a:sym typeface="Calibri"/>
              </a:rPr>
              <a:t>2</a:t>
            </a:r>
            <a:r>
              <a:rPr lang="en" sz="1300">
                <a:solidFill>
                  <a:srgbClr val="000000"/>
                </a:solidFill>
                <a:latin typeface="Calibri"/>
                <a:ea typeface="Calibri"/>
                <a:cs typeface="Calibri"/>
                <a:sym typeface="Calibri"/>
              </a:rPr>
              <a:t>*(package quantity  * human_interaction) </a:t>
            </a:r>
            <a:endParaRPr sz="13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1300">
                <a:solidFill>
                  <a:srgbClr val="000000"/>
                </a:solidFill>
                <a:latin typeface="Calibri"/>
                <a:ea typeface="Calibri"/>
                <a:cs typeface="Calibri"/>
                <a:sym typeface="Calibri"/>
              </a:rPr>
              <a:t>+ B</a:t>
            </a:r>
            <a:r>
              <a:rPr lang="en" sz="1300" baseline="-25000">
                <a:solidFill>
                  <a:srgbClr val="000000"/>
                </a:solidFill>
                <a:latin typeface="Calibri"/>
                <a:ea typeface="Calibri"/>
                <a:cs typeface="Calibri"/>
                <a:sym typeface="Calibri"/>
              </a:rPr>
              <a:t>3</a:t>
            </a:r>
            <a:r>
              <a:rPr lang="en" sz="1300">
                <a:solidFill>
                  <a:srgbClr val="000000"/>
                </a:solidFill>
                <a:latin typeface="Calibri"/>
                <a:ea typeface="Calibri"/>
                <a:cs typeface="Calibri"/>
                <a:sym typeface="Calibri"/>
              </a:rPr>
              <a:t> *(human_interaction)</a:t>
            </a:r>
            <a:endParaRPr sz="1400">
              <a:solidFill>
                <a:srgbClr val="000000"/>
              </a:solidFill>
              <a:latin typeface="Calibri"/>
              <a:ea typeface="Calibri"/>
              <a:cs typeface="Calibri"/>
              <a:sym typeface="Calibri"/>
            </a:endParaRPr>
          </a:p>
        </p:txBody>
      </p:sp>
      <p:sp>
        <p:nvSpPr>
          <p:cNvPr id="249" name="Google Shape;249;p33"/>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250" name="Google Shape;250;p33"/>
          <p:cNvPicPr preferRelativeResize="0"/>
          <p:nvPr/>
        </p:nvPicPr>
        <p:blipFill>
          <a:blip r:embed="rId3">
            <a:alphaModFix/>
          </a:blip>
          <a:stretch>
            <a:fillRect/>
          </a:stretch>
        </p:blipFill>
        <p:spPr>
          <a:xfrm>
            <a:off x="2315225" y="3076750"/>
            <a:ext cx="3150225" cy="1989616"/>
          </a:xfrm>
          <a:prstGeom prst="rect">
            <a:avLst/>
          </a:prstGeom>
          <a:noFill/>
          <a:ln>
            <a:noFill/>
          </a:ln>
        </p:spPr>
      </p:pic>
      <p:sp>
        <p:nvSpPr>
          <p:cNvPr id="251" name="Google Shape;251;p33"/>
          <p:cNvSpPr txBox="1"/>
          <p:nvPr/>
        </p:nvSpPr>
        <p:spPr>
          <a:xfrm>
            <a:off x="2390338" y="2275550"/>
            <a:ext cx="3000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latin typeface="Calibri"/>
                <a:ea typeface="Calibri"/>
                <a:cs typeface="Calibri"/>
                <a:sym typeface="Calibri"/>
              </a:rPr>
              <a:t>Variable Explanations:</a:t>
            </a:r>
            <a:endParaRPr sz="1300" u="sng">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yes: Stop with human interaction</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no: Stop without human interaction</a:t>
            </a:r>
            <a:endParaRPr sz="1300">
              <a:latin typeface="Calibri"/>
              <a:ea typeface="Calibri"/>
              <a:cs typeface="Calibri"/>
              <a:sym typeface="Calibri"/>
            </a:endParaRPr>
          </a:p>
        </p:txBody>
      </p:sp>
      <p:pic>
        <p:nvPicPr>
          <p:cNvPr id="252" name="Google Shape;252;p33"/>
          <p:cNvPicPr preferRelativeResize="0"/>
          <p:nvPr/>
        </p:nvPicPr>
        <p:blipFill>
          <a:blip r:embed="rId4">
            <a:alphaModFix/>
          </a:blip>
          <a:stretch>
            <a:fillRect/>
          </a:stretch>
        </p:blipFill>
        <p:spPr>
          <a:xfrm>
            <a:off x="5767500" y="1376675"/>
            <a:ext cx="3228001" cy="1897225"/>
          </a:xfrm>
          <a:prstGeom prst="rect">
            <a:avLst/>
          </a:prstGeom>
          <a:noFill/>
          <a:ln>
            <a:noFill/>
          </a:ln>
        </p:spPr>
      </p:pic>
      <p:sp>
        <p:nvSpPr>
          <p:cNvPr id="253" name="Google Shape;253;p33"/>
          <p:cNvSpPr txBox="1"/>
          <p:nvPr/>
        </p:nvSpPr>
        <p:spPr>
          <a:xfrm>
            <a:off x="5767500" y="3488225"/>
            <a:ext cx="30000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latin typeface="Calibri"/>
                <a:ea typeface="Calibri"/>
                <a:cs typeface="Calibri"/>
                <a:sym typeface="Calibri"/>
              </a:rPr>
              <a:t>Results: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Slope of packages without interaction (B</a:t>
            </a:r>
            <a:r>
              <a:rPr lang="en" sz="1300" baseline="-25000">
                <a:latin typeface="Calibri"/>
                <a:ea typeface="Calibri"/>
                <a:cs typeface="Calibri"/>
                <a:sym typeface="Calibri"/>
              </a:rPr>
              <a:t>1</a:t>
            </a:r>
            <a:r>
              <a:rPr lang="en" sz="1300">
                <a:latin typeface="Calibri"/>
                <a:ea typeface="Calibri"/>
                <a:cs typeface="Calibri"/>
                <a:sym typeface="Calibri"/>
              </a:rPr>
              <a:t>): 18.3 seconds per package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Slope of packages with interaction (B</a:t>
            </a:r>
            <a:r>
              <a:rPr lang="en" sz="1300" baseline="-25000">
                <a:latin typeface="Calibri"/>
                <a:ea typeface="Calibri"/>
                <a:cs typeface="Calibri"/>
                <a:sym typeface="Calibri"/>
              </a:rPr>
              <a:t>2</a:t>
            </a:r>
            <a:r>
              <a:rPr lang="en" sz="1300">
                <a:latin typeface="Calibri"/>
                <a:ea typeface="Calibri"/>
                <a:cs typeface="Calibri"/>
                <a:sym typeface="Calibri"/>
              </a:rPr>
              <a:t>): 29.5 seconds per package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Intercept difference (B</a:t>
            </a:r>
            <a:r>
              <a:rPr lang="en" sz="1300" baseline="-25000">
                <a:latin typeface="Calibri"/>
                <a:ea typeface="Calibri"/>
                <a:cs typeface="Calibri"/>
                <a:sym typeface="Calibri"/>
              </a:rPr>
              <a:t>3</a:t>
            </a:r>
            <a:r>
              <a:rPr lang="en" sz="1300">
                <a:latin typeface="Calibri"/>
                <a:ea typeface="Calibri"/>
                <a:cs typeface="Calibri"/>
                <a:sym typeface="Calibri"/>
              </a:rPr>
              <a:t>): 11.14 seconds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4"/>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259" name="Google Shape;259;p34"/>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9600" b="1">
                <a:solidFill>
                  <a:schemeClr val="lt1"/>
                </a:solidFill>
                <a:latin typeface="Inria Serif"/>
                <a:ea typeface="Inria Serif"/>
                <a:cs typeface="Inria Serif"/>
                <a:sym typeface="Inria Serif"/>
              </a:rPr>
              <a:t>5</a:t>
            </a:r>
            <a:endParaRPr sz="9600" b="1">
              <a:solidFill>
                <a:schemeClr val="lt1"/>
              </a:solidFill>
              <a:latin typeface="Inria Serif"/>
              <a:ea typeface="Inria Serif"/>
              <a:cs typeface="Inria Serif"/>
              <a:sym typeface="Inria Serif"/>
            </a:endParaRPr>
          </a:p>
        </p:txBody>
      </p:sp>
      <p:sp>
        <p:nvSpPr>
          <p:cNvPr id="260" name="Google Shape;260;p34"/>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and Conclusions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Key Takeaways</a:t>
            </a:r>
            <a:endParaRPr>
              <a:solidFill>
                <a:srgbClr val="980000"/>
              </a:solidFill>
            </a:endParaRPr>
          </a:p>
        </p:txBody>
      </p:sp>
      <p:sp>
        <p:nvSpPr>
          <p:cNvPr id="266" name="Google Shape;266;p35"/>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p>
            <a:pPr marL="457200" lvl="0" indent="0" algn="l" rtl="0">
              <a:spcBef>
                <a:spcPts val="0"/>
              </a:spcBef>
              <a:spcAft>
                <a:spcPts val="0"/>
              </a:spcAft>
              <a:buNone/>
            </a:pPr>
            <a:r>
              <a:rPr lang="en"/>
              <a:t>1: Overall, there appears to be a marginal increase of 18 seconds in stop time with each additional package</a:t>
            </a:r>
            <a:endParaRPr/>
          </a:p>
          <a:p>
            <a:pPr marL="0" lvl="0" indent="0" algn="l" rtl="0">
              <a:spcBef>
                <a:spcPts val="600"/>
              </a:spcBef>
              <a:spcAft>
                <a:spcPts val="600"/>
              </a:spcAft>
              <a:buNone/>
            </a:pPr>
            <a:endParaRPr/>
          </a:p>
        </p:txBody>
      </p:sp>
      <p:sp>
        <p:nvSpPr>
          <p:cNvPr id="267" name="Google Shape;267;p35"/>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p>
            <a:pPr marL="457200" lvl="0" indent="0" algn="l" rtl="0">
              <a:spcBef>
                <a:spcPts val="0"/>
              </a:spcBef>
              <a:spcAft>
                <a:spcPts val="0"/>
              </a:spcAft>
              <a:buNone/>
            </a:pPr>
            <a:r>
              <a:rPr lang="en"/>
              <a:t>2: The covariates relating to weight, stop zone, and human interaction have significant effects on a stop’s time</a:t>
            </a:r>
            <a:endParaRPr/>
          </a:p>
          <a:p>
            <a:pPr marL="0" lvl="0" indent="0" algn="l" rtl="0">
              <a:spcBef>
                <a:spcPts val="600"/>
              </a:spcBef>
              <a:spcAft>
                <a:spcPts val="600"/>
              </a:spcAft>
              <a:buNone/>
            </a:pPr>
            <a:endParaRPr/>
          </a:p>
        </p:txBody>
      </p:sp>
      <p:sp>
        <p:nvSpPr>
          <p:cNvPr id="268" name="Google Shape;268;p3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6"/>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274" name="Google Shape;274;p36"/>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9600" b="1">
                <a:solidFill>
                  <a:schemeClr val="lt1"/>
                </a:solidFill>
                <a:latin typeface="Inria Serif"/>
                <a:ea typeface="Inria Serif"/>
                <a:cs typeface="Inria Serif"/>
                <a:sym typeface="Inria Serif"/>
              </a:rPr>
              <a:t>X</a:t>
            </a:r>
            <a:endParaRPr sz="9600" b="1">
              <a:solidFill>
                <a:schemeClr val="lt1"/>
              </a:solidFill>
              <a:latin typeface="Inria Serif"/>
              <a:ea typeface="Inria Serif"/>
              <a:cs typeface="Inria Serif"/>
              <a:sym typeface="Inria Serif"/>
            </a:endParaRPr>
          </a:p>
        </p:txBody>
      </p:sp>
      <p:sp>
        <p:nvSpPr>
          <p:cNvPr id="275" name="Google Shape;275;p36"/>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Problem Statement</a:t>
            </a:r>
            <a:endParaRPr>
              <a:solidFill>
                <a:srgbClr val="980000"/>
              </a:solidFill>
            </a:endParaRPr>
          </a:p>
        </p:txBody>
      </p:sp>
      <p:sp>
        <p:nvSpPr>
          <p:cNvPr id="96" name="Google Shape;96;p15"/>
          <p:cNvSpPr txBox="1">
            <a:spLocks noGrp="1"/>
          </p:cNvSpPr>
          <p:nvPr>
            <p:ph type="body" idx="2"/>
          </p:nvPr>
        </p:nvSpPr>
        <p:spPr>
          <a:xfrm>
            <a:off x="2843074" y="1376725"/>
            <a:ext cx="5845200" cy="33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100" b="1">
                <a:solidFill>
                  <a:srgbClr val="000000"/>
                </a:solidFill>
                <a:latin typeface="Inria Serif"/>
                <a:ea typeface="Inria Serif"/>
                <a:cs typeface="Inria Serif"/>
                <a:sym typeface="Inria Serif"/>
              </a:rPr>
              <a:t>How much does it cost (time) and how can we minimize the cost for UPS to deliver one extra package at a stop?</a:t>
            </a:r>
            <a:endParaRPr sz="2100" b="1">
              <a:solidFill>
                <a:srgbClr val="000000"/>
              </a:solidFill>
              <a:latin typeface="Inria Serif"/>
              <a:ea typeface="Inria Serif"/>
              <a:cs typeface="Inria Serif"/>
              <a:sym typeface="Inria Serif"/>
            </a:endParaRPr>
          </a:p>
          <a:p>
            <a:pPr marL="0" lvl="0" indent="0" algn="l" rtl="0">
              <a:spcBef>
                <a:spcPts val="600"/>
              </a:spcBef>
              <a:spcAft>
                <a:spcPts val="600"/>
              </a:spcAft>
              <a:buClr>
                <a:schemeClr val="dk1"/>
              </a:buClr>
              <a:buSzPts val="1100"/>
              <a:buFont typeface="Arial"/>
              <a:buNone/>
            </a:pPr>
            <a:endParaRPr sz="1200" b="1"/>
          </a:p>
        </p:txBody>
      </p:sp>
      <p:sp>
        <p:nvSpPr>
          <p:cNvPr id="97" name="Google Shape;97;p1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98" name="Google Shape;98;p15"/>
          <p:cNvPicPr preferRelativeResize="0"/>
          <p:nvPr/>
        </p:nvPicPr>
        <p:blipFill>
          <a:blip r:embed="rId3">
            <a:alphaModFix/>
          </a:blip>
          <a:stretch>
            <a:fillRect/>
          </a:stretch>
        </p:blipFill>
        <p:spPr>
          <a:xfrm>
            <a:off x="2879763" y="2707250"/>
            <a:ext cx="5771824" cy="210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6"/>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104" name="Google Shape;104;p16"/>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9600" b="1">
                <a:solidFill>
                  <a:schemeClr val="lt1"/>
                </a:solidFill>
                <a:latin typeface="Inria Serif"/>
                <a:ea typeface="Inria Serif"/>
                <a:cs typeface="Inria Serif"/>
                <a:sym typeface="Inria Serif"/>
              </a:rPr>
              <a:t>1</a:t>
            </a:r>
            <a:endParaRPr sz="9600" b="1">
              <a:solidFill>
                <a:schemeClr val="lt1"/>
              </a:solidFill>
              <a:latin typeface="Inria Serif"/>
              <a:ea typeface="Inria Serif"/>
              <a:cs typeface="Inria Serif"/>
              <a:sym typeface="Inria Serif"/>
            </a:endParaRPr>
          </a:p>
        </p:txBody>
      </p:sp>
      <p:sp>
        <p:nvSpPr>
          <p:cNvPr id="105" name="Google Shape;105;p16"/>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About the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DATA - Structure and Size</a:t>
            </a:r>
            <a:endParaRPr>
              <a:solidFill>
                <a:srgbClr val="980000"/>
              </a:solidFill>
            </a:endParaRPr>
          </a:p>
        </p:txBody>
      </p:sp>
      <p:sp>
        <p:nvSpPr>
          <p:cNvPr id="111" name="Google Shape;111;p17"/>
          <p:cNvSpPr txBox="1">
            <a:spLocks noGrp="1"/>
          </p:cNvSpPr>
          <p:nvPr>
            <p:ph type="body" idx="1"/>
          </p:nvPr>
        </p:nvSpPr>
        <p:spPr>
          <a:xfrm>
            <a:off x="2650150" y="1376725"/>
            <a:ext cx="2754000" cy="33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rgbClr val="000000"/>
                </a:solidFill>
                <a:latin typeface="Inria Serif"/>
                <a:ea typeface="Inria Serif"/>
                <a:cs typeface="Inria Serif"/>
                <a:sym typeface="Inria Serif"/>
              </a:rPr>
              <a:t>        Datasets Initially:</a:t>
            </a:r>
            <a:endParaRPr b="1">
              <a:solidFill>
                <a:srgbClr val="000000"/>
              </a:solidFill>
              <a:latin typeface="Inria Serif"/>
              <a:ea typeface="Inria Serif"/>
              <a:cs typeface="Inria Serif"/>
              <a:sym typeface="Inria Serif"/>
            </a:endParaRPr>
          </a:p>
          <a:p>
            <a:pPr marL="457200" lvl="0" indent="-330200" algn="l" rtl="0">
              <a:spcBef>
                <a:spcPts val="600"/>
              </a:spcBef>
              <a:spcAft>
                <a:spcPts val="0"/>
              </a:spcAft>
              <a:buClr>
                <a:srgbClr val="000000"/>
              </a:buClr>
              <a:buSzPts val="1600"/>
              <a:buChar char="▫"/>
            </a:pPr>
            <a:r>
              <a:rPr lang="en" sz="1600">
                <a:solidFill>
                  <a:srgbClr val="000000"/>
                </a:solidFill>
              </a:rPr>
              <a:t>August primary Data</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September primary Data</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October primary Data</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August alternative Data</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September alternative Data</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October alternative Data</a:t>
            </a:r>
            <a:endParaRPr sz="1600">
              <a:solidFill>
                <a:srgbClr val="000000"/>
              </a:solidFill>
            </a:endParaRPr>
          </a:p>
        </p:txBody>
      </p:sp>
      <p:sp>
        <p:nvSpPr>
          <p:cNvPr id="112" name="Google Shape;112;p17"/>
          <p:cNvSpPr txBox="1">
            <a:spLocks noGrp="1"/>
          </p:cNvSpPr>
          <p:nvPr>
            <p:ph type="body" idx="2"/>
          </p:nvPr>
        </p:nvSpPr>
        <p:spPr>
          <a:xfrm>
            <a:off x="6129601" y="1376725"/>
            <a:ext cx="2754000" cy="33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rgbClr val="000000"/>
                </a:solidFill>
                <a:latin typeface="Inria Serif"/>
                <a:ea typeface="Inria Serif"/>
                <a:cs typeface="Inria Serif"/>
                <a:sym typeface="Inria Serif"/>
              </a:rPr>
              <a:t>About each dataset:</a:t>
            </a:r>
            <a:endParaRPr b="1">
              <a:solidFill>
                <a:srgbClr val="000000"/>
              </a:solidFill>
              <a:latin typeface="Inria Serif"/>
              <a:ea typeface="Inria Serif"/>
              <a:cs typeface="Inria Serif"/>
              <a:sym typeface="Inria Serif"/>
            </a:endParaRPr>
          </a:p>
          <a:p>
            <a:pPr marL="457200" marR="0" lvl="0" indent="-330200" algn="l" rtl="0">
              <a:lnSpc>
                <a:spcPct val="115000"/>
              </a:lnSpc>
              <a:spcBef>
                <a:spcPts val="600"/>
              </a:spcBef>
              <a:spcAft>
                <a:spcPts val="0"/>
              </a:spcAft>
              <a:buClr>
                <a:srgbClr val="000000"/>
              </a:buClr>
              <a:buSzPts val="1600"/>
              <a:buChar char="▫"/>
            </a:pPr>
            <a:r>
              <a:rPr lang="en" sz="1600">
                <a:solidFill>
                  <a:srgbClr val="000000"/>
                </a:solidFill>
              </a:rPr>
              <a:t>37 variables,</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On average each has about 2,300,000 observations,</a:t>
            </a:r>
            <a:endParaRPr sz="1600">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 sz="1600">
                <a:solidFill>
                  <a:srgbClr val="000000"/>
                </a:solidFill>
              </a:rPr>
              <a:t>Index number cannot be used for the original datasets.</a:t>
            </a:r>
            <a:endParaRPr sz="1600" b="1">
              <a:latin typeface="Inria Serif"/>
              <a:ea typeface="Inria Serif"/>
              <a:cs typeface="Inria Serif"/>
              <a:sym typeface="Inria Serif"/>
            </a:endParaRPr>
          </a:p>
          <a:p>
            <a:pPr marL="0" marR="0" lvl="0" indent="0" algn="l" rtl="0">
              <a:lnSpc>
                <a:spcPct val="115000"/>
              </a:lnSpc>
              <a:spcBef>
                <a:spcPts val="600"/>
              </a:spcBef>
              <a:spcAft>
                <a:spcPts val="0"/>
              </a:spcAft>
              <a:buNone/>
            </a:pPr>
            <a:r>
              <a:rPr lang="en" sz="1600" b="1">
                <a:latin typeface="Inria Serif"/>
                <a:ea typeface="Inria Serif"/>
                <a:cs typeface="Inria Serif"/>
                <a:sym typeface="Inria Serif"/>
              </a:rPr>
              <a:t> </a:t>
            </a:r>
            <a:endParaRPr sz="1600" b="1">
              <a:latin typeface="Inria Serif"/>
              <a:ea typeface="Inria Serif"/>
              <a:cs typeface="Inria Serif"/>
              <a:sym typeface="Inria Serif"/>
            </a:endParaRPr>
          </a:p>
          <a:p>
            <a:pPr marL="0" marR="0" lvl="0" indent="0" algn="l" rtl="0">
              <a:lnSpc>
                <a:spcPct val="115000"/>
              </a:lnSpc>
              <a:spcBef>
                <a:spcPts val="600"/>
              </a:spcBef>
              <a:spcAft>
                <a:spcPts val="0"/>
              </a:spcAft>
              <a:buNone/>
            </a:pPr>
            <a:endParaRPr sz="1600" b="1">
              <a:latin typeface="Inria Serif"/>
              <a:ea typeface="Inria Serif"/>
              <a:cs typeface="Inria Serif"/>
              <a:sym typeface="Inria Serif"/>
            </a:endParaRPr>
          </a:p>
          <a:p>
            <a:pPr marL="0" lvl="0" indent="0" algn="l" rtl="0">
              <a:spcBef>
                <a:spcPts val="600"/>
              </a:spcBef>
              <a:spcAft>
                <a:spcPts val="0"/>
              </a:spcAft>
              <a:buNone/>
            </a:pPr>
            <a:endParaRPr b="1">
              <a:latin typeface="Inria Serif"/>
              <a:ea typeface="Inria Serif"/>
              <a:cs typeface="Inria Serif"/>
              <a:sym typeface="Inria Serif"/>
            </a:endParaRPr>
          </a:p>
          <a:p>
            <a:pPr marL="0" lvl="0" indent="0" algn="l" rtl="0">
              <a:spcBef>
                <a:spcPts val="600"/>
              </a:spcBef>
              <a:spcAft>
                <a:spcPts val="0"/>
              </a:spcAft>
              <a:buNone/>
            </a:pPr>
            <a:endParaRPr b="1">
              <a:latin typeface="Inria Serif"/>
              <a:ea typeface="Inria Serif"/>
              <a:cs typeface="Inria Serif"/>
              <a:sym typeface="Inria Serif"/>
            </a:endParaRPr>
          </a:p>
          <a:p>
            <a:pPr marL="0" lvl="0" indent="0" algn="l" rtl="0">
              <a:spcBef>
                <a:spcPts val="600"/>
              </a:spcBef>
              <a:spcAft>
                <a:spcPts val="0"/>
              </a:spcAft>
              <a:buNone/>
            </a:pPr>
            <a:endParaRPr b="1">
              <a:latin typeface="Inria Serif"/>
              <a:ea typeface="Inria Serif"/>
              <a:cs typeface="Inria Serif"/>
              <a:sym typeface="Inria Serif"/>
            </a:endParaRPr>
          </a:p>
          <a:p>
            <a:pPr marL="0" lvl="0" indent="0" algn="l" rtl="0">
              <a:spcBef>
                <a:spcPts val="600"/>
              </a:spcBef>
              <a:spcAft>
                <a:spcPts val="600"/>
              </a:spcAft>
              <a:buNone/>
            </a:pPr>
            <a:endParaRPr b="1">
              <a:latin typeface="Inria Serif"/>
              <a:ea typeface="Inria Serif"/>
              <a:cs typeface="Inria Serif"/>
              <a:sym typeface="Inria Serif"/>
            </a:endParaRPr>
          </a:p>
        </p:txBody>
      </p:sp>
      <p:sp>
        <p:nvSpPr>
          <p:cNvPr id="113" name="Google Shape;113;p17"/>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DATA - Merging and Cleaning</a:t>
            </a:r>
            <a:endParaRPr>
              <a:solidFill>
                <a:srgbClr val="980000"/>
              </a:solidFill>
            </a:endParaRPr>
          </a:p>
        </p:txBody>
      </p:sp>
      <p:sp>
        <p:nvSpPr>
          <p:cNvPr id="119" name="Google Shape;119;p18"/>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rgbClr val="000000"/>
                </a:solidFill>
                <a:latin typeface="Inria Serif"/>
                <a:ea typeface="Inria Serif"/>
                <a:cs typeface="Inria Serif"/>
                <a:sym typeface="Inria Serif"/>
              </a:rPr>
              <a:t>Important Merging Steps</a:t>
            </a:r>
            <a:endParaRPr b="1">
              <a:solidFill>
                <a:srgbClr val="000000"/>
              </a:solidFill>
              <a:latin typeface="Inria Serif"/>
              <a:ea typeface="Inria Serif"/>
              <a:cs typeface="Inria Serif"/>
              <a:sym typeface="Inria Serif"/>
            </a:endParaRPr>
          </a:p>
          <a:p>
            <a:pPr marL="457200" lvl="0" indent="-330200" algn="l" rtl="0">
              <a:spcBef>
                <a:spcPts val="600"/>
              </a:spcBef>
              <a:spcAft>
                <a:spcPts val="0"/>
              </a:spcAft>
              <a:buClr>
                <a:srgbClr val="000000"/>
              </a:buClr>
              <a:buSzPts val="1600"/>
              <a:buAutoNum type="arabicParenR"/>
            </a:pPr>
            <a:r>
              <a:rPr lang="en" sz="1600">
                <a:solidFill>
                  <a:srgbClr val="000000"/>
                </a:solidFill>
              </a:rPr>
              <a:t>Merge primary and alternate for each month by the “unique”  variable</a:t>
            </a:r>
            <a:endParaRPr sz="1600">
              <a:solidFill>
                <a:srgbClr val="000000"/>
              </a:solidFill>
            </a:endParaRPr>
          </a:p>
          <a:p>
            <a:pPr marL="457200" lvl="0" indent="-330200" algn="l" rtl="0">
              <a:spcBef>
                <a:spcPts val="0"/>
              </a:spcBef>
              <a:spcAft>
                <a:spcPts val="0"/>
              </a:spcAft>
              <a:buClr>
                <a:srgbClr val="000000"/>
              </a:buClr>
              <a:buSzPts val="1600"/>
              <a:buAutoNum type="arabicParenR"/>
            </a:pPr>
            <a:r>
              <a:rPr lang="en" sz="1600">
                <a:solidFill>
                  <a:srgbClr val="000000"/>
                </a:solidFill>
              </a:rPr>
              <a:t>Merge 3 days of data into 1 (～7 million obs)</a:t>
            </a:r>
            <a:endParaRPr sz="1700"/>
          </a:p>
        </p:txBody>
      </p:sp>
      <p:sp>
        <p:nvSpPr>
          <p:cNvPr id="120" name="Google Shape;120;p18"/>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rgbClr val="000000"/>
                </a:solidFill>
                <a:latin typeface="Inria Serif"/>
                <a:ea typeface="Inria Serif"/>
                <a:cs typeface="Inria Serif"/>
                <a:sym typeface="Inria Serif"/>
              </a:rPr>
              <a:t>Important Cleaning Steps</a:t>
            </a:r>
            <a:endParaRPr b="1">
              <a:solidFill>
                <a:srgbClr val="000000"/>
              </a:solidFill>
              <a:latin typeface="Inria Serif"/>
              <a:ea typeface="Inria Serif"/>
              <a:cs typeface="Inria Serif"/>
              <a:sym typeface="Inria Serif"/>
            </a:endParaRPr>
          </a:p>
          <a:p>
            <a:pPr marL="457200" lvl="0" indent="-330200" algn="l" rtl="0">
              <a:spcBef>
                <a:spcPts val="600"/>
              </a:spcBef>
              <a:spcAft>
                <a:spcPts val="0"/>
              </a:spcAft>
              <a:buClr>
                <a:srgbClr val="000000"/>
              </a:buClr>
              <a:buSzPts val="1600"/>
              <a:buAutoNum type="arabicParenR"/>
            </a:pPr>
            <a:r>
              <a:rPr lang="en" sz="1600">
                <a:solidFill>
                  <a:srgbClr val="000000"/>
                </a:solidFill>
              </a:rPr>
              <a:t>Stop Time negative values, &gt;10 hrs removed​, convert (s)</a:t>
            </a:r>
            <a:endParaRPr sz="1600">
              <a:solidFill>
                <a:srgbClr val="000000"/>
              </a:solidFill>
            </a:endParaRPr>
          </a:p>
          <a:p>
            <a:pPr marL="457200" lvl="0" indent="-330200" algn="l" rtl="0">
              <a:spcBef>
                <a:spcPts val="0"/>
              </a:spcBef>
              <a:spcAft>
                <a:spcPts val="0"/>
              </a:spcAft>
              <a:buClr>
                <a:srgbClr val="000000"/>
              </a:buClr>
              <a:buSzPts val="1600"/>
              <a:buAutoNum type="arabicParenR"/>
            </a:pPr>
            <a:r>
              <a:rPr lang="en" sz="1600">
                <a:solidFill>
                  <a:srgbClr val="000000"/>
                </a:solidFill>
              </a:rPr>
              <a:t>Location Description  to binary</a:t>
            </a:r>
            <a:endParaRPr sz="1600">
              <a:solidFill>
                <a:srgbClr val="000000"/>
              </a:solidFill>
            </a:endParaRPr>
          </a:p>
          <a:p>
            <a:pPr marL="457200" lvl="0" indent="-330200" algn="l" rtl="0">
              <a:spcBef>
                <a:spcPts val="0"/>
              </a:spcBef>
              <a:spcAft>
                <a:spcPts val="0"/>
              </a:spcAft>
              <a:buClr>
                <a:srgbClr val="000000"/>
              </a:buClr>
              <a:buSzPts val="1600"/>
              <a:buAutoNum type="arabicParenR"/>
            </a:pPr>
            <a:r>
              <a:rPr lang="en" sz="1600">
                <a:solidFill>
                  <a:srgbClr val="000000"/>
                </a:solidFill>
              </a:rPr>
              <a:t>&gt;10 Packages delivered removed</a:t>
            </a:r>
            <a:endParaRPr sz="1600">
              <a:solidFill>
                <a:srgbClr val="000000"/>
              </a:solidFill>
            </a:endParaRPr>
          </a:p>
          <a:p>
            <a:pPr marL="457200" lvl="0" indent="-330200" algn="l" rtl="0">
              <a:spcBef>
                <a:spcPts val="0"/>
              </a:spcBef>
              <a:spcAft>
                <a:spcPts val="0"/>
              </a:spcAft>
              <a:buClr>
                <a:srgbClr val="000000"/>
              </a:buClr>
              <a:buSzPts val="1600"/>
              <a:buAutoNum type="arabicParenR"/>
            </a:pPr>
            <a:r>
              <a:rPr lang="en" sz="1600">
                <a:solidFill>
                  <a:srgbClr val="000000"/>
                </a:solidFill>
              </a:rPr>
              <a:t>Stop Time 2 removed</a:t>
            </a:r>
            <a:endParaRPr sz="1600">
              <a:solidFill>
                <a:srgbClr val="000000"/>
              </a:solidFill>
            </a:endParaRPr>
          </a:p>
        </p:txBody>
      </p:sp>
      <p:sp>
        <p:nvSpPr>
          <p:cNvPr id="121" name="Google Shape;12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0"/>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135" name="Google Shape;135;p20"/>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9600" b="1">
                <a:solidFill>
                  <a:schemeClr val="lt1"/>
                </a:solidFill>
                <a:latin typeface="Inria Serif"/>
                <a:ea typeface="Inria Serif"/>
                <a:cs typeface="Inria Serif"/>
                <a:sym typeface="Inria Serif"/>
              </a:rPr>
              <a:t>2</a:t>
            </a:r>
            <a:endParaRPr sz="9600" b="1">
              <a:solidFill>
                <a:schemeClr val="lt1"/>
              </a:solidFill>
              <a:latin typeface="Inria Serif"/>
              <a:ea typeface="Inria Serif"/>
              <a:cs typeface="Inria Serif"/>
              <a:sym typeface="Inria Serif"/>
            </a:endParaRPr>
          </a:p>
        </p:txBody>
      </p:sp>
      <p:sp>
        <p:nvSpPr>
          <p:cNvPr id="136" name="Google Shape;136;p20"/>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Summary Statistics </a:t>
            </a:r>
            <a:endParaRPr/>
          </a:p>
        </p:txBody>
      </p:sp>
      <p:sp>
        <p:nvSpPr>
          <p:cNvPr id="137" name="Google Shape;137;p20"/>
          <p:cNvSpPr txBox="1">
            <a:spLocks noGrp="1"/>
          </p:cNvSpPr>
          <p:nvPr>
            <p:ph type="subTitle" idx="1"/>
          </p:nvPr>
        </p:nvSpPr>
        <p:spPr>
          <a:xfrm>
            <a:off x="702900" y="2787333"/>
            <a:ext cx="4746000" cy="2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a:p>
            <a:pPr marL="0" lvl="0" indent="0" algn="l" rtl="0">
              <a:spcBef>
                <a:spcPts val="600"/>
              </a:spcBef>
              <a:spcAft>
                <a:spcPts val="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Dependent Variable: Time at Stop</a:t>
            </a:r>
            <a:endParaRPr>
              <a:solidFill>
                <a:srgbClr val="980000"/>
              </a:solidFill>
            </a:endParaRPr>
          </a:p>
        </p:txBody>
      </p:sp>
      <p:sp>
        <p:nvSpPr>
          <p:cNvPr id="143" name="Google Shape;143;p21"/>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144" name="Google Shape;144;p21"/>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a:p>
        </p:txBody>
      </p:sp>
      <p:sp>
        <p:nvSpPr>
          <p:cNvPr id="145" name="Google Shape;145;p2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146" name="Google Shape;146;p21"/>
          <p:cNvPicPr preferRelativeResize="0"/>
          <p:nvPr/>
        </p:nvPicPr>
        <p:blipFill>
          <a:blip r:embed="rId3">
            <a:alphaModFix/>
          </a:blip>
          <a:stretch>
            <a:fillRect/>
          </a:stretch>
        </p:blipFill>
        <p:spPr>
          <a:xfrm>
            <a:off x="2794425" y="1100275"/>
            <a:ext cx="5893974" cy="3864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980000"/>
                </a:solidFill>
              </a:rPr>
              <a:t>Independent Variable: Number of Packages Delivered</a:t>
            </a:r>
            <a:endParaRPr>
              <a:solidFill>
                <a:srgbClr val="980000"/>
              </a:solidFill>
            </a:endParaRPr>
          </a:p>
        </p:txBody>
      </p:sp>
      <p:sp>
        <p:nvSpPr>
          <p:cNvPr id="152" name="Google Shape;152;p22"/>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153" name="Google Shape;153;p22"/>
          <p:cNvPicPr preferRelativeResize="0"/>
          <p:nvPr/>
        </p:nvPicPr>
        <p:blipFill>
          <a:blip r:embed="rId3">
            <a:alphaModFix/>
          </a:blip>
          <a:stretch>
            <a:fillRect/>
          </a:stretch>
        </p:blipFill>
        <p:spPr>
          <a:xfrm>
            <a:off x="2684450" y="1102175"/>
            <a:ext cx="5815100" cy="3923350"/>
          </a:xfrm>
          <a:prstGeom prst="rect">
            <a:avLst/>
          </a:prstGeom>
          <a:noFill/>
          <a:ln>
            <a:noFill/>
          </a:ln>
        </p:spPr>
      </p:pic>
    </p:spTree>
  </p:cSld>
  <p:clrMapOvr>
    <a:masterClrMapping/>
  </p:clrMapOvr>
</p:sld>
</file>

<file path=ppt/theme/theme1.xml><?xml version="1.0" encoding="utf-8"?>
<a:theme xmlns:a="http://schemas.openxmlformats.org/drawingml/2006/main"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3986</TotalTime>
  <Words>1597</Words>
  <Application>Microsoft Macintosh PowerPoint</Application>
  <PresentationFormat>全屏显示(16:9)</PresentationFormat>
  <Paragraphs>213</Paragraphs>
  <Slides>23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Playfair Display Medium</vt:lpstr>
      <vt:lpstr>Inria Serif</vt:lpstr>
      <vt:lpstr>Calibri</vt:lpstr>
      <vt:lpstr>Inria Serif Light</vt:lpstr>
      <vt:lpstr>Arial</vt:lpstr>
      <vt:lpstr>Paulina template</vt:lpstr>
      <vt:lpstr>UPS Mid-Semester Check in</vt:lpstr>
      <vt:lpstr>Introduction of the Team</vt:lpstr>
      <vt:lpstr>Problem Statement</vt:lpstr>
      <vt:lpstr>About the Dataset</vt:lpstr>
      <vt:lpstr>DATA - Structure and Size</vt:lpstr>
      <vt:lpstr>DATA - Merging and Cleaning</vt:lpstr>
      <vt:lpstr>Summary Statistics </vt:lpstr>
      <vt:lpstr>Dependent Variable: Time at Stop</vt:lpstr>
      <vt:lpstr>Independent Variable: Number of Packages Delivered</vt:lpstr>
      <vt:lpstr>Covariates</vt:lpstr>
      <vt:lpstr>Covariate 1: Over 70 Ibs</vt:lpstr>
      <vt:lpstr>Covariate 2: Zoning</vt:lpstr>
      <vt:lpstr>Covariate 3: Human Interaction</vt:lpstr>
      <vt:lpstr>Initial Regressions</vt:lpstr>
      <vt:lpstr>Simple Model w/ Fixed Effects   </vt:lpstr>
      <vt:lpstr>Flexible Model w/ Fixed Effects</vt:lpstr>
      <vt:lpstr>Covariate Regressions</vt:lpstr>
      <vt:lpstr>Covariate 1: Over 70 Ibs</vt:lpstr>
      <vt:lpstr>Covariate 2: Zoning</vt:lpstr>
      <vt:lpstr>Covariate 3: Human Interaction</vt:lpstr>
      <vt:lpstr>Results and Conclusions</vt:lpstr>
      <vt:lpstr>Key Takeaways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 Mid-Semester Check in</dc:title>
  <cp:lastModifiedBy>Shen, Yijun</cp:lastModifiedBy>
  <cp:revision>9</cp:revision>
  <dcterms:modified xsi:type="dcterms:W3CDTF">2022-04-22T15:19:34Z</dcterms:modified>
</cp:coreProperties>
</file>