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0" r:id="rId2"/>
  </p:sldMasterIdLst>
  <p:notesMasterIdLst>
    <p:notesMasterId r:id="rId41"/>
  </p:notesMasterIdLst>
  <p:handoutMasterIdLst>
    <p:handoutMasterId r:id="rId42"/>
  </p:handoutMasterIdLst>
  <p:sldIdLst>
    <p:sldId id="256" r:id="rId3"/>
    <p:sldId id="271" r:id="rId4"/>
    <p:sldId id="257" r:id="rId5"/>
    <p:sldId id="295" r:id="rId6"/>
    <p:sldId id="344" r:id="rId7"/>
    <p:sldId id="345" r:id="rId8"/>
    <p:sldId id="346" r:id="rId9"/>
    <p:sldId id="347" r:id="rId10"/>
    <p:sldId id="348" r:id="rId11"/>
    <p:sldId id="356" r:id="rId12"/>
    <p:sldId id="350" r:id="rId13"/>
    <p:sldId id="357" r:id="rId14"/>
    <p:sldId id="358" r:id="rId15"/>
    <p:sldId id="258" r:id="rId16"/>
    <p:sldId id="325" r:id="rId17"/>
    <p:sldId id="359" r:id="rId18"/>
    <p:sldId id="360" r:id="rId19"/>
    <p:sldId id="361" r:id="rId20"/>
    <p:sldId id="362" r:id="rId21"/>
    <p:sldId id="337" r:id="rId22"/>
    <p:sldId id="363" r:id="rId23"/>
    <p:sldId id="364" r:id="rId24"/>
    <p:sldId id="365" r:id="rId25"/>
    <p:sldId id="366" r:id="rId26"/>
    <p:sldId id="367" r:id="rId27"/>
    <p:sldId id="368" r:id="rId28"/>
    <p:sldId id="369" r:id="rId29"/>
    <p:sldId id="370" r:id="rId30"/>
    <p:sldId id="372" r:id="rId31"/>
    <p:sldId id="373" r:id="rId32"/>
    <p:sldId id="374" r:id="rId33"/>
    <p:sldId id="375" r:id="rId34"/>
    <p:sldId id="377" r:id="rId35"/>
    <p:sldId id="378" r:id="rId36"/>
    <p:sldId id="379" r:id="rId37"/>
    <p:sldId id="380" r:id="rId38"/>
    <p:sldId id="376" r:id="rId39"/>
    <p:sldId id="321" r:id="rId40"/>
  </p:sldIdLst>
  <p:sldSz cx="9144000" cy="5143500" type="screen16x9"/>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206" autoAdjust="0"/>
  </p:normalViewPr>
  <p:slideViewPr>
    <p:cSldViewPr snapToGrid="0">
      <p:cViewPr varScale="1">
        <p:scale>
          <a:sx n="111" d="100"/>
          <a:sy n="111" d="100"/>
        </p:scale>
        <p:origin x="80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53" tIns="48327" rIns="96653" bIns="48327" rtlCol="0"/>
          <a:lstStyle>
            <a:lvl1pPr algn="r">
              <a:defRPr sz="1200"/>
            </a:lvl1pPr>
          </a:lstStyle>
          <a:p>
            <a:fld id="{5C7F853C-D930-4DBC-803E-855FF5162805}" type="datetimeFigureOut">
              <a:rPr lang="en-US" smtClean="0"/>
              <a:t>6/6/2019</a:t>
            </a:fld>
            <a:endParaRPr lang="en-US"/>
          </a:p>
        </p:txBody>
      </p:sp>
      <p:sp>
        <p:nvSpPr>
          <p:cNvPr id="4" name="Footer Placeholder 3"/>
          <p:cNvSpPr>
            <a:spLocks noGrp="1"/>
          </p:cNvSpPr>
          <p:nvPr>
            <p:ph type="ftr" sz="quarter" idx="2"/>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
        <p:nvSpPr>
          <p:cNvPr id="5" name="Slide Number Placeholder 4"/>
          <p:cNvSpPr>
            <a:spLocks noGrp="1"/>
          </p:cNvSpPr>
          <p:nvPr>
            <p:ph type="sldNum" sz="quarter" idx="3"/>
          </p:nvPr>
        </p:nvSpPr>
        <p:spPr>
          <a:xfrm>
            <a:off x="4143587" y="9119475"/>
            <a:ext cx="3169920" cy="481726"/>
          </a:xfrm>
          <a:prstGeom prst="rect">
            <a:avLst/>
          </a:prstGeom>
        </p:spPr>
        <p:txBody>
          <a:bodyPr vert="horz" lIns="96653" tIns="48327" rIns="96653" bIns="48327" rtlCol="0" anchor="b"/>
          <a:lstStyle>
            <a:lvl1pPr algn="r">
              <a:defRPr sz="1200"/>
            </a:lvl1pPr>
          </a:lstStyle>
          <a:p>
            <a:fld id="{4E5ED6C9-8469-4638-B52F-50C5E30BD8C2}" type="slidenum">
              <a:rPr lang="en-US" smtClean="0"/>
              <a:t>‹#›</a:t>
            </a:fld>
            <a:endParaRPr lang="en-US"/>
          </a:p>
        </p:txBody>
      </p:sp>
    </p:spTree>
    <p:extLst>
      <p:ext uri="{BB962C8B-B14F-4D97-AF65-F5344CB8AC3E}">
        <p14:creationId xmlns:p14="http://schemas.microsoft.com/office/powerpoint/2010/main" val="8923415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57200" y="719138"/>
            <a:ext cx="6402388"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20" y="4560570"/>
            <a:ext cx="5852160" cy="4320540"/>
          </a:xfrm>
          <a:prstGeom prst="rect">
            <a:avLst/>
          </a:prstGeom>
          <a:noFill/>
          <a:ln>
            <a:noFill/>
          </a:ln>
        </p:spPr>
        <p:txBody>
          <a:bodyPr spcFirstLastPara="1" wrap="square" lIns="96637" tIns="96637" rIns="96637" bIns="96637"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0d55a3f61_2_1: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0d55a3f61_2_1: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lIns="94851" tIns="47425" rIns="94851" bIns="47425"/>
          <a:lstStyle/>
          <a:p>
            <a:fld id="{122D6BF7-6FB4-4E78-B25D-75B0C15B817A}" type="slidenum">
              <a:rPr lang="en-US" altLang="zh-CN"/>
              <a:pPr/>
              <a:t>10</a:t>
            </a:fld>
            <a:endParaRPr lang="en-US" altLang="zh-CN"/>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08630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lIns="94851" tIns="47425" rIns="94851" bIns="47425"/>
          <a:lstStyle/>
          <a:p>
            <a:fld id="{122D6BF7-6FB4-4E78-B25D-75B0C15B817A}" type="slidenum">
              <a:rPr lang="en-US" altLang="zh-CN"/>
              <a:pPr/>
              <a:t>11</a:t>
            </a:fld>
            <a:endParaRPr lang="en-US" altLang="zh-CN"/>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7274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lIns="94851" tIns="47425" rIns="94851" bIns="47425"/>
          <a:lstStyle/>
          <a:p>
            <a:fld id="{122D6BF7-6FB4-4E78-B25D-75B0C15B817A}" type="slidenum">
              <a:rPr lang="en-US" altLang="zh-CN"/>
              <a:pPr/>
              <a:t>12</a:t>
            </a:fld>
            <a:endParaRPr lang="en-US" altLang="zh-CN"/>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02012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lIns="94851" tIns="47425" rIns="94851" bIns="47425"/>
          <a:lstStyle/>
          <a:p>
            <a:fld id="{122D6BF7-6FB4-4E78-B25D-75B0C15B817A}" type="slidenum">
              <a:rPr lang="en-US" altLang="zh-CN"/>
              <a:pPr/>
              <a:t>13</a:t>
            </a:fld>
            <a:endParaRPr lang="en-US" altLang="zh-CN"/>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17716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46e61c1b10_0_53: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46e61c1b10_0_53: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46e61c1b10_0_53: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46e61c1b10_0_53: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None/>
            </a:pPr>
            <a:endParaRPr/>
          </a:p>
        </p:txBody>
      </p:sp>
    </p:spTree>
    <p:extLst>
      <p:ext uri="{BB962C8B-B14F-4D97-AF65-F5344CB8AC3E}">
        <p14:creationId xmlns:p14="http://schemas.microsoft.com/office/powerpoint/2010/main" val="1275687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46e61c1b10_0_53: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46e61c1b10_0_53: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None/>
            </a:pPr>
            <a:endParaRPr/>
          </a:p>
        </p:txBody>
      </p:sp>
    </p:spTree>
    <p:extLst>
      <p:ext uri="{BB962C8B-B14F-4D97-AF65-F5344CB8AC3E}">
        <p14:creationId xmlns:p14="http://schemas.microsoft.com/office/powerpoint/2010/main" val="3565307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46e61c1b10_0_53: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46e61c1b10_0_53: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None/>
            </a:pPr>
            <a:endParaRPr/>
          </a:p>
        </p:txBody>
      </p:sp>
    </p:spTree>
    <p:extLst>
      <p:ext uri="{BB962C8B-B14F-4D97-AF65-F5344CB8AC3E}">
        <p14:creationId xmlns:p14="http://schemas.microsoft.com/office/powerpoint/2010/main" val="3766774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46e61c1b10_0_53: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46e61c1b10_0_53: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None/>
            </a:pPr>
            <a:endParaRPr/>
          </a:p>
        </p:txBody>
      </p:sp>
    </p:spTree>
    <p:extLst>
      <p:ext uri="{BB962C8B-B14F-4D97-AF65-F5344CB8AC3E}">
        <p14:creationId xmlns:p14="http://schemas.microsoft.com/office/powerpoint/2010/main" val="4280617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8488c3654_0_0: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None/>
            </a:pPr>
            <a:endParaRPr/>
          </a:p>
        </p:txBody>
      </p:sp>
    </p:spTree>
    <p:extLst>
      <p:ext uri="{BB962C8B-B14F-4D97-AF65-F5344CB8AC3E}">
        <p14:creationId xmlns:p14="http://schemas.microsoft.com/office/powerpoint/2010/main" val="2474184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0d55a3f61_2_1: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0d55a3f61_2_1: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8488c3654_0_0: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None/>
            </a:pPr>
            <a:endParaRPr/>
          </a:p>
        </p:txBody>
      </p:sp>
    </p:spTree>
    <p:extLst>
      <p:ext uri="{BB962C8B-B14F-4D97-AF65-F5344CB8AC3E}">
        <p14:creationId xmlns:p14="http://schemas.microsoft.com/office/powerpoint/2010/main" val="42361813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8488c3654_0_0: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None/>
            </a:pPr>
            <a:endParaRPr/>
          </a:p>
        </p:txBody>
      </p:sp>
    </p:spTree>
    <p:extLst>
      <p:ext uri="{BB962C8B-B14F-4D97-AF65-F5344CB8AC3E}">
        <p14:creationId xmlns:p14="http://schemas.microsoft.com/office/powerpoint/2010/main" val="30437085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8488c3654_0_0: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None/>
            </a:pPr>
            <a:endParaRPr/>
          </a:p>
        </p:txBody>
      </p:sp>
    </p:spTree>
    <p:extLst>
      <p:ext uri="{BB962C8B-B14F-4D97-AF65-F5344CB8AC3E}">
        <p14:creationId xmlns:p14="http://schemas.microsoft.com/office/powerpoint/2010/main" val="3603294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8488c3654_0_0: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None/>
            </a:pPr>
            <a:endParaRPr/>
          </a:p>
        </p:txBody>
      </p:sp>
    </p:spTree>
    <p:extLst>
      <p:ext uri="{BB962C8B-B14F-4D97-AF65-F5344CB8AC3E}">
        <p14:creationId xmlns:p14="http://schemas.microsoft.com/office/powerpoint/2010/main" val="3726925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8488c3654_0_0: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None/>
            </a:pPr>
            <a:endParaRPr/>
          </a:p>
        </p:txBody>
      </p:sp>
    </p:spTree>
    <p:extLst>
      <p:ext uri="{BB962C8B-B14F-4D97-AF65-F5344CB8AC3E}">
        <p14:creationId xmlns:p14="http://schemas.microsoft.com/office/powerpoint/2010/main" val="16607017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8488c3654_0_0: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None/>
            </a:pPr>
            <a:endParaRPr/>
          </a:p>
        </p:txBody>
      </p:sp>
    </p:spTree>
    <p:extLst>
      <p:ext uri="{BB962C8B-B14F-4D97-AF65-F5344CB8AC3E}">
        <p14:creationId xmlns:p14="http://schemas.microsoft.com/office/powerpoint/2010/main" val="15174347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8488c3654_0_0: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None/>
            </a:pPr>
            <a:endParaRPr/>
          </a:p>
        </p:txBody>
      </p:sp>
    </p:spTree>
    <p:extLst>
      <p:ext uri="{BB962C8B-B14F-4D97-AF65-F5344CB8AC3E}">
        <p14:creationId xmlns:p14="http://schemas.microsoft.com/office/powerpoint/2010/main" val="28975161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8488c3654_0_0: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None/>
            </a:pPr>
            <a:endParaRPr/>
          </a:p>
        </p:txBody>
      </p:sp>
    </p:spTree>
    <p:extLst>
      <p:ext uri="{BB962C8B-B14F-4D97-AF65-F5344CB8AC3E}">
        <p14:creationId xmlns:p14="http://schemas.microsoft.com/office/powerpoint/2010/main" val="8130306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8488c3654_0_0: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None/>
            </a:pPr>
            <a:endParaRPr/>
          </a:p>
        </p:txBody>
      </p:sp>
    </p:spTree>
    <p:extLst>
      <p:ext uri="{BB962C8B-B14F-4D97-AF65-F5344CB8AC3E}">
        <p14:creationId xmlns:p14="http://schemas.microsoft.com/office/powerpoint/2010/main" val="18142807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8488c3654_0_0: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None/>
            </a:pPr>
            <a:endParaRPr/>
          </a:p>
        </p:txBody>
      </p:sp>
    </p:spTree>
    <p:extLst>
      <p:ext uri="{BB962C8B-B14F-4D97-AF65-F5344CB8AC3E}">
        <p14:creationId xmlns:p14="http://schemas.microsoft.com/office/powerpoint/2010/main" val="777012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46e61c1b10_0_40: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46e61c1b10_0_40: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8488c3654_0_0: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None/>
            </a:pPr>
            <a:endParaRPr/>
          </a:p>
        </p:txBody>
      </p:sp>
    </p:spTree>
    <p:extLst>
      <p:ext uri="{BB962C8B-B14F-4D97-AF65-F5344CB8AC3E}">
        <p14:creationId xmlns:p14="http://schemas.microsoft.com/office/powerpoint/2010/main" val="11061309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8488c3654_0_0: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None/>
            </a:pPr>
            <a:endParaRPr/>
          </a:p>
        </p:txBody>
      </p:sp>
    </p:spTree>
    <p:extLst>
      <p:ext uri="{BB962C8B-B14F-4D97-AF65-F5344CB8AC3E}">
        <p14:creationId xmlns:p14="http://schemas.microsoft.com/office/powerpoint/2010/main" val="1435985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8488c3654_0_0: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None/>
            </a:pPr>
            <a:endParaRPr/>
          </a:p>
        </p:txBody>
      </p:sp>
    </p:spTree>
    <p:extLst>
      <p:ext uri="{BB962C8B-B14F-4D97-AF65-F5344CB8AC3E}">
        <p14:creationId xmlns:p14="http://schemas.microsoft.com/office/powerpoint/2010/main" val="42870664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8488c3654_0_0: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None/>
            </a:pPr>
            <a:endParaRPr/>
          </a:p>
        </p:txBody>
      </p:sp>
    </p:spTree>
    <p:extLst>
      <p:ext uri="{BB962C8B-B14F-4D97-AF65-F5344CB8AC3E}">
        <p14:creationId xmlns:p14="http://schemas.microsoft.com/office/powerpoint/2010/main" val="9982533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8488c3654_0_0: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None/>
            </a:pPr>
            <a:endParaRPr/>
          </a:p>
        </p:txBody>
      </p:sp>
    </p:spTree>
    <p:extLst>
      <p:ext uri="{BB962C8B-B14F-4D97-AF65-F5344CB8AC3E}">
        <p14:creationId xmlns:p14="http://schemas.microsoft.com/office/powerpoint/2010/main" val="12554055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8488c3654_0_0: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None/>
            </a:pPr>
            <a:endParaRPr/>
          </a:p>
        </p:txBody>
      </p:sp>
    </p:spTree>
    <p:extLst>
      <p:ext uri="{BB962C8B-B14F-4D97-AF65-F5344CB8AC3E}">
        <p14:creationId xmlns:p14="http://schemas.microsoft.com/office/powerpoint/2010/main" val="13415413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8488c3654_0_0: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None/>
            </a:pPr>
            <a:endParaRPr/>
          </a:p>
        </p:txBody>
      </p:sp>
    </p:spTree>
    <p:extLst>
      <p:ext uri="{BB962C8B-B14F-4D97-AF65-F5344CB8AC3E}">
        <p14:creationId xmlns:p14="http://schemas.microsoft.com/office/powerpoint/2010/main" val="14508595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8488c3654_0_0: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None/>
            </a:pPr>
            <a:endParaRPr/>
          </a:p>
        </p:txBody>
      </p:sp>
    </p:spTree>
    <p:extLst>
      <p:ext uri="{BB962C8B-B14F-4D97-AF65-F5344CB8AC3E}">
        <p14:creationId xmlns:p14="http://schemas.microsoft.com/office/powerpoint/2010/main" val="5669182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8488c3654_0_0: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46e61c1b10_0_40: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46e61c1b10_0_40: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None/>
            </a:pPr>
            <a:r>
              <a:rPr lang="en-US" dirty="0" smtClean="0"/>
              <a:t>Machine Learning tasks can be supervised learning (classification), unsupervised learning (clustering and model building)</a:t>
            </a:r>
          </a:p>
          <a:p>
            <a:pPr marL="0" indent="0">
              <a:buNone/>
            </a:pPr>
            <a:r>
              <a:rPr lang="en-US" dirty="0" smtClean="0"/>
              <a:t>Usually an abundance of unlabeled data. How much should be labeled? Which instances should be labeled? </a:t>
            </a:r>
          </a:p>
          <a:p>
            <a:pPr marL="0" indent="0">
              <a:buNone/>
            </a:pPr>
            <a:r>
              <a:rPr lang="en-US" dirty="0" smtClean="0"/>
              <a:t>It matters because of costs: time, money, etc.</a:t>
            </a:r>
          </a:p>
          <a:p>
            <a:pPr marL="0" indent="0">
              <a:buNone/>
            </a:pPr>
            <a:r>
              <a:rPr lang="en-US" dirty="0" smtClean="0"/>
              <a:t>• Active Learning: incrementally request labels for instances believed to be informative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46e61c1b10_0_53: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46e61c1b10_0_53: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FontTx/>
              <a:buNone/>
            </a:pPr>
            <a:r>
              <a:rPr lang="en-US" sz="1100" b="0" i="0" u="none" strike="noStrike" kern="1200" cap="none" baseline="0" dirty="0" smtClean="0">
                <a:solidFill>
                  <a:schemeClr val="tx1"/>
                </a:solidFill>
                <a:latin typeface="Arial" panose="020B0604020202020204"/>
                <a:ea typeface="Arial" panose="020B0604020202020204"/>
                <a:cs typeface="Arial" panose="020B0604020202020204"/>
                <a:sym typeface="Arial" panose="020B0604020202020204"/>
              </a:rPr>
              <a:t>- (To say about the figure) A passive learner receives a random data set from the world and then outputs a classifier or model.</a:t>
            </a:r>
          </a:p>
          <a:p>
            <a:r>
              <a:rPr lang="en-US" sz="1100" b="0" i="0" u="none" strike="noStrike" kern="1200" cap="none" baseline="0" dirty="0" smtClean="0">
                <a:solidFill>
                  <a:schemeClr val="tx1"/>
                </a:solidFill>
                <a:latin typeface="Arial" panose="020B0604020202020204"/>
                <a:ea typeface="Arial" panose="020B0604020202020204"/>
                <a:cs typeface="Arial" panose="020B0604020202020204"/>
                <a:sym typeface="Arial" panose="020B0604020202020204"/>
              </a:rPr>
              <a:t>- Often the most time-consuming and costly task in these applications is the gathering of data.</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Traditional supervised learning algorithms use whatever labeled data is provided to induce a model. By contrast, active learning gives the learner a degree of control by allowing it to select which instances are labeled and added to the training set. </a:t>
            </a:r>
          </a:p>
          <a:p>
            <a:pPr marL="0" indent="0">
              <a:buNone/>
            </a:pPr>
            <a:endParaRPr dirty="0"/>
          </a:p>
        </p:txBody>
      </p:sp>
    </p:spTree>
    <p:extLst>
      <p:ext uri="{BB962C8B-B14F-4D97-AF65-F5344CB8AC3E}">
        <p14:creationId xmlns:p14="http://schemas.microsoft.com/office/powerpoint/2010/main" val="2672430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lIns="94851" tIns="47425" rIns="94851" bIns="47425"/>
          <a:lstStyle/>
          <a:p>
            <a:fld id="{51C02C21-C873-48CE-9616-B4E82AD666B7}" type="slidenum">
              <a:rPr lang="en-US" altLang="zh-CN"/>
              <a:pPr/>
              <a:t>6</a:t>
            </a:fld>
            <a:endParaRPr lang="en-US" altLang="zh-CN"/>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r>
              <a:rPr lang="en-US" altLang="en-US" dirty="0" smtClean="0"/>
              <a:t>(To say about the figure) An active learner gathers information about the world by asking queries and receiving responses</a:t>
            </a:r>
          </a:p>
        </p:txBody>
      </p:sp>
    </p:spTree>
    <p:extLst>
      <p:ext uri="{BB962C8B-B14F-4D97-AF65-F5344CB8AC3E}">
        <p14:creationId xmlns:p14="http://schemas.microsoft.com/office/powerpoint/2010/main" val="49725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lIns="94851" tIns="47425" rIns="94851" bIns="47425"/>
          <a:lstStyle/>
          <a:p>
            <a:fld id="{424AD709-5DB7-454E-8282-7F553CEF3D68}" type="slidenum">
              <a:rPr lang="en-US" altLang="zh-CN"/>
              <a:pPr/>
              <a:t>7</a:t>
            </a:fld>
            <a:endParaRPr lang="en-US" altLang="zh-CN"/>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15705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lIns="94851" tIns="47425" rIns="94851" bIns="47425"/>
          <a:lstStyle/>
          <a:p>
            <a:fld id="{EB4E8692-BC7C-4FEF-94BE-FD2ADB60DA5A}" type="slidenum">
              <a:rPr lang="en-US" altLang="zh-CN"/>
              <a:pPr/>
              <a:t>8</a:t>
            </a:fld>
            <a:endParaRPr lang="en-US" altLang="zh-CN"/>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08927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lIns="94851" tIns="47425" rIns="94851" bIns="47425"/>
          <a:lstStyle/>
          <a:p>
            <a:fld id="{98C73D73-B0DF-4087-BC0C-FA5639FC67A0}" type="slidenum">
              <a:rPr lang="en-US" altLang="zh-CN"/>
              <a:pPr/>
              <a:t>9</a:t>
            </a:fld>
            <a:endParaRPr lang="en-US" altLang="zh-CN"/>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77948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1390649"/>
            <a:ext cx="6858000" cy="1241700"/>
          </a:xfrm>
          <a:prstGeom prst="rect">
            <a:avLst/>
          </a:prstGeom>
          <a:noFill/>
          <a:ln>
            <a:noFill/>
          </a:ln>
        </p:spPr>
        <p:txBody>
          <a:bodyPr spcFirstLastPara="1" wrap="square" lIns="68575" tIns="34275" rIns="68575" bIns="34275" anchor="b" anchorCtr="0"/>
          <a:lstStyle>
            <a:lvl1pPr marR="0" lvl="0" algn="ctr" rtl="0">
              <a:lnSpc>
                <a:spcPct val="90000"/>
              </a:lnSpc>
              <a:spcBef>
                <a:spcPts val="0"/>
              </a:spcBef>
              <a:spcAft>
                <a:spcPts val="0"/>
              </a:spcAft>
              <a:buClr>
                <a:schemeClr val="dk1"/>
              </a:buClr>
              <a:buSzPts val="5400"/>
              <a:buFont typeface="Arial" panose="020B0604020202020204"/>
              <a:buNone/>
              <a:defRPr sz="5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8" name="Google Shape;58;p14"/>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lstStyle>
            <a:lvl1pPr marR="0" lvl="0" algn="ctr" rtl="0">
              <a:lnSpc>
                <a:spcPct val="90000"/>
              </a:lnSpc>
              <a:spcBef>
                <a:spcPts val="80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ctr"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90000"/>
              </a:lnSpc>
              <a:spcBef>
                <a:spcPts val="40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90000"/>
              </a:lnSpc>
              <a:spcBef>
                <a:spcPts val="400"/>
              </a:spcBef>
              <a:spcAft>
                <a:spcPts val="0"/>
              </a:spcAft>
              <a:buClr>
                <a:schemeClr val="dk1"/>
              </a:buClr>
              <a:buSzPts val="12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90000"/>
              </a:lnSpc>
              <a:spcBef>
                <a:spcPts val="400"/>
              </a:spcBef>
              <a:spcAft>
                <a:spcPts val="0"/>
              </a:spcAft>
              <a:buClr>
                <a:schemeClr val="dk1"/>
              </a:buClr>
              <a:buSzPts val="12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90000"/>
              </a:lnSpc>
              <a:spcBef>
                <a:spcPts val="400"/>
              </a:spcBef>
              <a:spcAft>
                <a:spcPts val="0"/>
              </a:spcAft>
              <a:buClr>
                <a:schemeClr val="dk1"/>
              </a:buClr>
              <a:buSzPts val="12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90000"/>
              </a:lnSpc>
              <a:spcBef>
                <a:spcPts val="400"/>
              </a:spcBef>
              <a:spcAft>
                <a:spcPts val="0"/>
              </a:spcAft>
              <a:buClr>
                <a:schemeClr val="dk1"/>
              </a:buClr>
              <a:buSzPts val="12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90000"/>
              </a:lnSpc>
              <a:spcBef>
                <a:spcPts val="400"/>
              </a:spcBef>
              <a:spcAft>
                <a:spcPts val="0"/>
              </a:spcAft>
              <a:buClr>
                <a:schemeClr val="dk1"/>
              </a:buClr>
              <a:buSzPts val="12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90000"/>
              </a:lnSpc>
              <a:spcBef>
                <a:spcPts val="400"/>
              </a:spcBef>
              <a:spcAft>
                <a:spcPts val="0"/>
              </a:spcAft>
              <a:buClr>
                <a:schemeClr val="dk1"/>
              </a:buClr>
              <a:buSzPts val="12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9" name="Google Shape;59;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60" name="Google Shape;60;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61" name="Google Shape;6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5pPr>
            <a:lvl6pPr marL="0" marR="0" lvl="5"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6pPr>
            <a:lvl7pPr marL="0" marR="0" lvl="6"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7pPr>
            <a:lvl8pPr marL="0" marR="0" lvl="7"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8pPr>
            <a:lvl9pPr marL="0" marR="0" lvl="8"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311700" y="445025"/>
            <a:ext cx="8520600" cy="572700"/>
          </a:xfrm>
          <a:prstGeom prst="rect">
            <a:avLst/>
          </a:prstGeom>
          <a:noFill/>
          <a:ln>
            <a:noFill/>
          </a:ln>
        </p:spPr>
        <p:txBody>
          <a:bodyPr spcFirstLastPara="1" wrap="square" lIns="68575" tIns="68575" rIns="68575" bIns="68575" anchor="t" anchorCtr="0"/>
          <a:lstStyle>
            <a:lvl1pPr marR="0" lvl="0" algn="l" rtl="0">
              <a:lnSpc>
                <a:spcPct val="90000"/>
              </a:lnSpc>
              <a:spcBef>
                <a:spcPts val="0"/>
              </a:spcBef>
              <a:spcAft>
                <a:spcPts val="0"/>
              </a:spcAft>
              <a:buClr>
                <a:schemeClr val="dk1"/>
              </a:buClr>
              <a:buSzPts val="2100"/>
              <a:buFont typeface="Arial" panose="020B0604020202020204"/>
              <a:buNone/>
              <a:defRPr sz="33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2100"/>
              <a:buFont typeface="Arial" panose="020B0604020202020204"/>
              <a:buNone/>
              <a:defRPr sz="1400"/>
            </a:lvl2pPr>
            <a:lvl3pPr lvl="2" rtl="0">
              <a:spcBef>
                <a:spcPts val="0"/>
              </a:spcBef>
              <a:spcAft>
                <a:spcPts val="0"/>
              </a:spcAft>
              <a:buSzPts val="2100"/>
              <a:buFont typeface="Arial" panose="020B0604020202020204"/>
              <a:buNone/>
              <a:defRPr sz="1400"/>
            </a:lvl3pPr>
            <a:lvl4pPr lvl="3" rtl="0">
              <a:spcBef>
                <a:spcPts val="0"/>
              </a:spcBef>
              <a:spcAft>
                <a:spcPts val="0"/>
              </a:spcAft>
              <a:buSzPts val="2100"/>
              <a:buFont typeface="Arial" panose="020B0604020202020204"/>
              <a:buNone/>
              <a:defRPr sz="1400"/>
            </a:lvl4pPr>
            <a:lvl5pPr lvl="4" rtl="0">
              <a:spcBef>
                <a:spcPts val="0"/>
              </a:spcBef>
              <a:spcAft>
                <a:spcPts val="0"/>
              </a:spcAft>
              <a:buSzPts val="2100"/>
              <a:buFont typeface="Arial" panose="020B0604020202020204"/>
              <a:buNone/>
              <a:defRPr sz="1400"/>
            </a:lvl5pPr>
            <a:lvl6pPr lvl="5" rtl="0">
              <a:spcBef>
                <a:spcPts val="0"/>
              </a:spcBef>
              <a:spcAft>
                <a:spcPts val="0"/>
              </a:spcAft>
              <a:buSzPts val="2100"/>
              <a:buFont typeface="Arial" panose="020B0604020202020204"/>
              <a:buNone/>
              <a:defRPr sz="1400"/>
            </a:lvl6pPr>
            <a:lvl7pPr lvl="6" rtl="0">
              <a:spcBef>
                <a:spcPts val="0"/>
              </a:spcBef>
              <a:spcAft>
                <a:spcPts val="0"/>
              </a:spcAft>
              <a:buSzPts val="2100"/>
              <a:buFont typeface="Arial" panose="020B0604020202020204"/>
              <a:buNone/>
              <a:defRPr sz="1400"/>
            </a:lvl7pPr>
            <a:lvl8pPr lvl="7" rtl="0">
              <a:spcBef>
                <a:spcPts val="0"/>
              </a:spcBef>
              <a:spcAft>
                <a:spcPts val="0"/>
              </a:spcAft>
              <a:buSzPts val="2100"/>
              <a:buFont typeface="Arial" panose="020B0604020202020204"/>
              <a:buNone/>
              <a:defRPr sz="1400"/>
            </a:lvl8pPr>
            <a:lvl9pPr lvl="8" rtl="0">
              <a:spcBef>
                <a:spcPts val="0"/>
              </a:spcBef>
              <a:spcAft>
                <a:spcPts val="0"/>
              </a:spcAft>
              <a:buSzPts val="2100"/>
              <a:buFont typeface="Arial" panose="020B0604020202020204"/>
              <a:buNone/>
              <a:defRPr sz="1400"/>
            </a:lvl9pPr>
          </a:lstStyle>
          <a:p>
            <a:endParaRPr/>
          </a:p>
        </p:txBody>
      </p:sp>
      <p:sp>
        <p:nvSpPr>
          <p:cNvPr id="64" name="Google Shape;64;p15"/>
          <p:cNvSpPr txBox="1">
            <a:spLocks noGrp="1"/>
          </p:cNvSpPr>
          <p:nvPr>
            <p:ph type="body" idx="1"/>
          </p:nvPr>
        </p:nvSpPr>
        <p:spPr>
          <a:xfrm>
            <a:off x="311700" y="1152475"/>
            <a:ext cx="8520600" cy="3416400"/>
          </a:xfrm>
          <a:prstGeom prst="rect">
            <a:avLst/>
          </a:prstGeom>
          <a:noFill/>
          <a:ln>
            <a:noFill/>
          </a:ln>
        </p:spPr>
        <p:txBody>
          <a:bodyPr spcFirstLastPara="1" wrap="square" lIns="68575" tIns="68575" rIns="68575" bIns="68575" anchor="t" anchorCtr="0"/>
          <a:lstStyle>
            <a:lvl1pPr marL="457200" marR="0" lvl="0" indent="-317500" algn="l" rtl="0">
              <a:lnSpc>
                <a:spcPct val="90000"/>
              </a:lnSpc>
              <a:spcBef>
                <a:spcPts val="0"/>
              </a:spcBef>
              <a:spcAft>
                <a:spcPts val="0"/>
              </a:spcAft>
              <a:buClr>
                <a:schemeClr val="dk1"/>
              </a:buClr>
              <a:buSzPts val="14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90000"/>
              </a:lnSpc>
              <a:spcBef>
                <a:spcPts val="6400"/>
              </a:spcBef>
              <a:spcAft>
                <a:spcPts val="0"/>
              </a:spcAft>
              <a:buClr>
                <a:schemeClr val="dk1"/>
              </a:buClr>
              <a:buSzPts val="1100"/>
              <a:buFont typeface="Arial" panose="020B0604020202020204"/>
              <a:buChar char="○"/>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90000"/>
              </a:lnSpc>
              <a:spcBef>
                <a:spcPts val="5800"/>
              </a:spcBef>
              <a:spcAft>
                <a:spcPts val="0"/>
              </a:spcAft>
              <a:buClr>
                <a:schemeClr val="dk1"/>
              </a:buClr>
              <a:buSzPts val="11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90000"/>
              </a:lnSpc>
              <a:spcBef>
                <a:spcPts val="5800"/>
              </a:spcBef>
              <a:spcAft>
                <a:spcPts val="0"/>
              </a:spcAft>
              <a:buClr>
                <a:schemeClr val="dk1"/>
              </a:buClr>
              <a:buSzPts val="11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90000"/>
              </a:lnSpc>
              <a:spcBef>
                <a:spcPts val="5800"/>
              </a:spcBef>
              <a:spcAft>
                <a:spcPts val="0"/>
              </a:spcAft>
              <a:buClr>
                <a:schemeClr val="dk1"/>
              </a:buClr>
              <a:buSzPts val="11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90000"/>
              </a:lnSpc>
              <a:spcBef>
                <a:spcPts val="5800"/>
              </a:spcBef>
              <a:spcAft>
                <a:spcPts val="0"/>
              </a:spcAft>
              <a:buClr>
                <a:schemeClr val="dk1"/>
              </a:buClr>
              <a:buSzPts val="11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90000"/>
              </a:lnSpc>
              <a:spcBef>
                <a:spcPts val="5800"/>
              </a:spcBef>
              <a:spcAft>
                <a:spcPts val="0"/>
              </a:spcAft>
              <a:buClr>
                <a:schemeClr val="dk1"/>
              </a:buClr>
              <a:buSzPts val="11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90000"/>
              </a:lnSpc>
              <a:spcBef>
                <a:spcPts val="5800"/>
              </a:spcBef>
              <a:spcAft>
                <a:spcPts val="0"/>
              </a:spcAft>
              <a:buClr>
                <a:schemeClr val="dk1"/>
              </a:buClr>
              <a:buSzPts val="11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90000"/>
              </a:lnSpc>
              <a:spcBef>
                <a:spcPts val="5800"/>
              </a:spcBef>
              <a:spcAft>
                <a:spcPts val="1200"/>
              </a:spcAft>
              <a:buClr>
                <a:schemeClr val="dk1"/>
              </a:buClr>
              <a:buSzPts val="11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65" name="Google Shape;65;p15"/>
          <p:cNvSpPr txBox="1">
            <a:spLocks noGrp="1"/>
          </p:cNvSpPr>
          <p:nvPr>
            <p:ph type="sldNum" idx="12"/>
          </p:nvPr>
        </p:nvSpPr>
        <p:spPr>
          <a:xfrm>
            <a:off x="8472458" y="4663217"/>
            <a:ext cx="548700" cy="393600"/>
          </a:xfrm>
          <a:prstGeom prst="rect">
            <a:avLst/>
          </a:prstGeom>
          <a:noFill/>
          <a:ln>
            <a:noFill/>
          </a:ln>
        </p:spPr>
        <p:txBody>
          <a:bodyPr spcFirstLastPara="1" wrap="square" lIns="68575" tIns="68575" rIns="68575" bIns="68575" anchor="ctr" anchorCtr="0">
            <a:noAutofit/>
          </a:bodyPr>
          <a:lstStyle>
            <a:lvl1pPr marL="0" marR="0" lvl="0" indent="0" algn="ctr" rtl="0">
              <a:spcBef>
                <a:spcPts val="0"/>
              </a:spcBef>
              <a:spcAft>
                <a:spcPts val="0"/>
              </a:spcAft>
              <a:buClr>
                <a:srgbClr val="7F7F7F"/>
              </a:buClr>
              <a:buSzPts val="900"/>
              <a:buFont typeface="Arial" panose="020B0604020202020204"/>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Clr>
                <a:srgbClr val="7F7F7F"/>
              </a:buClr>
              <a:buSzPts val="900"/>
              <a:buFont typeface="Arial" panose="020B0604020202020204"/>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Clr>
                <a:srgbClr val="7F7F7F"/>
              </a:buClr>
              <a:buSzPts val="900"/>
              <a:buFont typeface="Arial" panose="020B0604020202020204"/>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Clr>
                <a:srgbClr val="7F7F7F"/>
              </a:buClr>
              <a:buSzPts val="900"/>
              <a:buFont typeface="Arial" panose="020B0604020202020204"/>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Clr>
                <a:srgbClr val="7F7F7F"/>
              </a:buClr>
              <a:buSzPts val="900"/>
              <a:buFont typeface="Arial" panose="020B0604020202020204"/>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5pPr>
            <a:lvl6pPr marL="0" marR="0" lvl="5" indent="0" algn="ctr" rtl="0">
              <a:spcBef>
                <a:spcPts val="0"/>
              </a:spcBef>
              <a:spcAft>
                <a:spcPts val="0"/>
              </a:spcAft>
              <a:buClr>
                <a:srgbClr val="7F7F7F"/>
              </a:buClr>
              <a:buSzPts val="900"/>
              <a:buFont typeface="Arial" panose="020B0604020202020204"/>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6pPr>
            <a:lvl7pPr marL="0" marR="0" lvl="6" indent="0" algn="ctr" rtl="0">
              <a:spcBef>
                <a:spcPts val="0"/>
              </a:spcBef>
              <a:spcAft>
                <a:spcPts val="0"/>
              </a:spcAft>
              <a:buClr>
                <a:srgbClr val="7F7F7F"/>
              </a:buClr>
              <a:buSzPts val="900"/>
              <a:buFont typeface="Arial" panose="020B0604020202020204"/>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7pPr>
            <a:lvl8pPr marL="0" marR="0" lvl="7" indent="0" algn="ctr" rtl="0">
              <a:spcBef>
                <a:spcPts val="0"/>
              </a:spcBef>
              <a:spcAft>
                <a:spcPts val="0"/>
              </a:spcAft>
              <a:buClr>
                <a:srgbClr val="7F7F7F"/>
              </a:buClr>
              <a:buSzPts val="900"/>
              <a:buFont typeface="Arial" panose="020B0604020202020204"/>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8pPr>
            <a:lvl9pPr marL="0" marR="0" lvl="8" indent="0" algn="ctr" rtl="0">
              <a:spcBef>
                <a:spcPts val="0"/>
              </a:spcBef>
              <a:spcAft>
                <a:spcPts val="0"/>
              </a:spcAft>
              <a:buClr>
                <a:srgbClr val="7F7F7F"/>
              </a:buClr>
              <a:buSzPts val="900"/>
              <a:buFont typeface="Arial" panose="020B0604020202020204"/>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chemeClr val="dk1"/>
              </a:buClr>
              <a:buSzPts val="3300"/>
              <a:buFont typeface="Arial" panose="020B0604020202020204"/>
              <a:buNone/>
              <a:defRPr sz="33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68" name="Google Shape;68;p1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lstStyle>
            <a:lvl1pPr marL="457200" marR="0" lvl="0" indent="-342900" algn="l" rtl="0">
              <a:lnSpc>
                <a:spcPct val="90000"/>
              </a:lnSpc>
              <a:spcBef>
                <a:spcPts val="8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69" name="Google Shape;69;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0" name="Google Shape;70;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1" name="Google Shape;71;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5pPr>
            <a:lvl6pPr marL="0" marR="0" lvl="5"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6pPr>
            <a:lvl7pPr marL="0" marR="0" lvl="6"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7pPr>
            <a:lvl8pPr marL="0" marR="0" lvl="7"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8pPr>
            <a:lvl9pPr marL="0" marR="0" lvl="8"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节标题">
  <p:cSld name="节标题">
    <p:spTree>
      <p:nvGrpSpPr>
        <p:cNvPr id="1" name="Shape 72"/>
        <p:cNvGrpSpPr/>
        <p:nvPr/>
      </p:nvGrpSpPr>
      <p:grpSpPr>
        <a:xfrm>
          <a:off x="0" y="0"/>
          <a:ext cx="0" cy="0"/>
          <a:chOff x="0" y="0"/>
          <a:chExt cx="0" cy="0"/>
        </a:xfrm>
      </p:grpSpPr>
      <p:sp>
        <p:nvSpPr>
          <p:cNvPr id="73" name="Google Shape;73;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4" name="Google Shape;74;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5" name="Google Shape;75;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5pPr>
            <a:lvl6pPr marL="0" marR="0" lvl="5"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6pPr>
            <a:lvl7pPr marL="0" marR="0" lvl="6"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7pPr>
            <a:lvl8pPr marL="0" marR="0" lvl="7"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8pPr>
            <a:lvl9pPr marL="0" marR="0" lvl="8"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GB"/>
              <a:t>‹#›</a:t>
            </a:fld>
            <a:endParaRPr lang="en-GB"/>
          </a:p>
        </p:txBody>
      </p:sp>
      <p:sp>
        <p:nvSpPr>
          <p:cNvPr id="76" name="Google Shape;76;p17"/>
          <p:cNvSpPr txBox="1">
            <a:spLocks noGrp="1"/>
          </p:cNvSpPr>
          <p:nvPr>
            <p:ph type="title"/>
          </p:nvPr>
        </p:nvSpPr>
        <p:spPr>
          <a:xfrm>
            <a:off x="628650" y="1640582"/>
            <a:ext cx="7886700" cy="1862400"/>
          </a:xfrm>
          <a:prstGeom prst="rect">
            <a:avLst/>
          </a:prstGeom>
          <a:noFill/>
          <a:ln>
            <a:noFill/>
          </a:ln>
        </p:spPr>
        <p:txBody>
          <a:bodyPr spcFirstLastPara="1" wrap="square" lIns="68575" tIns="34275" rIns="68575" bIns="34275" anchor="ctr" anchorCtr="0"/>
          <a:lstStyle>
            <a:lvl1pPr marR="0" lvl="0" algn="ctr" rtl="0">
              <a:lnSpc>
                <a:spcPct val="90000"/>
              </a:lnSpc>
              <a:spcBef>
                <a:spcPts val="0"/>
              </a:spcBef>
              <a:spcAft>
                <a:spcPts val="0"/>
              </a:spcAft>
              <a:buClr>
                <a:schemeClr val="dk1"/>
              </a:buClr>
              <a:buSzPts val="4500"/>
              <a:buFont typeface="Arial" panose="020B0604020202020204"/>
              <a:buNone/>
              <a:defRPr sz="45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77"/>
        <p:cNvGrpSpPr/>
        <p:nvPr/>
      </p:nvGrpSpPr>
      <p:grpSpPr>
        <a:xfrm>
          <a:off x="0" y="0"/>
          <a:ext cx="0" cy="0"/>
          <a:chOff x="0" y="0"/>
          <a:chExt cx="0" cy="0"/>
        </a:xfrm>
      </p:grpSpPr>
      <p:sp>
        <p:nvSpPr>
          <p:cNvPr id="78" name="Google Shape;78;p1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chemeClr val="dk1"/>
              </a:buClr>
              <a:buSzPts val="3300"/>
              <a:buFont typeface="Arial" panose="020B0604020202020204"/>
              <a:buNone/>
              <a:defRPr sz="33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9" name="Google Shape;79;p18"/>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lstStyle>
            <a:lvl1pPr marL="457200" marR="0" lvl="0" indent="-342900" algn="l" rtl="0">
              <a:lnSpc>
                <a:spcPct val="90000"/>
              </a:lnSpc>
              <a:spcBef>
                <a:spcPts val="8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0" name="Google Shape;80;p18"/>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lstStyle>
            <a:lvl1pPr marL="457200" marR="0" lvl="0" indent="-342900" algn="l" rtl="0">
              <a:lnSpc>
                <a:spcPct val="90000"/>
              </a:lnSpc>
              <a:spcBef>
                <a:spcPts val="8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1" name="Google Shape;81;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2" name="Google Shape;82;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3" name="Google Shape;83;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5pPr>
            <a:lvl6pPr marL="0" marR="0" lvl="5"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6pPr>
            <a:lvl7pPr marL="0" marR="0" lvl="6"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7pPr>
            <a:lvl8pPr marL="0" marR="0" lvl="7"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8pPr>
            <a:lvl9pPr marL="0" marR="0" lvl="8"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84"/>
        <p:cNvGrpSpPr/>
        <p:nvPr/>
      </p:nvGrpSpPr>
      <p:grpSpPr>
        <a:xfrm>
          <a:off x="0" y="0"/>
          <a:ext cx="0" cy="0"/>
          <a:chOff x="0" y="0"/>
          <a:chExt cx="0" cy="0"/>
        </a:xfrm>
      </p:grpSpPr>
      <p:sp>
        <p:nvSpPr>
          <p:cNvPr id="85" name="Google Shape;85;p19"/>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chemeClr val="dk1"/>
              </a:buClr>
              <a:buSzPts val="3300"/>
              <a:buFont typeface="Arial" panose="020B0604020202020204"/>
              <a:buNone/>
              <a:defRPr sz="33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86" name="Google Shape;86;p19"/>
          <p:cNvSpPr txBox="1">
            <a:spLocks noGrp="1"/>
          </p:cNvSpPr>
          <p:nvPr>
            <p:ph type="body" idx="1"/>
          </p:nvPr>
        </p:nvSpPr>
        <p:spPr>
          <a:xfrm>
            <a:off x="629841" y="1308721"/>
            <a:ext cx="3868200" cy="618000"/>
          </a:xfrm>
          <a:prstGeom prst="rect">
            <a:avLst/>
          </a:prstGeom>
          <a:noFill/>
          <a:ln>
            <a:noFill/>
          </a:ln>
        </p:spPr>
        <p:txBody>
          <a:bodyPr spcFirstLastPara="1" wrap="square" lIns="68575" tIns="34275" rIns="68575" bIns="34275" anchor="b" anchorCtr="0"/>
          <a:lstStyle>
            <a:lvl1pPr marL="457200" marR="0" lvl="0" indent="-228600" algn="l" rtl="0">
              <a:lnSpc>
                <a:spcPct val="90000"/>
              </a:lnSpc>
              <a:spcBef>
                <a:spcPts val="800"/>
              </a:spcBef>
              <a:spcAft>
                <a:spcPts val="0"/>
              </a:spcAft>
              <a:buClr>
                <a:schemeClr val="dk1"/>
              </a:buClr>
              <a:buSzPts val="1800"/>
              <a:buFont typeface="Arial" panose="020B0604020202020204"/>
              <a:buNone/>
              <a:defRPr sz="18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90000"/>
              </a:lnSpc>
              <a:spcBef>
                <a:spcPts val="400"/>
              </a:spcBef>
              <a:spcAft>
                <a:spcPts val="0"/>
              </a:spcAft>
              <a:buClr>
                <a:schemeClr val="dk1"/>
              </a:buClr>
              <a:buSzPts val="1500"/>
              <a:buFont typeface="Arial" panose="020B0604020202020204"/>
              <a:buNone/>
              <a:defRPr sz="1500" b="1"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90000"/>
              </a:lnSpc>
              <a:spcBef>
                <a:spcPts val="400"/>
              </a:spcBef>
              <a:spcAft>
                <a:spcPts val="0"/>
              </a:spcAft>
              <a:buClr>
                <a:schemeClr val="dk1"/>
              </a:buClr>
              <a:buSzPts val="1400"/>
              <a:buFont typeface="Arial" panose="020B0604020202020204"/>
              <a:buNone/>
              <a:defRPr sz="1400" b="1"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7" name="Google Shape;87;p19"/>
          <p:cNvSpPr txBox="1">
            <a:spLocks noGrp="1"/>
          </p:cNvSpPr>
          <p:nvPr>
            <p:ph type="body" idx="2"/>
          </p:nvPr>
        </p:nvSpPr>
        <p:spPr>
          <a:xfrm>
            <a:off x="629841" y="1961707"/>
            <a:ext cx="3868200" cy="2680500"/>
          </a:xfrm>
          <a:prstGeom prst="rect">
            <a:avLst/>
          </a:prstGeom>
          <a:noFill/>
          <a:ln>
            <a:noFill/>
          </a:ln>
        </p:spPr>
        <p:txBody>
          <a:bodyPr spcFirstLastPara="1" wrap="square" lIns="68575" tIns="34275" rIns="68575" bIns="34275" anchor="t" anchorCtr="0"/>
          <a:lstStyle>
            <a:lvl1pPr marL="457200" marR="0" lvl="0" indent="-342900" algn="l" rtl="0">
              <a:lnSpc>
                <a:spcPct val="90000"/>
              </a:lnSpc>
              <a:spcBef>
                <a:spcPts val="8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8" name="Google Shape;88;p19"/>
          <p:cNvSpPr txBox="1">
            <a:spLocks noGrp="1"/>
          </p:cNvSpPr>
          <p:nvPr>
            <p:ph type="body" idx="3"/>
          </p:nvPr>
        </p:nvSpPr>
        <p:spPr>
          <a:xfrm>
            <a:off x="4629150" y="1308721"/>
            <a:ext cx="3887400" cy="618000"/>
          </a:xfrm>
          <a:prstGeom prst="rect">
            <a:avLst/>
          </a:prstGeom>
          <a:noFill/>
          <a:ln>
            <a:noFill/>
          </a:ln>
        </p:spPr>
        <p:txBody>
          <a:bodyPr spcFirstLastPara="1" wrap="square" lIns="68575" tIns="34275" rIns="68575" bIns="34275" anchor="b" anchorCtr="0"/>
          <a:lstStyle>
            <a:lvl1pPr marL="457200" marR="0" lvl="0" indent="-228600" algn="l" rtl="0">
              <a:lnSpc>
                <a:spcPct val="90000"/>
              </a:lnSpc>
              <a:spcBef>
                <a:spcPts val="800"/>
              </a:spcBef>
              <a:spcAft>
                <a:spcPts val="0"/>
              </a:spcAft>
              <a:buClr>
                <a:schemeClr val="dk1"/>
              </a:buClr>
              <a:buSzPts val="1800"/>
              <a:buFont typeface="Arial" panose="020B0604020202020204"/>
              <a:buNone/>
              <a:defRPr sz="18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90000"/>
              </a:lnSpc>
              <a:spcBef>
                <a:spcPts val="400"/>
              </a:spcBef>
              <a:spcAft>
                <a:spcPts val="0"/>
              </a:spcAft>
              <a:buClr>
                <a:schemeClr val="dk1"/>
              </a:buClr>
              <a:buSzPts val="1500"/>
              <a:buFont typeface="Arial" panose="020B0604020202020204"/>
              <a:buNone/>
              <a:defRPr sz="1500" b="1"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90000"/>
              </a:lnSpc>
              <a:spcBef>
                <a:spcPts val="400"/>
              </a:spcBef>
              <a:spcAft>
                <a:spcPts val="0"/>
              </a:spcAft>
              <a:buClr>
                <a:schemeClr val="dk1"/>
              </a:buClr>
              <a:buSzPts val="1400"/>
              <a:buFont typeface="Arial" panose="020B0604020202020204"/>
              <a:buNone/>
              <a:defRPr sz="1400" b="1"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9" name="Google Shape;89;p19"/>
          <p:cNvSpPr txBox="1">
            <a:spLocks noGrp="1"/>
          </p:cNvSpPr>
          <p:nvPr>
            <p:ph type="body" idx="4"/>
          </p:nvPr>
        </p:nvSpPr>
        <p:spPr>
          <a:xfrm>
            <a:off x="4629150" y="1961707"/>
            <a:ext cx="3887400" cy="2680500"/>
          </a:xfrm>
          <a:prstGeom prst="rect">
            <a:avLst/>
          </a:prstGeom>
          <a:noFill/>
          <a:ln>
            <a:noFill/>
          </a:ln>
        </p:spPr>
        <p:txBody>
          <a:bodyPr spcFirstLastPara="1" wrap="square" lIns="68575" tIns="34275" rIns="68575" bIns="34275" anchor="t" anchorCtr="0"/>
          <a:lstStyle>
            <a:lvl1pPr marL="457200" marR="0" lvl="0" indent="-342900" algn="l" rtl="0">
              <a:lnSpc>
                <a:spcPct val="90000"/>
              </a:lnSpc>
              <a:spcBef>
                <a:spcPts val="8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90" name="Google Shape;90;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91" name="Google Shape;91;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92" name="Google Shape;92;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5pPr>
            <a:lvl6pPr marL="0" marR="0" lvl="5"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6pPr>
            <a:lvl7pPr marL="0" marR="0" lvl="6"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7pPr>
            <a:lvl8pPr marL="0" marR="0" lvl="7"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8pPr>
            <a:lvl9pPr marL="0" marR="0" lvl="8"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仅标题">
  <p:cSld name="仅标题">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2428875" y="1619250"/>
            <a:ext cx="4286100" cy="1036800"/>
          </a:xfrm>
          <a:prstGeom prst="rect">
            <a:avLst/>
          </a:prstGeom>
          <a:noFill/>
          <a:ln>
            <a:noFill/>
          </a:ln>
        </p:spPr>
        <p:txBody>
          <a:bodyPr spcFirstLastPara="1" wrap="square" lIns="68575" tIns="34275" rIns="68575" bIns="34275" anchor="b" anchorCtr="0"/>
          <a:lstStyle>
            <a:lvl1pPr marR="0" lvl="0" algn="ctr" rtl="0">
              <a:lnSpc>
                <a:spcPct val="90000"/>
              </a:lnSpc>
              <a:spcBef>
                <a:spcPts val="0"/>
              </a:spcBef>
              <a:spcAft>
                <a:spcPts val="0"/>
              </a:spcAft>
              <a:buClr>
                <a:schemeClr val="dk1"/>
              </a:buClr>
              <a:buSzPts val="6000"/>
              <a:buFont typeface="Arial" panose="020B0604020202020204"/>
              <a:buNone/>
              <a:defRPr sz="6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95" name="Google Shape;95;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96" name="Google Shape;96;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97" name="Google Shape;97;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5pPr>
            <a:lvl6pPr marL="0" marR="0" lvl="5"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6pPr>
            <a:lvl7pPr marL="0" marR="0" lvl="6"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7pPr>
            <a:lvl8pPr marL="0" marR="0" lvl="7"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8pPr>
            <a:lvl9pPr marL="0" marR="0" lvl="8"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GB"/>
              <a:t>‹#›</a:t>
            </a:fld>
            <a:endParaRPr lang="en-GB"/>
          </a:p>
        </p:txBody>
      </p:sp>
      <p:sp>
        <p:nvSpPr>
          <p:cNvPr id="98" name="Google Shape;98;p20"/>
          <p:cNvSpPr txBox="1">
            <a:spLocks noGrp="1"/>
          </p:cNvSpPr>
          <p:nvPr>
            <p:ph type="body" idx="1"/>
          </p:nvPr>
        </p:nvSpPr>
        <p:spPr>
          <a:xfrm>
            <a:off x="2428875" y="2799901"/>
            <a:ext cx="4286100" cy="889500"/>
          </a:xfrm>
          <a:prstGeom prst="rect">
            <a:avLst/>
          </a:prstGeom>
          <a:noFill/>
          <a:ln>
            <a:noFill/>
          </a:ln>
        </p:spPr>
        <p:txBody>
          <a:bodyPr spcFirstLastPara="1" wrap="square" lIns="68575" tIns="34275" rIns="68575" bIns="34275" anchor="t" anchorCtr="0"/>
          <a:lstStyle>
            <a:lvl1pPr marL="457200" marR="0" lvl="0" indent="-228600" algn="ctr" rtl="0">
              <a:lnSpc>
                <a:spcPct val="90000"/>
              </a:lnSpc>
              <a:spcBef>
                <a:spcPts val="800"/>
              </a:spcBef>
              <a:spcAft>
                <a:spcPts val="0"/>
              </a:spcAft>
              <a:buClr>
                <a:schemeClr val="dk1"/>
              </a:buClr>
              <a:buSzPts val="2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99"/>
        <p:cNvGrpSpPr/>
        <p:nvPr/>
      </p:nvGrpSpPr>
      <p:grpSpPr>
        <a:xfrm>
          <a:off x="0" y="0"/>
          <a:ext cx="0" cy="0"/>
          <a:chOff x="0" y="0"/>
          <a:chExt cx="0" cy="0"/>
        </a:xfrm>
      </p:grpSpPr>
      <p:sp>
        <p:nvSpPr>
          <p:cNvPr id="100" name="Google Shape;100;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1" name="Google Shape;101;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2" name="Google Shape;102;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5pPr>
            <a:lvl6pPr marL="0" marR="0" lvl="5"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6pPr>
            <a:lvl7pPr marL="0" marR="0" lvl="6"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7pPr>
            <a:lvl8pPr marL="0" marR="0" lvl="7"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8pPr>
            <a:lvl9pPr marL="0" marR="0" lvl="8"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103"/>
        <p:cNvGrpSpPr/>
        <p:nvPr/>
      </p:nvGrpSpPr>
      <p:grpSpPr>
        <a:xfrm>
          <a:off x="0" y="0"/>
          <a:ext cx="0" cy="0"/>
          <a:chOff x="0" y="0"/>
          <a:chExt cx="0" cy="0"/>
        </a:xfrm>
      </p:grpSpPr>
      <p:sp>
        <p:nvSpPr>
          <p:cNvPr id="104" name="Google Shape;104;p22"/>
          <p:cNvSpPr txBox="1">
            <a:spLocks noGrp="1"/>
          </p:cNvSpPr>
          <p:nvPr>
            <p:ph type="title"/>
          </p:nvPr>
        </p:nvSpPr>
        <p:spPr>
          <a:xfrm>
            <a:off x="628650" y="535255"/>
            <a:ext cx="3511200" cy="1071000"/>
          </a:xfrm>
          <a:prstGeom prst="rect">
            <a:avLst/>
          </a:prstGeom>
          <a:noFill/>
          <a:ln>
            <a:noFill/>
          </a:ln>
        </p:spPr>
        <p:txBody>
          <a:bodyPr spcFirstLastPara="1" wrap="square" lIns="68575" tIns="34275" rIns="68575" bIns="34275" anchor="t" anchorCtr="0"/>
          <a:lstStyle>
            <a:lvl1pPr marR="0" lvl="0" algn="l" rtl="0">
              <a:lnSpc>
                <a:spcPct val="90000"/>
              </a:lnSpc>
              <a:spcBef>
                <a:spcPts val="0"/>
              </a:spcBef>
              <a:spcAft>
                <a:spcPts val="0"/>
              </a:spcAft>
              <a:buClr>
                <a:schemeClr val="dk1"/>
              </a:buClr>
              <a:buSzPts val="2700"/>
              <a:buFont typeface="Arial" panose="020B0604020202020204"/>
              <a:buNone/>
              <a:defRPr sz="27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5" name="Google Shape;105;p22"/>
          <p:cNvSpPr>
            <a:spLocks noGrp="1"/>
          </p:cNvSpPr>
          <p:nvPr>
            <p:ph type="pic" idx="2"/>
          </p:nvPr>
        </p:nvSpPr>
        <p:spPr>
          <a:xfrm>
            <a:off x="4231888" y="535255"/>
            <a:ext cx="4284000" cy="40527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chemeClr val="dk1"/>
              </a:buClr>
              <a:buSzPts val="2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90000"/>
              </a:lnSpc>
              <a:spcBef>
                <a:spcPts val="400"/>
              </a:spcBef>
              <a:spcAft>
                <a:spcPts val="0"/>
              </a:spcAft>
              <a:buClr>
                <a:schemeClr val="dk1"/>
              </a:buClr>
              <a:buSzPts val="2100"/>
              <a:buFont typeface="Arial" panose="020B0604020202020204"/>
              <a:buNone/>
              <a:defRPr sz="21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90000"/>
              </a:lnSpc>
              <a:spcBef>
                <a:spcPts val="400"/>
              </a:spcBef>
              <a:spcAft>
                <a:spcPts val="0"/>
              </a:spcAft>
              <a:buClr>
                <a:schemeClr val="dk1"/>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6" name="Google Shape;106;p22"/>
          <p:cNvSpPr txBox="1">
            <a:spLocks noGrp="1"/>
          </p:cNvSpPr>
          <p:nvPr>
            <p:ph type="body" idx="1"/>
          </p:nvPr>
        </p:nvSpPr>
        <p:spPr>
          <a:xfrm>
            <a:off x="628650" y="1735405"/>
            <a:ext cx="3511200" cy="2858700"/>
          </a:xfrm>
          <a:prstGeom prst="rect">
            <a:avLst/>
          </a:prstGeom>
          <a:noFill/>
          <a:ln>
            <a:noFill/>
          </a:ln>
        </p:spPr>
        <p:txBody>
          <a:bodyPr spcFirstLastPara="1" wrap="square" lIns="68575" tIns="34275" rIns="68575" bIns="34275" anchor="t" anchorCtr="0"/>
          <a:lstStyle>
            <a:lvl1pPr marL="457200" marR="0" lvl="0" indent="-228600" algn="l" rtl="0">
              <a:lnSpc>
                <a:spcPct val="90000"/>
              </a:lnSpc>
              <a:spcBef>
                <a:spcPts val="80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90000"/>
              </a:lnSpc>
              <a:spcBef>
                <a:spcPts val="400"/>
              </a:spcBef>
              <a:spcAft>
                <a:spcPts val="0"/>
              </a:spcAft>
              <a:buClr>
                <a:schemeClr val="dk1"/>
              </a:buClr>
              <a:buSzPts val="1100"/>
              <a:buFont typeface="Arial" panose="020B0604020202020204"/>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90000"/>
              </a:lnSpc>
              <a:spcBef>
                <a:spcPts val="400"/>
              </a:spcBef>
              <a:spcAft>
                <a:spcPts val="0"/>
              </a:spcAft>
              <a:buClr>
                <a:schemeClr val="dk1"/>
              </a:buClr>
              <a:buSzPts val="9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7" name="Google Shape;107;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8" name="Google Shape;108;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9" name="Google Shape;109;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5pPr>
            <a:lvl6pPr marL="0" marR="0" lvl="5"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6pPr>
            <a:lvl7pPr marL="0" marR="0" lvl="6"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7pPr>
            <a:lvl8pPr marL="0" marR="0" lvl="7"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8pPr>
            <a:lvl9pPr marL="0" marR="0" lvl="8"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110"/>
        <p:cNvGrpSpPr/>
        <p:nvPr/>
      </p:nvGrpSpPr>
      <p:grpSpPr>
        <a:xfrm>
          <a:off x="0" y="0"/>
          <a:ext cx="0" cy="0"/>
          <a:chOff x="0" y="0"/>
          <a:chExt cx="0" cy="0"/>
        </a:xfrm>
      </p:grpSpPr>
      <p:sp>
        <p:nvSpPr>
          <p:cNvPr id="111" name="Google Shape;111;p23"/>
          <p:cNvSpPr txBox="1">
            <a:spLocks noGrp="1"/>
          </p:cNvSpPr>
          <p:nvPr>
            <p:ph type="title"/>
          </p:nvPr>
        </p:nvSpPr>
        <p:spPr>
          <a:xfrm rot="5400000">
            <a:off x="5995049" y="2112544"/>
            <a:ext cx="4359000" cy="6816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chemeClr val="dk1"/>
              </a:buClr>
              <a:buSzPts val="3300"/>
              <a:buFont typeface="Arial" panose="020B0604020202020204"/>
              <a:buNone/>
              <a:defRPr sz="33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12" name="Google Shape;112;p23"/>
          <p:cNvSpPr txBox="1">
            <a:spLocks noGrp="1"/>
          </p:cNvSpPr>
          <p:nvPr>
            <p:ph type="body" idx="1"/>
          </p:nvPr>
        </p:nvSpPr>
        <p:spPr>
          <a:xfrm rot="5400000">
            <a:off x="1991582" y="-1089056"/>
            <a:ext cx="4359000" cy="7084800"/>
          </a:xfrm>
          <a:prstGeom prst="rect">
            <a:avLst/>
          </a:prstGeom>
          <a:noFill/>
          <a:ln>
            <a:noFill/>
          </a:ln>
        </p:spPr>
        <p:txBody>
          <a:bodyPr spcFirstLastPara="1" wrap="square" lIns="68575" tIns="34275" rIns="68575" bIns="34275" anchor="t" anchorCtr="0"/>
          <a:lstStyle>
            <a:lvl1pPr marL="457200" marR="0" lvl="0" indent="-342900" algn="l" rtl="0">
              <a:lnSpc>
                <a:spcPct val="90000"/>
              </a:lnSpc>
              <a:spcBef>
                <a:spcPts val="8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13" name="Google Shape;113;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14" name="Google Shape;114;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15" name="Google Shape;115;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5pPr>
            <a:lvl6pPr marL="0" marR="0" lvl="5"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6pPr>
            <a:lvl7pPr marL="0" marR="0" lvl="6"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7pPr>
            <a:lvl8pPr marL="0" marR="0" lvl="7"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8pPr>
            <a:lvl9pPr marL="0" marR="0" lvl="8"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内容">
  <p:cSld name="内容">
    <p:spTree>
      <p:nvGrpSpPr>
        <p:cNvPr id="1" name="Shape 116"/>
        <p:cNvGrpSpPr/>
        <p:nvPr/>
      </p:nvGrpSpPr>
      <p:grpSpPr>
        <a:xfrm>
          <a:off x="0" y="0"/>
          <a:ext cx="0" cy="0"/>
          <a:chOff x="0" y="0"/>
          <a:chExt cx="0" cy="0"/>
        </a:xfrm>
      </p:grpSpPr>
      <p:sp>
        <p:nvSpPr>
          <p:cNvPr id="117" name="Google Shape;117;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18" name="Google Shape;118;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19" name="Google Shape;119;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5pPr>
            <a:lvl6pPr marL="0" marR="0" lvl="5"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6pPr>
            <a:lvl7pPr marL="0" marR="0" lvl="6"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7pPr>
            <a:lvl8pPr marL="0" marR="0" lvl="7"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8pPr>
            <a:lvl9pPr marL="0" marR="0" lvl="8"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GB"/>
              <a:t>‹#›</a:t>
            </a:fld>
            <a:endParaRPr lang="en-GB"/>
          </a:p>
        </p:txBody>
      </p:sp>
      <p:sp>
        <p:nvSpPr>
          <p:cNvPr id="120" name="Google Shape;120;p24"/>
          <p:cNvSpPr txBox="1">
            <a:spLocks noGrp="1"/>
          </p:cNvSpPr>
          <p:nvPr>
            <p:ph type="body" idx="1"/>
          </p:nvPr>
        </p:nvSpPr>
        <p:spPr>
          <a:xfrm>
            <a:off x="628650" y="413657"/>
            <a:ext cx="7886700" cy="4169100"/>
          </a:xfrm>
          <a:prstGeom prst="rect">
            <a:avLst/>
          </a:prstGeom>
          <a:noFill/>
          <a:ln>
            <a:noFill/>
          </a:ln>
        </p:spPr>
        <p:txBody>
          <a:bodyPr spcFirstLastPara="1" wrap="square" lIns="68575" tIns="34275" rIns="68575" bIns="34275" anchor="t" anchorCtr="0"/>
          <a:lstStyle>
            <a:lvl1pPr marL="457200" marR="0" lvl="0" indent="-342900" algn="l" rtl="0">
              <a:lnSpc>
                <a:spcPct val="90000"/>
              </a:lnSpc>
              <a:spcBef>
                <a:spcPts val="8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00151"/>
            <a:ext cx="4038600" cy="33944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4683919"/>
            <a:ext cx="2133600" cy="357188"/>
          </a:xfrm>
        </p:spPr>
        <p:txBody>
          <a:bodyPr/>
          <a:lstStyle>
            <a:lvl1pPr>
              <a:defRPr/>
            </a:lvl1pPr>
          </a:lstStyle>
          <a:p>
            <a:endParaRPr lang="en-US" altLang="zh-CN"/>
          </a:p>
        </p:txBody>
      </p:sp>
      <p:sp>
        <p:nvSpPr>
          <p:cNvPr id="6" name="Footer Placeholder 5"/>
          <p:cNvSpPr>
            <a:spLocks noGrp="1"/>
          </p:cNvSpPr>
          <p:nvPr>
            <p:ph type="ftr" sz="quarter" idx="11"/>
          </p:nvPr>
        </p:nvSpPr>
        <p:spPr>
          <a:xfrm>
            <a:off x="3124200" y="4683919"/>
            <a:ext cx="2895600" cy="357188"/>
          </a:xfrm>
        </p:spPr>
        <p:txBody>
          <a:bodyPr/>
          <a:lstStyle>
            <a:lvl1pPr>
              <a:defRPr/>
            </a:lvl1pPr>
          </a:lstStyle>
          <a:p>
            <a:endParaRPr lang="en-US" altLang="zh-CN"/>
          </a:p>
        </p:txBody>
      </p:sp>
      <p:sp>
        <p:nvSpPr>
          <p:cNvPr id="7" name="Slide Number Placeholder 6"/>
          <p:cNvSpPr>
            <a:spLocks noGrp="1"/>
          </p:cNvSpPr>
          <p:nvPr>
            <p:ph type="sldNum" sz="quarter" idx="12"/>
          </p:nvPr>
        </p:nvSpPr>
        <p:spPr>
          <a:xfrm>
            <a:off x="6553200" y="4683919"/>
            <a:ext cx="2133600" cy="357188"/>
          </a:xfrm>
        </p:spPr>
        <p:txBody>
          <a:bodyPr/>
          <a:lstStyle>
            <a:lvl1pPr>
              <a:defRPr/>
            </a:lvl1pPr>
          </a:lstStyle>
          <a:p>
            <a:fld id="{E59DB91E-F7A3-4BED-837E-2627D8DBCE42}" type="slidenum">
              <a:rPr lang="en-US" altLang="zh-CN"/>
              <a:pPr/>
              <a:t>‹#›</a:t>
            </a:fld>
            <a:endParaRPr lang="en-US" altLang="zh-CN"/>
          </a:p>
        </p:txBody>
      </p:sp>
    </p:spTree>
    <p:extLst>
      <p:ext uri="{BB962C8B-B14F-4D97-AF65-F5344CB8AC3E}">
        <p14:creationId xmlns:p14="http://schemas.microsoft.com/office/powerpoint/2010/main" val="13199685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200151"/>
            <a:ext cx="8229600" cy="3394472"/>
          </a:xfrm>
        </p:spPr>
        <p:txBody>
          <a:bodyPr/>
          <a:lstStyle/>
          <a:p>
            <a:endParaRPr lang="en-US"/>
          </a:p>
        </p:txBody>
      </p:sp>
      <p:sp>
        <p:nvSpPr>
          <p:cNvPr id="4" name="Date Placeholder 3"/>
          <p:cNvSpPr>
            <a:spLocks noGrp="1"/>
          </p:cNvSpPr>
          <p:nvPr>
            <p:ph type="dt" sz="half" idx="10"/>
          </p:nvPr>
        </p:nvSpPr>
        <p:spPr>
          <a:xfrm>
            <a:off x="457200" y="4683919"/>
            <a:ext cx="2133600" cy="357188"/>
          </a:xfrm>
        </p:spPr>
        <p:txBody>
          <a:bodyPr/>
          <a:lstStyle>
            <a:lvl1pPr>
              <a:defRPr/>
            </a:lvl1pPr>
          </a:lstStyle>
          <a:p>
            <a:endParaRPr lang="en-US" altLang="zh-CN"/>
          </a:p>
        </p:txBody>
      </p:sp>
      <p:sp>
        <p:nvSpPr>
          <p:cNvPr id="5" name="Footer Placeholder 4"/>
          <p:cNvSpPr>
            <a:spLocks noGrp="1"/>
          </p:cNvSpPr>
          <p:nvPr>
            <p:ph type="ftr" sz="quarter" idx="11"/>
          </p:nvPr>
        </p:nvSpPr>
        <p:spPr>
          <a:xfrm>
            <a:off x="3124200" y="4683919"/>
            <a:ext cx="2895600" cy="357188"/>
          </a:xfrm>
        </p:spPr>
        <p:txBody>
          <a:bodyPr/>
          <a:lstStyle>
            <a:lvl1pPr>
              <a:defRPr/>
            </a:lvl1pPr>
          </a:lstStyle>
          <a:p>
            <a:endParaRPr lang="en-US" altLang="zh-CN"/>
          </a:p>
        </p:txBody>
      </p:sp>
      <p:sp>
        <p:nvSpPr>
          <p:cNvPr id="6" name="Slide Number Placeholder 5"/>
          <p:cNvSpPr>
            <a:spLocks noGrp="1"/>
          </p:cNvSpPr>
          <p:nvPr>
            <p:ph type="sldNum" sz="quarter" idx="12"/>
          </p:nvPr>
        </p:nvSpPr>
        <p:spPr>
          <a:xfrm>
            <a:off x="6553200" y="4683919"/>
            <a:ext cx="2133600" cy="357188"/>
          </a:xfrm>
        </p:spPr>
        <p:txBody>
          <a:bodyPr/>
          <a:lstStyle>
            <a:lvl1pPr>
              <a:defRPr/>
            </a:lvl1pPr>
          </a:lstStyle>
          <a:p>
            <a:fld id="{F3911E92-BB8D-4F1D-8E27-BB459C9722BC}" type="slidenum">
              <a:rPr lang="en-US" altLang="zh-CN"/>
              <a:pPr/>
              <a:t>‹#›</a:t>
            </a:fld>
            <a:endParaRPr lang="en-US" altLang="zh-CN"/>
          </a:p>
        </p:txBody>
      </p:sp>
    </p:spTree>
    <p:extLst>
      <p:ext uri="{BB962C8B-B14F-4D97-AF65-F5344CB8AC3E}">
        <p14:creationId xmlns:p14="http://schemas.microsoft.com/office/powerpoint/2010/main" val="1892404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chemeClr val="dk1"/>
              </a:buClr>
              <a:buSzPts val="3300"/>
              <a:buFont typeface="Arial" panose="020B0604020202020204"/>
              <a:buNone/>
              <a:defRPr sz="33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lstStyle>
            <a:lvl1pPr marL="457200" marR="0" lvl="0" indent="-342900" algn="l" rtl="0">
              <a:lnSpc>
                <a:spcPct val="90000"/>
              </a:lnSpc>
              <a:spcBef>
                <a:spcPts val="8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5pPr>
            <a:lvl6pPr marL="0" marR="0" lvl="5"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6pPr>
            <a:lvl7pPr marL="0" marR="0" lvl="6"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7pPr>
            <a:lvl8pPr marL="0" marR="0" lvl="7"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8pPr>
            <a:lvl9pPr marL="0" marR="0" lvl="8"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image" Target="../media/image3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13.xml"/><Relationship Id="rId5" Type="http://schemas.openxmlformats.org/officeDocument/2006/relationships/image" Target="../media/image3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13.xml"/><Relationship Id="rId5" Type="http://schemas.openxmlformats.org/officeDocument/2006/relationships/image" Target="../media/image44.png"/><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5"/>
          <p:cNvSpPr txBox="1">
            <a:spLocks noGrp="1"/>
          </p:cNvSpPr>
          <p:nvPr>
            <p:ph type="ctrTitle"/>
          </p:nvPr>
        </p:nvSpPr>
        <p:spPr>
          <a:xfrm>
            <a:off x="311700" y="697829"/>
            <a:ext cx="8520600" cy="1066200"/>
          </a:xfrm>
          <a:prstGeom prst="rect">
            <a:avLst/>
          </a:prstGeom>
        </p:spPr>
        <p:txBody>
          <a:bodyPr spcFirstLastPara="1" wrap="square" lIns="91425" tIns="91425" rIns="91425" bIns="91425" anchor="ctr" anchorCtr="0">
            <a:noAutofit/>
          </a:bodyPr>
          <a:lstStyle/>
          <a:p>
            <a:pPr lvl="0"/>
            <a:r>
              <a:rPr lang="en-US" sz="3200" dirty="0"/>
              <a:t>Active Learning </a:t>
            </a:r>
            <a:endParaRPr lang="en-GB" sz="3200" dirty="0"/>
          </a:p>
        </p:txBody>
      </p:sp>
      <p:sp>
        <p:nvSpPr>
          <p:cNvPr id="126" name="Google Shape;126;p25"/>
          <p:cNvSpPr txBox="1">
            <a:spLocks noGrp="1"/>
          </p:cNvSpPr>
          <p:nvPr>
            <p:ph type="subTitle" idx="1"/>
          </p:nvPr>
        </p:nvSpPr>
        <p:spPr>
          <a:xfrm>
            <a:off x="311700" y="2359245"/>
            <a:ext cx="8520600" cy="13431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000" dirty="0"/>
              <a:t>Yijun Liu</a:t>
            </a:r>
            <a:endParaRPr sz="1800" dirty="0"/>
          </a:p>
          <a:p>
            <a:pPr marL="0" lvl="0" indent="0" algn="ctr" rtl="0">
              <a:lnSpc>
                <a:spcPct val="115000"/>
              </a:lnSpc>
              <a:spcBef>
                <a:spcPts val="0"/>
              </a:spcBef>
              <a:spcAft>
                <a:spcPts val="0"/>
              </a:spcAft>
              <a:buNone/>
            </a:pPr>
            <a:r>
              <a:rPr lang="en-GB" sz="1800" dirty="0"/>
              <a:t>Department of Computer Science </a:t>
            </a:r>
            <a:endParaRPr sz="1800" dirty="0"/>
          </a:p>
          <a:p>
            <a:pPr marL="0" lvl="0" indent="0" algn="ctr" rtl="0">
              <a:lnSpc>
                <a:spcPct val="115000"/>
              </a:lnSpc>
              <a:spcBef>
                <a:spcPts val="0"/>
              </a:spcBef>
              <a:spcAft>
                <a:spcPts val="0"/>
              </a:spcAft>
              <a:buNone/>
            </a:pPr>
            <a:r>
              <a:rPr lang="en-GB" sz="1800" dirty="0"/>
              <a:t>University of Wyoming</a:t>
            </a:r>
            <a:endParaRPr sz="1800" dirty="0"/>
          </a:p>
        </p:txBody>
      </p:sp>
      <p:sp>
        <p:nvSpPr>
          <p:cNvPr id="2" name="文本框 0"/>
          <p:cNvSpPr txBox="1"/>
          <p:nvPr/>
        </p:nvSpPr>
        <p:spPr>
          <a:xfrm>
            <a:off x="444898" y="4487341"/>
            <a:ext cx="8555355" cy="246221"/>
          </a:xfrm>
          <a:prstGeom prst="rect">
            <a:avLst/>
          </a:prstGeom>
          <a:noFill/>
        </p:spPr>
        <p:txBody>
          <a:bodyPr wrap="square" rtlCol="0" anchor="t">
            <a:spAutoFit/>
          </a:bodyPr>
          <a:lstStyle/>
          <a:p>
            <a:r>
              <a:rPr lang="en-US" altLang="zh-CN" sz="1000" dirty="0"/>
              <a:t>Settles, Burr. "Active learning." Synthesis Lectures on Artificial Intelligence and Machine Learning 6.1 (2012): 1-114.</a:t>
            </a:r>
            <a:endParaRPr lang="zh-CN" altLang="en-US" sz="1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a:lnSpc>
                <a:spcPct val="100000"/>
              </a:lnSpc>
              <a:buClr>
                <a:srgbClr val="B7B7B7"/>
              </a:buClr>
            </a:pPr>
            <a:r>
              <a:rPr lang="en-US" sz="3200" dirty="0">
                <a:solidFill>
                  <a:srgbClr val="B7B7B7"/>
                </a:solidFill>
              </a:rPr>
              <a:t>Scenarios (Approaches to Querying)</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6771" y="1253668"/>
            <a:ext cx="5990458" cy="25955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p:cNvSpPr/>
          <p:nvPr/>
        </p:nvSpPr>
        <p:spPr>
          <a:xfrm>
            <a:off x="1691454" y="4039627"/>
            <a:ext cx="5052986" cy="338554"/>
          </a:xfrm>
          <a:prstGeom prst="rect">
            <a:avLst/>
          </a:prstGeom>
        </p:spPr>
        <p:txBody>
          <a:bodyPr wrap="none">
            <a:spAutoFit/>
          </a:bodyPr>
          <a:lstStyle/>
          <a:p>
            <a:r>
              <a:rPr lang="en-US" sz="1600" dirty="0"/>
              <a:t>Three Main Active Learning Scenarios (Settles, 2010)</a:t>
            </a:r>
          </a:p>
        </p:txBody>
      </p:sp>
    </p:spTree>
    <p:extLst>
      <p:ext uri="{BB962C8B-B14F-4D97-AF65-F5344CB8AC3E}">
        <p14:creationId xmlns:p14="http://schemas.microsoft.com/office/powerpoint/2010/main" val="32572787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a:lnSpc>
                <a:spcPct val="100000"/>
              </a:lnSpc>
              <a:buClr>
                <a:srgbClr val="B7B7B7"/>
              </a:buClr>
            </a:pPr>
            <a:r>
              <a:rPr lang="en-US" sz="3200" dirty="0">
                <a:solidFill>
                  <a:srgbClr val="B7B7B7"/>
                </a:solidFill>
              </a:rPr>
              <a:t>Membership Query Synthesis</a:t>
            </a:r>
          </a:p>
        </p:txBody>
      </p:sp>
      <p:sp>
        <p:nvSpPr>
          <p:cNvPr id="3" name="Rectangle 2"/>
          <p:cNvSpPr/>
          <p:nvPr/>
        </p:nvSpPr>
        <p:spPr>
          <a:xfrm>
            <a:off x="1095555" y="1319187"/>
            <a:ext cx="7487728" cy="2308324"/>
          </a:xfrm>
          <a:prstGeom prst="rect">
            <a:avLst/>
          </a:prstGeom>
        </p:spPr>
        <p:txBody>
          <a:bodyPr wrap="square">
            <a:spAutoFit/>
          </a:bodyPr>
          <a:lstStyle/>
          <a:p>
            <a:r>
              <a:rPr lang="en-US" sz="1600" dirty="0"/>
              <a:t>The learner may request labels for any unlabeled instance in the input space, including queries that the learner generates de </a:t>
            </a:r>
            <a:r>
              <a:rPr lang="en-US" sz="1600" dirty="0" smtClean="0"/>
              <a:t>novo</a:t>
            </a:r>
          </a:p>
          <a:p>
            <a:endParaRPr lang="en-US" sz="1600" dirty="0"/>
          </a:p>
          <a:p>
            <a:r>
              <a:rPr lang="en-US" sz="1600" dirty="0"/>
              <a:t>Pros:</a:t>
            </a:r>
          </a:p>
          <a:p>
            <a:r>
              <a:rPr lang="en-US" sz="1600" dirty="0"/>
              <a:t>Computationally tractable (for finite domains)</a:t>
            </a:r>
          </a:p>
          <a:p>
            <a:r>
              <a:rPr lang="en-US" sz="1600" dirty="0"/>
              <a:t>Can be extended to regression tasks</a:t>
            </a:r>
          </a:p>
          <a:p>
            <a:endParaRPr lang="en-US" sz="1600" dirty="0" smtClean="0"/>
          </a:p>
          <a:p>
            <a:r>
              <a:rPr lang="en-US" sz="1600" dirty="0" smtClean="0"/>
              <a:t>Cons</a:t>
            </a:r>
            <a:r>
              <a:rPr lang="en-US" sz="1600" dirty="0"/>
              <a:t>:</a:t>
            </a:r>
          </a:p>
          <a:p>
            <a:r>
              <a:rPr lang="en-US" sz="1600" dirty="0"/>
              <a:t>Human annotator may have difficulty interpreting and labeling arbitrary instances</a:t>
            </a:r>
          </a:p>
        </p:txBody>
      </p:sp>
    </p:spTree>
    <p:extLst>
      <p:ext uri="{BB962C8B-B14F-4D97-AF65-F5344CB8AC3E}">
        <p14:creationId xmlns:p14="http://schemas.microsoft.com/office/powerpoint/2010/main" val="15869380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a:lnSpc>
                <a:spcPct val="100000"/>
              </a:lnSpc>
              <a:buClr>
                <a:srgbClr val="B7B7B7"/>
              </a:buClr>
            </a:pPr>
            <a:r>
              <a:rPr lang="en-US" sz="3200" dirty="0">
                <a:solidFill>
                  <a:srgbClr val="B7B7B7"/>
                </a:solidFill>
              </a:rPr>
              <a:t>Stream-Based Selective Sampling</a:t>
            </a:r>
          </a:p>
        </p:txBody>
      </p:sp>
      <p:sp>
        <p:nvSpPr>
          <p:cNvPr id="2" name="Rectangle 1"/>
          <p:cNvSpPr/>
          <p:nvPr/>
        </p:nvSpPr>
        <p:spPr>
          <a:xfrm>
            <a:off x="1009290" y="1276272"/>
            <a:ext cx="7384211" cy="2554545"/>
          </a:xfrm>
          <a:prstGeom prst="rect">
            <a:avLst/>
          </a:prstGeom>
        </p:spPr>
        <p:txBody>
          <a:bodyPr wrap="square">
            <a:spAutoFit/>
          </a:bodyPr>
          <a:lstStyle/>
          <a:p>
            <a:r>
              <a:rPr lang="en-US" sz="1600" dirty="0" smtClean="0"/>
              <a:t>This </a:t>
            </a:r>
            <a:r>
              <a:rPr lang="en-US" sz="1600" dirty="0"/>
              <a:t>approach is called stream / sequential active learning, as each unlabeled instance is typically drawn one at a time from the data source, and the learner must decide whether to query or discard it. </a:t>
            </a:r>
            <a:endParaRPr lang="en-US" sz="1600" dirty="0" smtClean="0"/>
          </a:p>
          <a:p>
            <a:endParaRPr lang="en-US" sz="1600" dirty="0"/>
          </a:p>
          <a:p>
            <a:r>
              <a:rPr lang="en-US" sz="1600" dirty="0"/>
              <a:t>Pros:</a:t>
            </a:r>
          </a:p>
          <a:p>
            <a:r>
              <a:rPr lang="en-US" sz="1600" dirty="0"/>
              <a:t>Better to use when memory or processing power may be limited, as with mobile and embedded devices</a:t>
            </a:r>
            <a:r>
              <a:rPr lang="en-US" sz="1600" dirty="0" smtClean="0"/>
              <a:t>.</a:t>
            </a:r>
          </a:p>
          <a:p>
            <a:endParaRPr lang="en-US" sz="1600" dirty="0"/>
          </a:p>
          <a:p>
            <a:r>
              <a:rPr lang="en-US" sz="1600" dirty="0"/>
              <a:t>Cons:</a:t>
            </a:r>
          </a:p>
          <a:p>
            <a:r>
              <a:rPr lang="en-US" sz="1600" dirty="0"/>
              <a:t>The assumption that the unlabeled data is available free might not always hold.</a:t>
            </a:r>
          </a:p>
        </p:txBody>
      </p:sp>
    </p:spTree>
    <p:extLst>
      <p:ext uri="{BB962C8B-B14F-4D97-AF65-F5344CB8AC3E}">
        <p14:creationId xmlns:p14="http://schemas.microsoft.com/office/powerpoint/2010/main" val="30145822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a:lnSpc>
                <a:spcPct val="100000"/>
              </a:lnSpc>
              <a:buClr>
                <a:srgbClr val="B7B7B7"/>
              </a:buClr>
            </a:pPr>
            <a:r>
              <a:rPr lang="en-US" sz="3200" dirty="0">
                <a:solidFill>
                  <a:srgbClr val="B7B7B7"/>
                </a:solidFill>
              </a:rPr>
              <a:t>Pool-Based Sampling</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6516" y="1063229"/>
            <a:ext cx="5389132" cy="30853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p:cNvSpPr/>
          <p:nvPr/>
        </p:nvSpPr>
        <p:spPr>
          <a:xfrm>
            <a:off x="2670775" y="4324300"/>
            <a:ext cx="4302781" cy="307777"/>
          </a:xfrm>
          <a:prstGeom prst="rect">
            <a:avLst/>
          </a:prstGeom>
        </p:spPr>
        <p:txBody>
          <a:bodyPr wrap="none">
            <a:spAutoFit/>
          </a:bodyPr>
          <a:lstStyle/>
          <a:p>
            <a:r>
              <a:rPr lang="en-US" dirty="0"/>
              <a:t>The pool-based active learning cycle (Settles, 2010)</a:t>
            </a:r>
          </a:p>
        </p:txBody>
      </p:sp>
    </p:spTree>
    <p:extLst>
      <p:ext uri="{BB962C8B-B14F-4D97-AF65-F5344CB8AC3E}">
        <p14:creationId xmlns:p14="http://schemas.microsoft.com/office/powerpoint/2010/main" val="13977482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323740"/>
            <a:ext cx="8597408" cy="572700"/>
          </a:xfrm>
          <a:prstGeom prst="rect">
            <a:avLst/>
          </a:prstGeom>
        </p:spPr>
        <p:txBody>
          <a:bodyPr spcFirstLastPara="1" wrap="square" lIns="68575" tIns="68575" rIns="68575" bIns="68575" anchor="ctr" anchorCtr="0">
            <a:noAutofit/>
          </a:bodyPr>
          <a:lstStyle/>
          <a:p>
            <a:pPr lvl="0">
              <a:lnSpc>
                <a:spcPct val="100000"/>
              </a:lnSpc>
              <a:buClr>
                <a:srgbClr val="B7B7B7"/>
              </a:buClr>
            </a:pPr>
            <a:r>
              <a:rPr lang="en-US" sz="2500" dirty="0">
                <a:solidFill>
                  <a:srgbClr val="B7B7B7"/>
                </a:solidFill>
              </a:rPr>
              <a:t>Pool-Based Sampling</a:t>
            </a:r>
          </a:p>
        </p:txBody>
      </p:sp>
      <p:sp>
        <p:nvSpPr>
          <p:cNvPr id="3" name="Rectangle 2"/>
          <p:cNvSpPr/>
          <p:nvPr/>
        </p:nvSpPr>
        <p:spPr>
          <a:xfrm>
            <a:off x="1069260" y="1168332"/>
            <a:ext cx="7082287" cy="3293209"/>
          </a:xfrm>
          <a:prstGeom prst="rect">
            <a:avLst/>
          </a:prstGeom>
        </p:spPr>
        <p:txBody>
          <a:bodyPr wrap="square">
            <a:spAutoFit/>
          </a:bodyPr>
          <a:lstStyle/>
          <a:p>
            <a:r>
              <a:rPr lang="en-US" sz="1600" dirty="0"/>
              <a:t>It assumes that there is a small set of labeled data </a:t>
            </a:r>
            <a:r>
              <a:rPr lang="en-US" sz="1600" i="1" dirty="0"/>
              <a:t>L</a:t>
            </a:r>
            <a:r>
              <a:rPr lang="en-US" sz="1600" dirty="0"/>
              <a:t> and a large pool of unlabeled data </a:t>
            </a:r>
            <a:r>
              <a:rPr lang="en-US" sz="1600" i="1" dirty="0"/>
              <a:t>U</a:t>
            </a:r>
            <a:r>
              <a:rPr lang="en-US" sz="1600" dirty="0"/>
              <a:t> </a:t>
            </a:r>
            <a:r>
              <a:rPr lang="en-US" sz="1600" dirty="0" smtClean="0"/>
              <a:t>available. The </a:t>
            </a:r>
            <a:r>
              <a:rPr lang="en-US" sz="1600" dirty="0"/>
              <a:t>learner is supplied with a set of unlabeled examples from which it can selects queries</a:t>
            </a:r>
            <a:r>
              <a:rPr lang="en-US" sz="1600" dirty="0" smtClean="0"/>
              <a:t>.</a:t>
            </a:r>
          </a:p>
          <a:p>
            <a:endParaRPr lang="en-US" sz="1600" dirty="0"/>
          </a:p>
          <a:p>
            <a:r>
              <a:rPr lang="en-US" sz="1600" dirty="0"/>
              <a:t>Pros:</a:t>
            </a:r>
          </a:p>
          <a:p>
            <a:r>
              <a:rPr lang="en-US" sz="1600" dirty="0"/>
              <a:t>Probably the most widely used sampling method (text classification, information extraction, image classification, video classification, speech </a:t>
            </a:r>
            <a:r>
              <a:rPr lang="en-US" sz="1600" dirty="0" smtClean="0"/>
              <a:t>recognition)</a:t>
            </a:r>
            <a:endParaRPr lang="en-US" sz="1600" dirty="0"/>
          </a:p>
          <a:p>
            <a:r>
              <a:rPr lang="en-US" sz="1600" dirty="0"/>
              <a:t>Applied to many real-world </a:t>
            </a:r>
            <a:r>
              <a:rPr lang="en-US" sz="1600" dirty="0" smtClean="0"/>
              <a:t>tasks</a:t>
            </a:r>
          </a:p>
          <a:p>
            <a:endParaRPr lang="en-US" sz="1600" dirty="0"/>
          </a:p>
          <a:p>
            <a:r>
              <a:rPr lang="en-US" sz="1600" dirty="0"/>
              <a:t>Cons:</a:t>
            </a:r>
          </a:p>
          <a:p>
            <a:r>
              <a:rPr lang="en-US" sz="1600" dirty="0"/>
              <a:t>Computationally intensive</a:t>
            </a:r>
          </a:p>
          <a:p>
            <a:r>
              <a:rPr lang="en-US" sz="1600" dirty="0"/>
              <a:t>Needs to evaluate entire set at each iteration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323740"/>
            <a:ext cx="8520600" cy="572700"/>
          </a:xfrm>
          <a:prstGeom prst="rect">
            <a:avLst/>
          </a:prstGeom>
        </p:spPr>
        <p:txBody>
          <a:bodyPr spcFirstLastPara="1" wrap="square" lIns="68575" tIns="68575" rIns="68575" bIns="68575" anchor="ctr" anchorCtr="0">
            <a:noAutofit/>
          </a:bodyPr>
          <a:lstStyle/>
          <a:p>
            <a:pPr lvl="0">
              <a:lnSpc>
                <a:spcPct val="100000"/>
              </a:lnSpc>
              <a:buClr>
                <a:srgbClr val="B7B7B7"/>
              </a:buClr>
            </a:pPr>
            <a:r>
              <a:rPr lang="en-US" sz="2500" dirty="0">
                <a:solidFill>
                  <a:srgbClr val="B7B7B7"/>
                </a:solidFill>
              </a:rPr>
              <a:t>Query Strategy Frameworks</a:t>
            </a:r>
            <a:endParaRPr lang="en-GB" sz="2500" dirty="0">
              <a:solidFill>
                <a:srgbClr val="B7B7B7"/>
              </a:solidFill>
            </a:endParaRPr>
          </a:p>
        </p:txBody>
      </p:sp>
      <p:sp>
        <p:nvSpPr>
          <p:cNvPr id="9" name="2 Marcador de contenido"/>
          <p:cNvSpPr txBox="1">
            <a:spLocks/>
          </p:cNvSpPr>
          <p:nvPr/>
        </p:nvSpPr>
        <p:spPr>
          <a:xfrm>
            <a:off x="762000" y="1324155"/>
            <a:ext cx="7620000" cy="1496683"/>
          </a:xfrm>
          <a:prstGeom prst="rect">
            <a:avLst/>
          </a:prstGeom>
          <a:noFill/>
          <a:ln>
            <a:noFill/>
          </a:ln>
        </p:spPr>
        <p:txBody>
          <a:bodyPr spcFirstLastPara="1" wrap="square" lIns="68575" tIns="68575" rIns="68575" bIns="68575" anchor="t" anchorCtr="0"/>
          <a:lstStyle>
            <a:defPPr marR="0" lvl="0" algn="l" rtl="0">
              <a:lnSpc>
                <a:spcPct val="100000"/>
              </a:lnSpc>
              <a:spcBef>
                <a:spcPts val="0"/>
              </a:spcBef>
              <a:spcAft>
                <a:spcPts val="0"/>
              </a:spcAft>
            </a:defPPr>
            <a:lvl1pPr marL="457200" marR="0" lvl="0" indent="-317500" algn="l" rtl="0">
              <a:lnSpc>
                <a:spcPct val="90000"/>
              </a:lnSpc>
              <a:spcBef>
                <a:spcPts val="0"/>
              </a:spcBef>
              <a:spcAft>
                <a:spcPts val="0"/>
              </a:spcAft>
              <a:buClr>
                <a:schemeClr val="dk1"/>
              </a:buClr>
              <a:buSzPts val="14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90000"/>
              </a:lnSpc>
              <a:spcBef>
                <a:spcPts val="6400"/>
              </a:spcBef>
              <a:spcAft>
                <a:spcPts val="0"/>
              </a:spcAft>
              <a:buClr>
                <a:schemeClr val="dk1"/>
              </a:buClr>
              <a:buSzPts val="1100"/>
              <a:buFont typeface="Arial" panose="020B0604020202020204"/>
              <a:buChar char="○"/>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90000"/>
              </a:lnSpc>
              <a:spcBef>
                <a:spcPts val="5800"/>
              </a:spcBef>
              <a:spcAft>
                <a:spcPts val="0"/>
              </a:spcAft>
              <a:buClr>
                <a:schemeClr val="dk1"/>
              </a:buClr>
              <a:buSzPts val="11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90000"/>
              </a:lnSpc>
              <a:spcBef>
                <a:spcPts val="5800"/>
              </a:spcBef>
              <a:spcAft>
                <a:spcPts val="0"/>
              </a:spcAft>
              <a:buClr>
                <a:schemeClr val="dk1"/>
              </a:buClr>
              <a:buSzPts val="11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90000"/>
              </a:lnSpc>
              <a:spcBef>
                <a:spcPts val="5800"/>
              </a:spcBef>
              <a:spcAft>
                <a:spcPts val="0"/>
              </a:spcAft>
              <a:buClr>
                <a:schemeClr val="dk1"/>
              </a:buClr>
              <a:buSzPts val="11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90000"/>
              </a:lnSpc>
              <a:spcBef>
                <a:spcPts val="5800"/>
              </a:spcBef>
              <a:spcAft>
                <a:spcPts val="0"/>
              </a:spcAft>
              <a:buClr>
                <a:schemeClr val="dk1"/>
              </a:buClr>
              <a:buSzPts val="11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90000"/>
              </a:lnSpc>
              <a:spcBef>
                <a:spcPts val="5800"/>
              </a:spcBef>
              <a:spcAft>
                <a:spcPts val="0"/>
              </a:spcAft>
              <a:buClr>
                <a:schemeClr val="dk1"/>
              </a:buClr>
              <a:buSzPts val="11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90000"/>
              </a:lnSpc>
              <a:spcBef>
                <a:spcPts val="5800"/>
              </a:spcBef>
              <a:spcAft>
                <a:spcPts val="0"/>
              </a:spcAft>
              <a:buClr>
                <a:schemeClr val="dk1"/>
              </a:buClr>
              <a:buSzPts val="11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90000"/>
              </a:lnSpc>
              <a:spcBef>
                <a:spcPts val="5800"/>
              </a:spcBef>
              <a:spcAft>
                <a:spcPts val="1200"/>
              </a:spcAft>
              <a:buClr>
                <a:schemeClr val="dk1"/>
              </a:buClr>
              <a:buSzPts val="11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571500" indent="-457200">
              <a:buFont typeface="+mj-lt"/>
              <a:buAutoNum type="arabicPeriod"/>
            </a:pPr>
            <a:r>
              <a:rPr lang="en-US" sz="1600" dirty="0" smtClean="0"/>
              <a:t>Uncertainty Sampling</a:t>
            </a:r>
          </a:p>
          <a:p>
            <a:pPr marL="571500" indent="-457200">
              <a:buFont typeface="+mj-lt"/>
              <a:buAutoNum type="arabicPeriod"/>
            </a:pPr>
            <a:r>
              <a:rPr lang="en-US" sz="1600" dirty="0" smtClean="0"/>
              <a:t>Query-By-Committee</a:t>
            </a:r>
          </a:p>
          <a:p>
            <a:pPr marL="571500" indent="-457200">
              <a:buFont typeface="+mj-lt"/>
              <a:buAutoNum type="arabicPeriod"/>
            </a:pPr>
            <a:r>
              <a:rPr lang="en-US" sz="1600" dirty="0" smtClean="0"/>
              <a:t>Expected Model Change</a:t>
            </a:r>
          </a:p>
          <a:p>
            <a:pPr marL="571500" indent="-457200">
              <a:buFont typeface="+mj-lt"/>
              <a:buAutoNum type="arabicPeriod"/>
            </a:pPr>
            <a:r>
              <a:rPr lang="en-US" sz="1600" dirty="0" smtClean="0"/>
              <a:t>Expected Error Reduction</a:t>
            </a:r>
          </a:p>
          <a:p>
            <a:pPr marL="571500" indent="-457200">
              <a:buFont typeface="+mj-lt"/>
              <a:buAutoNum type="arabicPeriod"/>
            </a:pPr>
            <a:r>
              <a:rPr lang="en-US" sz="1600" dirty="0" smtClean="0"/>
              <a:t>Variance Reduction</a:t>
            </a:r>
          </a:p>
          <a:p>
            <a:pPr marL="571500" indent="-457200">
              <a:buFont typeface="+mj-lt"/>
              <a:buAutoNum type="arabicPeriod"/>
            </a:pPr>
            <a:r>
              <a:rPr lang="en-US" sz="1600" dirty="0" smtClean="0"/>
              <a:t>Density-Weighted Methods</a:t>
            </a:r>
            <a:endParaRPr lang="en-US" sz="1600" dirty="0"/>
          </a:p>
        </p:txBody>
      </p:sp>
    </p:spTree>
    <p:extLst>
      <p:ext uri="{BB962C8B-B14F-4D97-AF65-F5344CB8AC3E}">
        <p14:creationId xmlns:p14="http://schemas.microsoft.com/office/powerpoint/2010/main" val="25798016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323740"/>
            <a:ext cx="8520600" cy="572700"/>
          </a:xfrm>
          <a:prstGeom prst="rect">
            <a:avLst/>
          </a:prstGeom>
        </p:spPr>
        <p:txBody>
          <a:bodyPr spcFirstLastPara="1" wrap="square" lIns="68575" tIns="68575" rIns="68575" bIns="68575" anchor="ctr" anchorCtr="0">
            <a:noAutofit/>
          </a:bodyPr>
          <a:lstStyle/>
          <a:p>
            <a:pPr lvl="0">
              <a:lnSpc>
                <a:spcPct val="100000"/>
              </a:lnSpc>
              <a:buClr>
                <a:srgbClr val="B7B7B7"/>
              </a:buClr>
            </a:pPr>
            <a:r>
              <a:rPr lang="en-US" sz="2500" dirty="0">
                <a:solidFill>
                  <a:srgbClr val="B7B7B7"/>
                </a:solidFill>
              </a:rPr>
              <a:t>Uncertainty Sampling (I)</a:t>
            </a:r>
            <a:endParaRPr lang="en-GB" sz="2500" dirty="0">
              <a:solidFill>
                <a:srgbClr val="B7B7B7"/>
              </a:solidFill>
            </a:endParaRPr>
          </a:p>
        </p:txBody>
      </p:sp>
      <p:sp>
        <p:nvSpPr>
          <p:cNvPr id="2" name="Rectangle 1"/>
          <p:cNvSpPr/>
          <p:nvPr/>
        </p:nvSpPr>
        <p:spPr>
          <a:xfrm>
            <a:off x="1043796" y="1045436"/>
            <a:ext cx="7582619" cy="584775"/>
          </a:xfrm>
          <a:prstGeom prst="rect">
            <a:avLst/>
          </a:prstGeom>
        </p:spPr>
        <p:txBody>
          <a:bodyPr wrap="square">
            <a:spAutoFit/>
          </a:bodyPr>
          <a:lstStyle/>
          <a:p>
            <a:r>
              <a:rPr lang="en-US" sz="1600" dirty="0"/>
              <a:t>An active learner queries the instances about which it is least certain how to label (e.g. closest to the decision boundary)</a:t>
            </a: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5420" y="1742535"/>
            <a:ext cx="2727604" cy="21693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2 Marcador de contenido"/>
          <p:cNvSpPr txBox="1">
            <a:spLocks/>
          </p:cNvSpPr>
          <p:nvPr/>
        </p:nvSpPr>
        <p:spPr>
          <a:xfrm>
            <a:off x="3014932" y="2827217"/>
            <a:ext cx="1082615" cy="563835"/>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n-US" sz="1400" dirty="0" smtClean="0"/>
              <a:t>closest to </a:t>
            </a:r>
          </a:p>
          <a:p>
            <a:pPr marL="114300" indent="0">
              <a:buNone/>
            </a:pPr>
            <a:r>
              <a:rPr lang="en-US" sz="1400" dirty="0" smtClean="0"/>
              <a:t>boundary</a:t>
            </a:r>
            <a:endParaRPr lang="en-US" sz="1400" dirty="0"/>
          </a:p>
        </p:txBody>
      </p:sp>
      <p:cxnSp>
        <p:nvCxnSpPr>
          <p:cNvPr id="8" name="4 Conector recto de flecha"/>
          <p:cNvCxnSpPr/>
          <p:nvPr/>
        </p:nvCxnSpPr>
        <p:spPr>
          <a:xfrm flipV="1">
            <a:off x="3868947" y="2757335"/>
            <a:ext cx="457200" cy="3667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 name="Rectangle 2"/>
          <p:cNvSpPr/>
          <p:nvPr/>
        </p:nvSpPr>
        <p:spPr>
          <a:xfrm>
            <a:off x="1043796" y="4040100"/>
            <a:ext cx="7215996" cy="338554"/>
          </a:xfrm>
          <a:prstGeom prst="rect">
            <a:avLst/>
          </a:prstGeom>
        </p:spPr>
        <p:txBody>
          <a:bodyPr wrap="square">
            <a:spAutoFit/>
          </a:bodyPr>
          <a:lstStyle/>
          <a:p>
            <a:r>
              <a:rPr lang="en-US" sz="1600" dirty="0"/>
              <a:t>Basically there are 3 strategies: least confident, margin sampling and entropy</a:t>
            </a:r>
          </a:p>
        </p:txBody>
      </p:sp>
    </p:spTree>
    <p:extLst>
      <p:ext uri="{BB962C8B-B14F-4D97-AF65-F5344CB8AC3E}">
        <p14:creationId xmlns:p14="http://schemas.microsoft.com/office/powerpoint/2010/main" val="3633860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323740"/>
            <a:ext cx="8520600" cy="572700"/>
          </a:xfrm>
          <a:prstGeom prst="rect">
            <a:avLst/>
          </a:prstGeom>
        </p:spPr>
        <p:txBody>
          <a:bodyPr spcFirstLastPara="1" wrap="square" lIns="68575" tIns="68575" rIns="68575" bIns="68575" anchor="ctr" anchorCtr="0">
            <a:noAutofit/>
          </a:bodyPr>
          <a:lstStyle/>
          <a:p>
            <a:pPr lvl="0">
              <a:lnSpc>
                <a:spcPct val="100000"/>
              </a:lnSpc>
              <a:buClr>
                <a:srgbClr val="B7B7B7"/>
              </a:buClr>
            </a:pPr>
            <a:r>
              <a:rPr lang="en-US" sz="2500" dirty="0">
                <a:solidFill>
                  <a:srgbClr val="B7B7B7"/>
                </a:solidFill>
              </a:rPr>
              <a:t>Uncertainty Sampling (</a:t>
            </a:r>
            <a:r>
              <a:rPr lang="en-US" sz="2500" dirty="0" smtClean="0">
                <a:solidFill>
                  <a:srgbClr val="B7B7B7"/>
                </a:solidFill>
              </a:rPr>
              <a:t>II)</a:t>
            </a:r>
            <a:endParaRPr lang="en-GB" sz="2500" dirty="0">
              <a:solidFill>
                <a:srgbClr val="B7B7B7"/>
              </a:solidFill>
            </a:endParaRPr>
          </a:p>
        </p:txBody>
      </p:sp>
      <p:sp>
        <p:nvSpPr>
          <p:cNvPr id="2" name="Rectangle 1"/>
          <p:cNvSpPr/>
          <p:nvPr/>
        </p:nvSpPr>
        <p:spPr>
          <a:xfrm>
            <a:off x="664235" y="1155414"/>
            <a:ext cx="7686136" cy="2800767"/>
          </a:xfrm>
          <a:prstGeom prst="rect">
            <a:avLst/>
          </a:prstGeom>
        </p:spPr>
        <p:txBody>
          <a:bodyPr wrap="square">
            <a:spAutoFit/>
          </a:bodyPr>
          <a:lstStyle/>
          <a:p>
            <a:r>
              <a:rPr lang="en-US" sz="1600" dirty="0"/>
              <a:t>For problems with three or more class labels: it might query the instances whose prediction is the </a:t>
            </a:r>
            <a:r>
              <a:rPr lang="en-US" sz="1600" u="sng" dirty="0"/>
              <a:t>least confident</a:t>
            </a:r>
            <a:endParaRPr lang="en-US" sz="1600" dirty="0"/>
          </a:p>
          <a:p>
            <a:r>
              <a:rPr lang="en-US" sz="1600" dirty="0"/>
              <a:t>The uncertainty measure:</a:t>
            </a:r>
          </a:p>
          <a:p>
            <a:endParaRPr lang="en-US" sz="1600" dirty="0"/>
          </a:p>
          <a:p>
            <a:endParaRPr lang="en-US" sz="1600" dirty="0"/>
          </a:p>
          <a:p>
            <a:r>
              <a:rPr lang="en-US" sz="1600" dirty="0"/>
              <a:t>Where                                     </a:t>
            </a:r>
            <a:r>
              <a:rPr lang="en-US" sz="1600" dirty="0" smtClean="0"/>
              <a:t> is </a:t>
            </a:r>
            <a:r>
              <a:rPr lang="en-US" sz="1600" dirty="0"/>
              <a:t>the class label with highest posterior probability under model </a:t>
            </a:r>
            <a:r>
              <a:rPr lang="el-GR" sz="1600" dirty="0"/>
              <a:t>θ</a:t>
            </a:r>
            <a:endParaRPr lang="en-US" sz="1600" dirty="0"/>
          </a:p>
          <a:p>
            <a:r>
              <a:rPr lang="en-US" sz="1600" dirty="0"/>
              <a:t>Pros:</a:t>
            </a:r>
          </a:p>
          <a:p>
            <a:pPr lvl="1"/>
            <a:r>
              <a:rPr lang="en-US" sz="1600" dirty="0"/>
              <a:t>Appropriate if the objective function is to reduce classification error</a:t>
            </a:r>
          </a:p>
          <a:p>
            <a:r>
              <a:rPr lang="en-US" sz="1600" dirty="0"/>
              <a:t>Cons:</a:t>
            </a:r>
          </a:p>
          <a:p>
            <a:pPr lvl="1"/>
            <a:r>
              <a:rPr lang="en-US" sz="1600" dirty="0"/>
              <a:t>This strategy only considers information about the most probable label</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8223" y="1825012"/>
            <a:ext cx="2738437" cy="4718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 name="Picture 2"/>
          <p:cNvPicPr>
            <a:picLocks noChangeAspect="1"/>
          </p:cNvPicPr>
          <p:nvPr/>
        </p:nvPicPr>
        <p:blipFill>
          <a:blip r:embed="rId4"/>
          <a:stretch>
            <a:fillRect/>
          </a:stretch>
        </p:blipFill>
        <p:spPr>
          <a:xfrm>
            <a:off x="1483744" y="2417861"/>
            <a:ext cx="1959932" cy="275872"/>
          </a:xfrm>
          <a:prstGeom prst="rect">
            <a:avLst/>
          </a:prstGeom>
        </p:spPr>
      </p:pic>
    </p:spTree>
    <p:extLst>
      <p:ext uri="{BB962C8B-B14F-4D97-AF65-F5344CB8AC3E}">
        <p14:creationId xmlns:p14="http://schemas.microsoft.com/office/powerpoint/2010/main" val="298506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323740"/>
            <a:ext cx="8520600" cy="572700"/>
          </a:xfrm>
          <a:prstGeom prst="rect">
            <a:avLst/>
          </a:prstGeom>
        </p:spPr>
        <p:txBody>
          <a:bodyPr spcFirstLastPara="1" wrap="square" lIns="68575" tIns="68575" rIns="68575" bIns="68575" anchor="ctr" anchorCtr="0">
            <a:noAutofit/>
          </a:bodyPr>
          <a:lstStyle/>
          <a:p>
            <a:pPr lvl="0">
              <a:lnSpc>
                <a:spcPct val="100000"/>
              </a:lnSpc>
              <a:buClr>
                <a:srgbClr val="B7B7B7"/>
              </a:buClr>
            </a:pPr>
            <a:r>
              <a:rPr lang="en-US" sz="2500" dirty="0">
                <a:solidFill>
                  <a:srgbClr val="B7B7B7"/>
                </a:solidFill>
              </a:rPr>
              <a:t>Uncertainty Sampling (III)</a:t>
            </a:r>
            <a:endParaRPr lang="en-GB" sz="2500" dirty="0">
              <a:solidFill>
                <a:srgbClr val="B7B7B7"/>
              </a:solidFill>
            </a:endParaRPr>
          </a:p>
        </p:txBody>
      </p:sp>
      <p:sp>
        <p:nvSpPr>
          <p:cNvPr id="2" name="Rectangle 1"/>
          <p:cNvSpPr/>
          <p:nvPr/>
        </p:nvSpPr>
        <p:spPr>
          <a:xfrm>
            <a:off x="979098" y="1064815"/>
            <a:ext cx="7185804" cy="3293209"/>
          </a:xfrm>
          <a:prstGeom prst="rect">
            <a:avLst/>
          </a:prstGeom>
        </p:spPr>
        <p:txBody>
          <a:bodyPr wrap="square">
            <a:spAutoFit/>
          </a:bodyPr>
          <a:lstStyle/>
          <a:p>
            <a:r>
              <a:rPr lang="en-US" sz="1600" dirty="0"/>
              <a:t>Partial solution: margin sampling:</a:t>
            </a:r>
          </a:p>
          <a:p>
            <a:endParaRPr lang="en-US" sz="1600" dirty="0"/>
          </a:p>
          <a:p>
            <a:endParaRPr lang="en-US" sz="1600" dirty="0"/>
          </a:p>
          <a:p>
            <a:endParaRPr lang="en-US" sz="1600" dirty="0" smtClean="0"/>
          </a:p>
          <a:p>
            <a:r>
              <a:rPr lang="en-US" sz="1600" dirty="0" smtClean="0"/>
              <a:t>where       </a:t>
            </a:r>
            <a:r>
              <a:rPr lang="en-US" sz="1600" dirty="0"/>
              <a:t>and       are the first and second most probable class labels under the model</a:t>
            </a:r>
          </a:p>
          <a:p>
            <a:r>
              <a:rPr lang="en-US" sz="1600" dirty="0"/>
              <a:t>Pros:</a:t>
            </a:r>
          </a:p>
          <a:p>
            <a:r>
              <a:rPr lang="en-US" sz="1600" dirty="0"/>
              <a:t>Corrects the least confident strategy by incorporating the posterior of the second most likely label</a:t>
            </a:r>
          </a:p>
          <a:p>
            <a:r>
              <a:rPr lang="en-US" sz="1600" dirty="0"/>
              <a:t>Appropriate if the objective function is to reduce classification error</a:t>
            </a:r>
          </a:p>
          <a:p>
            <a:r>
              <a:rPr lang="en-US" sz="1600" dirty="0"/>
              <a:t>Cons:</a:t>
            </a:r>
          </a:p>
          <a:p>
            <a:r>
              <a:rPr lang="en-US" sz="1600" dirty="0"/>
              <a:t>For problems with very large label sets, it still ignores the output distribution for the remaining classes</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5059" y="1568025"/>
            <a:ext cx="3387126" cy="5077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1601" y="2075731"/>
            <a:ext cx="223264" cy="2560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4234" y="2075731"/>
            <a:ext cx="236989" cy="2302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8615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2" name="Google Shape;152;p28"/>
          <p:cNvSpPr txBox="1">
            <a:spLocks noGrp="1"/>
          </p:cNvSpPr>
          <p:nvPr>
            <p:ph type="title"/>
          </p:nvPr>
        </p:nvSpPr>
        <p:spPr>
          <a:xfrm>
            <a:off x="521425" y="294064"/>
            <a:ext cx="7297114" cy="572700"/>
          </a:xfrm>
          <a:prstGeom prst="rect">
            <a:avLst/>
          </a:prstGeom>
        </p:spPr>
        <p:txBody>
          <a:bodyPr spcFirstLastPara="1" wrap="square" lIns="68575" tIns="68575" rIns="68575" bIns="68575" anchor="ctr" anchorCtr="0">
            <a:noAutofit/>
          </a:bodyPr>
          <a:lstStyle/>
          <a:p>
            <a:pPr lvl="0">
              <a:lnSpc>
                <a:spcPct val="100000"/>
              </a:lnSpc>
              <a:buClr>
                <a:srgbClr val="B7B7B7"/>
              </a:buClr>
            </a:pPr>
            <a:r>
              <a:rPr lang="en-US" sz="2500" dirty="0">
                <a:solidFill>
                  <a:srgbClr val="B7B7B7"/>
                </a:solidFill>
              </a:rPr>
              <a:t>Uncertainty Sampling (IV)</a:t>
            </a:r>
          </a:p>
        </p:txBody>
      </p:sp>
      <p:sp>
        <p:nvSpPr>
          <p:cNvPr id="2" name="Rectangle 1"/>
          <p:cNvSpPr/>
          <p:nvPr/>
        </p:nvSpPr>
        <p:spPr>
          <a:xfrm>
            <a:off x="845387" y="1129623"/>
            <a:ext cx="7660257" cy="2800767"/>
          </a:xfrm>
          <a:prstGeom prst="rect">
            <a:avLst/>
          </a:prstGeom>
        </p:spPr>
        <p:txBody>
          <a:bodyPr wrap="square">
            <a:spAutoFit/>
          </a:bodyPr>
          <a:lstStyle/>
          <a:p>
            <a:r>
              <a:rPr lang="en-US" sz="1600" dirty="0"/>
              <a:t>Solution: Entropy</a:t>
            </a:r>
          </a:p>
          <a:p>
            <a:endParaRPr lang="en-US" sz="1600" dirty="0"/>
          </a:p>
          <a:p>
            <a:endParaRPr lang="en-US" sz="1600" dirty="0"/>
          </a:p>
          <a:p>
            <a:endParaRPr lang="en-US" sz="1600" dirty="0"/>
          </a:p>
          <a:p>
            <a:r>
              <a:rPr lang="en-US" sz="1600" dirty="0"/>
              <a:t>Where       ranges over all possible labeling</a:t>
            </a:r>
          </a:p>
          <a:p>
            <a:r>
              <a:rPr lang="en-US" sz="1600" dirty="0"/>
              <a:t>Entropy is an information-theoretic measure that represents the amount of information needed to “encode” a distribution</a:t>
            </a:r>
          </a:p>
          <a:p>
            <a:r>
              <a:rPr lang="en-US" sz="1600" dirty="0"/>
              <a:t>Pro:</a:t>
            </a:r>
          </a:p>
          <a:p>
            <a:r>
              <a:rPr lang="en-US" sz="1600" dirty="0"/>
              <a:t>Generalizes easily the strategy for probabilistic multi-label classifiers and for more complex structured instances (e.g. sequences, trees)</a:t>
            </a:r>
          </a:p>
          <a:p>
            <a:r>
              <a:rPr lang="en-US" sz="1600" dirty="0"/>
              <a:t>Appropriate if the objective function is to minimize log-loss</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0837" y="1536850"/>
            <a:ext cx="3232928" cy="4910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8908" y="2156605"/>
            <a:ext cx="248762" cy="2230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43289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4" name="文本框 3"/>
          <p:cNvSpPr txBox="1"/>
          <p:nvPr/>
        </p:nvSpPr>
        <p:spPr>
          <a:xfrm>
            <a:off x="627385" y="1720029"/>
            <a:ext cx="5166799" cy="461665"/>
          </a:xfrm>
          <a:prstGeom prst="rect">
            <a:avLst/>
          </a:prstGeom>
          <a:noFill/>
        </p:spPr>
        <p:txBody>
          <a:bodyPr wrap="none" rtlCol="0" anchor="t">
            <a:spAutoFit/>
          </a:bodyPr>
          <a:lstStyle/>
          <a:p>
            <a:r>
              <a:rPr lang="en-GB" sz="2400" dirty="0">
                <a:sym typeface="+mn-ea"/>
              </a:rPr>
              <a:t>Scenarios (Approaches to Querying</a:t>
            </a:r>
            <a:r>
              <a:rPr lang="en-GB" sz="2400" dirty="0" smtClean="0">
                <a:sym typeface="+mn-ea"/>
              </a:rPr>
              <a:t>)</a:t>
            </a:r>
            <a:endParaRPr lang="en-GB" sz="2400" dirty="0">
              <a:sym typeface="+mn-ea"/>
            </a:endParaRPr>
          </a:p>
        </p:txBody>
      </p:sp>
      <p:sp>
        <p:nvSpPr>
          <p:cNvPr id="6" name="文本框 5"/>
          <p:cNvSpPr txBox="1"/>
          <p:nvPr/>
        </p:nvSpPr>
        <p:spPr>
          <a:xfrm>
            <a:off x="628828" y="974214"/>
            <a:ext cx="1794081" cy="461665"/>
          </a:xfrm>
          <a:prstGeom prst="rect">
            <a:avLst/>
          </a:prstGeom>
          <a:noFill/>
        </p:spPr>
        <p:txBody>
          <a:bodyPr wrap="none" rtlCol="0" anchor="t">
            <a:spAutoFit/>
          </a:bodyPr>
          <a:lstStyle/>
          <a:p>
            <a:r>
              <a:rPr lang="en-US" altLang="en-GB" sz="2400" dirty="0">
                <a:sym typeface="+mn-ea"/>
              </a:rPr>
              <a:t>Introduction</a:t>
            </a:r>
          </a:p>
        </p:txBody>
      </p:sp>
      <p:sp>
        <p:nvSpPr>
          <p:cNvPr id="7" name="文本框 6"/>
          <p:cNvSpPr txBox="1"/>
          <p:nvPr/>
        </p:nvSpPr>
        <p:spPr>
          <a:xfrm>
            <a:off x="627385" y="2465844"/>
            <a:ext cx="4118435" cy="461665"/>
          </a:xfrm>
          <a:prstGeom prst="rect">
            <a:avLst/>
          </a:prstGeom>
          <a:noFill/>
        </p:spPr>
        <p:txBody>
          <a:bodyPr wrap="none" rtlCol="0" anchor="t">
            <a:spAutoFit/>
          </a:bodyPr>
          <a:lstStyle/>
          <a:p>
            <a:r>
              <a:rPr lang="en-US" altLang="en-GB" sz="2400" dirty="0">
                <a:sym typeface="+mn-ea"/>
              </a:rPr>
              <a:t>Query Strategy Frameworks </a:t>
            </a:r>
          </a:p>
        </p:txBody>
      </p:sp>
      <p:sp>
        <p:nvSpPr>
          <p:cNvPr id="8" name="文本框 7"/>
          <p:cNvSpPr txBox="1"/>
          <p:nvPr/>
        </p:nvSpPr>
        <p:spPr>
          <a:xfrm>
            <a:off x="627385" y="3266827"/>
            <a:ext cx="1143262" cy="461665"/>
          </a:xfrm>
          <a:prstGeom prst="rect">
            <a:avLst/>
          </a:prstGeom>
          <a:noFill/>
        </p:spPr>
        <p:txBody>
          <a:bodyPr wrap="none" rtlCol="0" anchor="t">
            <a:spAutoFit/>
          </a:bodyPr>
          <a:lstStyle/>
          <a:p>
            <a:r>
              <a:rPr lang="en-US" sz="2400" dirty="0" smtClean="0">
                <a:sym typeface="+mn-ea"/>
              </a:rPr>
              <a:t>Theory</a:t>
            </a:r>
            <a:endParaRPr lang="en-US" sz="2400" dirty="0">
              <a:sym typeface="+mn-ea"/>
            </a:endParaRPr>
          </a:p>
        </p:txBody>
      </p:sp>
      <p:sp>
        <p:nvSpPr>
          <p:cNvPr id="3" name="文本框 2"/>
          <p:cNvSpPr txBox="1"/>
          <p:nvPr/>
        </p:nvSpPr>
        <p:spPr>
          <a:xfrm>
            <a:off x="627385" y="4067810"/>
            <a:ext cx="1710725" cy="461665"/>
          </a:xfrm>
          <a:prstGeom prst="rect">
            <a:avLst/>
          </a:prstGeom>
          <a:noFill/>
        </p:spPr>
        <p:txBody>
          <a:bodyPr wrap="none" rtlCol="0" anchor="t">
            <a:spAutoFit/>
          </a:bodyPr>
          <a:lstStyle/>
          <a:p>
            <a:r>
              <a:rPr lang="en-US" altLang="zh-CN" sz="2400" dirty="0" smtClean="0">
                <a:sym typeface="+mn-ea"/>
              </a:rPr>
              <a:t>Conclusion</a:t>
            </a:r>
            <a:endParaRPr lang="zh-CN" altLang="en-US" sz="2400" dirty="0"/>
          </a:p>
        </p:txBody>
      </p:sp>
      <p:sp>
        <p:nvSpPr>
          <p:cNvPr id="9" name="Google Shape;131;p26"/>
          <p:cNvSpPr txBox="1">
            <a:spLocks/>
          </p:cNvSpPr>
          <p:nvPr/>
        </p:nvSpPr>
        <p:spPr>
          <a:xfrm>
            <a:off x="311700" y="296435"/>
            <a:ext cx="8520600" cy="572700"/>
          </a:xfrm>
          <a:prstGeom prst="rect">
            <a:avLst/>
          </a:prstGeom>
          <a:noFill/>
          <a:ln>
            <a:noFill/>
          </a:ln>
        </p:spPr>
        <p:txBody>
          <a:bodyPr spcFirstLastPara="1" wrap="square" lIns="68575" tIns="68575" rIns="68575" bIns="6857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5200"/>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l">
              <a:buClr>
                <a:srgbClr val="B7B7B7"/>
              </a:buClr>
            </a:pPr>
            <a:r>
              <a:rPr lang="en-GB" sz="3000" dirty="0">
                <a:solidFill>
                  <a:srgbClr val="B7B7B7"/>
                </a:solidFill>
              </a:rPr>
              <a:t>Outline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2" name="Google Shape;152;p28"/>
          <p:cNvSpPr txBox="1">
            <a:spLocks noGrp="1"/>
          </p:cNvSpPr>
          <p:nvPr>
            <p:ph type="title"/>
          </p:nvPr>
        </p:nvSpPr>
        <p:spPr>
          <a:xfrm>
            <a:off x="521425" y="294064"/>
            <a:ext cx="7297114" cy="572700"/>
          </a:xfrm>
          <a:prstGeom prst="rect">
            <a:avLst/>
          </a:prstGeom>
        </p:spPr>
        <p:txBody>
          <a:bodyPr spcFirstLastPara="1" wrap="square" lIns="68575" tIns="68575" rIns="68575" bIns="68575" anchor="ctr" anchorCtr="0">
            <a:noAutofit/>
          </a:bodyPr>
          <a:lstStyle/>
          <a:p>
            <a:pPr lvl="0">
              <a:lnSpc>
                <a:spcPct val="100000"/>
              </a:lnSpc>
              <a:buClr>
                <a:srgbClr val="B7B7B7"/>
              </a:buClr>
            </a:pPr>
            <a:r>
              <a:rPr lang="en-US" sz="2500" dirty="0">
                <a:solidFill>
                  <a:srgbClr val="B7B7B7"/>
                </a:solidFill>
              </a:rPr>
              <a:t>Query-By-Committee (I)</a:t>
            </a:r>
          </a:p>
        </p:txBody>
      </p:sp>
      <p:sp>
        <p:nvSpPr>
          <p:cNvPr id="3" name="Rectangle 2"/>
          <p:cNvSpPr/>
          <p:nvPr/>
        </p:nvSpPr>
        <p:spPr>
          <a:xfrm>
            <a:off x="1147313" y="1215668"/>
            <a:ext cx="7280694" cy="2554545"/>
          </a:xfrm>
          <a:prstGeom prst="rect">
            <a:avLst/>
          </a:prstGeom>
        </p:spPr>
        <p:txBody>
          <a:bodyPr wrap="square">
            <a:spAutoFit/>
          </a:bodyPr>
          <a:lstStyle/>
          <a:p>
            <a:r>
              <a:rPr lang="en-US" sz="1600" dirty="0"/>
              <a:t>The QBC approach involves maintaining a committee C of models which are all trained on the current labeled set L, but represent competing </a:t>
            </a:r>
            <a:r>
              <a:rPr lang="en-US" sz="1600" dirty="0" smtClean="0"/>
              <a:t>hypotheses</a:t>
            </a:r>
          </a:p>
          <a:p>
            <a:endParaRPr lang="en-US" sz="1600" dirty="0"/>
          </a:p>
          <a:p>
            <a:r>
              <a:rPr lang="en-US" sz="1600" dirty="0"/>
              <a:t>Each committee member votes on the labeling of query </a:t>
            </a:r>
            <a:r>
              <a:rPr lang="en-US" sz="1600" dirty="0" smtClean="0"/>
              <a:t>candidates</a:t>
            </a:r>
          </a:p>
          <a:p>
            <a:endParaRPr lang="en-US" sz="1600" dirty="0"/>
          </a:p>
          <a:p>
            <a:r>
              <a:rPr lang="en-US" sz="1600" dirty="0"/>
              <a:t>Pick the instances generating the most disagreement among </a:t>
            </a:r>
            <a:r>
              <a:rPr lang="en-US" sz="1600" dirty="0" smtClean="0"/>
              <a:t>hypotheses</a:t>
            </a:r>
          </a:p>
          <a:p>
            <a:endParaRPr lang="en-US" sz="1600" dirty="0"/>
          </a:p>
          <a:p>
            <a:r>
              <a:rPr lang="en-US" sz="1600" dirty="0"/>
              <a:t>Goal of QBC: minimize the version space (the set of hypotheses that are consistent with the current labeled trained data L), to constrain the size of this space as much as possible with a few labeled instances as possible</a:t>
            </a:r>
          </a:p>
        </p:txBody>
      </p:sp>
    </p:spTree>
    <p:extLst>
      <p:ext uri="{BB962C8B-B14F-4D97-AF65-F5344CB8AC3E}">
        <p14:creationId xmlns:p14="http://schemas.microsoft.com/office/powerpoint/2010/main" val="2781789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2" name="Google Shape;152;p28"/>
          <p:cNvSpPr txBox="1">
            <a:spLocks noGrp="1"/>
          </p:cNvSpPr>
          <p:nvPr>
            <p:ph type="title"/>
          </p:nvPr>
        </p:nvSpPr>
        <p:spPr>
          <a:xfrm>
            <a:off x="521425" y="294064"/>
            <a:ext cx="7297114" cy="572700"/>
          </a:xfrm>
          <a:prstGeom prst="rect">
            <a:avLst/>
          </a:prstGeom>
        </p:spPr>
        <p:txBody>
          <a:bodyPr spcFirstLastPara="1" wrap="square" lIns="68575" tIns="68575" rIns="68575" bIns="68575" anchor="ctr" anchorCtr="0">
            <a:noAutofit/>
          </a:bodyPr>
          <a:lstStyle/>
          <a:p>
            <a:pPr lvl="0">
              <a:lnSpc>
                <a:spcPct val="100000"/>
              </a:lnSpc>
              <a:buClr>
                <a:srgbClr val="B7B7B7"/>
              </a:buClr>
            </a:pPr>
            <a:r>
              <a:rPr lang="en-US" sz="2500" dirty="0">
                <a:solidFill>
                  <a:srgbClr val="B7B7B7"/>
                </a:solidFill>
              </a:rPr>
              <a:t>Query-By-Committee (II)</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2867" y="3056938"/>
            <a:ext cx="4337650" cy="16422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ectangle 1"/>
          <p:cNvSpPr/>
          <p:nvPr/>
        </p:nvSpPr>
        <p:spPr>
          <a:xfrm>
            <a:off x="672861" y="1135861"/>
            <a:ext cx="8013938" cy="1569660"/>
          </a:xfrm>
          <a:prstGeom prst="rect">
            <a:avLst/>
          </a:prstGeom>
        </p:spPr>
        <p:txBody>
          <a:bodyPr wrap="square">
            <a:spAutoFit/>
          </a:bodyPr>
          <a:lstStyle/>
          <a:p>
            <a:r>
              <a:rPr lang="en-US" sz="1600" dirty="0"/>
              <a:t>Version space examples for (a) linear and (b) axis-parallel box classifiers. All hypotheses are consistent with the labeled training data in L (as indicated by shaded polygons), but each represents a different model in the version space</a:t>
            </a:r>
          </a:p>
          <a:p>
            <a:r>
              <a:rPr lang="en-US" sz="1600" dirty="0"/>
              <a:t>To implement a QBC selection algorithm:</a:t>
            </a:r>
          </a:p>
          <a:p>
            <a:r>
              <a:rPr lang="en-US" sz="1600" dirty="0"/>
              <a:t>Construct a committee of models that represent different regions of the version space</a:t>
            </a:r>
          </a:p>
          <a:p>
            <a:r>
              <a:rPr lang="en-US" sz="1600" dirty="0"/>
              <a:t>Have some measure of disagreement among committee members</a:t>
            </a:r>
          </a:p>
        </p:txBody>
      </p:sp>
    </p:spTree>
    <p:extLst>
      <p:ext uri="{BB962C8B-B14F-4D97-AF65-F5344CB8AC3E}">
        <p14:creationId xmlns:p14="http://schemas.microsoft.com/office/powerpoint/2010/main" val="25462702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2" name="Google Shape;152;p28"/>
          <p:cNvSpPr txBox="1">
            <a:spLocks noGrp="1"/>
          </p:cNvSpPr>
          <p:nvPr>
            <p:ph type="title"/>
          </p:nvPr>
        </p:nvSpPr>
        <p:spPr>
          <a:xfrm>
            <a:off x="504172" y="359117"/>
            <a:ext cx="7297114" cy="572700"/>
          </a:xfrm>
          <a:prstGeom prst="rect">
            <a:avLst/>
          </a:prstGeom>
        </p:spPr>
        <p:txBody>
          <a:bodyPr spcFirstLastPara="1" wrap="square" lIns="68575" tIns="68575" rIns="68575" bIns="68575" anchor="ctr" anchorCtr="0">
            <a:noAutofit/>
          </a:bodyPr>
          <a:lstStyle/>
          <a:p>
            <a:pPr lvl="0">
              <a:lnSpc>
                <a:spcPct val="100000"/>
              </a:lnSpc>
              <a:buClr>
                <a:srgbClr val="B7B7B7"/>
              </a:buClr>
            </a:pPr>
            <a:r>
              <a:rPr lang="en-US" sz="2500" dirty="0">
                <a:solidFill>
                  <a:srgbClr val="B7B7B7"/>
                </a:solidFill>
              </a:rPr>
              <a:t>Query-By-Committee (III)</a:t>
            </a:r>
          </a:p>
        </p:txBody>
      </p:sp>
      <p:sp>
        <p:nvSpPr>
          <p:cNvPr id="2" name="Rectangle 1"/>
          <p:cNvSpPr/>
          <p:nvPr/>
        </p:nvSpPr>
        <p:spPr>
          <a:xfrm>
            <a:off x="1115683" y="1249287"/>
            <a:ext cx="7147459" cy="2308324"/>
          </a:xfrm>
          <a:prstGeom prst="rect">
            <a:avLst/>
          </a:prstGeom>
        </p:spPr>
        <p:txBody>
          <a:bodyPr wrap="square">
            <a:spAutoFit/>
          </a:bodyPr>
          <a:lstStyle/>
          <a:p>
            <a:r>
              <a:rPr lang="en-US" sz="1600" dirty="0"/>
              <a:t>Two approaches for measuring the level of </a:t>
            </a:r>
            <a:r>
              <a:rPr lang="en-US" sz="1600" dirty="0" smtClean="0"/>
              <a:t>disagreement</a:t>
            </a:r>
            <a:endParaRPr lang="en-US" sz="1600" dirty="0"/>
          </a:p>
          <a:p>
            <a:r>
              <a:rPr lang="en-US" sz="1600" dirty="0"/>
              <a:t>1) Vote entropy:</a:t>
            </a:r>
          </a:p>
          <a:p>
            <a:endParaRPr lang="en-US" sz="1600" dirty="0"/>
          </a:p>
          <a:p>
            <a:endParaRPr lang="en-US" sz="1600" dirty="0" smtClean="0"/>
          </a:p>
          <a:p>
            <a:endParaRPr lang="en-US" sz="1600" dirty="0"/>
          </a:p>
          <a:p>
            <a:r>
              <a:rPr lang="en-US" sz="1600" dirty="0"/>
              <a:t>Where       ranges over all possible labeling,</a:t>
            </a:r>
          </a:p>
          <a:p>
            <a:r>
              <a:rPr lang="en-US" sz="1600" dirty="0"/>
              <a:t>        </a:t>
            </a:r>
            <a:r>
              <a:rPr lang="en-US" sz="1600" dirty="0" smtClean="0"/>
              <a:t> is </a:t>
            </a:r>
            <a:r>
              <a:rPr lang="en-US" sz="1600" dirty="0"/>
              <a:t>the number of “votes”, C is the committee </a:t>
            </a:r>
            <a:r>
              <a:rPr lang="en-US" sz="1600" dirty="0" smtClean="0"/>
              <a:t>size</a:t>
            </a:r>
          </a:p>
          <a:p>
            <a:endParaRPr lang="en-US" sz="1600" dirty="0"/>
          </a:p>
          <a:p>
            <a:r>
              <a:rPr lang="en-US" sz="1600" dirty="0"/>
              <a:t>2) </a:t>
            </a:r>
            <a:r>
              <a:rPr lang="en-US" sz="1600" dirty="0" err="1"/>
              <a:t>Kullback-Leibler</a:t>
            </a:r>
            <a:r>
              <a:rPr lang="en-US" sz="1600" dirty="0"/>
              <a:t> (KL) divergence:</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848" y="1788020"/>
            <a:ext cx="2825151" cy="506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0558" y="2562346"/>
            <a:ext cx="206674" cy="1722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3578" y="2796131"/>
            <a:ext cx="393826" cy="2124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69883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2" name="Google Shape;152;p28"/>
          <p:cNvSpPr txBox="1">
            <a:spLocks noGrp="1"/>
          </p:cNvSpPr>
          <p:nvPr>
            <p:ph type="title"/>
          </p:nvPr>
        </p:nvSpPr>
        <p:spPr>
          <a:xfrm>
            <a:off x="521425" y="294064"/>
            <a:ext cx="7297114" cy="572700"/>
          </a:xfrm>
          <a:prstGeom prst="rect">
            <a:avLst/>
          </a:prstGeom>
        </p:spPr>
        <p:txBody>
          <a:bodyPr spcFirstLastPara="1" wrap="square" lIns="68575" tIns="68575" rIns="68575" bIns="68575" anchor="ctr" anchorCtr="0">
            <a:noAutofit/>
          </a:bodyPr>
          <a:lstStyle/>
          <a:p>
            <a:pPr lvl="0">
              <a:lnSpc>
                <a:spcPct val="100000"/>
              </a:lnSpc>
              <a:buClr>
                <a:srgbClr val="B7B7B7"/>
              </a:buClr>
            </a:pPr>
            <a:r>
              <a:rPr lang="en-US" sz="2500" dirty="0">
                <a:solidFill>
                  <a:srgbClr val="B7B7B7"/>
                </a:solidFill>
              </a:rPr>
              <a:t>Expected Model Change (I)</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6423" y="2241508"/>
            <a:ext cx="2933559" cy="24472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4" name="5 Conector recto de flecha"/>
          <p:cNvCxnSpPr/>
          <p:nvPr/>
        </p:nvCxnSpPr>
        <p:spPr>
          <a:xfrm flipV="1">
            <a:off x="1670649" y="4287328"/>
            <a:ext cx="381000" cy="7620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6101" y="2241508"/>
            <a:ext cx="2915506" cy="24856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ectangle 1"/>
          <p:cNvSpPr/>
          <p:nvPr/>
        </p:nvSpPr>
        <p:spPr>
          <a:xfrm>
            <a:off x="2279848" y="1902954"/>
            <a:ext cx="846707" cy="338554"/>
          </a:xfrm>
          <a:prstGeom prst="rect">
            <a:avLst/>
          </a:prstGeom>
        </p:spPr>
        <p:txBody>
          <a:bodyPr wrap="none">
            <a:spAutoFit/>
          </a:bodyPr>
          <a:lstStyle/>
          <a:p>
            <a:r>
              <a:rPr lang="en-US" sz="1600" dirty="0"/>
              <a:t>Before </a:t>
            </a:r>
          </a:p>
        </p:txBody>
      </p:sp>
      <p:sp>
        <p:nvSpPr>
          <p:cNvPr id="6" name="Rectangle 5"/>
          <p:cNvSpPr/>
          <p:nvPr/>
        </p:nvSpPr>
        <p:spPr>
          <a:xfrm>
            <a:off x="6009956" y="1878966"/>
            <a:ext cx="734496" cy="338554"/>
          </a:xfrm>
          <a:prstGeom prst="rect">
            <a:avLst/>
          </a:prstGeom>
        </p:spPr>
        <p:txBody>
          <a:bodyPr wrap="none">
            <a:spAutoFit/>
          </a:bodyPr>
          <a:lstStyle/>
          <a:p>
            <a:pPr marL="114300" indent="0">
              <a:buNone/>
            </a:pPr>
            <a:r>
              <a:rPr lang="en-US" sz="1600" dirty="0"/>
              <a:t>After</a:t>
            </a:r>
          </a:p>
        </p:txBody>
      </p:sp>
      <p:sp>
        <p:nvSpPr>
          <p:cNvPr id="7" name="Rectangle 6"/>
          <p:cNvSpPr/>
          <p:nvPr/>
        </p:nvSpPr>
        <p:spPr>
          <a:xfrm>
            <a:off x="1236423" y="895889"/>
            <a:ext cx="6582116" cy="830997"/>
          </a:xfrm>
          <a:prstGeom prst="rect">
            <a:avLst/>
          </a:prstGeom>
        </p:spPr>
        <p:txBody>
          <a:bodyPr wrap="square">
            <a:spAutoFit/>
          </a:bodyPr>
          <a:lstStyle/>
          <a:p>
            <a:r>
              <a:rPr lang="en-US" sz="1600" dirty="0"/>
              <a:t>Is a decision-theoretic approach</a:t>
            </a:r>
          </a:p>
          <a:p>
            <a:r>
              <a:rPr lang="en-US" sz="1600" dirty="0"/>
              <a:t>It selects the instance that would impart the greatest change to the current model if we knew its label</a:t>
            </a:r>
          </a:p>
        </p:txBody>
      </p:sp>
    </p:spTree>
    <p:extLst>
      <p:ext uri="{BB962C8B-B14F-4D97-AF65-F5344CB8AC3E}">
        <p14:creationId xmlns:p14="http://schemas.microsoft.com/office/powerpoint/2010/main" val="231391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2" name="Google Shape;152;p28"/>
          <p:cNvSpPr txBox="1">
            <a:spLocks noGrp="1"/>
          </p:cNvSpPr>
          <p:nvPr>
            <p:ph type="title"/>
          </p:nvPr>
        </p:nvSpPr>
        <p:spPr>
          <a:xfrm>
            <a:off x="521425" y="294064"/>
            <a:ext cx="7297114" cy="572700"/>
          </a:xfrm>
          <a:prstGeom prst="rect">
            <a:avLst/>
          </a:prstGeom>
        </p:spPr>
        <p:txBody>
          <a:bodyPr spcFirstLastPara="1" wrap="square" lIns="68575" tIns="68575" rIns="68575" bIns="68575" anchor="ctr" anchorCtr="0">
            <a:noAutofit/>
          </a:bodyPr>
          <a:lstStyle/>
          <a:p>
            <a:pPr lvl="0">
              <a:lnSpc>
                <a:spcPct val="100000"/>
              </a:lnSpc>
              <a:buClr>
                <a:srgbClr val="B7B7B7"/>
              </a:buClr>
            </a:pPr>
            <a:r>
              <a:rPr lang="en-US" sz="2500" dirty="0">
                <a:solidFill>
                  <a:srgbClr val="B7B7B7"/>
                </a:solidFill>
              </a:rPr>
              <a:t>Expected Model Change (II)</a:t>
            </a:r>
          </a:p>
        </p:txBody>
      </p:sp>
      <p:sp>
        <p:nvSpPr>
          <p:cNvPr id="2" name="Rectangle 1"/>
          <p:cNvSpPr/>
          <p:nvPr/>
        </p:nvSpPr>
        <p:spPr>
          <a:xfrm>
            <a:off x="690113" y="909757"/>
            <a:ext cx="8013940" cy="3293209"/>
          </a:xfrm>
          <a:prstGeom prst="rect">
            <a:avLst/>
          </a:prstGeom>
        </p:spPr>
        <p:txBody>
          <a:bodyPr wrap="square">
            <a:spAutoFit/>
          </a:bodyPr>
          <a:lstStyle/>
          <a:p>
            <a:r>
              <a:rPr lang="en-US" sz="1600" dirty="0"/>
              <a:t>Expected Gradient Length (EGL)</a:t>
            </a:r>
          </a:p>
          <a:p>
            <a:r>
              <a:rPr lang="en-US" sz="1600" dirty="0"/>
              <a:t>It uses gradient-based training</a:t>
            </a:r>
          </a:p>
          <a:p>
            <a:r>
              <a:rPr lang="en-US" sz="1600" dirty="0"/>
              <a:t>The learner should query the instance x which, if labeled and added to </a:t>
            </a:r>
            <a:r>
              <a:rPr lang="en-US" sz="1600" i="1" dirty="0"/>
              <a:t>L</a:t>
            </a:r>
            <a:r>
              <a:rPr lang="en-US" sz="1600" dirty="0"/>
              <a:t>, would result in the new training gradient of the largest magnitude</a:t>
            </a:r>
          </a:p>
          <a:p>
            <a:r>
              <a:rPr lang="en-US" sz="1600" dirty="0"/>
              <a:t>It calculates the length as an expectation over the possible labeling:</a:t>
            </a:r>
          </a:p>
          <a:p>
            <a:endParaRPr lang="en-US" sz="1600" dirty="0"/>
          </a:p>
          <a:p>
            <a:endParaRPr lang="en-US" sz="1600" dirty="0"/>
          </a:p>
          <a:p>
            <a:endParaRPr lang="en-US" sz="1600" dirty="0" smtClean="0"/>
          </a:p>
          <a:p>
            <a:r>
              <a:rPr lang="en-US" sz="1600" dirty="0" smtClean="0"/>
              <a:t>With                  </a:t>
            </a:r>
            <a:r>
              <a:rPr lang="en-US" sz="1600" dirty="0"/>
              <a:t>the gradient of the objective function ℓ with respect to the model parameters θ</a:t>
            </a:r>
          </a:p>
          <a:p>
            <a:endParaRPr lang="en-US" sz="1600" dirty="0"/>
          </a:p>
          <a:p>
            <a:r>
              <a:rPr lang="en-US" sz="1600" dirty="0"/>
              <a:t>                                                    </a:t>
            </a:r>
            <a:r>
              <a:rPr lang="en-US" sz="1600" dirty="0" smtClean="0"/>
              <a:t> the </a:t>
            </a:r>
            <a:r>
              <a:rPr lang="en-US" sz="1600" dirty="0"/>
              <a:t>new gradient that would be obtained by adding the training tuple &lt;</a:t>
            </a:r>
            <a:r>
              <a:rPr lang="en-US" sz="1600" dirty="0" err="1"/>
              <a:t>x,y</a:t>
            </a:r>
            <a:r>
              <a:rPr lang="en-US" sz="1600" dirty="0"/>
              <a:t>&gt; to </a:t>
            </a:r>
            <a:r>
              <a:rPr lang="en-US" sz="1600" i="1" dirty="0"/>
              <a:t>L</a:t>
            </a:r>
          </a:p>
        </p:txBody>
      </p:sp>
      <p:pic>
        <p:nvPicPr>
          <p:cNvPr id="3" name="Picture 2"/>
          <p:cNvPicPr>
            <a:picLocks noChangeAspect="1"/>
          </p:cNvPicPr>
          <p:nvPr/>
        </p:nvPicPr>
        <p:blipFill>
          <a:blip r:embed="rId3"/>
          <a:stretch>
            <a:fillRect/>
          </a:stretch>
        </p:blipFill>
        <p:spPr>
          <a:xfrm>
            <a:off x="2389517" y="2267843"/>
            <a:ext cx="4035303" cy="577036"/>
          </a:xfrm>
          <a:prstGeom prst="rect">
            <a:avLst/>
          </a:prstGeom>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8853" y="2923175"/>
            <a:ext cx="664234" cy="248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113" y="3495436"/>
            <a:ext cx="3021851" cy="3835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149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2" name="Google Shape;152;p28"/>
          <p:cNvSpPr txBox="1">
            <a:spLocks noGrp="1"/>
          </p:cNvSpPr>
          <p:nvPr>
            <p:ph type="title"/>
          </p:nvPr>
        </p:nvSpPr>
        <p:spPr>
          <a:xfrm>
            <a:off x="521425" y="294064"/>
            <a:ext cx="7297114" cy="572700"/>
          </a:xfrm>
          <a:prstGeom prst="rect">
            <a:avLst/>
          </a:prstGeom>
        </p:spPr>
        <p:txBody>
          <a:bodyPr spcFirstLastPara="1" wrap="square" lIns="68575" tIns="68575" rIns="68575" bIns="68575" anchor="ctr" anchorCtr="0">
            <a:noAutofit/>
          </a:bodyPr>
          <a:lstStyle/>
          <a:p>
            <a:pPr lvl="0">
              <a:lnSpc>
                <a:spcPct val="100000"/>
              </a:lnSpc>
              <a:buClr>
                <a:srgbClr val="B7B7B7"/>
              </a:buClr>
            </a:pPr>
            <a:r>
              <a:rPr lang="en-US" sz="2500" dirty="0">
                <a:solidFill>
                  <a:srgbClr val="B7B7B7"/>
                </a:solidFill>
              </a:rPr>
              <a:t>Expected Model Change (III)</a:t>
            </a:r>
          </a:p>
        </p:txBody>
      </p:sp>
      <p:sp>
        <p:nvSpPr>
          <p:cNvPr id="2" name="Rectangle 1"/>
          <p:cNvSpPr/>
          <p:nvPr/>
        </p:nvSpPr>
        <p:spPr>
          <a:xfrm>
            <a:off x="646981" y="1361885"/>
            <a:ext cx="7867291" cy="1815882"/>
          </a:xfrm>
          <a:prstGeom prst="rect">
            <a:avLst/>
          </a:prstGeom>
        </p:spPr>
        <p:txBody>
          <a:bodyPr wrap="square">
            <a:spAutoFit/>
          </a:bodyPr>
          <a:lstStyle/>
          <a:p>
            <a:r>
              <a:rPr lang="en-US" sz="1600" dirty="0"/>
              <a:t>It prefers instances that are likely to most influence the model, regardless of the resulting query label</a:t>
            </a:r>
          </a:p>
          <a:p>
            <a:endParaRPr lang="en-US" sz="1600" dirty="0"/>
          </a:p>
          <a:p>
            <a:r>
              <a:rPr lang="en-US" sz="1600" dirty="0"/>
              <a:t>Cons:</a:t>
            </a:r>
          </a:p>
          <a:p>
            <a:r>
              <a:rPr lang="en-US" sz="1600" dirty="0"/>
              <a:t>Computationally expensive if both the feature space and set of labeling are very large</a:t>
            </a:r>
          </a:p>
          <a:p>
            <a:r>
              <a:rPr lang="en-US" sz="1600" dirty="0"/>
              <a:t>If features are not properly scaled, EGL approach can be led astray (Solution: parameter regularization)</a:t>
            </a:r>
          </a:p>
        </p:txBody>
      </p:sp>
    </p:spTree>
    <p:extLst>
      <p:ext uri="{BB962C8B-B14F-4D97-AF65-F5344CB8AC3E}">
        <p14:creationId xmlns:p14="http://schemas.microsoft.com/office/powerpoint/2010/main" val="42031530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2" name="Google Shape;152;p28"/>
          <p:cNvSpPr txBox="1">
            <a:spLocks noGrp="1"/>
          </p:cNvSpPr>
          <p:nvPr>
            <p:ph type="title"/>
          </p:nvPr>
        </p:nvSpPr>
        <p:spPr>
          <a:xfrm>
            <a:off x="521425" y="294064"/>
            <a:ext cx="7297114" cy="572700"/>
          </a:xfrm>
          <a:prstGeom prst="rect">
            <a:avLst/>
          </a:prstGeom>
        </p:spPr>
        <p:txBody>
          <a:bodyPr spcFirstLastPara="1" wrap="square" lIns="68575" tIns="68575" rIns="68575" bIns="68575" anchor="ctr" anchorCtr="0">
            <a:noAutofit/>
          </a:bodyPr>
          <a:lstStyle/>
          <a:p>
            <a:pPr lvl="0">
              <a:lnSpc>
                <a:spcPct val="100000"/>
              </a:lnSpc>
              <a:buClr>
                <a:srgbClr val="B7B7B7"/>
              </a:buClr>
            </a:pPr>
            <a:r>
              <a:rPr lang="en-US" sz="2500" dirty="0">
                <a:solidFill>
                  <a:srgbClr val="B7B7B7"/>
                </a:solidFill>
              </a:rPr>
              <a:t>Expected Error </a:t>
            </a:r>
            <a:r>
              <a:rPr lang="en-US" sz="2500" dirty="0" smtClean="0">
                <a:solidFill>
                  <a:srgbClr val="B7B7B7"/>
                </a:solidFill>
              </a:rPr>
              <a:t>Reduction</a:t>
            </a:r>
            <a:endParaRPr lang="en-US" sz="2500" dirty="0">
              <a:solidFill>
                <a:srgbClr val="B7B7B7"/>
              </a:solidFill>
            </a:endParaRPr>
          </a:p>
        </p:txBody>
      </p:sp>
      <p:sp>
        <p:nvSpPr>
          <p:cNvPr id="2" name="Rectangle 1"/>
          <p:cNvSpPr/>
          <p:nvPr/>
        </p:nvSpPr>
        <p:spPr>
          <a:xfrm>
            <a:off x="923028" y="1095118"/>
            <a:ext cx="7392838" cy="3046988"/>
          </a:xfrm>
          <a:prstGeom prst="rect">
            <a:avLst/>
          </a:prstGeom>
        </p:spPr>
        <p:txBody>
          <a:bodyPr wrap="square">
            <a:spAutoFit/>
          </a:bodyPr>
          <a:lstStyle/>
          <a:p>
            <a:r>
              <a:rPr lang="en-US" sz="1600" dirty="0"/>
              <a:t>A decision-theoretic approach</a:t>
            </a:r>
          </a:p>
          <a:p>
            <a:r>
              <a:rPr lang="en-US" sz="1600" dirty="0"/>
              <a:t>Query the instances that would most reduce error. Measures how much its generalization error is likely to be reduced</a:t>
            </a:r>
          </a:p>
          <a:p>
            <a:r>
              <a:rPr lang="en-US" sz="1600" dirty="0"/>
              <a:t>The idea it to estimate the expected future error of a model trained using                      on the remaining unlabeled instances in U, and query the instance with minimal expected future error (risk)</a:t>
            </a:r>
          </a:p>
          <a:p>
            <a:r>
              <a:rPr lang="en-US" sz="1600" dirty="0"/>
              <a:t>One approach: Minimize the expected 0/1-loss:</a:t>
            </a:r>
          </a:p>
          <a:p>
            <a:endParaRPr lang="en-US" sz="1600" dirty="0"/>
          </a:p>
          <a:p>
            <a:endParaRPr lang="en-US" sz="1600" dirty="0"/>
          </a:p>
          <a:p>
            <a:endParaRPr lang="en-US" sz="1600" dirty="0"/>
          </a:p>
          <a:p>
            <a:r>
              <a:rPr lang="en-US" sz="1600" dirty="0"/>
              <a:t>Where                 refers to the new model after it has been re-trained with the training tuple &lt;</a:t>
            </a:r>
            <a:r>
              <a:rPr lang="en-US" sz="1600" dirty="0" err="1"/>
              <a:t>x,yi</a:t>
            </a:r>
            <a:r>
              <a:rPr lang="en-US" sz="1600" dirty="0"/>
              <a:t>&gt; added to L</a:t>
            </a:r>
          </a:p>
        </p:txBody>
      </p:sp>
      <p:pic>
        <p:nvPicPr>
          <p:cNvPr id="3" name="Picture 2"/>
          <p:cNvPicPr>
            <a:picLocks noChangeAspect="1"/>
          </p:cNvPicPr>
          <p:nvPr/>
        </p:nvPicPr>
        <p:blipFill>
          <a:blip r:embed="rId3"/>
          <a:stretch>
            <a:fillRect/>
          </a:stretch>
        </p:blipFill>
        <p:spPr>
          <a:xfrm>
            <a:off x="2760453" y="2876748"/>
            <a:ext cx="3912499" cy="590757"/>
          </a:xfrm>
          <a:prstGeom prst="rect">
            <a:avLst/>
          </a:prstGeom>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4295" y="3600292"/>
            <a:ext cx="674298" cy="2520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0255" y="1900552"/>
            <a:ext cx="733246" cy="2330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842124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2" name="Google Shape;152;p28"/>
          <p:cNvSpPr txBox="1">
            <a:spLocks noGrp="1"/>
          </p:cNvSpPr>
          <p:nvPr>
            <p:ph type="title"/>
          </p:nvPr>
        </p:nvSpPr>
        <p:spPr>
          <a:xfrm>
            <a:off x="521425" y="294064"/>
            <a:ext cx="7297114" cy="572700"/>
          </a:xfrm>
          <a:prstGeom prst="rect">
            <a:avLst/>
          </a:prstGeom>
        </p:spPr>
        <p:txBody>
          <a:bodyPr spcFirstLastPara="1" wrap="square" lIns="68575" tIns="68575" rIns="68575" bIns="68575" anchor="ctr" anchorCtr="0">
            <a:noAutofit/>
          </a:bodyPr>
          <a:lstStyle/>
          <a:p>
            <a:pPr lvl="0">
              <a:lnSpc>
                <a:spcPct val="100000"/>
              </a:lnSpc>
              <a:buClr>
                <a:srgbClr val="B7B7B7"/>
              </a:buClr>
            </a:pPr>
            <a:r>
              <a:rPr lang="en-US" sz="2500" dirty="0">
                <a:solidFill>
                  <a:srgbClr val="B7B7B7"/>
                </a:solidFill>
              </a:rPr>
              <a:t>Variance Reduction </a:t>
            </a:r>
          </a:p>
        </p:txBody>
      </p:sp>
      <p:sp>
        <p:nvSpPr>
          <p:cNvPr id="2" name="Rectangle 1"/>
          <p:cNvSpPr/>
          <p:nvPr/>
        </p:nvSpPr>
        <p:spPr>
          <a:xfrm>
            <a:off x="948905" y="962533"/>
            <a:ext cx="7332453" cy="830997"/>
          </a:xfrm>
          <a:prstGeom prst="rect">
            <a:avLst/>
          </a:prstGeom>
        </p:spPr>
        <p:txBody>
          <a:bodyPr wrap="square">
            <a:spAutoFit/>
          </a:bodyPr>
          <a:lstStyle/>
          <a:p>
            <a:r>
              <a:rPr lang="en-US" sz="1600" dirty="0"/>
              <a:t>Objective: reduce generalization error indirectly by minimizing output variance</a:t>
            </a:r>
          </a:p>
          <a:p>
            <a:r>
              <a:rPr lang="en-US" sz="1600" dirty="0"/>
              <a:t>Considering a regression problem, the learner’s expected future error can be decomposed:</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4000" y="2493033"/>
            <a:ext cx="3493651" cy="11042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5" name="9 Grupo"/>
          <p:cNvGrpSpPr/>
          <p:nvPr/>
        </p:nvGrpSpPr>
        <p:grpSpPr>
          <a:xfrm>
            <a:off x="5667551" y="2472901"/>
            <a:ext cx="1391712" cy="301925"/>
            <a:chOff x="6156376" y="4043742"/>
            <a:chExt cx="1418205" cy="294516"/>
          </a:xfrm>
        </p:grpSpPr>
        <p:sp>
          <p:nvSpPr>
            <p:cNvPr id="6" name="2 Marcador de contenido"/>
            <p:cNvSpPr txBox="1">
              <a:spLocks/>
            </p:cNvSpPr>
            <p:nvPr/>
          </p:nvSpPr>
          <p:spPr>
            <a:xfrm>
              <a:off x="6553200" y="4043742"/>
              <a:ext cx="1021381" cy="294516"/>
            </a:xfrm>
            <a:prstGeom prst="rect">
              <a:avLst/>
            </a:prstGeom>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n-US" sz="1400" dirty="0" smtClean="0"/>
                <a:t>Noise</a:t>
              </a:r>
              <a:endParaRPr lang="en-US" sz="1400" dirty="0"/>
            </a:p>
          </p:txBody>
        </p:sp>
        <p:cxnSp>
          <p:nvCxnSpPr>
            <p:cNvPr id="7" name="7 Conector recto de flecha"/>
            <p:cNvCxnSpPr/>
            <p:nvPr/>
          </p:nvCxnSpPr>
          <p:spPr>
            <a:xfrm flipH="1">
              <a:off x="6156376" y="4191000"/>
              <a:ext cx="39682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8" name="9 Grupo"/>
          <p:cNvGrpSpPr/>
          <p:nvPr/>
        </p:nvGrpSpPr>
        <p:grpSpPr>
          <a:xfrm>
            <a:off x="5667551" y="2846811"/>
            <a:ext cx="1391712" cy="301925"/>
            <a:chOff x="6156376" y="4043742"/>
            <a:chExt cx="1418205" cy="294516"/>
          </a:xfrm>
        </p:grpSpPr>
        <p:sp>
          <p:nvSpPr>
            <p:cNvPr id="9" name="2 Marcador de contenido"/>
            <p:cNvSpPr txBox="1">
              <a:spLocks/>
            </p:cNvSpPr>
            <p:nvPr/>
          </p:nvSpPr>
          <p:spPr>
            <a:xfrm>
              <a:off x="6553200" y="4043742"/>
              <a:ext cx="1021381" cy="294516"/>
            </a:xfrm>
            <a:prstGeom prst="rect">
              <a:avLst/>
            </a:prstGeom>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n-US" sz="1400" dirty="0" smtClean="0"/>
                <a:t>Bias</a:t>
              </a:r>
              <a:endParaRPr lang="en-US" sz="1400" dirty="0"/>
            </a:p>
          </p:txBody>
        </p:sp>
        <p:cxnSp>
          <p:nvCxnSpPr>
            <p:cNvPr id="10" name="7 Conector recto de flecha"/>
            <p:cNvCxnSpPr/>
            <p:nvPr/>
          </p:nvCxnSpPr>
          <p:spPr>
            <a:xfrm flipH="1">
              <a:off x="6156376" y="4191000"/>
              <a:ext cx="39682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1" name="9 Grupo"/>
          <p:cNvGrpSpPr/>
          <p:nvPr/>
        </p:nvGrpSpPr>
        <p:grpSpPr>
          <a:xfrm>
            <a:off x="5667551" y="3220721"/>
            <a:ext cx="1391712" cy="301925"/>
            <a:chOff x="6156376" y="4043742"/>
            <a:chExt cx="1418205" cy="294516"/>
          </a:xfrm>
        </p:grpSpPr>
        <p:sp>
          <p:nvSpPr>
            <p:cNvPr id="12" name="2 Marcador de contenido"/>
            <p:cNvSpPr txBox="1">
              <a:spLocks/>
            </p:cNvSpPr>
            <p:nvPr/>
          </p:nvSpPr>
          <p:spPr>
            <a:xfrm>
              <a:off x="6553200" y="4043742"/>
              <a:ext cx="1021381" cy="294516"/>
            </a:xfrm>
            <a:prstGeom prst="rect">
              <a:avLst/>
            </a:prstGeom>
          </p:spPr>
          <p:txBody>
            <a:bodyPr vert="horz" lIns="91440" tIns="45720" rIns="91440" bIns="45720" rtlCol="0">
              <a:normAutofit fontScale="85000"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n-US" sz="1600" dirty="0" smtClean="0"/>
                <a:t>Variance</a:t>
              </a:r>
              <a:endParaRPr lang="en-US" sz="1600" dirty="0"/>
            </a:p>
          </p:txBody>
        </p:sp>
        <p:cxnSp>
          <p:nvCxnSpPr>
            <p:cNvPr id="13" name="7 Conector recto de flecha"/>
            <p:cNvCxnSpPr/>
            <p:nvPr/>
          </p:nvCxnSpPr>
          <p:spPr>
            <a:xfrm flipH="1">
              <a:off x="6156376" y="4191000"/>
              <a:ext cx="39682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4" name="25 Grupo"/>
          <p:cNvGrpSpPr/>
          <p:nvPr/>
        </p:nvGrpSpPr>
        <p:grpSpPr>
          <a:xfrm>
            <a:off x="707398" y="2952583"/>
            <a:ext cx="2743200" cy="838200"/>
            <a:chOff x="228600" y="4572000"/>
            <a:chExt cx="2743200" cy="838200"/>
          </a:xfrm>
        </p:grpSpPr>
        <p:cxnSp>
          <p:nvCxnSpPr>
            <p:cNvPr id="15" name="21 Conector recto de flecha"/>
            <p:cNvCxnSpPr/>
            <p:nvPr/>
          </p:nvCxnSpPr>
          <p:spPr>
            <a:xfrm flipV="1">
              <a:off x="1066800" y="4572000"/>
              <a:ext cx="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2 Marcador de contenido"/>
            <p:cNvSpPr txBox="1">
              <a:spLocks/>
            </p:cNvSpPr>
            <p:nvPr/>
          </p:nvSpPr>
          <p:spPr>
            <a:xfrm>
              <a:off x="228600" y="4876800"/>
              <a:ext cx="2743200" cy="5334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n-US" sz="1400" dirty="0" smtClean="0"/>
                <a:t>Expectation over both</a:t>
              </a:r>
              <a:endParaRPr lang="en-US" sz="1400" i="1" dirty="0" smtClean="0"/>
            </a:p>
          </p:txBody>
        </p:sp>
      </p:grpSp>
      <p:grpSp>
        <p:nvGrpSpPr>
          <p:cNvPr id="17" name="24 Grupo"/>
          <p:cNvGrpSpPr/>
          <p:nvPr/>
        </p:nvGrpSpPr>
        <p:grpSpPr>
          <a:xfrm>
            <a:off x="3331234" y="3745592"/>
            <a:ext cx="4191000" cy="838200"/>
            <a:chOff x="3581400" y="5410200"/>
            <a:chExt cx="4191000" cy="838200"/>
          </a:xfrm>
        </p:grpSpPr>
        <p:sp>
          <p:nvSpPr>
            <p:cNvPr id="18" name="2 Marcador de contenido"/>
            <p:cNvSpPr txBox="1">
              <a:spLocks/>
            </p:cNvSpPr>
            <p:nvPr/>
          </p:nvSpPr>
          <p:spPr>
            <a:xfrm>
              <a:off x="3581400" y="5715000"/>
              <a:ext cx="4191000" cy="5334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n-US" sz="1400" dirty="0" smtClean="0"/>
                <a:t>Expectation over the labeled set </a:t>
              </a:r>
              <a:r>
                <a:rPr lang="en-US" sz="1400" i="1" dirty="0" smtClean="0"/>
                <a:t>L</a:t>
              </a:r>
            </a:p>
          </p:txBody>
        </p:sp>
        <p:cxnSp>
          <p:nvCxnSpPr>
            <p:cNvPr id="19" name="19 Conector recto de flecha"/>
            <p:cNvCxnSpPr/>
            <p:nvPr/>
          </p:nvCxnSpPr>
          <p:spPr>
            <a:xfrm flipH="1" flipV="1">
              <a:off x="3810000" y="5410200"/>
              <a:ext cx="7620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409745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2" name="Google Shape;152;p28"/>
          <p:cNvSpPr txBox="1">
            <a:spLocks noGrp="1"/>
          </p:cNvSpPr>
          <p:nvPr>
            <p:ph type="title"/>
          </p:nvPr>
        </p:nvSpPr>
        <p:spPr>
          <a:xfrm>
            <a:off x="521425" y="294064"/>
            <a:ext cx="7297114" cy="572700"/>
          </a:xfrm>
          <a:prstGeom prst="rect">
            <a:avLst/>
          </a:prstGeom>
        </p:spPr>
        <p:txBody>
          <a:bodyPr spcFirstLastPara="1" wrap="square" lIns="68575" tIns="68575" rIns="68575" bIns="68575" anchor="ctr" anchorCtr="0">
            <a:noAutofit/>
          </a:bodyPr>
          <a:lstStyle/>
          <a:p>
            <a:pPr lvl="0">
              <a:lnSpc>
                <a:spcPct val="100000"/>
              </a:lnSpc>
              <a:buClr>
                <a:srgbClr val="B7B7B7"/>
              </a:buClr>
            </a:pPr>
            <a:r>
              <a:rPr lang="en-US" sz="2500" dirty="0">
                <a:solidFill>
                  <a:srgbClr val="B7B7B7"/>
                </a:solidFill>
              </a:rPr>
              <a:t>Density-Weighted Methods (I)</a:t>
            </a:r>
          </a:p>
        </p:txBody>
      </p:sp>
      <p:sp>
        <p:nvSpPr>
          <p:cNvPr id="3" name="2 Marcador de contenido"/>
          <p:cNvSpPr txBox="1">
            <a:spLocks/>
          </p:cNvSpPr>
          <p:nvPr/>
        </p:nvSpPr>
        <p:spPr>
          <a:xfrm>
            <a:off x="638355" y="1026609"/>
            <a:ext cx="7620000" cy="3543300"/>
          </a:xfrm>
          <a:prstGeom prst="rect">
            <a:avLst/>
          </a:prstGeom>
          <a:noFill/>
          <a:ln>
            <a:noFill/>
          </a:ln>
        </p:spPr>
        <p:txBody>
          <a:bodyPr spcFirstLastPara="1" wrap="square" lIns="68575" tIns="68575" rIns="68575" bIns="68575" anchor="t" anchorCtr="0">
            <a:normAutofit lnSpcReduction="10000"/>
          </a:bodyPr>
          <a:lstStyle>
            <a:defPPr marR="0" lvl="0" algn="l" rtl="0">
              <a:lnSpc>
                <a:spcPct val="100000"/>
              </a:lnSpc>
              <a:spcBef>
                <a:spcPts val="0"/>
              </a:spcBef>
              <a:spcAft>
                <a:spcPts val="0"/>
              </a:spcAft>
            </a:defPPr>
            <a:lvl1pPr marL="457200" marR="0" lvl="0" indent="-317500" algn="l" rtl="0">
              <a:lnSpc>
                <a:spcPct val="90000"/>
              </a:lnSpc>
              <a:spcBef>
                <a:spcPts val="0"/>
              </a:spcBef>
              <a:spcAft>
                <a:spcPts val="0"/>
              </a:spcAft>
              <a:buClr>
                <a:schemeClr val="dk1"/>
              </a:buClr>
              <a:buSzPts val="14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90000"/>
              </a:lnSpc>
              <a:spcBef>
                <a:spcPts val="6400"/>
              </a:spcBef>
              <a:spcAft>
                <a:spcPts val="0"/>
              </a:spcAft>
              <a:buClr>
                <a:schemeClr val="dk1"/>
              </a:buClr>
              <a:buSzPts val="1100"/>
              <a:buFont typeface="Arial" panose="020B0604020202020204"/>
              <a:buChar char="○"/>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90000"/>
              </a:lnSpc>
              <a:spcBef>
                <a:spcPts val="5800"/>
              </a:spcBef>
              <a:spcAft>
                <a:spcPts val="0"/>
              </a:spcAft>
              <a:buClr>
                <a:schemeClr val="dk1"/>
              </a:buClr>
              <a:buSzPts val="11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90000"/>
              </a:lnSpc>
              <a:spcBef>
                <a:spcPts val="5800"/>
              </a:spcBef>
              <a:spcAft>
                <a:spcPts val="0"/>
              </a:spcAft>
              <a:buClr>
                <a:schemeClr val="dk1"/>
              </a:buClr>
              <a:buSzPts val="11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90000"/>
              </a:lnSpc>
              <a:spcBef>
                <a:spcPts val="5800"/>
              </a:spcBef>
              <a:spcAft>
                <a:spcPts val="0"/>
              </a:spcAft>
              <a:buClr>
                <a:schemeClr val="dk1"/>
              </a:buClr>
              <a:buSzPts val="11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90000"/>
              </a:lnSpc>
              <a:spcBef>
                <a:spcPts val="5800"/>
              </a:spcBef>
              <a:spcAft>
                <a:spcPts val="0"/>
              </a:spcAft>
              <a:buClr>
                <a:schemeClr val="dk1"/>
              </a:buClr>
              <a:buSzPts val="11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90000"/>
              </a:lnSpc>
              <a:spcBef>
                <a:spcPts val="5800"/>
              </a:spcBef>
              <a:spcAft>
                <a:spcPts val="0"/>
              </a:spcAft>
              <a:buClr>
                <a:schemeClr val="dk1"/>
              </a:buClr>
              <a:buSzPts val="11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90000"/>
              </a:lnSpc>
              <a:spcBef>
                <a:spcPts val="5800"/>
              </a:spcBef>
              <a:spcAft>
                <a:spcPts val="0"/>
              </a:spcAft>
              <a:buClr>
                <a:schemeClr val="dk1"/>
              </a:buClr>
              <a:buSzPts val="11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90000"/>
              </a:lnSpc>
              <a:spcBef>
                <a:spcPts val="5800"/>
              </a:spcBef>
              <a:spcAft>
                <a:spcPts val="1200"/>
              </a:spcAft>
              <a:buClr>
                <a:schemeClr val="dk1"/>
              </a:buClr>
              <a:buSzPts val="11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dirty="0" smtClean="0"/>
              <a:t>Last methods spend time querying possible outliers simple because they are controversial</a:t>
            </a:r>
          </a:p>
          <a:p>
            <a:endParaRPr lang="en-US" dirty="0" smtClean="0"/>
          </a:p>
          <a:p>
            <a:endParaRPr lang="en-US" dirty="0" smtClean="0"/>
          </a:p>
          <a:p>
            <a:endParaRPr lang="en-US" dirty="0" smtClean="0"/>
          </a:p>
          <a:p>
            <a:endParaRPr lang="en-US" dirty="0" smtClean="0"/>
          </a:p>
          <a:p>
            <a:endParaRPr lang="en-US" dirty="0" smtClean="0"/>
          </a:p>
          <a:p>
            <a:pPr marL="114300" indent="0">
              <a:buFont typeface="Arial" panose="020B0604020202020204"/>
              <a:buNone/>
            </a:pPr>
            <a:endParaRPr lang="en-US" dirty="0" smtClean="0"/>
          </a:p>
          <a:p>
            <a:pPr marL="114300" indent="0">
              <a:buFont typeface="Arial" panose="020B0604020202020204"/>
              <a:buNone/>
            </a:pPr>
            <a:r>
              <a:rPr lang="en-US" dirty="0" smtClean="0"/>
              <a:t>Figure: Poor strategy for classification when using uncertainty sampling can be a poor strategy for classification. Since </a:t>
            </a:r>
            <a:r>
              <a:rPr lang="en-US" i="1" dirty="0" smtClean="0"/>
              <a:t>A </a:t>
            </a:r>
            <a:r>
              <a:rPr lang="en-US" dirty="0" smtClean="0"/>
              <a:t>is on the decision boundary, it would be queried as the most uncertain. However, querying </a:t>
            </a:r>
            <a:r>
              <a:rPr lang="en-US" i="1" dirty="0" smtClean="0"/>
              <a:t>B </a:t>
            </a:r>
            <a:r>
              <a:rPr lang="en-US" dirty="0" smtClean="0"/>
              <a:t>is likely to result in more information about the data distribution as a whole</a:t>
            </a:r>
          </a:p>
          <a:p>
            <a:r>
              <a:rPr lang="en-US" dirty="0" smtClean="0"/>
              <a:t>The basic idea is to query the most “informative” and “representative” (inhabit dense regions of the input space) </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3750" y="1573913"/>
            <a:ext cx="2966687" cy="10173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8387644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2" name="Google Shape;152;p28"/>
          <p:cNvSpPr txBox="1">
            <a:spLocks noGrp="1"/>
          </p:cNvSpPr>
          <p:nvPr>
            <p:ph type="title"/>
          </p:nvPr>
        </p:nvSpPr>
        <p:spPr>
          <a:xfrm>
            <a:off x="521425" y="294064"/>
            <a:ext cx="7297114" cy="572700"/>
          </a:xfrm>
          <a:prstGeom prst="rect">
            <a:avLst/>
          </a:prstGeom>
        </p:spPr>
        <p:txBody>
          <a:bodyPr spcFirstLastPara="1" wrap="square" lIns="68575" tIns="68575" rIns="68575" bIns="68575" anchor="ctr" anchorCtr="0">
            <a:noAutofit/>
          </a:bodyPr>
          <a:lstStyle/>
          <a:p>
            <a:pPr lvl="0">
              <a:lnSpc>
                <a:spcPct val="100000"/>
              </a:lnSpc>
              <a:buClr>
                <a:srgbClr val="B7B7B7"/>
              </a:buClr>
            </a:pPr>
            <a:r>
              <a:rPr lang="en-US" sz="2500" dirty="0">
                <a:solidFill>
                  <a:srgbClr val="B7B7B7"/>
                </a:solidFill>
              </a:rPr>
              <a:t>Density-Weighted Methods (II)</a:t>
            </a:r>
          </a:p>
        </p:txBody>
      </p:sp>
      <p:sp>
        <p:nvSpPr>
          <p:cNvPr id="2" name="Rectangle 1"/>
          <p:cNvSpPr/>
          <p:nvPr/>
        </p:nvSpPr>
        <p:spPr>
          <a:xfrm>
            <a:off x="1069674" y="1022040"/>
            <a:ext cx="7246189" cy="830997"/>
          </a:xfrm>
          <a:prstGeom prst="rect">
            <a:avLst/>
          </a:prstGeom>
        </p:spPr>
        <p:txBody>
          <a:bodyPr wrap="square">
            <a:spAutoFit/>
          </a:bodyPr>
          <a:lstStyle/>
          <a:p>
            <a:r>
              <a:rPr lang="en-US" sz="1600" dirty="0"/>
              <a:t>1) The information density framework (Settles and Craven, 2008)</a:t>
            </a:r>
          </a:p>
          <a:p>
            <a:r>
              <a:rPr lang="en-US" sz="1600" dirty="0"/>
              <a:t>Main idea: informative instances should not only be those which are uncertain, but also those which are “representative” of the underlying distribution.</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9001" y="2133601"/>
            <a:ext cx="2728422" cy="22946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5" name="11 Grupo"/>
          <p:cNvGrpSpPr/>
          <p:nvPr/>
        </p:nvGrpSpPr>
        <p:grpSpPr>
          <a:xfrm>
            <a:off x="1984910" y="2919570"/>
            <a:ext cx="3267741" cy="1159903"/>
            <a:chOff x="34413" y="4601801"/>
            <a:chExt cx="3267741" cy="1159903"/>
          </a:xfrm>
        </p:grpSpPr>
        <p:cxnSp>
          <p:nvCxnSpPr>
            <p:cNvPr id="6" name="4 Conector recto de flecha"/>
            <p:cNvCxnSpPr/>
            <p:nvPr/>
          </p:nvCxnSpPr>
          <p:spPr>
            <a:xfrm flipV="1">
              <a:off x="2278526" y="4601801"/>
              <a:ext cx="1023628" cy="2749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 name="2 Marcador de contenido"/>
            <p:cNvSpPr txBox="1">
              <a:spLocks/>
            </p:cNvSpPr>
            <p:nvPr/>
          </p:nvSpPr>
          <p:spPr>
            <a:xfrm>
              <a:off x="34413" y="5020654"/>
              <a:ext cx="2787444" cy="74105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n-US" sz="1200" dirty="0" smtClean="0"/>
                <a:t>In densest region but still very close to decision boundary</a:t>
              </a:r>
            </a:p>
          </p:txBody>
        </p:sp>
      </p:grpSp>
      <p:grpSp>
        <p:nvGrpSpPr>
          <p:cNvPr id="9" name="12 Grupo"/>
          <p:cNvGrpSpPr/>
          <p:nvPr/>
        </p:nvGrpSpPr>
        <p:grpSpPr>
          <a:xfrm>
            <a:off x="2380891" y="3936429"/>
            <a:ext cx="3131388" cy="618317"/>
            <a:chOff x="607793" y="5137533"/>
            <a:chExt cx="3659197" cy="918662"/>
          </a:xfrm>
        </p:grpSpPr>
        <p:cxnSp>
          <p:nvCxnSpPr>
            <p:cNvPr id="10" name="8 Conector recto de flecha"/>
            <p:cNvCxnSpPr/>
            <p:nvPr/>
          </p:nvCxnSpPr>
          <p:spPr>
            <a:xfrm flipV="1">
              <a:off x="3087580" y="5503786"/>
              <a:ext cx="1179410" cy="55240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2 Marcador de contenido"/>
            <p:cNvSpPr txBox="1">
              <a:spLocks/>
            </p:cNvSpPr>
            <p:nvPr/>
          </p:nvSpPr>
          <p:spPr>
            <a:xfrm>
              <a:off x="607793" y="5137533"/>
              <a:ext cx="2982832" cy="732504"/>
            </a:xfrm>
            <a:prstGeom prst="rect">
              <a:avLst/>
            </a:prstGeom>
          </p:spPr>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endParaRPr lang="en-US" sz="1200" dirty="0" smtClean="0"/>
            </a:p>
            <a:p>
              <a:pPr marL="114300" indent="0">
                <a:buNone/>
              </a:pPr>
              <a:r>
                <a:rPr lang="en-US" sz="1200" dirty="0" smtClean="0"/>
                <a:t>Very close to decision boundary</a:t>
              </a:r>
            </a:p>
          </p:txBody>
        </p:sp>
      </p:grpSp>
    </p:spTree>
    <p:extLst>
      <p:ext uri="{BB962C8B-B14F-4D97-AF65-F5344CB8AC3E}">
        <p14:creationId xmlns:p14="http://schemas.microsoft.com/office/powerpoint/2010/main" val="310942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6"/>
          <p:cNvSpPr txBox="1">
            <a:spLocks noGrp="1"/>
          </p:cNvSpPr>
          <p:nvPr>
            <p:ph type="title"/>
          </p:nvPr>
        </p:nvSpPr>
        <p:spPr>
          <a:xfrm>
            <a:off x="311700" y="296435"/>
            <a:ext cx="8520600" cy="572700"/>
          </a:xfrm>
          <a:prstGeom prst="rect">
            <a:avLst/>
          </a:prstGeom>
        </p:spPr>
        <p:txBody>
          <a:bodyPr spcFirstLastPara="1" wrap="square" lIns="68575" tIns="68575" rIns="68575" bIns="68575" anchor="t" anchorCtr="0">
            <a:noAutofit/>
          </a:bodyPr>
          <a:lstStyle/>
          <a:p>
            <a:pPr lvl="0">
              <a:buClr>
                <a:srgbClr val="B7B7B7"/>
              </a:buClr>
            </a:pPr>
            <a:r>
              <a:rPr lang="en-GB" sz="3000" dirty="0">
                <a:solidFill>
                  <a:srgbClr val="B7B7B7"/>
                </a:solidFill>
              </a:rPr>
              <a:t>Definition</a:t>
            </a:r>
          </a:p>
        </p:txBody>
      </p:sp>
      <p:sp>
        <p:nvSpPr>
          <p:cNvPr id="2" name="Rectangle 1"/>
          <p:cNvSpPr/>
          <p:nvPr/>
        </p:nvSpPr>
        <p:spPr>
          <a:xfrm>
            <a:off x="854015" y="1232272"/>
            <a:ext cx="7435970" cy="1077218"/>
          </a:xfrm>
          <a:prstGeom prst="rect">
            <a:avLst/>
          </a:prstGeom>
        </p:spPr>
        <p:txBody>
          <a:bodyPr wrap="square">
            <a:spAutoFit/>
          </a:bodyPr>
          <a:lstStyle/>
          <a:p>
            <a:r>
              <a:rPr lang="en-US" sz="1600" dirty="0"/>
              <a:t>Active learning is a special case of semi-supervised machine learning in which a learning algorithm is able to interactively query the user (or some other information source) to obtain the desired outputs at new data points. In statistics literature it is sometimes also called optimal Experimental design.</a:t>
            </a:r>
          </a:p>
        </p:txBody>
      </p:sp>
      <p:sp>
        <p:nvSpPr>
          <p:cNvPr id="97" name="TextBox 96"/>
          <p:cNvSpPr txBox="1"/>
          <p:nvPr/>
        </p:nvSpPr>
        <p:spPr>
          <a:xfrm>
            <a:off x="6317700" y="2827902"/>
            <a:ext cx="2514600" cy="461665"/>
          </a:xfrm>
          <a:prstGeom prst="rect">
            <a:avLst/>
          </a:prstGeom>
          <a:noFill/>
        </p:spPr>
        <p:txBody>
          <a:bodyPr wrap="square" rtlCol="0">
            <a:spAutoFit/>
          </a:bodyPr>
          <a:lstStyle/>
          <a:p>
            <a:r>
              <a:rPr lang="en-US" sz="1200" i="1" dirty="0"/>
              <a:t>Settles, Burr (2010</a:t>
            </a:r>
            <a:r>
              <a:rPr lang="en-US" sz="1200" i="1" dirty="0" smtClean="0"/>
              <a:t>)</a:t>
            </a:r>
          </a:p>
          <a:p>
            <a:r>
              <a:rPr lang="en-US" sz="1200" i="1" dirty="0"/>
              <a:t>Olsson, </a:t>
            </a:r>
            <a:r>
              <a:rPr lang="en-US" sz="1200" i="1" dirty="0" smtClean="0"/>
              <a:t>Fredrik (2009)</a:t>
            </a:r>
            <a:endParaRPr lang="en-US" sz="1200" i="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2" name="Google Shape;152;p28"/>
          <p:cNvSpPr txBox="1">
            <a:spLocks noGrp="1"/>
          </p:cNvSpPr>
          <p:nvPr>
            <p:ph type="title"/>
          </p:nvPr>
        </p:nvSpPr>
        <p:spPr>
          <a:xfrm>
            <a:off x="521425" y="294064"/>
            <a:ext cx="7297114" cy="572700"/>
          </a:xfrm>
          <a:prstGeom prst="rect">
            <a:avLst/>
          </a:prstGeom>
        </p:spPr>
        <p:txBody>
          <a:bodyPr spcFirstLastPara="1" wrap="square" lIns="68575" tIns="68575" rIns="68575" bIns="68575" anchor="ctr" anchorCtr="0">
            <a:noAutofit/>
          </a:bodyPr>
          <a:lstStyle/>
          <a:p>
            <a:pPr lvl="0">
              <a:lnSpc>
                <a:spcPct val="100000"/>
              </a:lnSpc>
              <a:buClr>
                <a:srgbClr val="B7B7B7"/>
              </a:buClr>
            </a:pPr>
            <a:r>
              <a:rPr lang="en-US" sz="2500" dirty="0">
                <a:solidFill>
                  <a:srgbClr val="B7B7B7"/>
                </a:solidFill>
              </a:rPr>
              <a:t>Density-Weighted Methods (III)</a:t>
            </a:r>
          </a:p>
        </p:txBody>
      </p:sp>
      <p:sp>
        <p:nvSpPr>
          <p:cNvPr id="3" name="2 Marcador de contenido"/>
          <p:cNvSpPr txBox="1">
            <a:spLocks/>
          </p:cNvSpPr>
          <p:nvPr/>
        </p:nvSpPr>
        <p:spPr>
          <a:xfrm>
            <a:off x="845388" y="1194757"/>
            <a:ext cx="7599872" cy="2790645"/>
          </a:xfrm>
          <a:prstGeom prst="rect">
            <a:avLst/>
          </a:prstGeom>
          <a:noFill/>
          <a:ln>
            <a:noFill/>
          </a:ln>
        </p:spPr>
        <p:txBody>
          <a:bodyPr spcFirstLastPara="1" wrap="square" lIns="68575" tIns="68575" rIns="68575" bIns="68575" anchor="t" anchorCtr="0"/>
          <a:lstStyle>
            <a:defPPr marR="0" lvl="0" algn="l" rtl="0">
              <a:lnSpc>
                <a:spcPct val="100000"/>
              </a:lnSpc>
              <a:spcBef>
                <a:spcPts val="0"/>
              </a:spcBef>
              <a:spcAft>
                <a:spcPts val="0"/>
              </a:spcAft>
            </a:defPPr>
            <a:lvl1pPr marL="457200" marR="0" lvl="0" indent="-317500" algn="l" rtl="0">
              <a:lnSpc>
                <a:spcPct val="90000"/>
              </a:lnSpc>
              <a:spcBef>
                <a:spcPts val="0"/>
              </a:spcBef>
              <a:spcAft>
                <a:spcPts val="0"/>
              </a:spcAft>
              <a:buClr>
                <a:schemeClr val="dk1"/>
              </a:buClr>
              <a:buSzPts val="14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90000"/>
              </a:lnSpc>
              <a:spcBef>
                <a:spcPts val="6400"/>
              </a:spcBef>
              <a:spcAft>
                <a:spcPts val="0"/>
              </a:spcAft>
              <a:buClr>
                <a:schemeClr val="dk1"/>
              </a:buClr>
              <a:buSzPts val="1100"/>
              <a:buFont typeface="Arial" panose="020B0604020202020204"/>
              <a:buChar char="○"/>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90000"/>
              </a:lnSpc>
              <a:spcBef>
                <a:spcPts val="5800"/>
              </a:spcBef>
              <a:spcAft>
                <a:spcPts val="0"/>
              </a:spcAft>
              <a:buClr>
                <a:schemeClr val="dk1"/>
              </a:buClr>
              <a:buSzPts val="11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90000"/>
              </a:lnSpc>
              <a:spcBef>
                <a:spcPts val="5800"/>
              </a:spcBef>
              <a:spcAft>
                <a:spcPts val="0"/>
              </a:spcAft>
              <a:buClr>
                <a:schemeClr val="dk1"/>
              </a:buClr>
              <a:buSzPts val="11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90000"/>
              </a:lnSpc>
              <a:spcBef>
                <a:spcPts val="5800"/>
              </a:spcBef>
              <a:spcAft>
                <a:spcPts val="0"/>
              </a:spcAft>
              <a:buClr>
                <a:schemeClr val="dk1"/>
              </a:buClr>
              <a:buSzPts val="11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90000"/>
              </a:lnSpc>
              <a:spcBef>
                <a:spcPts val="5800"/>
              </a:spcBef>
              <a:spcAft>
                <a:spcPts val="0"/>
              </a:spcAft>
              <a:buClr>
                <a:schemeClr val="dk1"/>
              </a:buClr>
              <a:buSzPts val="11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90000"/>
              </a:lnSpc>
              <a:spcBef>
                <a:spcPts val="5800"/>
              </a:spcBef>
              <a:spcAft>
                <a:spcPts val="0"/>
              </a:spcAft>
              <a:buClr>
                <a:schemeClr val="dk1"/>
              </a:buClr>
              <a:buSzPts val="11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90000"/>
              </a:lnSpc>
              <a:spcBef>
                <a:spcPts val="5800"/>
              </a:spcBef>
              <a:spcAft>
                <a:spcPts val="0"/>
              </a:spcAft>
              <a:buClr>
                <a:schemeClr val="dk1"/>
              </a:buClr>
              <a:buSzPts val="11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90000"/>
              </a:lnSpc>
              <a:spcBef>
                <a:spcPts val="5800"/>
              </a:spcBef>
              <a:spcAft>
                <a:spcPts val="1200"/>
              </a:spcAft>
              <a:buClr>
                <a:schemeClr val="dk1"/>
              </a:buClr>
              <a:buSzPts val="11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dirty="0" smtClean="0"/>
              <a:t>The Settles and Craven approach:</a:t>
            </a:r>
          </a:p>
          <a:p>
            <a:endParaRPr lang="en-US" dirty="0" smtClean="0"/>
          </a:p>
          <a:p>
            <a:endParaRPr lang="en-US" dirty="0" smtClean="0"/>
          </a:p>
          <a:p>
            <a:endParaRPr lang="en-US" dirty="0" smtClean="0"/>
          </a:p>
          <a:p>
            <a:endParaRPr lang="en-US" dirty="0" smtClean="0"/>
          </a:p>
          <a:p>
            <a:r>
              <a:rPr lang="en-US" dirty="0" smtClean="0"/>
              <a:t>Where </a:t>
            </a:r>
            <a:r>
              <a:rPr lang="en-US" dirty="0" err="1" smtClean="0"/>
              <a:t>φ</a:t>
            </a:r>
            <a:r>
              <a:rPr lang="en-US" i="1" dirty="0" err="1" smtClean="0"/>
              <a:t>A</a:t>
            </a:r>
            <a:r>
              <a:rPr lang="en-US" dirty="0" smtClean="0"/>
              <a:t>(</a:t>
            </a:r>
            <a:r>
              <a:rPr lang="en-US" i="1" dirty="0" smtClean="0"/>
              <a:t>x</a:t>
            </a:r>
            <a:r>
              <a:rPr lang="en-US" dirty="0" smtClean="0"/>
              <a:t>) represents the </a:t>
            </a:r>
            <a:r>
              <a:rPr lang="en-US" dirty="0" err="1" smtClean="0"/>
              <a:t>informativeness</a:t>
            </a:r>
            <a:r>
              <a:rPr lang="en-US" dirty="0" smtClean="0"/>
              <a:t> of </a:t>
            </a:r>
            <a:r>
              <a:rPr lang="en-US" i="1" dirty="0" smtClean="0"/>
              <a:t>x </a:t>
            </a:r>
            <a:r>
              <a:rPr lang="en-US" dirty="0" smtClean="0"/>
              <a:t>according to some “base” query strategy </a:t>
            </a:r>
            <a:r>
              <a:rPr lang="en-US" i="1" dirty="0" smtClean="0"/>
              <a:t>A</a:t>
            </a:r>
            <a:r>
              <a:rPr lang="en-US" dirty="0" smtClean="0"/>
              <a:t>, such as an uncertainty sampling or QBC approach. The second term weights the </a:t>
            </a:r>
            <a:r>
              <a:rPr lang="en-US" dirty="0" err="1" smtClean="0"/>
              <a:t>informativeness</a:t>
            </a:r>
            <a:r>
              <a:rPr lang="en-US" dirty="0" smtClean="0"/>
              <a:t> of </a:t>
            </a:r>
            <a:r>
              <a:rPr lang="en-US" i="1" dirty="0" smtClean="0"/>
              <a:t>x </a:t>
            </a:r>
            <a:r>
              <a:rPr lang="en-US" dirty="0" smtClean="0"/>
              <a:t>by its average similarity to all other instances in the input distribution (as approximated by </a:t>
            </a:r>
            <a:r>
              <a:rPr lang="en-US" i="1" dirty="0" smtClean="0"/>
              <a:t>U</a:t>
            </a:r>
            <a:r>
              <a:rPr lang="en-US" dirty="0" smtClean="0"/>
              <a:t>), subject to a parameter β</a:t>
            </a:r>
            <a:r>
              <a:rPr lang="en-US" i="1" dirty="0" smtClean="0"/>
              <a:t> </a:t>
            </a:r>
            <a:r>
              <a:rPr lang="en-US" dirty="0" smtClean="0"/>
              <a:t>that controls the relative importance of the density term</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9695" y="1620380"/>
            <a:ext cx="3811257" cy="6828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8964773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2" name="Google Shape;152;p28"/>
          <p:cNvSpPr txBox="1">
            <a:spLocks noGrp="1"/>
          </p:cNvSpPr>
          <p:nvPr>
            <p:ph type="title"/>
          </p:nvPr>
        </p:nvSpPr>
        <p:spPr>
          <a:xfrm>
            <a:off x="521425" y="294064"/>
            <a:ext cx="7297114" cy="572700"/>
          </a:xfrm>
          <a:prstGeom prst="rect">
            <a:avLst/>
          </a:prstGeom>
        </p:spPr>
        <p:txBody>
          <a:bodyPr spcFirstLastPara="1" wrap="square" lIns="68575" tIns="68575" rIns="68575" bIns="68575" anchor="ctr" anchorCtr="0">
            <a:noAutofit/>
          </a:bodyPr>
          <a:lstStyle/>
          <a:p>
            <a:pPr lvl="0">
              <a:lnSpc>
                <a:spcPct val="100000"/>
              </a:lnSpc>
              <a:buClr>
                <a:srgbClr val="B7B7B7"/>
              </a:buClr>
            </a:pPr>
            <a:r>
              <a:rPr lang="en-US" sz="2500" dirty="0">
                <a:solidFill>
                  <a:srgbClr val="B7B7B7"/>
                </a:solidFill>
              </a:rPr>
              <a:t>Density-Weighted Methods (IV)</a:t>
            </a:r>
          </a:p>
        </p:txBody>
      </p:sp>
      <p:sp>
        <p:nvSpPr>
          <p:cNvPr id="2" name="Rectangle 1"/>
          <p:cNvSpPr/>
          <p:nvPr/>
        </p:nvSpPr>
        <p:spPr>
          <a:xfrm>
            <a:off x="983410" y="1150429"/>
            <a:ext cx="7203057" cy="1569660"/>
          </a:xfrm>
          <a:prstGeom prst="rect">
            <a:avLst/>
          </a:prstGeom>
        </p:spPr>
        <p:txBody>
          <a:bodyPr wrap="square">
            <a:spAutoFit/>
          </a:bodyPr>
          <a:lstStyle/>
          <a:p>
            <a:r>
              <a:rPr lang="en-US" sz="1600" dirty="0"/>
              <a:t>Pro</a:t>
            </a:r>
          </a:p>
          <a:p>
            <a:r>
              <a:rPr lang="en-US" sz="1600" dirty="0"/>
              <a:t>If densities can be pre-computed efficiently and cached for later use, the time required to select the next query is essentially no different than the base </a:t>
            </a:r>
            <a:r>
              <a:rPr lang="en-US" sz="1600" dirty="0" err="1"/>
              <a:t>informativeness</a:t>
            </a:r>
            <a:r>
              <a:rPr lang="en-US" sz="1600" dirty="0"/>
              <a:t> measure (e.g., uncertainty sampling)</a:t>
            </a:r>
          </a:p>
          <a:p>
            <a:r>
              <a:rPr lang="en-US" sz="1600" dirty="0"/>
              <a:t>This is advantageous for conducting active learning interactively with oracles in real-time</a:t>
            </a:r>
          </a:p>
        </p:txBody>
      </p:sp>
    </p:spTree>
    <p:extLst>
      <p:ext uri="{BB962C8B-B14F-4D97-AF65-F5344CB8AC3E}">
        <p14:creationId xmlns:p14="http://schemas.microsoft.com/office/powerpoint/2010/main" val="4499241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2" name="Google Shape;152;p28"/>
          <p:cNvSpPr txBox="1">
            <a:spLocks noGrp="1"/>
          </p:cNvSpPr>
          <p:nvPr>
            <p:ph type="title"/>
          </p:nvPr>
        </p:nvSpPr>
        <p:spPr>
          <a:xfrm>
            <a:off x="521425" y="294064"/>
            <a:ext cx="8432794" cy="572700"/>
          </a:xfrm>
          <a:prstGeom prst="rect">
            <a:avLst/>
          </a:prstGeom>
        </p:spPr>
        <p:txBody>
          <a:bodyPr spcFirstLastPara="1" wrap="square" lIns="68575" tIns="68575" rIns="68575" bIns="68575" anchor="ctr" anchorCtr="0">
            <a:noAutofit/>
          </a:bodyPr>
          <a:lstStyle/>
          <a:p>
            <a:pPr lvl="0">
              <a:lnSpc>
                <a:spcPct val="100000"/>
              </a:lnSpc>
              <a:buClr>
                <a:srgbClr val="B7B7B7"/>
              </a:buClr>
            </a:pPr>
            <a:r>
              <a:rPr lang="en-US" sz="2500" dirty="0">
                <a:solidFill>
                  <a:srgbClr val="B7B7B7"/>
                </a:solidFill>
              </a:rPr>
              <a:t>Usage Comparison of Different Active Learning Approach</a:t>
            </a:r>
          </a:p>
        </p:txBody>
      </p:sp>
      <p:pic>
        <p:nvPicPr>
          <p:cNvPr id="3"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616" y="966158"/>
            <a:ext cx="4544693" cy="2869925"/>
          </a:xfrm>
          <a:prstGeom prst="rect">
            <a:avLst/>
          </a:prstGeom>
        </p:spPr>
      </p:pic>
      <p:sp>
        <p:nvSpPr>
          <p:cNvPr id="4" name="TextBox 3"/>
          <p:cNvSpPr txBox="1"/>
          <p:nvPr/>
        </p:nvSpPr>
        <p:spPr>
          <a:xfrm>
            <a:off x="5201728" y="4090754"/>
            <a:ext cx="4359216" cy="553998"/>
          </a:xfrm>
          <a:prstGeom prst="rect">
            <a:avLst/>
          </a:prstGeom>
          <a:noFill/>
        </p:spPr>
        <p:txBody>
          <a:bodyPr wrap="square" rtlCol="0">
            <a:spAutoFit/>
          </a:bodyPr>
          <a:lstStyle/>
          <a:p>
            <a:r>
              <a:rPr lang="en-US" sz="1000" dirty="0" smtClean="0"/>
              <a:t>[</a:t>
            </a:r>
            <a:r>
              <a:rPr lang="en-US" sz="1000" dirty="0" err="1" smtClean="0"/>
              <a:t>Guyon</a:t>
            </a:r>
            <a:r>
              <a:rPr lang="en-US" sz="1000" dirty="0" smtClean="0"/>
              <a:t>, </a:t>
            </a:r>
            <a:r>
              <a:rPr lang="en-US" sz="1000" dirty="0" err="1"/>
              <a:t>Cawley</a:t>
            </a:r>
            <a:r>
              <a:rPr lang="en-US" sz="1000" dirty="0"/>
              <a:t> </a:t>
            </a:r>
            <a:r>
              <a:rPr lang="en-US" sz="1000" dirty="0" smtClean="0"/>
              <a:t>, </a:t>
            </a:r>
            <a:r>
              <a:rPr lang="en-US" sz="1000" dirty="0" err="1"/>
              <a:t>Dror</a:t>
            </a:r>
            <a:r>
              <a:rPr lang="en-US" sz="1000" dirty="0"/>
              <a:t> </a:t>
            </a:r>
            <a:r>
              <a:rPr lang="en-US" sz="1000" dirty="0" smtClean="0"/>
              <a:t>, </a:t>
            </a:r>
            <a:r>
              <a:rPr lang="en-US" sz="1000" dirty="0" err="1" smtClean="0"/>
              <a:t>Lemaire</a:t>
            </a:r>
            <a:r>
              <a:rPr lang="en-US" sz="1000" dirty="0" smtClean="0"/>
              <a:t> 2009]</a:t>
            </a:r>
          </a:p>
          <a:p>
            <a:r>
              <a:rPr lang="en-US" sz="1000" dirty="0" smtClean="0"/>
              <a:t>[</a:t>
            </a:r>
            <a:r>
              <a:rPr lang="en-US" sz="1000" dirty="0"/>
              <a:t>Active Learning Challenge ]</a:t>
            </a:r>
            <a:endParaRPr lang="en-US" sz="1000" dirty="0" smtClean="0"/>
          </a:p>
          <a:p>
            <a:r>
              <a:rPr lang="en-US" sz="1000" dirty="0"/>
              <a:t>http://</a:t>
            </a:r>
            <a:r>
              <a:rPr lang="en-US" sz="1000" dirty="0" err="1"/>
              <a:t>www.causality.inf.ethz.ch</a:t>
            </a:r>
            <a:r>
              <a:rPr lang="en-US" sz="1000" dirty="0"/>
              <a:t>/</a:t>
            </a:r>
            <a:r>
              <a:rPr lang="en-US" sz="1000" dirty="0" err="1"/>
              <a:t>activelearning.php#cont</a:t>
            </a:r>
            <a:endParaRPr lang="en-US" sz="1000" dirty="0"/>
          </a:p>
        </p:txBody>
      </p:sp>
    </p:spTree>
    <p:extLst>
      <p:ext uri="{BB962C8B-B14F-4D97-AF65-F5344CB8AC3E}">
        <p14:creationId xmlns:p14="http://schemas.microsoft.com/office/powerpoint/2010/main" val="2887908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2" name="Google Shape;152;p28"/>
          <p:cNvSpPr txBox="1">
            <a:spLocks noGrp="1"/>
          </p:cNvSpPr>
          <p:nvPr>
            <p:ph type="title"/>
          </p:nvPr>
        </p:nvSpPr>
        <p:spPr>
          <a:xfrm>
            <a:off x="521425" y="294064"/>
            <a:ext cx="7297114" cy="572700"/>
          </a:xfrm>
          <a:prstGeom prst="rect">
            <a:avLst/>
          </a:prstGeom>
        </p:spPr>
        <p:txBody>
          <a:bodyPr spcFirstLastPara="1" wrap="square" lIns="68575" tIns="68575" rIns="68575" bIns="68575" anchor="ctr" anchorCtr="0">
            <a:noAutofit/>
          </a:bodyPr>
          <a:lstStyle/>
          <a:p>
            <a:pPr lvl="0">
              <a:lnSpc>
                <a:spcPct val="100000"/>
              </a:lnSpc>
              <a:buClr>
                <a:srgbClr val="B7B7B7"/>
              </a:buClr>
            </a:pPr>
            <a:r>
              <a:rPr lang="en-US" sz="2500" dirty="0">
                <a:solidFill>
                  <a:srgbClr val="B7B7B7"/>
                </a:solidFill>
              </a:rPr>
              <a:t>A PAC BOUND FOR ACTIVE LEARNING</a:t>
            </a:r>
          </a:p>
        </p:txBody>
      </p:sp>
      <p:sp>
        <p:nvSpPr>
          <p:cNvPr id="3" name="Rectangle 2"/>
          <p:cNvSpPr/>
          <p:nvPr/>
        </p:nvSpPr>
        <p:spPr>
          <a:xfrm>
            <a:off x="842472" y="1016395"/>
            <a:ext cx="7591246" cy="338554"/>
          </a:xfrm>
          <a:prstGeom prst="rect">
            <a:avLst/>
          </a:prstGeom>
        </p:spPr>
        <p:txBody>
          <a:bodyPr wrap="square">
            <a:spAutoFit/>
          </a:bodyPr>
          <a:lstStyle/>
          <a:p>
            <a:r>
              <a:rPr lang="en-US" sz="1600" dirty="0"/>
              <a:t>Let </a:t>
            </a:r>
            <a:r>
              <a:rPr lang="en-US" sz="1600" i="1" dirty="0"/>
              <a:t>L</a:t>
            </a:r>
            <a:r>
              <a:rPr lang="en-US" sz="1600" dirty="0"/>
              <a:t> be the </a:t>
            </a:r>
            <a:r>
              <a:rPr lang="en-US" sz="1600" dirty="0" smtClean="0"/>
              <a:t>label complexity</a:t>
            </a:r>
            <a:r>
              <a:rPr lang="en-US" sz="1600" dirty="0"/>
              <a:t>, defined as the smallest integer t such that for all </a:t>
            </a:r>
            <a:r>
              <a:rPr lang="en-US" sz="1600" dirty="0" smtClean="0"/>
              <a:t>t’≥ t</a:t>
            </a:r>
            <a:endParaRPr lang="en-US" sz="1600" dirty="0"/>
          </a:p>
        </p:txBody>
      </p:sp>
      <p:pic>
        <p:nvPicPr>
          <p:cNvPr id="4" name="Picture 3"/>
          <p:cNvPicPr>
            <a:picLocks noChangeAspect="1"/>
          </p:cNvPicPr>
          <p:nvPr/>
        </p:nvPicPr>
        <p:blipFill>
          <a:blip r:embed="rId3"/>
          <a:stretch>
            <a:fillRect/>
          </a:stretch>
        </p:blipFill>
        <p:spPr>
          <a:xfrm>
            <a:off x="3160862" y="1504580"/>
            <a:ext cx="2667000" cy="590550"/>
          </a:xfrm>
          <a:prstGeom prst="rect">
            <a:avLst/>
          </a:prstGeom>
        </p:spPr>
      </p:pic>
      <p:sp>
        <p:nvSpPr>
          <p:cNvPr id="5" name="Rectangle 4"/>
          <p:cNvSpPr/>
          <p:nvPr/>
        </p:nvSpPr>
        <p:spPr>
          <a:xfrm>
            <a:off x="842472" y="2244761"/>
            <a:ext cx="7758064" cy="1077218"/>
          </a:xfrm>
          <a:prstGeom prst="rect">
            <a:avLst/>
          </a:prstGeom>
        </p:spPr>
        <p:txBody>
          <a:bodyPr wrap="square">
            <a:spAutoFit/>
          </a:bodyPr>
          <a:lstStyle/>
          <a:p>
            <a:r>
              <a:rPr lang="en-US" sz="1600" dirty="0" smtClean="0"/>
              <a:t>Let D</a:t>
            </a:r>
            <a:r>
              <a:rPr lang="en-US" sz="1600" baseline="-25000" dirty="0" smtClean="0"/>
              <a:t>XY</a:t>
            </a:r>
            <a:r>
              <a:rPr lang="en-US" sz="1600" dirty="0" smtClean="0"/>
              <a:t> </a:t>
            </a:r>
            <a:r>
              <a:rPr lang="en-US" sz="1600" dirty="0"/>
              <a:t>denote a joint instance-label distribution, and assume that </a:t>
            </a:r>
            <a:r>
              <a:rPr lang="en-US" sz="1600" dirty="0" smtClean="0"/>
              <a:t>labeled instances in </a:t>
            </a:r>
            <a:r>
              <a:rPr lang="en-US" sz="1600" dirty="0"/>
              <a:t>the training set L~ D</a:t>
            </a:r>
            <a:r>
              <a:rPr lang="en-US" sz="1600" baseline="-25000" dirty="0"/>
              <a:t>XY</a:t>
            </a:r>
            <a:r>
              <a:rPr lang="en-US" sz="1600" dirty="0"/>
              <a:t> are </a:t>
            </a:r>
            <a:r>
              <a:rPr lang="en-US" sz="1600" dirty="0" err="1"/>
              <a:t>i.i.d</a:t>
            </a:r>
            <a:r>
              <a:rPr lang="en-US" sz="1600" dirty="0"/>
              <a:t>. samples. If D</a:t>
            </a:r>
            <a:r>
              <a:rPr lang="en-US" sz="1600" baseline="-25000" dirty="0"/>
              <a:t>XY</a:t>
            </a:r>
            <a:r>
              <a:rPr lang="en-US" sz="1600" dirty="0"/>
              <a:t> is </a:t>
            </a:r>
            <a:r>
              <a:rPr lang="en-US" sz="1600" dirty="0" smtClean="0"/>
              <a:t>perfectly separable</a:t>
            </a:r>
            <a:r>
              <a:rPr lang="en-US" sz="1600" dirty="0"/>
              <a:t>, i.e., there exists </a:t>
            </a:r>
            <a:r>
              <a:rPr lang="en-US" sz="1600" dirty="0" smtClean="0"/>
              <a:t>a hypothesis h</a:t>
            </a:r>
            <a:r>
              <a:rPr lang="en-US" sz="1600" baseline="30000" dirty="0" smtClean="0"/>
              <a:t>∗</a:t>
            </a:r>
            <a:r>
              <a:rPr lang="en-US" sz="1600" dirty="0" smtClean="0"/>
              <a:t> </a:t>
            </a:r>
            <a:r>
              <a:rPr lang="en-US" sz="1600" dirty="0"/>
              <a:t>such that </a:t>
            </a:r>
            <a:r>
              <a:rPr lang="en-US" sz="1600" dirty="0" smtClean="0"/>
              <a:t>err(h</a:t>
            </a:r>
            <a:r>
              <a:rPr lang="en-US" sz="1600" baseline="30000" dirty="0" smtClean="0"/>
              <a:t>∗</a:t>
            </a:r>
            <a:r>
              <a:rPr lang="en-US" sz="1600" dirty="0" smtClean="0"/>
              <a:t>) </a:t>
            </a:r>
            <a:r>
              <a:rPr lang="en-US" sz="1600" dirty="0"/>
              <a:t>= 0, then the </a:t>
            </a:r>
            <a:r>
              <a:rPr lang="en-US" sz="1600" dirty="0" smtClean="0"/>
              <a:t>label complexity </a:t>
            </a:r>
            <a:r>
              <a:rPr lang="en-US" sz="1600" dirty="0"/>
              <a:t>LPASS of a passive learning </a:t>
            </a:r>
            <a:r>
              <a:rPr lang="en-US" sz="1600" dirty="0" smtClean="0"/>
              <a:t>algorithm is </a:t>
            </a:r>
            <a:r>
              <a:rPr lang="en-US" sz="1600" dirty="0"/>
              <a:t>(</a:t>
            </a:r>
            <a:r>
              <a:rPr lang="en-US" sz="1600" dirty="0" err="1"/>
              <a:t>Vapnik</a:t>
            </a:r>
            <a:r>
              <a:rPr lang="en-US" sz="1600" dirty="0"/>
              <a:t>, 1998):</a:t>
            </a:r>
          </a:p>
        </p:txBody>
      </p:sp>
      <p:pic>
        <p:nvPicPr>
          <p:cNvPr id="6" name="Picture 5"/>
          <p:cNvPicPr>
            <a:picLocks noChangeAspect="1"/>
          </p:cNvPicPr>
          <p:nvPr/>
        </p:nvPicPr>
        <p:blipFill>
          <a:blip r:embed="rId4"/>
          <a:stretch>
            <a:fillRect/>
          </a:stretch>
        </p:blipFill>
        <p:spPr>
          <a:xfrm>
            <a:off x="3022569" y="3535168"/>
            <a:ext cx="3153414" cy="1140349"/>
          </a:xfrm>
          <a:prstGeom prst="rect">
            <a:avLst/>
          </a:prstGeom>
        </p:spPr>
      </p:pic>
    </p:spTree>
    <p:extLst>
      <p:ext uri="{BB962C8B-B14F-4D97-AF65-F5344CB8AC3E}">
        <p14:creationId xmlns:p14="http://schemas.microsoft.com/office/powerpoint/2010/main" val="32953004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2" name="Google Shape;152;p28"/>
          <p:cNvSpPr txBox="1">
            <a:spLocks noGrp="1"/>
          </p:cNvSpPr>
          <p:nvPr>
            <p:ph type="title"/>
          </p:nvPr>
        </p:nvSpPr>
        <p:spPr>
          <a:xfrm>
            <a:off x="521425" y="294064"/>
            <a:ext cx="7297114" cy="572700"/>
          </a:xfrm>
          <a:prstGeom prst="rect">
            <a:avLst/>
          </a:prstGeom>
        </p:spPr>
        <p:txBody>
          <a:bodyPr spcFirstLastPara="1" wrap="square" lIns="68575" tIns="68575" rIns="68575" bIns="68575" anchor="ctr" anchorCtr="0">
            <a:noAutofit/>
          </a:bodyPr>
          <a:lstStyle/>
          <a:p>
            <a:pPr lvl="0">
              <a:lnSpc>
                <a:spcPct val="100000"/>
              </a:lnSpc>
              <a:buClr>
                <a:srgbClr val="B7B7B7"/>
              </a:buClr>
            </a:pPr>
            <a:r>
              <a:rPr lang="en-US" sz="2500" dirty="0">
                <a:solidFill>
                  <a:srgbClr val="B7B7B7"/>
                </a:solidFill>
              </a:rPr>
              <a:t>A PAC BOUND FOR ACTIVE LEARNING</a:t>
            </a:r>
          </a:p>
        </p:txBody>
      </p:sp>
      <p:sp>
        <p:nvSpPr>
          <p:cNvPr id="2" name="Rectangle 1"/>
          <p:cNvSpPr/>
          <p:nvPr/>
        </p:nvSpPr>
        <p:spPr>
          <a:xfrm>
            <a:off x="836762" y="968842"/>
            <a:ext cx="7479102" cy="584775"/>
          </a:xfrm>
          <a:prstGeom prst="rect">
            <a:avLst/>
          </a:prstGeom>
        </p:spPr>
        <p:txBody>
          <a:bodyPr wrap="square">
            <a:spAutoFit/>
          </a:bodyPr>
          <a:lstStyle/>
          <a:p>
            <a:r>
              <a:rPr lang="en-US" sz="1600" dirty="0"/>
              <a:t>First, the data distribution provides </a:t>
            </a:r>
            <a:r>
              <a:rPr lang="en-US" sz="1600" dirty="0" smtClean="0"/>
              <a:t>a natural </a:t>
            </a:r>
            <a:r>
              <a:rPr lang="en-US" sz="1600" dirty="0"/>
              <a:t>measure of </a:t>
            </a:r>
            <a:r>
              <a:rPr lang="en-US" sz="1600" dirty="0" smtClean="0"/>
              <a:t>the “difference</a:t>
            </a:r>
            <a:r>
              <a:rPr lang="en-US" sz="1600" dirty="0"/>
              <a:t>” △(h1, h2) between any two hypotheses, defined as:</a:t>
            </a:r>
          </a:p>
        </p:txBody>
      </p:sp>
      <p:pic>
        <p:nvPicPr>
          <p:cNvPr id="11" name="Picture 10"/>
          <p:cNvPicPr>
            <a:picLocks noChangeAspect="1"/>
          </p:cNvPicPr>
          <p:nvPr/>
        </p:nvPicPr>
        <p:blipFill>
          <a:blip r:embed="rId3"/>
          <a:stretch>
            <a:fillRect/>
          </a:stretch>
        </p:blipFill>
        <p:spPr>
          <a:xfrm>
            <a:off x="2958860" y="1655695"/>
            <a:ext cx="2636627" cy="394913"/>
          </a:xfrm>
          <a:prstGeom prst="rect">
            <a:avLst/>
          </a:prstGeom>
        </p:spPr>
      </p:pic>
      <p:sp>
        <p:nvSpPr>
          <p:cNvPr id="12" name="Rectangle 11"/>
          <p:cNvSpPr/>
          <p:nvPr/>
        </p:nvSpPr>
        <p:spPr>
          <a:xfrm>
            <a:off x="836762" y="2094697"/>
            <a:ext cx="7556740" cy="584775"/>
          </a:xfrm>
          <a:prstGeom prst="rect">
            <a:avLst/>
          </a:prstGeom>
        </p:spPr>
        <p:txBody>
          <a:bodyPr wrap="square">
            <a:spAutoFit/>
          </a:bodyPr>
          <a:lstStyle/>
          <a:p>
            <a:r>
              <a:rPr lang="en-US" sz="1600" dirty="0"/>
              <a:t>Intuitively, △ </a:t>
            </a:r>
            <a:r>
              <a:rPr lang="en-US" sz="1600" dirty="0" smtClean="0"/>
              <a:t> encodes </a:t>
            </a:r>
            <a:r>
              <a:rPr lang="en-US" sz="1600" dirty="0"/>
              <a:t>the proportion of instances about which the </a:t>
            </a:r>
            <a:r>
              <a:rPr lang="en-US" sz="1600" dirty="0" smtClean="0"/>
              <a:t>two hypotheses </a:t>
            </a:r>
            <a:r>
              <a:rPr lang="en-US" sz="1600" dirty="0"/>
              <a:t>disagree. </a:t>
            </a:r>
            <a:r>
              <a:rPr lang="en-US" sz="1600" dirty="0" smtClean="0"/>
              <a:t>The </a:t>
            </a:r>
            <a:r>
              <a:rPr lang="en-US" sz="1600" i="1" dirty="0" smtClean="0"/>
              <a:t>r</a:t>
            </a:r>
            <a:r>
              <a:rPr lang="en-US" sz="1600" dirty="0" smtClean="0"/>
              <a:t>-ball </a:t>
            </a:r>
            <a:r>
              <a:rPr lang="en-US" sz="1600" dirty="0"/>
              <a:t>centered at some hypothesis </a:t>
            </a:r>
            <a:r>
              <a:rPr lang="en-US" sz="1600" dirty="0" smtClean="0"/>
              <a:t>h∗ </a:t>
            </a:r>
            <a:r>
              <a:rPr lang="en-US" sz="1600" dirty="0"/>
              <a:t>is defined as:</a:t>
            </a:r>
          </a:p>
        </p:txBody>
      </p:sp>
      <p:pic>
        <p:nvPicPr>
          <p:cNvPr id="13" name="Picture 12"/>
          <p:cNvPicPr>
            <a:picLocks noChangeAspect="1"/>
          </p:cNvPicPr>
          <p:nvPr/>
        </p:nvPicPr>
        <p:blipFill>
          <a:blip r:embed="rId4"/>
          <a:stretch>
            <a:fillRect/>
          </a:stretch>
        </p:blipFill>
        <p:spPr>
          <a:xfrm>
            <a:off x="2860465" y="2679472"/>
            <a:ext cx="3267794" cy="403431"/>
          </a:xfrm>
          <a:prstGeom prst="rect">
            <a:avLst/>
          </a:prstGeom>
        </p:spPr>
      </p:pic>
      <p:sp>
        <p:nvSpPr>
          <p:cNvPr id="14" name="Rectangle 13"/>
          <p:cNvSpPr/>
          <p:nvPr/>
        </p:nvSpPr>
        <p:spPr>
          <a:xfrm>
            <a:off x="836762" y="3100361"/>
            <a:ext cx="7315200" cy="830997"/>
          </a:xfrm>
          <a:prstGeom prst="rect">
            <a:avLst/>
          </a:prstGeom>
        </p:spPr>
        <p:txBody>
          <a:bodyPr wrap="square">
            <a:spAutoFit/>
          </a:bodyPr>
          <a:lstStyle/>
          <a:p>
            <a:r>
              <a:rPr lang="en-US" sz="1600" dirty="0"/>
              <a:t>that is, the set of all hypotheses for which the probability mass under the region of disagreement </a:t>
            </a:r>
            <a:r>
              <a:rPr lang="en-US" sz="1600" dirty="0" smtClean="0"/>
              <a:t>with h</a:t>
            </a:r>
            <a:r>
              <a:rPr lang="en-US" sz="1600" baseline="30000" dirty="0" smtClean="0"/>
              <a:t>∗</a:t>
            </a:r>
            <a:r>
              <a:rPr lang="en-US" sz="1600" dirty="0" smtClean="0"/>
              <a:t> </a:t>
            </a:r>
            <a:r>
              <a:rPr lang="en-US" sz="1600" dirty="0"/>
              <a:t>is within radius </a:t>
            </a:r>
            <a:r>
              <a:rPr lang="en-US" sz="1600" i="1" dirty="0"/>
              <a:t>r</a:t>
            </a:r>
            <a:r>
              <a:rPr lang="en-US" sz="1600" dirty="0"/>
              <a:t>. For a given version space </a:t>
            </a:r>
            <a:r>
              <a:rPr lang="en-US" sz="1600" i="1" dirty="0"/>
              <a:t>V</a:t>
            </a:r>
            <a:r>
              <a:rPr lang="en-US" sz="1600" dirty="0"/>
              <a:t> and instance space </a:t>
            </a:r>
            <a:r>
              <a:rPr lang="en-US" sz="1600" i="1" dirty="0"/>
              <a:t>X</a:t>
            </a:r>
            <a:r>
              <a:rPr lang="en-US" sz="1600" dirty="0"/>
              <a:t>, the region of disagreement </a:t>
            </a:r>
            <a:r>
              <a:rPr lang="en-US" sz="1600" dirty="0" smtClean="0"/>
              <a:t>is defined </a:t>
            </a:r>
            <a:r>
              <a:rPr lang="en-US" sz="1600" dirty="0"/>
              <a:t>as:</a:t>
            </a:r>
          </a:p>
        </p:txBody>
      </p:sp>
      <p:pic>
        <p:nvPicPr>
          <p:cNvPr id="15" name="Picture 14"/>
          <p:cNvPicPr>
            <a:picLocks noChangeAspect="1"/>
          </p:cNvPicPr>
          <p:nvPr/>
        </p:nvPicPr>
        <p:blipFill>
          <a:blip r:embed="rId5"/>
          <a:stretch>
            <a:fillRect/>
          </a:stretch>
        </p:blipFill>
        <p:spPr>
          <a:xfrm>
            <a:off x="2643276" y="4038691"/>
            <a:ext cx="3957907" cy="466944"/>
          </a:xfrm>
          <a:prstGeom prst="rect">
            <a:avLst/>
          </a:prstGeom>
        </p:spPr>
      </p:pic>
    </p:spTree>
    <p:extLst>
      <p:ext uri="{BB962C8B-B14F-4D97-AF65-F5344CB8AC3E}">
        <p14:creationId xmlns:p14="http://schemas.microsoft.com/office/powerpoint/2010/main" val="22117194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2" name="Google Shape;152;p28"/>
          <p:cNvSpPr txBox="1">
            <a:spLocks noGrp="1"/>
          </p:cNvSpPr>
          <p:nvPr>
            <p:ph type="title"/>
          </p:nvPr>
        </p:nvSpPr>
        <p:spPr>
          <a:xfrm>
            <a:off x="521425" y="294064"/>
            <a:ext cx="7297114" cy="572700"/>
          </a:xfrm>
          <a:prstGeom prst="rect">
            <a:avLst/>
          </a:prstGeom>
        </p:spPr>
        <p:txBody>
          <a:bodyPr spcFirstLastPara="1" wrap="square" lIns="68575" tIns="68575" rIns="68575" bIns="68575" anchor="ctr" anchorCtr="0">
            <a:noAutofit/>
          </a:bodyPr>
          <a:lstStyle/>
          <a:p>
            <a:pPr lvl="0">
              <a:lnSpc>
                <a:spcPct val="100000"/>
              </a:lnSpc>
              <a:buClr>
                <a:srgbClr val="B7B7B7"/>
              </a:buClr>
            </a:pPr>
            <a:r>
              <a:rPr lang="en-US" sz="2500" dirty="0">
                <a:solidFill>
                  <a:srgbClr val="B7B7B7"/>
                </a:solidFill>
              </a:rPr>
              <a:t>A PAC BOUND FOR ACTIVE LEARNING</a:t>
            </a:r>
          </a:p>
        </p:txBody>
      </p:sp>
      <p:sp>
        <p:nvSpPr>
          <p:cNvPr id="3" name="Rectangle 2"/>
          <p:cNvSpPr/>
          <p:nvPr/>
        </p:nvSpPr>
        <p:spPr>
          <a:xfrm>
            <a:off x="698740" y="982322"/>
            <a:ext cx="7755147" cy="1077218"/>
          </a:xfrm>
          <a:prstGeom prst="rect">
            <a:avLst/>
          </a:prstGeom>
        </p:spPr>
        <p:txBody>
          <a:bodyPr wrap="square">
            <a:spAutoFit/>
          </a:bodyPr>
          <a:lstStyle/>
          <a:p>
            <a:r>
              <a:rPr lang="en-US" sz="1600" dirty="0"/>
              <a:t>Hanneke (2007) proposed a </a:t>
            </a:r>
            <a:r>
              <a:rPr lang="en-US" sz="1600" dirty="0" smtClean="0"/>
              <a:t>new parameter </a:t>
            </a:r>
            <a:r>
              <a:rPr lang="en-US" sz="1600" dirty="0"/>
              <a:t>to </a:t>
            </a:r>
            <a:r>
              <a:rPr lang="en-US" sz="1600" dirty="0" smtClean="0"/>
              <a:t>characterize the </a:t>
            </a:r>
            <a:r>
              <a:rPr lang="en-US" sz="1600" dirty="0"/>
              <a:t>complexity of active learning, as a function of the hypothesis class </a:t>
            </a:r>
            <a:r>
              <a:rPr lang="en-US" sz="1600" i="1" dirty="0"/>
              <a:t>H</a:t>
            </a:r>
            <a:r>
              <a:rPr lang="en-US" sz="1600" dirty="0"/>
              <a:t> and input distribution </a:t>
            </a:r>
            <a:r>
              <a:rPr lang="en-US" sz="1600" i="1" dirty="0" smtClean="0"/>
              <a:t>D</a:t>
            </a:r>
            <a:r>
              <a:rPr lang="en-US" sz="1600" dirty="0" smtClean="0"/>
              <a:t>. The so called </a:t>
            </a:r>
            <a:r>
              <a:rPr lang="en-US" sz="1600" dirty="0"/>
              <a:t>disagreement coefficient </a:t>
            </a:r>
            <a:r>
              <a:rPr lang="en-US" sz="1600" i="1" dirty="0"/>
              <a:t>ξ</a:t>
            </a:r>
            <a:r>
              <a:rPr lang="en-US" sz="1600" dirty="0"/>
              <a:t> measures how the probability of disagreement with </a:t>
            </a:r>
            <a:r>
              <a:rPr lang="en-US" sz="1600" i="1" dirty="0" smtClean="0"/>
              <a:t>h</a:t>
            </a:r>
            <a:r>
              <a:rPr lang="en-US" sz="1600" baseline="30000" dirty="0" smtClean="0"/>
              <a:t>∗</a:t>
            </a:r>
            <a:r>
              <a:rPr lang="en-US" sz="1600" dirty="0" smtClean="0"/>
              <a:t> scales with </a:t>
            </a:r>
            <a:r>
              <a:rPr lang="en-US" sz="1600" i="1" dirty="0"/>
              <a:t>r</a:t>
            </a:r>
            <a:r>
              <a:rPr lang="en-US" sz="1600" dirty="0"/>
              <a:t>:</a:t>
            </a:r>
          </a:p>
        </p:txBody>
      </p:sp>
      <p:pic>
        <p:nvPicPr>
          <p:cNvPr id="4" name="Picture 3"/>
          <p:cNvPicPr>
            <a:picLocks noChangeAspect="1"/>
          </p:cNvPicPr>
          <p:nvPr/>
        </p:nvPicPr>
        <p:blipFill>
          <a:blip r:embed="rId3"/>
          <a:stretch>
            <a:fillRect/>
          </a:stretch>
        </p:blipFill>
        <p:spPr>
          <a:xfrm>
            <a:off x="2639683" y="1962815"/>
            <a:ext cx="3326202" cy="847240"/>
          </a:xfrm>
          <a:prstGeom prst="rect">
            <a:avLst/>
          </a:prstGeom>
        </p:spPr>
      </p:pic>
      <p:sp>
        <p:nvSpPr>
          <p:cNvPr id="5" name="Rectangle 4"/>
          <p:cNvSpPr/>
          <p:nvPr/>
        </p:nvSpPr>
        <p:spPr>
          <a:xfrm>
            <a:off x="698739" y="3040033"/>
            <a:ext cx="7755147" cy="830997"/>
          </a:xfrm>
          <a:prstGeom prst="rect">
            <a:avLst/>
          </a:prstGeom>
        </p:spPr>
        <p:txBody>
          <a:bodyPr wrap="square">
            <a:spAutoFit/>
          </a:bodyPr>
          <a:lstStyle/>
          <a:p>
            <a:r>
              <a:rPr lang="en-US" sz="1600" dirty="0"/>
              <a:t>Roughly speaking, ξ attempts to quantify how quickly the region of disagreement grows as a </a:t>
            </a:r>
            <a:r>
              <a:rPr lang="en-US" sz="1600" dirty="0" smtClean="0"/>
              <a:t>function of </a:t>
            </a:r>
            <a:r>
              <a:rPr lang="en-US" sz="1600" dirty="0"/>
              <a:t>the radius of the version space. Hence, smaller values of ξ imply more efficient shrinkage of </a:t>
            </a:r>
            <a:r>
              <a:rPr lang="en-US" sz="1600" dirty="0" smtClean="0"/>
              <a:t>the version space.</a:t>
            </a:r>
            <a:endParaRPr lang="en-US" sz="1600" dirty="0"/>
          </a:p>
        </p:txBody>
      </p:sp>
    </p:spTree>
    <p:extLst>
      <p:ext uri="{BB962C8B-B14F-4D97-AF65-F5344CB8AC3E}">
        <p14:creationId xmlns:p14="http://schemas.microsoft.com/office/powerpoint/2010/main" val="41158203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2" name="Google Shape;152;p28"/>
          <p:cNvSpPr txBox="1">
            <a:spLocks noGrp="1"/>
          </p:cNvSpPr>
          <p:nvPr>
            <p:ph type="title"/>
          </p:nvPr>
        </p:nvSpPr>
        <p:spPr>
          <a:xfrm>
            <a:off x="521425" y="294064"/>
            <a:ext cx="7297114" cy="572700"/>
          </a:xfrm>
          <a:prstGeom prst="rect">
            <a:avLst/>
          </a:prstGeom>
        </p:spPr>
        <p:txBody>
          <a:bodyPr spcFirstLastPara="1" wrap="square" lIns="68575" tIns="68575" rIns="68575" bIns="68575" anchor="ctr" anchorCtr="0">
            <a:noAutofit/>
          </a:bodyPr>
          <a:lstStyle/>
          <a:p>
            <a:pPr lvl="0">
              <a:lnSpc>
                <a:spcPct val="100000"/>
              </a:lnSpc>
              <a:buClr>
                <a:srgbClr val="B7B7B7"/>
              </a:buClr>
            </a:pPr>
            <a:r>
              <a:rPr lang="en-US" sz="2500" dirty="0">
                <a:solidFill>
                  <a:srgbClr val="B7B7B7"/>
                </a:solidFill>
              </a:rPr>
              <a:t>A PAC BOUND FOR ACTIVE LEARNING</a:t>
            </a:r>
          </a:p>
        </p:txBody>
      </p:sp>
      <p:sp>
        <p:nvSpPr>
          <p:cNvPr id="2" name="Rectangle 1"/>
          <p:cNvSpPr/>
          <p:nvPr/>
        </p:nvSpPr>
        <p:spPr>
          <a:xfrm>
            <a:off x="780218" y="1132960"/>
            <a:ext cx="7535647" cy="830997"/>
          </a:xfrm>
          <a:prstGeom prst="rect">
            <a:avLst/>
          </a:prstGeom>
        </p:spPr>
        <p:txBody>
          <a:bodyPr wrap="square">
            <a:spAutoFit/>
          </a:bodyPr>
          <a:lstStyle/>
          <a:p>
            <a:r>
              <a:rPr lang="en-US" sz="1600" dirty="0"/>
              <a:t>Theorem 6.2 Suppose H has finite VC dimension d, and the learning problem </a:t>
            </a:r>
            <a:r>
              <a:rPr lang="en-US" sz="1600" dirty="0" smtClean="0"/>
              <a:t>is separable with disagreement </a:t>
            </a:r>
            <a:r>
              <a:rPr lang="en-US" sz="1600" dirty="0"/>
              <a:t>coefficient ξ .Then the label complexity LQBD of the query by disagreement </a:t>
            </a:r>
            <a:r>
              <a:rPr lang="en-US" sz="1600" dirty="0" smtClean="0"/>
              <a:t>algorithm is </a:t>
            </a:r>
            <a:r>
              <a:rPr lang="en-US" sz="1600" dirty="0"/>
              <a:t>(Hanneke, 2009):</a:t>
            </a:r>
          </a:p>
        </p:txBody>
      </p:sp>
      <p:pic>
        <p:nvPicPr>
          <p:cNvPr id="6" name="Picture 5"/>
          <p:cNvPicPr>
            <a:picLocks noChangeAspect="1"/>
          </p:cNvPicPr>
          <p:nvPr/>
        </p:nvPicPr>
        <p:blipFill>
          <a:blip r:embed="rId3"/>
          <a:stretch>
            <a:fillRect/>
          </a:stretch>
        </p:blipFill>
        <p:spPr>
          <a:xfrm>
            <a:off x="2474800" y="2406769"/>
            <a:ext cx="4313412" cy="1373038"/>
          </a:xfrm>
          <a:prstGeom prst="rect">
            <a:avLst/>
          </a:prstGeom>
        </p:spPr>
      </p:pic>
    </p:spTree>
    <p:extLst>
      <p:ext uri="{BB962C8B-B14F-4D97-AF65-F5344CB8AC3E}">
        <p14:creationId xmlns:p14="http://schemas.microsoft.com/office/powerpoint/2010/main" val="35763343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2" name="Google Shape;152;p28"/>
          <p:cNvSpPr txBox="1">
            <a:spLocks noGrp="1"/>
          </p:cNvSpPr>
          <p:nvPr>
            <p:ph type="title"/>
          </p:nvPr>
        </p:nvSpPr>
        <p:spPr>
          <a:xfrm>
            <a:off x="521425" y="294064"/>
            <a:ext cx="7297114" cy="572700"/>
          </a:xfrm>
          <a:prstGeom prst="rect">
            <a:avLst/>
          </a:prstGeom>
        </p:spPr>
        <p:txBody>
          <a:bodyPr spcFirstLastPara="1" wrap="square" lIns="68575" tIns="68575" rIns="68575" bIns="68575" anchor="ctr" anchorCtr="0">
            <a:noAutofit/>
          </a:bodyPr>
          <a:lstStyle/>
          <a:p>
            <a:pPr lvl="0">
              <a:lnSpc>
                <a:spcPct val="100000"/>
              </a:lnSpc>
              <a:buClr>
                <a:srgbClr val="B7B7B7"/>
              </a:buClr>
            </a:pPr>
            <a:r>
              <a:rPr lang="en-US" sz="2500" dirty="0" smtClean="0">
                <a:solidFill>
                  <a:srgbClr val="B7B7B7"/>
                </a:solidFill>
              </a:rPr>
              <a:t>Conclusion</a:t>
            </a:r>
            <a:endParaRPr lang="en-US" sz="2500" dirty="0">
              <a:solidFill>
                <a:srgbClr val="B7B7B7"/>
              </a:solidFill>
            </a:endParaRPr>
          </a:p>
        </p:txBody>
      </p:sp>
      <p:sp>
        <p:nvSpPr>
          <p:cNvPr id="2" name="Rectangle 1"/>
          <p:cNvSpPr/>
          <p:nvPr/>
        </p:nvSpPr>
        <p:spPr>
          <a:xfrm>
            <a:off x="1112807" y="1383342"/>
            <a:ext cx="7090914" cy="2062103"/>
          </a:xfrm>
          <a:prstGeom prst="rect">
            <a:avLst/>
          </a:prstGeom>
        </p:spPr>
        <p:txBody>
          <a:bodyPr wrap="square">
            <a:spAutoFit/>
          </a:bodyPr>
          <a:lstStyle/>
          <a:p>
            <a:r>
              <a:rPr lang="en-US" sz="1600" dirty="0"/>
              <a:t>Active learning is a growing area of research in machine learning backed by the fact that the data available is ever growing and is available for </a:t>
            </a:r>
            <a:r>
              <a:rPr lang="en-US" sz="1600" dirty="0" smtClean="0"/>
              <a:t>less</a:t>
            </a:r>
          </a:p>
          <a:p>
            <a:endParaRPr lang="en-US" sz="1600" dirty="0"/>
          </a:p>
          <a:p>
            <a:r>
              <a:rPr lang="en-US" sz="1600" dirty="0"/>
              <a:t>A lot of the research is involved in improving the accuracy of the learner with lesser number of </a:t>
            </a:r>
            <a:r>
              <a:rPr lang="en-US" sz="1600" dirty="0" smtClean="0"/>
              <a:t>queries</a:t>
            </a:r>
          </a:p>
          <a:p>
            <a:endParaRPr lang="en-US" sz="1600" dirty="0"/>
          </a:p>
          <a:p>
            <a:r>
              <a:rPr lang="en-US" sz="1600" dirty="0"/>
              <a:t>Current day research is intended at implementing active learning in practical scenarios and problem solving </a:t>
            </a:r>
          </a:p>
        </p:txBody>
      </p:sp>
    </p:spTree>
    <p:extLst>
      <p:ext uri="{BB962C8B-B14F-4D97-AF65-F5344CB8AC3E}">
        <p14:creationId xmlns:p14="http://schemas.microsoft.com/office/powerpoint/2010/main" val="22185522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2" name="标题 0"/>
          <p:cNvSpPr>
            <a:spLocks noGrp="1"/>
          </p:cNvSpPr>
          <p:nvPr>
            <p:ph type="title"/>
          </p:nvPr>
        </p:nvSpPr>
        <p:spPr>
          <a:xfrm>
            <a:off x="2844800" y="1621155"/>
            <a:ext cx="3352165" cy="572770"/>
          </a:xfrm>
        </p:spPr>
        <p:txBody>
          <a:bodyPr>
            <a:scene3d>
              <a:camera prst="orthographicFront"/>
              <a:lightRig rig="threePt" dir="t"/>
            </a:scene3d>
          </a:bodyPr>
          <a:lstStyle/>
          <a:p>
            <a:r>
              <a:rPr lang="en-US" altLang="zh-CN" sz="4800" i="1">
                <a:ln w="22225">
                  <a:solidFill>
                    <a:schemeClr val="accent2"/>
                  </a:solidFill>
                  <a:prstDash val="solid"/>
                </a:ln>
                <a:solidFill>
                  <a:schemeClr val="accent2">
                    <a:lumMod val="40000"/>
                    <a:lumOff val="60000"/>
                  </a:schemeClr>
                </a:solidFill>
                <a:effectLst/>
              </a:rPr>
              <a:t>Thank you</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6"/>
          <p:cNvSpPr txBox="1">
            <a:spLocks noGrp="1"/>
          </p:cNvSpPr>
          <p:nvPr>
            <p:ph type="title"/>
          </p:nvPr>
        </p:nvSpPr>
        <p:spPr>
          <a:xfrm>
            <a:off x="439386" y="411212"/>
            <a:ext cx="8419465" cy="572770"/>
          </a:xfrm>
          <a:prstGeom prst="rect">
            <a:avLst/>
          </a:prstGeom>
        </p:spPr>
        <p:txBody>
          <a:bodyPr spcFirstLastPara="1" wrap="square" lIns="68575" tIns="68575" rIns="68575" bIns="68575" anchor="t" anchorCtr="0">
            <a:noAutofit/>
          </a:bodyPr>
          <a:lstStyle/>
          <a:p>
            <a:pPr lvl="0">
              <a:buClr>
                <a:srgbClr val="B7B7B7"/>
              </a:buClr>
            </a:pPr>
            <a:r>
              <a:rPr lang="en-US" sz="3000" dirty="0" smtClean="0">
                <a:solidFill>
                  <a:srgbClr val="B7B7B7"/>
                </a:solidFill>
              </a:rPr>
              <a:t>Introduction: Learning </a:t>
            </a:r>
            <a:r>
              <a:rPr lang="en-US" sz="3000" dirty="0">
                <a:solidFill>
                  <a:srgbClr val="B7B7B7"/>
                </a:solidFill>
              </a:rPr>
              <a:t>paradigms</a:t>
            </a:r>
          </a:p>
        </p:txBody>
      </p:sp>
      <p:pic>
        <p:nvPicPr>
          <p:cNvPr id="4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496" y="1121431"/>
            <a:ext cx="1694957" cy="1663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ectangle 1"/>
          <p:cNvSpPr/>
          <p:nvPr/>
        </p:nvSpPr>
        <p:spPr>
          <a:xfrm>
            <a:off x="904229" y="2949743"/>
            <a:ext cx="2063385" cy="338554"/>
          </a:xfrm>
          <a:prstGeom prst="rect">
            <a:avLst/>
          </a:prstGeom>
        </p:spPr>
        <p:txBody>
          <a:bodyPr wrap="none">
            <a:spAutoFit/>
          </a:bodyPr>
          <a:lstStyle/>
          <a:p>
            <a:r>
              <a:rPr lang="en-US" sz="1600" dirty="0"/>
              <a:t>Supervised Learning</a:t>
            </a:r>
          </a:p>
        </p:txBody>
      </p:sp>
      <p:pic>
        <p:nvPicPr>
          <p:cNvPr id="5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7050" y="1145963"/>
            <a:ext cx="1629753" cy="16149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p:cNvSpPr/>
          <p:nvPr/>
        </p:nvSpPr>
        <p:spPr>
          <a:xfrm>
            <a:off x="5633343" y="2897003"/>
            <a:ext cx="2291012" cy="338554"/>
          </a:xfrm>
          <a:prstGeom prst="rect">
            <a:avLst/>
          </a:prstGeom>
        </p:spPr>
        <p:txBody>
          <a:bodyPr wrap="none">
            <a:spAutoFit/>
          </a:bodyPr>
          <a:lstStyle/>
          <a:p>
            <a:r>
              <a:rPr lang="en-US" sz="1600" dirty="0"/>
              <a:t>Unsupervised Learning</a:t>
            </a:r>
          </a:p>
        </p:txBody>
      </p:sp>
      <p:grpSp>
        <p:nvGrpSpPr>
          <p:cNvPr id="52" name="3 Grupo"/>
          <p:cNvGrpSpPr/>
          <p:nvPr/>
        </p:nvGrpSpPr>
        <p:grpSpPr>
          <a:xfrm>
            <a:off x="3149959" y="2108499"/>
            <a:ext cx="2301037" cy="1682488"/>
            <a:chOff x="2686050" y="4005262"/>
            <a:chExt cx="3257550" cy="2200275"/>
          </a:xfrm>
        </p:grpSpPr>
        <p:pic>
          <p:nvPicPr>
            <p:cNvPr id="5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6050" y="4005262"/>
              <a:ext cx="3257550" cy="2200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54" name="4 Conector recto de flecha"/>
            <p:cNvCxnSpPr/>
            <p:nvPr/>
          </p:nvCxnSpPr>
          <p:spPr>
            <a:xfrm>
              <a:off x="3200400" y="4343400"/>
              <a:ext cx="60960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5" name="10 Conector recto de flecha"/>
            <p:cNvCxnSpPr/>
            <p:nvPr/>
          </p:nvCxnSpPr>
          <p:spPr>
            <a:xfrm>
              <a:off x="3215640" y="4343399"/>
              <a:ext cx="213360" cy="9144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6" name="13 Conector recto de flecha"/>
            <p:cNvCxnSpPr/>
            <p:nvPr/>
          </p:nvCxnSpPr>
          <p:spPr>
            <a:xfrm flipH="1">
              <a:off x="4495800" y="4343399"/>
              <a:ext cx="257174" cy="381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7" name="20 Conector recto de flecha"/>
            <p:cNvCxnSpPr/>
            <p:nvPr/>
          </p:nvCxnSpPr>
          <p:spPr>
            <a:xfrm flipH="1" flipV="1">
              <a:off x="4953000" y="5638800"/>
              <a:ext cx="438150" cy="152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51" name="Rectangle 50"/>
          <p:cNvSpPr/>
          <p:nvPr/>
        </p:nvSpPr>
        <p:spPr>
          <a:xfrm>
            <a:off x="3502022" y="3941158"/>
            <a:ext cx="1596912" cy="338554"/>
          </a:xfrm>
          <a:prstGeom prst="rect">
            <a:avLst/>
          </a:prstGeom>
        </p:spPr>
        <p:txBody>
          <a:bodyPr wrap="none">
            <a:spAutoFit/>
          </a:bodyPr>
          <a:lstStyle/>
          <a:p>
            <a:r>
              <a:rPr lang="en-US" sz="1600" dirty="0"/>
              <a:t>Active Learning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323740"/>
            <a:ext cx="8597408" cy="572700"/>
          </a:xfrm>
          <a:prstGeom prst="rect">
            <a:avLst/>
          </a:prstGeom>
        </p:spPr>
        <p:txBody>
          <a:bodyPr spcFirstLastPara="1" wrap="square" lIns="68575" tIns="68575" rIns="68575" bIns="68575" anchor="ctr" anchorCtr="0">
            <a:noAutofit/>
          </a:bodyPr>
          <a:lstStyle/>
          <a:p>
            <a:pPr lvl="0">
              <a:lnSpc>
                <a:spcPct val="100000"/>
              </a:lnSpc>
              <a:buClr>
                <a:srgbClr val="B7B7B7"/>
              </a:buClr>
            </a:pPr>
            <a:r>
              <a:rPr lang="en-US" sz="2500" dirty="0">
                <a:solidFill>
                  <a:srgbClr val="B7B7B7"/>
                </a:solidFill>
              </a:rPr>
              <a:t>Passive Learning </a:t>
            </a: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495" y="1113886"/>
            <a:ext cx="6438900" cy="1314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ectangle 1"/>
          <p:cNvSpPr/>
          <p:nvPr/>
        </p:nvSpPr>
        <p:spPr>
          <a:xfrm>
            <a:off x="2903889" y="2428336"/>
            <a:ext cx="3629520" cy="338554"/>
          </a:xfrm>
          <a:prstGeom prst="rect">
            <a:avLst/>
          </a:prstGeom>
        </p:spPr>
        <p:txBody>
          <a:bodyPr wrap="none">
            <a:spAutoFit/>
          </a:bodyPr>
          <a:lstStyle/>
          <a:p>
            <a:r>
              <a:rPr lang="en-US" sz="1600" dirty="0"/>
              <a:t>General Schema of a passive learner </a:t>
            </a:r>
          </a:p>
        </p:txBody>
      </p:sp>
      <p:sp>
        <p:nvSpPr>
          <p:cNvPr id="3" name="Rectangle 2"/>
          <p:cNvSpPr/>
          <p:nvPr/>
        </p:nvSpPr>
        <p:spPr>
          <a:xfrm>
            <a:off x="724619" y="2910217"/>
            <a:ext cx="7988060" cy="1323439"/>
          </a:xfrm>
          <a:prstGeom prst="rect">
            <a:avLst/>
          </a:prstGeom>
        </p:spPr>
        <p:txBody>
          <a:bodyPr wrap="square">
            <a:spAutoFit/>
          </a:bodyPr>
          <a:lstStyle/>
          <a:p>
            <a:r>
              <a:rPr lang="en-US" sz="1600" dirty="0"/>
              <a:t>For all supervised and unsupervised learning tasks, it needs to gather significant amount of data randomly sampled from the underlying population distribution and then induce a classifier or model</a:t>
            </a:r>
          </a:p>
          <a:p>
            <a:r>
              <a:rPr lang="en-US" sz="1600" dirty="0"/>
              <a:t>Cons:</a:t>
            </a:r>
          </a:p>
          <a:p>
            <a:r>
              <a:rPr lang="en-US" sz="1600" dirty="0"/>
              <a:t>Gathering of labeled data often too expensive: time, money</a:t>
            </a:r>
          </a:p>
        </p:txBody>
      </p:sp>
    </p:spTree>
    <p:extLst>
      <p:ext uri="{BB962C8B-B14F-4D97-AF65-F5344CB8AC3E}">
        <p14:creationId xmlns:p14="http://schemas.microsoft.com/office/powerpoint/2010/main" val="36610694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142;p27"/>
          <p:cNvSpPr txBox="1">
            <a:spLocks noGrp="1"/>
          </p:cNvSpPr>
          <p:nvPr>
            <p:ph type="title"/>
          </p:nvPr>
        </p:nvSpPr>
        <p:spPr>
          <a:xfrm>
            <a:off x="504231" y="295622"/>
            <a:ext cx="7857515" cy="572700"/>
          </a:xfrm>
          <a:prstGeom prst="rect">
            <a:avLst/>
          </a:prstGeom>
        </p:spPr>
        <p:txBody>
          <a:bodyPr spcFirstLastPara="1" wrap="square" lIns="68575" tIns="68575" rIns="68575" bIns="68575" anchor="ctr" anchorCtr="0">
            <a:noAutofit/>
          </a:bodyPr>
          <a:lstStyle/>
          <a:p>
            <a:pPr lvl="0">
              <a:lnSpc>
                <a:spcPct val="100000"/>
              </a:lnSpc>
              <a:buClr>
                <a:srgbClr val="B7B7B7"/>
              </a:buClr>
            </a:pPr>
            <a:r>
              <a:rPr lang="en-US" sz="2500" dirty="0">
                <a:solidFill>
                  <a:srgbClr val="B7B7B7"/>
                </a:solidFill>
              </a:rPr>
              <a:t>Active Learning</a:t>
            </a: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2588" y="973167"/>
            <a:ext cx="6400800" cy="1266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p:cNvSpPr/>
          <p:nvPr/>
        </p:nvSpPr>
        <p:spPr>
          <a:xfrm>
            <a:off x="2857602" y="2344837"/>
            <a:ext cx="3470822" cy="338554"/>
          </a:xfrm>
          <a:prstGeom prst="rect">
            <a:avLst/>
          </a:prstGeom>
        </p:spPr>
        <p:txBody>
          <a:bodyPr wrap="none">
            <a:spAutoFit/>
          </a:bodyPr>
          <a:lstStyle/>
          <a:p>
            <a:r>
              <a:rPr lang="en-US" sz="1600" dirty="0"/>
              <a:t>General Schema of a active learner </a:t>
            </a:r>
          </a:p>
        </p:txBody>
      </p:sp>
      <p:sp>
        <p:nvSpPr>
          <p:cNvPr id="5" name="Rectangle 4"/>
          <p:cNvSpPr/>
          <p:nvPr/>
        </p:nvSpPr>
        <p:spPr>
          <a:xfrm>
            <a:off x="1081052" y="2788236"/>
            <a:ext cx="7280694" cy="1569660"/>
          </a:xfrm>
          <a:prstGeom prst="rect">
            <a:avLst/>
          </a:prstGeom>
        </p:spPr>
        <p:txBody>
          <a:bodyPr wrap="square">
            <a:spAutoFit/>
          </a:bodyPr>
          <a:lstStyle/>
          <a:p>
            <a:r>
              <a:rPr lang="en-US" sz="1600" dirty="0"/>
              <a:t>Difference: the ability to ask queries about the world based </a:t>
            </a:r>
            <a:r>
              <a:rPr lang="en-US" sz="1600" dirty="0" smtClean="0"/>
              <a:t>on </a:t>
            </a:r>
            <a:r>
              <a:rPr lang="en-US" sz="1600" dirty="0"/>
              <a:t>the past queries and </a:t>
            </a:r>
            <a:r>
              <a:rPr lang="en-US" sz="1600" dirty="0" smtClean="0"/>
              <a:t>responses. The </a:t>
            </a:r>
            <a:r>
              <a:rPr lang="en-US" sz="1600" dirty="0"/>
              <a:t>notion of what exactly a query is and what response it receives will depend </a:t>
            </a:r>
            <a:r>
              <a:rPr lang="en-US" sz="1600" dirty="0" smtClean="0"/>
              <a:t>on </a:t>
            </a:r>
            <a:r>
              <a:rPr lang="en-US" sz="1600" dirty="0"/>
              <a:t>the exact task at hand</a:t>
            </a:r>
          </a:p>
          <a:p>
            <a:r>
              <a:rPr lang="en-US" sz="1600" dirty="0"/>
              <a:t>Pro:</a:t>
            </a:r>
          </a:p>
          <a:p>
            <a:r>
              <a:rPr lang="en-US" sz="1600" dirty="0"/>
              <a:t>The entire data need not be labeled, it is the task of the learner to request for relevant label</a:t>
            </a:r>
          </a:p>
        </p:txBody>
      </p:sp>
    </p:spTree>
    <p:extLst>
      <p:ext uri="{BB962C8B-B14F-4D97-AF65-F5344CB8AC3E}">
        <p14:creationId xmlns:p14="http://schemas.microsoft.com/office/powerpoint/2010/main" val="761490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142;p27"/>
          <p:cNvSpPr txBox="1">
            <a:spLocks noGrp="1"/>
          </p:cNvSpPr>
          <p:nvPr>
            <p:ph type="title"/>
          </p:nvPr>
        </p:nvSpPr>
        <p:spPr>
          <a:xfrm>
            <a:off x="541973" y="345761"/>
            <a:ext cx="7756638" cy="572700"/>
          </a:xfrm>
          <a:prstGeom prst="rect">
            <a:avLst/>
          </a:prstGeom>
        </p:spPr>
        <p:txBody>
          <a:bodyPr spcFirstLastPara="1" wrap="square" lIns="68575" tIns="68575" rIns="68575" bIns="68575" anchor="ctr" anchorCtr="0">
            <a:noAutofit/>
          </a:bodyPr>
          <a:lstStyle/>
          <a:p>
            <a:pPr lvl="0">
              <a:lnSpc>
                <a:spcPct val="100000"/>
              </a:lnSpc>
              <a:buClr>
                <a:srgbClr val="B7B7B7"/>
              </a:buClr>
            </a:pPr>
            <a:r>
              <a:rPr lang="en-US" sz="2500" dirty="0">
                <a:solidFill>
                  <a:srgbClr val="B7B7B7"/>
                </a:solidFill>
              </a:rPr>
              <a:t>Active Learning Heuristic </a:t>
            </a:r>
          </a:p>
        </p:txBody>
      </p:sp>
      <p:sp>
        <p:nvSpPr>
          <p:cNvPr id="9" name="2 Marcador de contenido"/>
          <p:cNvSpPr txBox="1">
            <a:spLocks/>
          </p:cNvSpPr>
          <p:nvPr/>
        </p:nvSpPr>
        <p:spPr>
          <a:xfrm>
            <a:off x="905773" y="1220638"/>
            <a:ext cx="7712015" cy="2592238"/>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8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sz="1600" dirty="0" smtClean="0"/>
              <a:t>Start with a pool of unlabeled data (</a:t>
            </a:r>
            <a:r>
              <a:rPr lang="en-US" sz="1600" i="1" dirty="0" smtClean="0"/>
              <a:t>U</a:t>
            </a:r>
            <a:r>
              <a:rPr lang="en-US" sz="1600" dirty="0" smtClean="0"/>
              <a:t>)</a:t>
            </a:r>
          </a:p>
          <a:p>
            <a:r>
              <a:rPr lang="en-US" sz="1600" dirty="0" smtClean="0"/>
              <a:t>Pick a few points at random and get their labels using an oracle (e.g. human annotator)</a:t>
            </a:r>
          </a:p>
          <a:p>
            <a:r>
              <a:rPr lang="en-US" sz="1600" dirty="0" smtClean="0"/>
              <a:t>Repeat the following:</a:t>
            </a:r>
          </a:p>
          <a:p>
            <a:pPr marL="868680" lvl="1" indent="-457200">
              <a:buFont typeface="+mj-lt"/>
              <a:buAutoNum type="arabicPeriod"/>
            </a:pPr>
            <a:r>
              <a:rPr lang="en-US" sz="1600" dirty="0" smtClean="0"/>
              <a:t>Fit a classifier to the labels seen so far</a:t>
            </a:r>
          </a:p>
          <a:p>
            <a:pPr marL="868680" lvl="1" indent="-457200">
              <a:buFont typeface="+mj-lt"/>
              <a:buAutoNum type="arabicPeriod"/>
            </a:pPr>
            <a:r>
              <a:rPr lang="en-US" sz="1600" dirty="0" smtClean="0"/>
              <a:t>Pick the BEST unlabeled point to get a label for</a:t>
            </a:r>
          </a:p>
          <a:p>
            <a:pPr lvl="2"/>
            <a:r>
              <a:rPr lang="en-US" sz="1600" dirty="0" smtClean="0"/>
              <a:t>(closest to the boundary?)</a:t>
            </a:r>
          </a:p>
          <a:p>
            <a:pPr lvl="2"/>
            <a:r>
              <a:rPr lang="en-US" sz="1600" dirty="0" smtClean="0"/>
              <a:t>(most uncertain?)</a:t>
            </a:r>
          </a:p>
          <a:p>
            <a:pPr lvl="2"/>
            <a:r>
              <a:rPr lang="en-US" sz="1600" dirty="0" smtClean="0"/>
              <a:t>(most likely to decrease overall uncertainty?)</a:t>
            </a:r>
            <a:endParaRPr lang="en-US" sz="1600" dirty="0"/>
          </a:p>
        </p:txBody>
      </p:sp>
    </p:spTree>
    <p:extLst>
      <p:ext uri="{BB962C8B-B14F-4D97-AF65-F5344CB8AC3E}">
        <p14:creationId xmlns:p14="http://schemas.microsoft.com/office/powerpoint/2010/main" val="399468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42;p27"/>
          <p:cNvSpPr txBox="1">
            <a:spLocks/>
          </p:cNvSpPr>
          <p:nvPr/>
        </p:nvSpPr>
        <p:spPr>
          <a:xfrm>
            <a:off x="566395" y="216143"/>
            <a:ext cx="7756638" cy="572700"/>
          </a:xfrm>
          <a:prstGeom prst="rect">
            <a:avLst/>
          </a:prstGeom>
          <a:noFill/>
          <a:ln>
            <a:noFill/>
          </a:ln>
        </p:spPr>
        <p:txBody>
          <a:bodyPr spcFirstLastPara="1" wrap="square" lIns="68575" tIns="68575" rIns="68575" bIns="685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300"/>
              <a:buFont typeface="Arial" panose="020B0604020202020204"/>
              <a:buNone/>
              <a:defRPr sz="33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nSpc>
                <a:spcPct val="100000"/>
              </a:lnSpc>
              <a:buClr>
                <a:srgbClr val="B7B7B7"/>
              </a:buClr>
            </a:pPr>
            <a:r>
              <a:rPr lang="en-US" sz="2500" dirty="0">
                <a:solidFill>
                  <a:srgbClr val="B7B7B7"/>
                </a:solidFill>
              </a:rPr>
              <a:t>Active </a:t>
            </a:r>
            <a:r>
              <a:rPr lang="en-US" sz="2500" dirty="0" smtClean="0">
                <a:solidFill>
                  <a:srgbClr val="B7B7B7"/>
                </a:solidFill>
              </a:rPr>
              <a:t>Learning</a:t>
            </a:r>
            <a:endParaRPr lang="en-US" sz="2500" dirty="0">
              <a:solidFill>
                <a:srgbClr val="B7B7B7"/>
              </a:solidFill>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58" y="898562"/>
            <a:ext cx="1786900" cy="13212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ight Arrow 3"/>
          <p:cNvSpPr/>
          <p:nvPr/>
        </p:nvSpPr>
        <p:spPr>
          <a:xfrm>
            <a:off x="2636686" y="1465028"/>
            <a:ext cx="457200" cy="2415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70469" y="2316516"/>
            <a:ext cx="1866217" cy="307777"/>
          </a:xfrm>
          <a:prstGeom prst="rect">
            <a:avLst/>
          </a:prstGeom>
        </p:spPr>
        <p:txBody>
          <a:bodyPr wrap="none">
            <a:spAutoFit/>
          </a:bodyPr>
          <a:lstStyle/>
          <a:p>
            <a:r>
              <a:rPr lang="en-US" dirty="0"/>
              <a:t>Start: Unlabeled data</a:t>
            </a: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5684" y="798173"/>
            <a:ext cx="1817975" cy="14995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Rectangle 7"/>
          <p:cNvSpPr/>
          <p:nvPr/>
        </p:nvSpPr>
        <p:spPr>
          <a:xfrm>
            <a:off x="3238161" y="2306055"/>
            <a:ext cx="2004075" cy="307777"/>
          </a:xfrm>
          <a:prstGeom prst="rect">
            <a:avLst/>
          </a:prstGeom>
        </p:spPr>
        <p:txBody>
          <a:bodyPr wrap="none">
            <a:spAutoFit/>
          </a:bodyPr>
          <a:lstStyle/>
          <a:p>
            <a:r>
              <a:rPr lang="en-US" dirty="0"/>
              <a:t>Label a random subset</a:t>
            </a:r>
          </a:p>
        </p:txBody>
      </p:sp>
      <p:sp>
        <p:nvSpPr>
          <p:cNvPr id="12" name="Right Arrow 11"/>
          <p:cNvSpPr/>
          <p:nvPr/>
        </p:nvSpPr>
        <p:spPr>
          <a:xfrm>
            <a:off x="5355457" y="1465028"/>
            <a:ext cx="457200" cy="2415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4455" y="674588"/>
            <a:ext cx="1901093" cy="16210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Rectangle 8"/>
          <p:cNvSpPr/>
          <p:nvPr/>
        </p:nvSpPr>
        <p:spPr>
          <a:xfrm>
            <a:off x="6022127" y="2287241"/>
            <a:ext cx="2502608" cy="307777"/>
          </a:xfrm>
          <a:prstGeom prst="rect">
            <a:avLst/>
          </a:prstGeom>
        </p:spPr>
        <p:txBody>
          <a:bodyPr wrap="none">
            <a:spAutoFit/>
          </a:bodyPr>
          <a:lstStyle/>
          <a:p>
            <a:r>
              <a:rPr lang="en-US" dirty="0"/>
              <a:t>Fit a classifier to labeled data</a:t>
            </a:r>
          </a:p>
        </p:txBody>
      </p:sp>
      <p:pic>
        <p:nvPicPr>
          <p:cNvPr id="15"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0785" y="2997067"/>
            <a:ext cx="2102141" cy="15939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1" name="Down Arrow 10"/>
          <p:cNvSpPr/>
          <p:nvPr/>
        </p:nvSpPr>
        <p:spPr>
          <a:xfrm>
            <a:off x="7151087" y="2567241"/>
            <a:ext cx="241749" cy="3633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022127" y="4685249"/>
            <a:ext cx="2820838" cy="307777"/>
          </a:xfrm>
          <a:prstGeom prst="rect">
            <a:avLst/>
          </a:prstGeom>
        </p:spPr>
        <p:txBody>
          <a:bodyPr wrap="square">
            <a:spAutoFit/>
          </a:bodyPr>
          <a:lstStyle/>
          <a:p>
            <a:r>
              <a:rPr lang="en-US" dirty="0"/>
              <a:t>Pick the BEST next point to </a:t>
            </a:r>
            <a:r>
              <a:rPr lang="en-US" dirty="0" smtClean="0"/>
              <a:t>label</a:t>
            </a:r>
            <a:endParaRPr lang="en-US" dirty="0"/>
          </a:p>
        </p:txBody>
      </p:sp>
      <p:pic>
        <p:nvPicPr>
          <p:cNvPr id="16" name="Picture 15"/>
          <p:cNvPicPr>
            <a:picLocks noChangeAspect="1"/>
          </p:cNvPicPr>
          <p:nvPr/>
        </p:nvPicPr>
        <p:blipFill>
          <a:blip r:embed="rId7"/>
          <a:stretch>
            <a:fillRect/>
          </a:stretch>
        </p:blipFill>
        <p:spPr>
          <a:xfrm>
            <a:off x="3291237" y="2833023"/>
            <a:ext cx="1962304" cy="1644733"/>
          </a:xfrm>
          <a:prstGeom prst="rect">
            <a:avLst/>
          </a:prstGeom>
        </p:spPr>
      </p:pic>
      <p:sp>
        <p:nvSpPr>
          <p:cNvPr id="17" name="Rectangle 16"/>
          <p:cNvSpPr/>
          <p:nvPr/>
        </p:nvSpPr>
        <p:spPr>
          <a:xfrm>
            <a:off x="3081449" y="4660631"/>
            <a:ext cx="2502608" cy="307777"/>
          </a:xfrm>
          <a:prstGeom prst="rect">
            <a:avLst/>
          </a:prstGeom>
        </p:spPr>
        <p:txBody>
          <a:bodyPr wrap="none">
            <a:spAutoFit/>
          </a:bodyPr>
          <a:lstStyle/>
          <a:p>
            <a:r>
              <a:rPr lang="en-US" dirty="0"/>
              <a:t>Fit a classifier to labeled data</a:t>
            </a:r>
          </a:p>
        </p:txBody>
      </p:sp>
      <p:sp>
        <p:nvSpPr>
          <p:cNvPr id="18" name="Left Arrow 17"/>
          <p:cNvSpPr/>
          <p:nvPr/>
        </p:nvSpPr>
        <p:spPr>
          <a:xfrm>
            <a:off x="5464861" y="3609400"/>
            <a:ext cx="544604" cy="26701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3249" y="2833023"/>
            <a:ext cx="1913626" cy="17579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9" name="Rectangle 18"/>
          <p:cNvSpPr/>
          <p:nvPr/>
        </p:nvSpPr>
        <p:spPr>
          <a:xfrm>
            <a:off x="417192" y="4700637"/>
            <a:ext cx="2465740" cy="276999"/>
          </a:xfrm>
          <a:prstGeom prst="rect">
            <a:avLst/>
          </a:prstGeom>
        </p:spPr>
        <p:txBody>
          <a:bodyPr wrap="none">
            <a:spAutoFit/>
          </a:bodyPr>
          <a:lstStyle/>
          <a:p>
            <a:r>
              <a:rPr lang="en-US" sz="1200" dirty="0"/>
              <a:t>Pick the BEST next point to label </a:t>
            </a:r>
          </a:p>
        </p:txBody>
      </p:sp>
      <p:sp>
        <p:nvSpPr>
          <p:cNvPr id="23" name="Left Arrow 22"/>
          <p:cNvSpPr/>
          <p:nvPr/>
        </p:nvSpPr>
        <p:spPr>
          <a:xfrm>
            <a:off x="2616813" y="3546796"/>
            <a:ext cx="544604" cy="26701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58133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2;p27"/>
          <p:cNvSpPr txBox="1">
            <a:spLocks/>
          </p:cNvSpPr>
          <p:nvPr/>
        </p:nvSpPr>
        <p:spPr>
          <a:xfrm>
            <a:off x="580792" y="278031"/>
            <a:ext cx="7756638" cy="572700"/>
          </a:xfrm>
          <a:prstGeom prst="rect">
            <a:avLst/>
          </a:prstGeom>
          <a:noFill/>
          <a:ln>
            <a:noFill/>
          </a:ln>
        </p:spPr>
        <p:txBody>
          <a:bodyPr spcFirstLastPara="1" wrap="square" lIns="68575" tIns="68575" rIns="68575" bIns="685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300"/>
              <a:buFont typeface="Arial" panose="020B0604020202020204"/>
              <a:buNone/>
              <a:defRPr sz="33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nSpc>
                <a:spcPct val="100000"/>
              </a:lnSpc>
              <a:buClr>
                <a:srgbClr val="B7B7B7"/>
              </a:buClr>
            </a:pPr>
            <a:r>
              <a:rPr lang="en-US" sz="2500" dirty="0">
                <a:solidFill>
                  <a:srgbClr val="B7B7B7"/>
                </a:solidFill>
              </a:rPr>
              <a:t>Active learning examples</a:t>
            </a:r>
          </a:p>
        </p:txBody>
      </p:sp>
      <p:sp>
        <p:nvSpPr>
          <p:cNvPr id="3" name="Rectangle 2"/>
          <p:cNvSpPr/>
          <p:nvPr/>
        </p:nvSpPr>
        <p:spPr>
          <a:xfrm>
            <a:off x="948905" y="1001368"/>
            <a:ext cx="7806906" cy="1815882"/>
          </a:xfrm>
          <a:prstGeom prst="rect">
            <a:avLst/>
          </a:prstGeom>
        </p:spPr>
        <p:txBody>
          <a:bodyPr wrap="square">
            <a:spAutoFit/>
          </a:bodyPr>
          <a:lstStyle/>
          <a:p>
            <a:r>
              <a:rPr lang="en-US" sz="1600" dirty="0"/>
              <a:t>A.L. well motivated in many modern machine learning problems where data may be abundant but labels are scarce or expensive to obtain</a:t>
            </a:r>
          </a:p>
          <a:p>
            <a:endParaRPr lang="en-US" sz="1600" dirty="0" smtClean="0"/>
          </a:p>
          <a:p>
            <a:r>
              <a:rPr lang="en-US" sz="1600" dirty="0" smtClean="0"/>
              <a:t>Applications</a:t>
            </a:r>
            <a:r>
              <a:rPr lang="en-US" sz="1600" dirty="0"/>
              <a:t>:</a:t>
            </a:r>
          </a:p>
          <a:p>
            <a:r>
              <a:rPr lang="en-US" sz="1600" dirty="0"/>
              <a:t>Speech recognition</a:t>
            </a:r>
          </a:p>
          <a:p>
            <a:r>
              <a:rPr lang="en-US" sz="1600" dirty="0"/>
              <a:t>Information extraction</a:t>
            </a:r>
          </a:p>
          <a:p>
            <a:r>
              <a:rPr lang="en-US" sz="1600" dirty="0"/>
              <a:t>Classification and filtering</a:t>
            </a:r>
          </a:p>
        </p:txBody>
      </p:sp>
      <p:sp>
        <p:nvSpPr>
          <p:cNvPr id="5" name="Rectangle 4"/>
          <p:cNvSpPr/>
          <p:nvPr/>
        </p:nvSpPr>
        <p:spPr>
          <a:xfrm>
            <a:off x="4183811" y="4235119"/>
            <a:ext cx="4572000" cy="461665"/>
          </a:xfrm>
          <a:prstGeom prst="rect">
            <a:avLst/>
          </a:prstGeom>
        </p:spPr>
        <p:txBody>
          <a:bodyPr>
            <a:spAutoFit/>
          </a:bodyPr>
          <a:lstStyle/>
          <a:p>
            <a:r>
              <a:rPr lang="en-US" sz="1200" dirty="0"/>
              <a:t>Comparison of Uncertainty Sampling (Active Learning) vs Random sampling for text classification of Baseball vs Hockey</a:t>
            </a:r>
          </a:p>
        </p:txBody>
      </p:sp>
      <p:pic>
        <p:nvPicPr>
          <p:cNvPr id="7" name="Picture 6"/>
          <p:cNvPicPr>
            <a:picLocks noChangeAspect="1"/>
          </p:cNvPicPr>
          <p:nvPr/>
        </p:nvPicPr>
        <p:blipFill>
          <a:blip r:embed="rId3"/>
          <a:stretch>
            <a:fillRect/>
          </a:stretch>
        </p:blipFill>
        <p:spPr>
          <a:xfrm>
            <a:off x="4459111" y="1754105"/>
            <a:ext cx="3216214" cy="2330377"/>
          </a:xfrm>
          <a:prstGeom prst="rect">
            <a:avLst/>
          </a:prstGeom>
        </p:spPr>
      </p:pic>
    </p:spTree>
    <p:extLst>
      <p:ext uri="{BB962C8B-B14F-4D97-AF65-F5344CB8AC3E}">
        <p14:creationId xmlns:p14="http://schemas.microsoft.com/office/powerpoint/2010/main" val="50910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3556</TotalTime>
  <Words>2307</Words>
  <Application>Microsoft Office PowerPoint</Application>
  <PresentationFormat>On-screen Show (16:9)</PresentationFormat>
  <Paragraphs>255</Paragraphs>
  <Slides>38</Slides>
  <Notes>38</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38</vt:i4>
      </vt:variant>
    </vt:vector>
  </HeadingPairs>
  <TitlesOfParts>
    <vt:vector size="41" baseType="lpstr">
      <vt:lpstr>Arial</vt:lpstr>
      <vt:lpstr>Simple Light</vt:lpstr>
      <vt:lpstr>Office 主题</vt:lpstr>
      <vt:lpstr>Active Learning </vt:lpstr>
      <vt:lpstr>PowerPoint Presentation</vt:lpstr>
      <vt:lpstr>Definition</vt:lpstr>
      <vt:lpstr>Introduction: Learning paradigms</vt:lpstr>
      <vt:lpstr>Passive Learning </vt:lpstr>
      <vt:lpstr>Active Learning</vt:lpstr>
      <vt:lpstr>Active Learning Heuristic </vt:lpstr>
      <vt:lpstr>PowerPoint Presentation</vt:lpstr>
      <vt:lpstr>PowerPoint Presentation</vt:lpstr>
      <vt:lpstr>Scenarios (Approaches to Querying)</vt:lpstr>
      <vt:lpstr>Membership Query Synthesis</vt:lpstr>
      <vt:lpstr>Stream-Based Selective Sampling</vt:lpstr>
      <vt:lpstr>Pool-Based Sampling</vt:lpstr>
      <vt:lpstr>Pool-Based Sampling</vt:lpstr>
      <vt:lpstr>Query Strategy Frameworks</vt:lpstr>
      <vt:lpstr>Uncertainty Sampling (I)</vt:lpstr>
      <vt:lpstr>Uncertainty Sampling (II)</vt:lpstr>
      <vt:lpstr>Uncertainty Sampling (III)</vt:lpstr>
      <vt:lpstr>Uncertainty Sampling (IV)</vt:lpstr>
      <vt:lpstr>Query-By-Committee (I)</vt:lpstr>
      <vt:lpstr>Query-By-Committee (II)</vt:lpstr>
      <vt:lpstr>Query-By-Committee (III)</vt:lpstr>
      <vt:lpstr>Expected Model Change (I)</vt:lpstr>
      <vt:lpstr>Expected Model Change (II)</vt:lpstr>
      <vt:lpstr>Expected Model Change (III)</vt:lpstr>
      <vt:lpstr>Expected Error Reduction</vt:lpstr>
      <vt:lpstr>Variance Reduction </vt:lpstr>
      <vt:lpstr>Density-Weighted Methods (I)</vt:lpstr>
      <vt:lpstr>Density-Weighted Methods (II)</vt:lpstr>
      <vt:lpstr>Density-Weighted Methods (III)</vt:lpstr>
      <vt:lpstr>Density-Weighted Methods (IV)</vt:lpstr>
      <vt:lpstr>Usage Comparison of Different Active Learning Approach</vt:lpstr>
      <vt:lpstr>A PAC BOUND FOR ACTIVE LEARNING</vt:lpstr>
      <vt:lpstr>A PAC BOUND FOR ACTIVE LEARNING</vt:lpstr>
      <vt:lpstr>A PAC BOUND FOR ACTIVE LEARNING</vt:lpstr>
      <vt:lpstr>A PAC BOUND FOR ACTIVE LEARNING</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Brief Introduction to Fair Machine Learning</dc:title>
  <dc:creator>Yijun Liu</dc:creator>
  <cp:lastModifiedBy>Yijun Liu</cp:lastModifiedBy>
  <cp:revision>634</cp:revision>
  <cp:lastPrinted>2019-03-31T06:24:12Z</cp:lastPrinted>
  <dcterms:created xsi:type="dcterms:W3CDTF">2018-12-06T06:16:00Z</dcterms:created>
  <dcterms:modified xsi:type="dcterms:W3CDTF">2019-06-07T05:58:07Z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