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1" r:id="rId4"/>
    <p:sldId id="344" r:id="rId5"/>
    <p:sldId id="356" r:id="rId6"/>
    <p:sldId id="346" r:id="rId7"/>
    <p:sldId id="347" r:id="rId8"/>
    <p:sldId id="348" r:id="rId9"/>
    <p:sldId id="357" r:id="rId10"/>
    <p:sldId id="350" r:id="rId11"/>
    <p:sldId id="358" r:id="rId12"/>
    <p:sldId id="359" r:id="rId13"/>
    <p:sldId id="336" r:id="rId14"/>
    <p:sldId id="360" r:id="rId15"/>
    <p:sldId id="362" r:id="rId16"/>
    <p:sldId id="363" r:id="rId17"/>
    <p:sldId id="361" r:id="rId18"/>
    <p:sldId id="364" r:id="rId19"/>
    <p:sldId id="365" r:id="rId20"/>
    <p:sldId id="366" r:id="rId21"/>
    <p:sldId id="353" r:id="rId22"/>
    <p:sldId id="367" r:id="rId23"/>
    <p:sldId id="337" r:id="rId24"/>
    <p:sldId id="321" r:id="rId25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6" autoAdjust="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5C7F853C-D930-4DBC-803E-855FF51628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E5ED6C9-8469-4638-B52F-50C5E30BD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37" tIns="96637" rIns="96637" bIns="96637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122D6BF7-6FB4-4E78-B25D-75B0C15B817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12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122D6BF7-6FB4-4E78-B25D-75B0C15B817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9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34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77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2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84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13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17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53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94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64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1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43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1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424AD709-5DB7-454E-8282-7F553CEF3D6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70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EB4E8692-BC7C-4FEF-94BE-FD2ADB60DA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9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98C73D73-B0DF-4087-BC0C-FA5639FC67A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94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98C73D73-B0DF-4087-BC0C-FA5639FC67A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78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4851" tIns="47425" rIns="94851" bIns="47425"/>
          <a:lstStyle/>
          <a:p>
            <a:fld id="{122D6BF7-6FB4-4E78-B25D-75B0C15B817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7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39064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6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5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8650" y="1640582"/>
            <a:ext cx="78867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9841" y="130872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29841" y="1961707"/>
            <a:ext cx="38682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4629150" y="130872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4"/>
          </p:nvPr>
        </p:nvSpPr>
        <p:spPr>
          <a:xfrm>
            <a:off x="4629150" y="1961707"/>
            <a:ext cx="38874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2428875" y="1619250"/>
            <a:ext cx="42861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2428875" y="2799901"/>
            <a:ext cx="428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8650" y="535255"/>
            <a:ext cx="35112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4231888" y="535255"/>
            <a:ext cx="428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628650" y="1735405"/>
            <a:ext cx="3511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 rot="5400000">
            <a:off x="5995049" y="2112544"/>
            <a:ext cx="43590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 rot="5400000">
            <a:off x="1991582" y="-1089056"/>
            <a:ext cx="4359000" cy="7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28650" y="413657"/>
            <a:ext cx="78867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F3911E92-BB8D-4F1D-8E27-BB459C9722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4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311700" y="574481"/>
            <a:ext cx="8520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Transfer Learning via Learning to Transfer</a:t>
            </a:r>
            <a:endParaRPr lang="en-GB" sz="3200" dirty="0"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11700" y="2327762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Yijun Liu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Department of Computer Science 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University of Wyoming</a:t>
            </a:r>
            <a:endParaRPr sz="1800" dirty="0"/>
          </a:p>
        </p:txBody>
      </p:sp>
      <p:sp>
        <p:nvSpPr>
          <p:cNvPr id="2" name="文本框 0"/>
          <p:cNvSpPr txBox="1"/>
          <p:nvPr/>
        </p:nvSpPr>
        <p:spPr>
          <a:xfrm>
            <a:off x="888520" y="4357944"/>
            <a:ext cx="778965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 dirty="0"/>
              <a:t>Y. Wei, Y. Zhang, J. Huang, and Q. Yang. Transfer learning via learning to transfer. </a:t>
            </a:r>
            <a:r>
              <a:rPr lang="en-US" altLang="zh-CN" sz="1000" dirty="0" smtClean="0"/>
              <a:t>In Proceedings </a:t>
            </a:r>
            <a:r>
              <a:rPr lang="en-US" altLang="zh-CN" sz="1000" dirty="0"/>
              <a:t>of the 35th International Conference on Machine Learning, 2018.</a:t>
            </a:r>
          </a:p>
          <a:p>
            <a:r>
              <a:rPr lang="en-US" altLang="zh-CN" sz="1000" dirty="0" smtClean="0"/>
              <a:t>Zhang</a:t>
            </a:r>
            <a:r>
              <a:rPr lang="en-US" altLang="zh-CN" sz="1000" dirty="0"/>
              <a:t>, Yu, Ying Wei, and </a:t>
            </a:r>
            <a:r>
              <a:rPr lang="en-US" altLang="zh-CN" sz="1000" dirty="0" err="1"/>
              <a:t>Qiang</a:t>
            </a:r>
            <a:r>
              <a:rPr lang="en-US" altLang="zh-CN" sz="1000" dirty="0"/>
              <a:t> Yang. "Learning to multitask." Advances in Neural Information Processing Systems. 2018.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Common Latent Space Based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102" y="1063229"/>
            <a:ext cx="79017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line of </a:t>
            </a:r>
            <a:r>
              <a:rPr lang="en-US" sz="1600" dirty="0" smtClean="0"/>
              <a:t>algorithms, including </a:t>
            </a:r>
            <a:r>
              <a:rPr lang="en-US" sz="1600" dirty="0"/>
              <a:t>but not limited to TCA (Pan et al., 2011), </a:t>
            </a:r>
            <a:r>
              <a:rPr lang="en-US" sz="1600" dirty="0" smtClean="0"/>
              <a:t>LSDT (Zhang </a:t>
            </a:r>
            <a:r>
              <a:rPr lang="en-US" sz="1600" dirty="0"/>
              <a:t>et al., 2016), and DIP (</a:t>
            </a:r>
            <a:r>
              <a:rPr lang="en-US" sz="1600" dirty="0" err="1"/>
              <a:t>Baktashmotlagh</a:t>
            </a:r>
            <a:r>
              <a:rPr lang="en-US" sz="1600" dirty="0"/>
              <a:t> et al</a:t>
            </a:r>
            <a:r>
              <a:rPr lang="en-US" sz="1600" dirty="0" smtClean="0"/>
              <a:t>., 2013</a:t>
            </a:r>
            <a:r>
              <a:rPr lang="en-US" sz="1600" dirty="0"/>
              <a:t>), assumes that domain-invariant feature factors lie </a:t>
            </a:r>
            <a:r>
              <a:rPr lang="en-US" sz="1600" dirty="0" smtClean="0"/>
              <a:t>in a </a:t>
            </a:r>
            <a:r>
              <a:rPr lang="en-US" sz="1600" dirty="0"/>
              <a:t>single shared latent space. We denote by </a:t>
            </a:r>
            <a:r>
              <a:rPr lang="en-US" sz="1600" i="1" dirty="0"/>
              <a:t>ϕ</a:t>
            </a:r>
            <a:r>
              <a:rPr lang="en-US" sz="1600" dirty="0"/>
              <a:t> the </a:t>
            </a:r>
            <a:r>
              <a:rPr lang="en-US" sz="1600" dirty="0" smtClean="0"/>
              <a:t>function mapping </a:t>
            </a:r>
            <a:r>
              <a:rPr lang="en-US" sz="1600" dirty="0"/>
              <a:t>original feature representation into the latent space.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102" y="2140447"/>
            <a:ext cx="4588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Target </a:t>
            </a:r>
            <a:r>
              <a:rPr lang="en-US" sz="1600" dirty="0"/>
              <a:t>examples represented in the latent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17" y="2163188"/>
            <a:ext cx="1897632" cy="2930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101" y="2501742"/>
            <a:ext cx="8246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Consequently, we </a:t>
            </a:r>
            <a:r>
              <a:rPr lang="en-US" sz="1600" dirty="0"/>
              <a:t>obtain the similarity </a:t>
            </a:r>
            <a:r>
              <a:rPr lang="en-US" sz="1600" dirty="0" smtClean="0"/>
              <a:t>metric matrix </a:t>
            </a:r>
            <a:r>
              <a:rPr lang="en-US" sz="1600" dirty="0"/>
              <a:t>(Cao et al., 2013) </a:t>
            </a:r>
            <a:r>
              <a:rPr lang="en-US" sz="1600" dirty="0" smtClean="0"/>
              <a:t>in the </a:t>
            </a:r>
            <a:r>
              <a:rPr lang="en-US" sz="1600" dirty="0"/>
              <a:t>latent </a:t>
            </a:r>
            <a:r>
              <a:rPr lang="en-US" sz="1600" dirty="0" smtClean="0"/>
              <a:t>space.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12" y="2926974"/>
            <a:ext cx="2991929" cy="2304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61725" y="2849680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LDL decomposition 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411" y="2893608"/>
            <a:ext cx="1216144" cy="2643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1101" y="3192632"/>
            <a:ext cx="3531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Brings </a:t>
            </a:r>
            <a:r>
              <a:rPr lang="en-US" sz="1600" dirty="0"/>
              <a:t>the latent feature factor matrix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837" y="3222191"/>
            <a:ext cx="1298782" cy="3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Manifold Ensemble Based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475" y="1194978"/>
            <a:ext cx="7919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Initiated by </a:t>
            </a:r>
            <a:r>
              <a:rPr lang="en-US" sz="1600" dirty="0" err="1"/>
              <a:t>Gopalan</a:t>
            </a:r>
            <a:r>
              <a:rPr lang="en-US" sz="1600" dirty="0"/>
              <a:t> et al</a:t>
            </a:r>
            <a:r>
              <a:rPr lang="en-US" sz="1600" dirty="0" smtClean="0"/>
              <a:t>., manifold </a:t>
            </a:r>
            <a:r>
              <a:rPr lang="en-US" sz="1600" dirty="0"/>
              <a:t>ensemble based algorithms consider that a </a:t>
            </a:r>
            <a:r>
              <a:rPr lang="en-US" sz="1600" dirty="0" smtClean="0"/>
              <a:t>source and </a:t>
            </a:r>
            <a:r>
              <a:rPr lang="en-US" sz="1600" dirty="0"/>
              <a:t>a target domain share multiple subspaces (of </a:t>
            </a:r>
            <a:r>
              <a:rPr lang="en-US" sz="1600" dirty="0" smtClean="0"/>
              <a:t>the same dimension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12474" y="1817898"/>
            <a:ext cx="8203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representation of target examples on </a:t>
            </a:r>
            <a:r>
              <a:rPr lang="en-US" sz="1600" i="1" dirty="0" smtClean="0"/>
              <a:t>u</a:t>
            </a:r>
            <a:r>
              <a:rPr lang="en-US" sz="1600" dirty="0" smtClean="0"/>
              <a:t> domain-invariant </a:t>
            </a:r>
            <a:r>
              <a:rPr lang="en-US" sz="1600" dirty="0"/>
              <a:t>latent factors turns to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1" y="2198280"/>
            <a:ext cx="1556169" cy="330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92" y="2215511"/>
            <a:ext cx="2354542" cy="3308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474" y="2605373"/>
            <a:ext cx="7703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When all continuous subspaces on </a:t>
            </a:r>
            <a:r>
              <a:rPr lang="en-US" sz="1600" dirty="0" smtClean="0"/>
              <a:t>the manifold </a:t>
            </a:r>
            <a:r>
              <a:rPr lang="en-US" sz="1600" dirty="0"/>
              <a:t>are sampled, i.e., nu→∞, Gong et al. proved that                                                  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where </a:t>
            </a:r>
            <a:r>
              <a:rPr lang="en-US" sz="1600" b="1" dirty="0"/>
              <a:t>G</a:t>
            </a:r>
            <a:r>
              <a:rPr lang="en-US" sz="1600" dirty="0"/>
              <a:t> is the </a:t>
            </a:r>
            <a:r>
              <a:rPr lang="en-US" sz="1600" dirty="0" smtClean="0"/>
              <a:t>similarity metric </a:t>
            </a:r>
            <a:r>
              <a:rPr lang="en-US" sz="1600" dirty="0"/>
              <a:t>matrix. For computational details of G, </a:t>
            </a:r>
            <a:r>
              <a:rPr lang="en-US" sz="1600" dirty="0" smtClean="0"/>
              <a:t>please refer </a:t>
            </a:r>
            <a:r>
              <a:rPr lang="en-US" sz="1600" dirty="0"/>
              <a:t>to (Gong et al., 2012</a:t>
            </a:r>
            <a:r>
              <a:rPr lang="en-US" sz="1600" dirty="0" smtClean="0"/>
              <a:t>). Then we can get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966" y="2911121"/>
            <a:ext cx="2574983" cy="314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087" y="3651046"/>
            <a:ext cx="1140303" cy="2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Learning from Experiences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860" y="939624"/>
            <a:ext cx="79535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goal here is to learn a reflection function f such </a:t>
            </a:r>
            <a:r>
              <a:rPr lang="en-US" sz="1600" dirty="0" smtClean="0"/>
              <a:t>that 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b="1" i="1" dirty="0" smtClean="0"/>
              <a:t>S</a:t>
            </a:r>
            <a:r>
              <a:rPr lang="en-US" dirty="0" smtClean="0"/>
              <a:t>e</a:t>
            </a:r>
            <a:r>
              <a:rPr lang="en-US" sz="1600" dirty="0"/>
              <a:t>, </a:t>
            </a:r>
            <a:r>
              <a:rPr lang="en-US" sz="1600" b="1" i="1" dirty="0" err="1"/>
              <a:t>T</a:t>
            </a:r>
            <a:r>
              <a:rPr lang="en-US" dirty="0" err="1"/>
              <a:t>e</a:t>
            </a:r>
            <a:r>
              <a:rPr lang="en-US" sz="1600" dirty="0" smtClean="0"/>
              <a:t>, </a:t>
            </a:r>
            <a:r>
              <a:rPr lang="en-US" sz="1600" b="1" i="1" dirty="0" smtClean="0"/>
              <a:t>W</a:t>
            </a:r>
            <a:r>
              <a:rPr lang="en-US" dirty="0" smtClean="0"/>
              <a:t>e</a:t>
            </a:r>
            <a:r>
              <a:rPr lang="en-US" sz="1600" dirty="0"/>
              <a:t>) can approximate  </a:t>
            </a:r>
            <a:r>
              <a:rPr lang="en-US" sz="1600" dirty="0" smtClean="0"/>
              <a:t>   </a:t>
            </a:r>
            <a:r>
              <a:rPr lang="en-US" sz="1600" dirty="0"/>
              <a:t>for all experiences {</a:t>
            </a:r>
            <a:r>
              <a:rPr lang="en-US" sz="1600" i="1" dirty="0"/>
              <a:t>E</a:t>
            </a:r>
            <a:r>
              <a:rPr lang="en-US" sz="1600" baseline="-25000" dirty="0"/>
              <a:t>1</a:t>
            </a:r>
            <a:r>
              <a:rPr lang="en-US" sz="1600" dirty="0" smtClean="0"/>
              <a:t>,· </a:t>
            </a:r>
            <a:r>
              <a:rPr lang="en-US" sz="1600" dirty="0"/>
              <a:t>· · ,</a:t>
            </a:r>
            <a:r>
              <a:rPr lang="en-US" sz="1600" i="1" dirty="0" err="1" smtClean="0"/>
              <a:t>E</a:t>
            </a:r>
            <a:r>
              <a:rPr lang="en-US" sz="1600" baseline="-25000" dirty="0" err="1" smtClean="0"/>
              <a:t>N</a:t>
            </a:r>
            <a:r>
              <a:rPr lang="en-US" baseline="-25000" dirty="0" err="1" smtClean="0"/>
              <a:t>e</a:t>
            </a:r>
            <a:r>
              <a:rPr lang="en-US" sz="1600" dirty="0" smtClean="0"/>
              <a:t> }. 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improvement </a:t>
            </a:r>
            <a:r>
              <a:rPr lang="en-US" sz="1600" dirty="0" smtClean="0"/>
              <a:t>ratio     is </a:t>
            </a:r>
            <a:r>
              <a:rPr lang="en-US" sz="1600" dirty="0"/>
              <a:t>closely related </a:t>
            </a:r>
            <a:r>
              <a:rPr lang="en-US" sz="1600" dirty="0" smtClean="0"/>
              <a:t>to two </a:t>
            </a:r>
            <a:r>
              <a:rPr lang="en-US" sz="1600" dirty="0"/>
              <a:t>aspects: </a:t>
            </a:r>
            <a:endParaRPr lang="en-US" sz="1600" dirty="0" smtClean="0"/>
          </a:p>
          <a:p>
            <a:r>
              <a:rPr lang="en-US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sz="1600" dirty="0" smtClean="0"/>
              <a:t>the </a:t>
            </a:r>
            <a:r>
              <a:rPr lang="en-US" sz="1600" dirty="0"/>
              <a:t>difference between a source and a </a:t>
            </a:r>
            <a:r>
              <a:rPr lang="en-US" sz="1600" dirty="0" smtClean="0"/>
              <a:t>target domain </a:t>
            </a:r>
            <a:r>
              <a:rPr lang="en-US" sz="1600" dirty="0"/>
              <a:t>in the shared latent space, </a:t>
            </a:r>
          </a:p>
          <a:p>
            <a:r>
              <a:rPr lang="en-US" sz="1600" dirty="0" smtClean="0"/>
              <a:t>2</a:t>
            </a:r>
            <a:r>
              <a:rPr lang="en-US" sz="1600" dirty="0"/>
              <a:t>) </a:t>
            </a:r>
            <a:r>
              <a:rPr lang="en-US" sz="1600" dirty="0" smtClean="0"/>
              <a:t> the discriminative ability </a:t>
            </a:r>
            <a:r>
              <a:rPr lang="en-US" sz="1600" dirty="0"/>
              <a:t>of a target domain in the latent space.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78" y="1723426"/>
            <a:ext cx="198121" cy="248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02" y="1228845"/>
            <a:ext cx="198121" cy="2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0" y="294064"/>
            <a:ext cx="8228213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The Difference between a Source and a Target Domain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463" y="1028274"/>
            <a:ext cx="79880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follow (Pan et al., 2011) and adopt the maximum </a:t>
            </a:r>
            <a:r>
              <a:rPr lang="en-US" sz="1600" dirty="0" smtClean="0"/>
              <a:t>mean discrepancy </a:t>
            </a:r>
            <a:r>
              <a:rPr lang="en-US" sz="1600" dirty="0"/>
              <a:t>(MMD</a:t>
            </a:r>
            <a:r>
              <a:rPr lang="en-US" sz="1600" dirty="0" smtClean="0"/>
              <a:t>) (</a:t>
            </a:r>
            <a:r>
              <a:rPr lang="en-US" sz="1600" dirty="0" err="1"/>
              <a:t>Gretton</a:t>
            </a:r>
            <a:r>
              <a:rPr lang="en-US" sz="1600" dirty="0"/>
              <a:t> et al., 2012b) to measure </a:t>
            </a:r>
            <a:r>
              <a:rPr lang="en-US" sz="1600" dirty="0" smtClean="0"/>
              <a:t>the difference </a:t>
            </a:r>
            <a:r>
              <a:rPr lang="en-US" sz="1600" dirty="0"/>
              <a:t>between domains. By mapping </a:t>
            </a:r>
            <a:r>
              <a:rPr lang="en-US" sz="1600" dirty="0" smtClean="0"/>
              <a:t>two domains into the </a:t>
            </a:r>
            <a:r>
              <a:rPr lang="en-US" sz="1600" dirty="0"/>
              <a:t>reproducing kernel Hilbert space (RKHS), MMD </a:t>
            </a:r>
            <a:r>
              <a:rPr lang="en-US" sz="1600" dirty="0" smtClean="0"/>
              <a:t>empirically evaluates the </a:t>
            </a:r>
            <a:r>
              <a:rPr lang="en-US" sz="1600" dirty="0"/>
              <a:t>distance between the mean of </a:t>
            </a:r>
            <a:r>
              <a:rPr lang="en-US" sz="1600" dirty="0" smtClean="0"/>
              <a:t>source examples </a:t>
            </a:r>
            <a:r>
              <a:rPr lang="en-US" sz="1600" dirty="0"/>
              <a:t>and that of target examples: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43" y="2182484"/>
            <a:ext cx="2856366" cy="2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0" y="294064"/>
            <a:ext cx="8392115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The Difference between a Source and a Target Domain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594" y="866764"/>
            <a:ext cx="74187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Unfortunately, the MMD alone is insufficient to </a:t>
            </a:r>
            <a:r>
              <a:rPr lang="en-US" sz="1600" dirty="0" smtClean="0"/>
              <a:t>measure the </a:t>
            </a:r>
            <a:r>
              <a:rPr lang="en-US" sz="1600" dirty="0"/>
              <a:t>difference between domains. The distance </a:t>
            </a:r>
            <a:r>
              <a:rPr lang="en-US" sz="1600" dirty="0" smtClean="0"/>
              <a:t>variance among </a:t>
            </a:r>
            <a:r>
              <a:rPr lang="en-US" sz="1600" dirty="0"/>
              <a:t>all pairs of instances across domains is</a:t>
            </a:r>
          </a:p>
          <a:p>
            <a:r>
              <a:rPr lang="en-US" sz="1600" dirty="0"/>
              <a:t>also required to fully characterize the difference. </a:t>
            </a:r>
            <a:r>
              <a:rPr lang="en-US" sz="1600" dirty="0" smtClean="0"/>
              <a:t>A pair </a:t>
            </a:r>
            <a:r>
              <a:rPr lang="en-US" sz="1600" dirty="0"/>
              <a:t>of domains with small MMD but extremely </a:t>
            </a:r>
            <a:r>
              <a:rPr lang="en-US" sz="1600" dirty="0" smtClean="0"/>
              <a:t>high variance </a:t>
            </a:r>
            <a:r>
              <a:rPr lang="en-US" sz="1600" dirty="0"/>
              <a:t>still have little overlap.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594" y="1943982"/>
            <a:ext cx="3554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Consequently, </a:t>
            </a:r>
            <a:r>
              <a:rPr lang="en-US" sz="1600" dirty="0" smtClean="0"/>
              <a:t>the distance </a:t>
            </a:r>
            <a:r>
              <a:rPr lang="en-US" sz="1600" dirty="0"/>
              <a:t>variance,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42" y="1986515"/>
            <a:ext cx="234710" cy="253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5952" y="1943982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equals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181" y="2363361"/>
            <a:ext cx="4609542" cy="6578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6593" y="3144559"/>
            <a:ext cx="728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be consistent with the MMD characterized with </a:t>
            </a:r>
            <a:r>
              <a:rPr lang="en-US" sz="1600" i="1" dirty="0" err="1"/>
              <a:t>N</a:t>
            </a:r>
            <a:r>
              <a:rPr lang="en-US" sz="1600" baseline="-25000" dirty="0" err="1"/>
              <a:t>k</a:t>
            </a:r>
            <a:r>
              <a:rPr lang="en-US" sz="1600" dirty="0"/>
              <a:t> </a:t>
            </a:r>
            <a:r>
              <a:rPr lang="en-US" sz="1600" dirty="0" smtClean="0"/>
              <a:t>PSD kernels</a:t>
            </a:r>
            <a:r>
              <a:rPr lang="en-US" sz="1600" dirty="0"/>
              <a:t>, we rewrite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430" y="3606472"/>
            <a:ext cx="1451624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The Discriminative Ability of a Target Domain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212" y="1004213"/>
            <a:ext cx="8402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</a:t>
            </a:r>
            <a:r>
              <a:rPr lang="en-US" sz="1600" dirty="0" smtClean="0"/>
              <a:t>view of </a:t>
            </a:r>
            <a:r>
              <a:rPr lang="en-US" sz="1600" dirty="0"/>
              <a:t>limited labeled examples in a target domain, we </a:t>
            </a:r>
            <a:r>
              <a:rPr lang="en-US" sz="1600" dirty="0" smtClean="0"/>
              <a:t>resort to unlabeled examples </a:t>
            </a:r>
            <a:r>
              <a:rPr lang="en-US" sz="1600" dirty="0"/>
              <a:t>to evaluate the discriminative </a:t>
            </a:r>
            <a:r>
              <a:rPr lang="en-US" sz="1600" dirty="0" smtClean="0"/>
              <a:t>ability. The </a:t>
            </a:r>
            <a:r>
              <a:rPr lang="en-US" sz="1600" dirty="0"/>
              <a:t>principles of the unlabeled discriminant criterion </a:t>
            </a:r>
            <a:r>
              <a:rPr lang="en-US" sz="1600" dirty="0" smtClean="0"/>
              <a:t>are two-fold</a:t>
            </a:r>
            <a:r>
              <a:rPr lang="en-US" sz="1600" dirty="0"/>
              <a:t>: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similar </a:t>
            </a:r>
            <a:r>
              <a:rPr lang="en-US" sz="1600" dirty="0"/>
              <a:t>examples should still be </a:t>
            </a:r>
            <a:r>
              <a:rPr lang="en-US" sz="1600" dirty="0" err="1" smtClean="0"/>
              <a:t>neighbours</a:t>
            </a:r>
            <a:r>
              <a:rPr lang="en-US" sz="1600" dirty="0" smtClean="0"/>
              <a:t> after </a:t>
            </a:r>
            <a:r>
              <a:rPr lang="en-US" sz="1600" dirty="0"/>
              <a:t>being embedded into the latent </a:t>
            </a:r>
            <a:r>
              <a:rPr lang="en-US" sz="1600" dirty="0" smtClean="0"/>
              <a:t>space</a:t>
            </a:r>
          </a:p>
          <a:p>
            <a:r>
              <a:rPr lang="en-US" sz="1600" dirty="0" smtClean="0"/>
              <a:t>2</a:t>
            </a:r>
            <a:r>
              <a:rPr lang="en-US" sz="1600" dirty="0"/>
              <a:t>) </a:t>
            </a:r>
            <a:r>
              <a:rPr lang="en-US" sz="1600" dirty="0" smtClean="0"/>
              <a:t> Dissimilar examples </a:t>
            </a:r>
            <a:r>
              <a:rPr lang="en-US" sz="1600" dirty="0"/>
              <a:t>should be far away.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6" y="2482728"/>
            <a:ext cx="3216790" cy="458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16" y="3201521"/>
            <a:ext cx="489585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16" y="3598222"/>
            <a:ext cx="5270111" cy="398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16" y="4087576"/>
            <a:ext cx="1031753" cy="349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3997" y="4059958"/>
            <a:ext cx="3754918" cy="4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The Optimization Problem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0" y="1177315"/>
            <a:ext cx="8074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Combining the two </a:t>
            </a:r>
            <a:r>
              <a:rPr lang="en-US" sz="1600" dirty="0" smtClean="0"/>
              <a:t>aspects above mentioned </a:t>
            </a:r>
            <a:r>
              <a:rPr lang="en-US" sz="1600" dirty="0"/>
              <a:t>to model the reflection function </a:t>
            </a:r>
            <a:r>
              <a:rPr lang="en-US" sz="1600" i="1" dirty="0"/>
              <a:t>f</a:t>
            </a:r>
            <a:r>
              <a:rPr lang="en-US" sz="1600" dirty="0"/>
              <a:t>, we </a:t>
            </a:r>
            <a:r>
              <a:rPr lang="en-US" sz="1600" dirty="0" smtClean="0"/>
              <a:t>finally formulate </a:t>
            </a:r>
            <a:r>
              <a:rPr lang="en-US" sz="1600" dirty="0"/>
              <a:t>the optimization problem as follows,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45" y="2302623"/>
            <a:ext cx="4781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Inferring What to Transfer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368" y="866764"/>
            <a:ext cx="5136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Once the L2T agent has learned the reflection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10" y="919385"/>
            <a:ext cx="2108440" cy="2333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5368" y="1205317"/>
            <a:ext cx="8288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it takes advantage of the </a:t>
            </a:r>
            <a:r>
              <a:rPr lang="en-US" sz="1600" dirty="0" smtClean="0"/>
              <a:t>function to </a:t>
            </a:r>
            <a:r>
              <a:rPr lang="en-US" sz="1600" dirty="0"/>
              <a:t>optimize what to transfer, i.e., the latent feature factor</a:t>
            </a:r>
          </a:p>
          <a:p>
            <a:r>
              <a:rPr lang="en-US" sz="1600" dirty="0" smtClean="0"/>
              <a:t>Matrix </a:t>
            </a:r>
            <a:r>
              <a:rPr lang="en-US" sz="1600" b="1" dirty="0" smtClean="0"/>
              <a:t>W</a:t>
            </a:r>
            <a:r>
              <a:rPr lang="en-US" sz="1600" dirty="0"/>
              <a:t>, for a newly arrived source domain </a:t>
            </a:r>
            <a:r>
              <a:rPr lang="en-US" sz="1600" i="1" dirty="0" smtClean="0"/>
              <a:t>S</a:t>
            </a:r>
            <a:r>
              <a:rPr lang="en-US" sz="1600" i="1" baseline="-25000" dirty="0" smtClean="0"/>
              <a:t>Ne</a:t>
            </a:r>
            <a:r>
              <a:rPr lang="en-US" sz="1600" baseline="-25000" dirty="0" smtClean="0"/>
              <a:t>+1</a:t>
            </a:r>
            <a:r>
              <a:rPr lang="en-US" sz="1600" dirty="0" smtClean="0"/>
              <a:t> and a </a:t>
            </a:r>
            <a:r>
              <a:rPr lang="en-US" sz="1600" dirty="0"/>
              <a:t>target domain T</a:t>
            </a:r>
            <a:r>
              <a:rPr lang="en-US" sz="1600" i="1" baseline="-25000" dirty="0"/>
              <a:t>Ne</a:t>
            </a:r>
            <a:r>
              <a:rPr lang="en-US" sz="1600" baseline="-25000" dirty="0"/>
              <a:t>+1</a:t>
            </a:r>
            <a:r>
              <a:rPr lang="en-US" sz="1600" dirty="0"/>
              <a:t>. The optimal latent feature </a:t>
            </a:r>
            <a:r>
              <a:rPr lang="en-US" sz="1600" dirty="0" smtClean="0"/>
              <a:t>factor matrix </a:t>
            </a:r>
            <a:r>
              <a:rPr lang="en-US" sz="1600" dirty="0"/>
              <a:t>W</a:t>
            </a:r>
            <a:r>
              <a:rPr lang="en-US" sz="1600" baseline="30000" dirty="0" smtClean="0"/>
              <a:t>∗</a:t>
            </a:r>
            <a:r>
              <a:rPr lang="en-US" sz="1600" i="1" baseline="-25000" dirty="0" smtClean="0"/>
              <a:t>Ne</a:t>
            </a:r>
            <a:r>
              <a:rPr lang="en-US" sz="1600" baseline="-25000" dirty="0" smtClean="0"/>
              <a:t>+1</a:t>
            </a:r>
            <a:r>
              <a:rPr lang="en-US" sz="1600" dirty="0" smtClean="0"/>
              <a:t> </a:t>
            </a:r>
            <a:r>
              <a:rPr lang="en-US" sz="1600" dirty="0"/>
              <a:t>should maximize the value of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600" y="2426719"/>
            <a:ext cx="6686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Experiments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464" y="1157670"/>
            <a:ext cx="79880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Data sets 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dirty="0"/>
              <a:t>Datasets We evaluate the L2T framework on two </a:t>
            </a:r>
            <a:r>
              <a:rPr lang="en-US" sz="1600" dirty="0" smtClean="0"/>
              <a:t>image datasets</a:t>
            </a:r>
            <a:r>
              <a:rPr lang="en-US" sz="1600" dirty="0"/>
              <a:t>, Caltech-256 (Griffin et al., 2007) and </a:t>
            </a:r>
            <a:r>
              <a:rPr lang="en-US" sz="1600" dirty="0" smtClean="0"/>
              <a:t>Sketches (</a:t>
            </a:r>
            <a:r>
              <a:rPr lang="en-US" sz="1600" dirty="0" err="1" smtClean="0"/>
              <a:t>Eitz</a:t>
            </a:r>
            <a:r>
              <a:rPr lang="en-US" sz="1600" dirty="0" smtClean="0"/>
              <a:t> </a:t>
            </a:r>
            <a:r>
              <a:rPr lang="en-US" sz="1600" dirty="0"/>
              <a:t>et al., 2012). Caltech-256, collected from </a:t>
            </a:r>
            <a:r>
              <a:rPr lang="en-US" sz="1600" dirty="0" smtClean="0"/>
              <a:t>Google Images</a:t>
            </a:r>
            <a:r>
              <a:rPr lang="en-US" sz="1600" dirty="0"/>
              <a:t>, contains a total of 30,607 images in 256 </a:t>
            </a:r>
            <a:r>
              <a:rPr lang="en-US" sz="1600" dirty="0" smtClean="0"/>
              <a:t>categories. The </a:t>
            </a:r>
            <a:r>
              <a:rPr lang="en-US" sz="1600" dirty="0"/>
              <a:t>Sketches dataset, however, consists of 20,000 </a:t>
            </a:r>
            <a:r>
              <a:rPr lang="en-US" sz="1600" dirty="0" smtClean="0"/>
              <a:t>unique sketches </a:t>
            </a:r>
            <a:r>
              <a:rPr lang="en-US" sz="1600" dirty="0"/>
              <a:t>by human beings that are evenly distributed </a:t>
            </a:r>
            <a:r>
              <a:rPr lang="en-US" sz="1600" dirty="0" smtClean="0"/>
              <a:t>over 250 </a:t>
            </a:r>
            <a:r>
              <a:rPr lang="en-US" sz="1600" dirty="0"/>
              <a:t>different categories.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823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Baselines and Evaluation Metrics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642" y="1034515"/>
            <a:ext cx="77465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compare L2T </a:t>
            </a:r>
            <a:r>
              <a:rPr lang="en-US" sz="1600" dirty="0" smtClean="0"/>
              <a:t>with the </a:t>
            </a:r>
            <a:r>
              <a:rPr lang="en-US" sz="1600" dirty="0"/>
              <a:t>following nine baseline algorithms in three classes:</a:t>
            </a:r>
          </a:p>
          <a:p>
            <a:r>
              <a:rPr lang="en-US" sz="1600" dirty="0"/>
              <a:t>• Non-transfer: Original builds a model using </a:t>
            </a:r>
            <a:r>
              <a:rPr lang="en-US" sz="1600" dirty="0" smtClean="0"/>
              <a:t>labeled data </a:t>
            </a:r>
            <a:r>
              <a:rPr lang="en-US" sz="1600" dirty="0"/>
              <a:t>in a target domain only.</a:t>
            </a:r>
          </a:p>
          <a:p>
            <a:r>
              <a:rPr lang="en-US" sz="1600" dirty="0"/>
              <a:t>• Common latent space based transfer learning algorithms:</a:t>
            </a:r>
          </a:p>
          <a:p>
            <a:r>
              <a:rPr lang="en-US" sz="1600" dirty="0"/>
              <a:t>TCA (Pan et al., 2011), </a:t>
            </a:r>
            <a:endParaRPr lang="en-US" sz="1600" dirty="0" smtClean="0"/>
          </a:p>
          <a:p>
            <a:r>
              <a:rPr lang="en-US" sz="1600" dirty="0" smtClean="0"/>
              <a:t>ITL </a:t>
            </a:r>
            <a:r>
              <a:rPr lang="en-US" sz="1600" dirty="0"/>
              <a:t>(Shi &amp; </a:t>
            </a:r>
            <a:r>
              <a:rPr lang="en-US" sz="1600" dirty="0" err="1"/>
              <a:t>Sha</a:t>
            </a:r>
            <a:r>
              <a:rPr lang="en-US" sz="1600" dirty="0"/>
              <a:t>, 2012),</a:t>
            </a:r>
          </a:p>
          <a:p>
            <a:r>
              <a:rPr lang="en-US" sz="1600" dirty="0"/>
              <a:t>CMF (Long et al., 2014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LSDT (Zhang et al., 2016),</a:t>
            </a:r>
          </a:p>
          <a:p>
            <a:r>
              <a:rPr lang="en-US" sz="1600" dirty="0"/>
              <a:t>STL (Raina et al., 2007), </a:t>
            </a:r>
            <a:endParaRPr lang="en-US" sz="1600" dirty="0" smtClean="0"/>
          </a:p>
          <a:p>
            <a:r>
              <a:rPr lang="en-US" sz="1600" dirty="0" smtClean="0"/>
              <a:t>DIP </a:t>
            </a:r>
            <a:r>
              <a:rPr lang="en-US" sz="1600" dirty="0"/>
              <a:t>(</a:t>
            </a:r>
            <a:r>
              <a:rPr lang="en-US" sz="1600" dirty="0" err="1"/>
              <a:t>Baktashmotlagh</a:t>
            </a:r>
            <a:r>
              <a:rPr lang="en-US" sz="1600" dirty="0"/>
              <a:t> et al</a:t>
            </a:r>
            <a:r>
              <a:rPr lang="en-US" sz="1600" dirty="0" smtClean="0"/>
              <a:t>., 2013</a:t>
            </a:r>
            <a:r>
              <a:rPr lang="en-US" sz="1600" dirty="0"/>
              <a:t>) </a:t>
            </a:r>
            <a:endParaRPr lang="en-US" sz="1600" dirty="0" smtClean="0"/>
          </a:p>
          <a:p>
            <a:r>
              <a:rPr lang="en-US" sz="1600" dirty="0" smtClean="0"/>
              <a:t>SIE </a:t>
            </a:r>
            <a:r>
              <a:rPr lang="en-US" sz="1600" dirty="0"/>
              <a:t>(</a:t>
            </a:r>
            <a:r>
              <a:rPr lang="en-US" sz="1600" dirty="0" err="1"/>
              <a:t>Baktashmotlagh</a:t>
            </a:r>
            <a:r>
              <a:rPr lang="en-US" sz="1600" dirty="0"/>
              <a:t> et al., 2014).</a:t>
            </a:r>
          </a:p>
          <a:p>
            <a:r>
              <a:rPr lang="en-US" sz="1600" dirty="0"/>
              <a:t>• Manifold ensemble based algorithms: GFK (</a:t>
            </a:r>
            <a:r>
              <a:rPr lang="en-US" sz="1600" dirty="0" smtClean="0"/>
              <a:t>Gong et </a:t>
            </a:r>
            <a:r>
              <a:rPr lang="en-US" sz="1600" dirty="0"/>
              <a:t>al., 2012).</a:t>
            </a:r>
          </a:p>
        </p:txBody>
      </p:sp>
    </p:spTree>
    <p:extLst>
      <p:ext uri="{BB962C8B-B14F-4D97-AF65-F5344CB8AC3E}">
        <p14:creationId xmlns:p14="http://schemas.microsoft.com/office/powerpoint/2010/main" val="40454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680" y="1435879"/>
            <a:ext cx="20505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 sz="2400" dirty="0">
                <a:sym typeface="+mn-ea"/>
              </a:rPr>
              <a:t>Related Work</a:t>
            </a:r>
            <a:endParaRPr lang="en-GB" sz="24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4886" y="575578"/>
            <a:ext cx="18293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 smtClean="0">
                <a:sym typeface="+mn-ea"/>
              </a:rPr>
              <a:t>Background</a:t>
            </a:r>
            <a:endParaRPr lang="en-US" altLang="en-GB" sz="24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680" y="2294890"/>
            <a:ext cx="29578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>
                <a:sym typeface="+mn-ea"/>
              </a:rPr>
              <a:t>Learning to Transfer</a:t>
            </a:r>
            <a:endParaRPr lang="en-US" altLang="en-GB" sz="24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3181350"/>
            <a:ext cx="189667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ym typeface="+mn-ea"/>
              </a:rPr>
              <a:t>Experiments</a:t>
            </a:r>
            <a:endParaRPr lang="en-US" altLang="en-GB"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680" y="4067810"/>
            <a:ext cx="171072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 smtClean="0">
                <a:sym typeface="+mn-ea"/>
              </a:rPr>
              <a:t>Conclusion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Result</a:t>
            </a:r>
            <a:endParaRPr lang="en-US" sz="2500" dirty="0">
              <a:solidFill>
                <a:srgbClr val="B7B7B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34" y="999958"/>
            <a:ext cx="5878991" cy="32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Result</a:t>
            </a:r>
            <a:endParaRPr lang="en-US" sz="2500" dirty="0">
              <a:solidFill>
                <a:srgbClr val="B7B7B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76" y="958637"/>
            <a:ext cx="6164268" cy="33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21425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134" y="1223645"/>
            <a:ext cx="7832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this paper, we propose a novel L2T framework for </a:t>
            </a:r>
            <a:r>
              <a:rPr lang="en-US" sz="1600" dirty="0" smtClean="0"/>
              <a:t>transfer learning which automatically </a:t>
            </a:r>
            <a:r>
              <a:rPr lang="en-US" sz="1600" dirty="0"/>
              <a:t>optimizes what and how </a:t>
            </a:r>
            <a:r>
              <a:rPr lang="en-US" sz="1600" dirty="0" smtClean="0"/>
              <a:t>to transfer </a:t>
            </a:r>
            <a:r>
              <a:rPr lang="en-US" sz="1600" dirty="0"/>
              <a:t>between a source and a target domain by </a:t>
            </a:r>
            <a:r>
              <a:rPr lang="en-US" sz="1600" dirty="0" smtClean="0"/>
              <a:t>leveraging previous </a:t>
            </a:r>
            <a:r>
              <a:rPr lang="en-US" sz="1600" dirty="0"/>
              <a:t>transfer learning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278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0"/>
          <p:cNvSpPr>
            <a:spLocks noGrp="1"/>
          </p:cNvSpPr>
          <p:nvPr>
            <p:ph type="title"/>
          </p:nvPr>
        </p:nvSpPr>
        <p:spPr>
          <a:xfrm>
            <a:off x="2844800" y="1621155"/>
            <a:ext cx="3352165" cy="57277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97408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Background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463" y="1016395"/>
            <a:ext cx="7573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Inspired by human beings’ capabilities to transfer </a:t>
            </a:r>
            <a:r>
              <a:rPr lang="en-US" sz="1600" dirty="0" smtClean="0"/>
              <a:t>knowledge across </a:t>
            </a:r>
            <a:r>
              <a:rPr lang="en-US" sz="1600" dirty="0"/>
              <a:t>tasks, transfer learning aims to leverage </a:t>
            </a:r>
            <a:r>
              <a:rPr lang="en-US" sz="1600" dirty="0" smtClean="0"/>
              <a:t>knowledge from </a:t>
            </a:r>
            <a:r>
              <a:rPr lang="en-US" sz="1600" dirty="0"/>
              <a:t>a source domain to improve the learning </a:t>
            </a:r>
            <a:r>
              <a:rPr lang="en-US" sz="1600" dirty="0" smtClean="0"/>
              <a:t>performance or </a:t>
            </a:r>
            <a:r>
              <a:rPr lang="en-US" sz="1600" dirty="0"/>
              <a:t>minimize the number of labeled examples </a:t>
            </a:r>
            <a:r>
              <a:rPr lang="en-US" sz="1600" dirty="0" smtClean="0"/>
              <a:t>required in </a:t>
            </a:r>
            <a:r>
              <a:rPr lang="en-US" sz="1600" dirty="0"/>
              <a:t>a target domain.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43463" y="2213568"/>
            <a:ext cx="7703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Three key research issues in transfer learning, </a:t>
            </a:r>
            <a:r>
              <a:rPr lang="en-US" sz="1600" dirty="0" smtClean="0"/>
              <a:t>pointed by </a:t>
            </a:r>
            <a:r>
              <a:rPr lang="en-US" sz="1600" dirty="0"/>
              <a:t>Pan &amp; Yang, are when to transfer, how to transfer, </a:t>
            </a:r>
            <a:r>
              <a:rPr lang="en-US" sz="1600" dirty="0" smtClean="0"/>
              <a:t>and what </a:t>
            </a:r>
            <a:r>
              <a:rPr lang="en-US" sz="1600" dirty="0"/>
              <a:t>to transfer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/>
              <a:t>Previous transfer learning </a:t>
            </a:r>
            <a:r>
              <a:rPr lang="en-US" sz="1600" dirty="0" smtClean="0"/>
              <a:t>experiences do </a:t>
            </a:r>
            <a:r>
              <a:rPr lang="en-US" sz="1600" dirty="0"/>
              <a:t>also help, which has been widely accepted in </a:t>
            </a:r>
            <a:r>
              <a:rPr lang="en-US" sz="1600" dirty="0" smtClean="0"/>
              <a:t>educational psychology </a:t>
            </a:r>
            <a:r>
              <a:rPr lang="en-US" sz="1600" dirty="0"/>
              <a:t>(Luria, 1976; Belmont et al., 1982).</a:t>
            </a:r>
          </a:p>
        </p:txBody>
      </p:sp>
    </p:spTree>
    <p:extLst>
      <p:ext uri="{BB962C8B-B14F-4D97-AF65-F5344CB8AC3E}">
        <p14:creationId xmlns:p14="http://schemas.microsoft.com/office/powerpoint/2010/main" val="36610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97408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Background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595" y="1025237"/>
            <a:ext cx="81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Motivated by this, we propose a novel transfer </a:t>
            </a:r>
            <a:r>
              <a:rPr lang="en-US" sz="1600" dirty="0" smtClean="0"/>
              <a:t>learning framework </a:t>
            </a:r>
            <a:r>
              <a:rPr lang="en-US" sz="1600" dirty="0"/>
              <a:t>called Learning to Transfer (L2T). The key </a:t>
            </a:r>
            <a:r>
              <a:rPr lang="en-US" sz="1600" dirty="0" smtClean="0"/>
              <a:t>idea of </a:t>
            </a:r>
            <a:r>
              <a:rPr lang="en-US" sz="1600" dirty="0"/>
              <a:t>the L2T is to enhance the transfer learning </a:t>
            </a:r>
            <a:r>
              <a:rPr lang="en-US" sz="1600" dirty="0" smtClean="0"/>
              <a:t>effectiveness from </a:t>
            </a:r>
            <a:r>
              <a:rPr lang="en-US" sz="1600" dirty="0"/>
              <a:t>a source to a target domain by leveraging </a:t>
            </a:r>
            <a:r>
              <a:rPr lang="en-US" sz="1600" dirty="0" smtClean="0"/>
              <a:t>previous experience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71" y="1985031"/>
            <a:ext cx="4683420" cy="26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27"/>
          <p:cNvSpPr txBox="1">
            <a:spLocks noGrp="1"/>
          </p:cNvSpPr>
          <p:nvPr>
            <p:ph type="title"/>
          </p:nvPr>
        </p:nvSpPr>
        <p:spPr>
          <a:xfrm>
            <a:off x="395324" y="354387"/>
            <a:ext cx="7756638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How?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355" y="1059310"/>
            <a:ext cx="6573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achieve the goal, we establish </a:t>
            </a:r>
            <a:r>
              <a:rPr lang="en-US" sz="1600" dirty="0" smtClean="0"/>
              <a:t>the L2T </a:t>
            </a:r>
            <a:r>
              <a:rPr lang="en-US" sz="1600" dirty="0"/>
              <a:t>in two stages.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355" y="1530087"/>
            <a:ext cx="8220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During the first stage, we encode </a:t>
            </a:r>
            <a:r>
              <a:rPr lang="en-US" sz="1600" dirty="0" smtClean="0"/>
              <a:t>each transfer </a:t>
            </a:r>
            <a:r>
              <a:rPr lang="en-US" sz="1600" dirty="0"/>
              <a:t>learning experience into three components: a </a:t>
            </a:r>
            <a:r>
              <a:rPr lang="en-US" sz="1600" dirty="0" smtClean="0"/>
              <a:t>pair of </a:t>
            </a:r>
            <a:r>
              <a:rPr lang="en-US" sz="1600" dirty="0"/>
              <a:t>source and target domains, the transferred </a:t>
            </a:r>
            <a:r>
              <a:rPr lang="en-US" sz="1600" dirty="0" smtClean="0"/>
              <a:t>knowledge between </a:t>
            </a:r>
            <a:r>
              <a:rPr lang="en-US" sz="1600" dirty="0"/>
              <a:t>them parameterized as latent feature factors, </a:t>
            </a:r>
            <a:r>
              <a:rPr lang="en-US" sz="1600" dirty="0" smtClean="0"/>
              <a:t>and performance </a:t>
            </a:r>
            <a:r>
              <a:rPr lang="en-US" sz="1600" dirty="0"/>
              <a:t>improvement.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We </a:t>
            </a:r>
            <a:r>
              <a:rPr lang="en-US" sz="1600" dirty="0"/>
              <a:t>learn from all </a:t>
            </a:r>
            <a:r>
              <a:rPr lang="en-US" sz="1600" dirty="0" smtClean="0"/>
              <a:t>experiences a </a:t>
            </a:r>
            <a:r>
              <a:rPr lang="en-US" sz="1600" dirty="0"/>
              <a:t>reflection function which maps a pair of domains and </a:t>
            </a:r>
            <a:r>
              <a:rPr lang="en-US" sz="1600" dirty="0" smtClean="0"/>
              <a:t>the transferred </a:t>
            </a:r>
            <a:r>
              <a:rPr lang="en-US" sz="1600" dirty="0"/>
              <a:t>knowledge between them to the </a:t>
            </a:r>
            <a:r>
              <a:rPr lang="en-US" sz="1600" dirty="0" smtClean="0"/>
              <a:t>performance improvement</a:t>
            </a:r>
            <a:r>
              <a:rPr lang="en-US" sz="16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355" y="3286592"/>
            <a:ext cx="8315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the second stage, what to transfer </a:t>
            </a:r>
            <a:r>
              <a:rPr lang="en-US" sz="1600" dirty="0" smtClean="0"/>
              <a:t>between a </a:t>
            </a:r>
            <a:r>
              <a:rPr lang="en-US" sz="1600" dirty="0"/>
              <a:t>newly arrived pair of domains is optimized so that </a:t>
            </a:r>
            <a:r>
              <a:rPr lang="en-US" sz="1600" dirty="0" smtClean="0"/>
              <a:t>the value </a:t>
            </a:r>
            <a:r>
              <a:rPr lang="en-US" sz="1600" dirty="0"/>
              <a:t>of the learned reflection function, matching to </a:t>
            </a:r>
            <a:r>
              <a:rPr lang="en-US" sz="1600" dirty="0" smtClean="0"/>
              <a:t>the performance </a:t>
            </a:r>
            <a:r>
              <a:rPr lang="en-US" sz="1600" dirty="0"/>
              <a:t>improvement, is maximized.</a:t>
            </a:r>
          </a:p>
        </p:txBody>
      </p:sp>
    </p:spTree>
    <p:extLst>
      <p:ext uri="{BB962C8B-B14F-4D97-AF65-F5344CB8AC3E}">
        <p14:creationId xmlns:p14="http://schemas.microsoft.com/office/powerpoint/2010/main" val="39946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95" y="1041415"/>
            <a:ext cx="8386367" cy="3642727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Pan &amp; Yang identified three key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 transfer learning as what, how, and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when to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transfer. Parameters (Yang et al., 2007a;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Tommasi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et al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., 2014), instances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(Dai et al., 2007), l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atent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factor (Pan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et al., 2011) can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 transferred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between domains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techniques capable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 learning transferable latent feature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factors between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domains have been investigated extensively.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techniques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include manually selected pivot features (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Blitzer et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al., 2006), dimension reduction (Pan et al., 2011;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Baktashmotlagh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al., 2013; 2014), collective matrix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factorization (Long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et al., 2014), dictionary learning and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sparse coding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(Raina et al., 2007; Zhang et al., 2016),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manifold learning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Gopalan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et al., 2011; Gong et al., 2012), and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Yosinski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et al., 2014; Long et al., 2015;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Tzeng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al., 2015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1430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Unlike L2T, all existing transfer learning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only consider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pair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domains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 interest but ignoring previous transfer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experiences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 Better yet, L2T can even collect all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algorithms’ wisdom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together,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considering that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any algorithm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mentioned above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can be applied in a transfer learning experience.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42;p27"/>
          <p:cNvSpPr txBox="1">
            <a:spLocks/>
          </p:cNvSpPr>
          <p:nvPr/>
        </p:nvSpPr>
        <p:spPr>
          <a:xfrm>
            <a:off x="360818" y="395882"/>
            <a:ext cx="7756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Related Work</a:t>
            </a:r>
            <a:endParaRPr lang="en-US" sz="250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;p27"/>
          <p:cNvSpPr txBox="1">
            <a:spLocks/>
          </p:cNvSpPr>
          <p:nvPr/>
        </p:nvSpPr>
        <p:spPr>
          <a:xfrm>
            <a:off x="455709" y="327129"/>
            <a:ext cx="7756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The L2T Framework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368" y="899829"/>
            <a:ext cx="6780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L2T agent previously conducted transfer </a:t>
            </a:r>
            <a:r>
              <a:rPr lang="en-US" sz="1600" dirty="0" smtClean="0"/>
              <a:t>learning several times.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8" y="1267822"/>
            <a:ext cx="1985692" cy="279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368" y="1238383"/>
            <a:ext cx="5098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define each transfer learning </a:t>
            </a:r>
            <a:r>
              <a:rPr lang="en-US" sz="1600" dirty="0" smtClean="0"/>
              <a:t>experience as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44" y="1629293"/>
            <a:ext cx="1319841" cy="245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104" y="1629293"/>
            <a:ext cx="1210077" cy="2481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90181" y="1565177"/>
            <a:ext cx="5753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denote a source domain and a target </a:t>
            </a:r>
            <a:r>
              <a:rPr lang="en-US" sz="1600" dirty="0" smtClean="0"/>
              <a:t>domain, respectively.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368" y="1915491"/>
            <a:ext cx="8046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number of </a:t>
            </a:r>
            <a:r>
              <a:rPr lang="en-US" sz="1600" dirty="0"/>
              <a:t>target labeled examples is much smaller than that </a:t>
            </a:r>
            <a:r>
              <a:rPr lang="en-US" sz="1600" dirty="0" smtClean="0"/>
              <a:t>of source </a:t>
            </a:r>
            <a:r>
              <a:rPr lang="en-US" sz="1600" dirty="0"/>
              <a:t>labeled </a:t>
            </a:r>
            <a:r>
              <a:rPr lang="en-US" sz="1600" dirty="0" smtClean="0"/>
              <a:t>examples, 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184" y="2199853"/>
            <a:ext cx="1311215" cy="300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159" y="2554300"/>
            <a:ext cx="2064049" cy="23455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41607" y="2492240"/>
            <a:ext cx="5874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denotes a transfer learning </a:t>
            </a:r>
            <a:r>
              <a:rPr lang="en-US" sz="1600" dirty="0" smtClean="0"/>
              <a:t>algorithm having </a:t>
            </a:r>
            <a:r>
              <a:rPr lang="en-US" sz="1600" dirty="0"/>
              <a:t>been </a:t>
            </a:r>
            <a:r>
              <a:rPr lang="en-US" sz="1600" dirty="0" smtClean="0"/>
              <a:t>applied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9368" y="2784628"/>
            <a:ext cx="7831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between </a:t>
            </a:r>
            <a:r>
              <a:rPr lang="en-US" sz="1600" b="1" i="1" dirty="0"/>
              <a:t>S</a:t>
            </a:r>
            <a:r>
              <a:rPr lang="en-US" i="1" dirty="0"/>
              <a:t>e</a:t>
            </a:r>
            <a:r>
              <a:rPr lang="en-US" sz="1600" dirty="0"/>
              <a:t> and </a:t>
            </a:r>
            <a:r>
              <a:rPr lang="en-US" sz="1600" b="1" i="1" dirty="0" err="1"/>
              <a:t>T</a:t>
            </a:r>
            <a:r>
              <a:rPr lang="en-US" i="1" dirty="0" err="1"/>
              <a:t>e</a:t>
            </a:r>
            <a:r>
              <a:rPr lang="en-US" sz="1600" dirty="0" smtClean="0"/>
              <a:t>. </a:t>
            </a:r>
            <a:r>
              <a:rPr lang="en-US" sz="1600" dirty="0"/>
              <a:t>Suppose that the transferred knowledge by the algorithm ae can be parameterized as </a:t>
            </a:r>
            <a:r>
              <a:rPr lang="en-US" sz="1600" b="1" i="1" dirty="0"/>
              <a:t>W</a:t>
            </a:r>
            <a:r>
              <a:rPr lang="en-US" dirty="0"/>
              <a:t>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69368" y="3369403"/>
            <a:ext cx="8046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Finally, each transfer learning experience </a:t>
            </a:r>
            <a:r>
              <a:rPr lang="en-US" sz="1600" dirty="0" smtClean="0"/>
              <a:t>is labeled </a:t>
            </a:r>
            <a:r>
              <a:rPr lang="en-US" sz="1600" dirty="0"/>
              <a:t>by the performance improvement ratio                            is the learning </a:t>
            </a:r>
            <a:r>
              <a:rPr lang="en-US" sz="1600" dirty="0" smtClean="0"/>
              <a:t>performance.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3376" y="3661790"/>
            <a:ext cx="1051614" cy="2646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990" y="3653765"/>
            <a:ext cx="339315" cy="3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;p27"/>
          <p:cNvSpPr txBox="1">
            <a:spLocks/>
          </p:cNvSpPr>
          <p:nvPr/>
        </p:nvSpPr>
        <p:spPr>
          <a:xfrm>
            <a:off x="455709" y="327129"/>
            <a:ext cx="7756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The L2T Framework</a:t>
            </a:r>
            <a:endParaRPr lang="en-US" sz="2500" dirty="0">
              <a:solidFill>
                <a:srgbClr val="B7B7B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8" y="1190445"/>
            <a:ext cx="7234459" cy="19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Parameterizing What to Transfer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389" y="1209878"/>
            <a:ext cx="78414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Consider </a:t>
            </a:r>
            <a:r>
              <a:rPr lang="en-US" sz="1600" dirty="0" smtClean="0"/>
              <a:t>classifying dog </a:t>
            </a:r>
            <a:r>
              <a:rPr lang="en-US" sz="1600" dirty="0"/>
              <a:t>pictures as a source domain and cat pictures as </a:t>
            </a:r>
            <a:r>
              <a:rPr lang="en-US" sz="1600" dirty="0" smtClean="0"/>
              <a:t>a target </a:t>
            </a:r>
            <a:r>
              <a:rPr lang="en-US" sz="1600" dirty="0"/>
              <a:t>domain. The domain-invariant feature factors may </a:t>
            </a:r>
            <a:r>
              <a:rPr lang="en-US" sz="1600" dirty="0" smtClean="0"/>
              <a:t>include eyes</a:t>
            </a:r>
            <a:r>
              <a:rPr lang="en-US" sz="1600" dirty="0"/>
              <a:t>, mouth, tails, etc. What to transfer, in this case, </a:t>
            </a:r>
            <a:r>
              <a:rPr lang="en-US" sz="1600" dirty="0" smtClean="0"/>
              <a:t>is the </a:t>
            </a:r>
            <a:r>
              <a:rPr lang="en-US" sz="1600" dirty="0"/>
              <a:t>shared feature factors across domains.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way of </a:t>
            </a:r>
            <a:r>
              <a:rPr lang="en-US" sz="1600" dirty="0" smtClean="0"/>
              <a:t>defining domain-invariant </a:t>
            </a:r>
            <a:r>
              <a:rPr lang="en-US" sz="1600" dirty="0"/>
              <a:t>feature factors dictates two groups </a:t>
            </a:r>
            <a:r>
              <a:rPr lang="en-US" sz="1600" dirty="0" smtClean="0"/>
              <a:t>of latent </a:t>
            </a:r>
            <a:r>
              <a:rPr lang="en-US" sz="1600" dirty="0"/>
              <a:t>feature factor based </a:t>
            </a:r>
            <a:r>
              <a:rPr lang="en-US" sz="1600" dirty="0" smtClean="0"/>
              <a:t>algorithms.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1. common latent space based</a:t>
            </a:r>
          </a:p>
          <a:p>
            <a:r>
              <a:rPr lang="en-US" sz="1600" dirty="0" smtClean="0"/>
              <a:t>2. manifold </a:t>
            </a:r>
            <a:r>
              <a:rPr lang="en-US" sz="1600" dirty="0"/>
              <a:t>ensemble based algorithms.</a:t>
            </a:r>
          </a:p>
        </p:txBody>
      </p:sp>
    </p:spTree>
    <p:extLst>
      <p:ext uri="{BB962C8B-B14F-4D97-AF65-F5344CB8AC3E}">
        <p14:creationId xmlns:p14="http://schemas.microsoft.com/office/powerpoint/2010/main" val="1586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1534</Words>
  <Application>Microsoft Office PowerPoint</Application>
  <PresentationFormat>On-screen Show (16:9)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Simple Light</vt:lpstr>
      <vt:lpstr>Office 主题</vt:lpstr>
      <vt:lpstr>Transfer Learning via Learning to Transfer</vt:lpstr>
      <vt:lpstr>PowerPoint Presentation</vt:lpstr>
      <vt:lpstr>Background</vt:lpstr>
      <vt:lpstr>Background</vt:lpstr>
      <vt:lpstr>How?</vt:lpstr>
      <vt:lpstr>PowerPoint Presentation</vt:lpstr>
      <vt:lpstr>PowerPoint Presentation</vt:lpstr>
      <vt:lpstr>PowerPoint Presentation</vt:lpstr>
      <vt:lpstr>Parameterizing What to Transfer</vt:lpstr>
      <vt:lpstr>Common Latent Space Based</vt:lpstr>
      <vt:lpstr>Manifold Ensemble Based</vt:lpstr>
      <vt:lpstr>Learning from Experiences</vt:lpstr>
      <vt:lpstr>The Difference between a Source and a Target Domain</vt:lpstr>
      <vt:lpstr>The Difference between a Source and a Target Domain</vt:lpstr>
      <vt:lpstr>The Discriminative Ability of a Target Domain</vt:lpstr>
      <vt:lpstr>The Optimization Problem</vt:lpstr>
      <vt:lpstr>Inferring What to Transfer</vt:lpstr>
      <vt:lpstr>Experiments</vt:lpstr>
      <vt:lpstr>Baselines and Evaluation Metrics</vt:lpstr>
      <vt:lpstr>Result</vt:lpstr>
      <vt:lpstr>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Fair Machine Learning</dc:title>
  <dc:creator>Yijun Liu</dc:creator>
  <cp:lastModifiedBy>Yijun Liu</cp:lastModifiedBy>
  <cp:revision>677</cp:revision>
  <cp:lastPrinted>2019-03-31T06:24:12Z</cp:lastPrinted>
  <dcterms:created xsi:type="dcterms:W3CDTF">2018-12-06T06:16:00Z</dcterms:created>
  <dcterms:modified xsi:type="dcterms:W3CDTF">2019-04-23T20:43:01Z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