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60" r:id="rId3"/>
  </p:sldMasterIdLst>
  <p:notesMasterIdLst>
    <p:notesMasterId r:id="rId5"/>
  </p:notesMasterIdLst>
  <p:sldIdLst>
    <p:sldId id="256" r:id="rId4"/>
    <p:sldId id="271" r:id="rId6"/>
    <p:sldId id="257" r:id="rId7"/>
    <p:sldId id="295" r:id="rId8"/>
    <p:sldId id="258" r:id="rId9"/>
    <p:sldId id="272" r:id="rId10"/>
    <p:sldId id="296"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1" r:id="rId34"/>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 name="Shape 121"/>
        <p:cNvGrpSpPr/>
        <p:nvPr/>
      </p:nvGrpSpPr>
      <p:grpSpPr>
        <a:xfrm>
          <a:off x="0" y="0"/>
          <a:ext cx="0" cy="0"/>
          <a:chOff x="0" y="0"/>
          <a:chExt cx="0" cy="0"/>
        </a:xfrm>
      </p:grpSpPr>
      <p:sp>
        <p:nvSpPr>
          <p:cNvPr id="122" name="Google Shape;122;g40d55a3f61_2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0d55a3f61_2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48488c3654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48488c3654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48488c3654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48488c3654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48488c3654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48488c3654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48488c3654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48488c3654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48488c3654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48488c3654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 name="Shape 121"/>
        <p:cNvGrpSpPr/>
        <p:nvPr/>
      </p:nvGrpSpPr>
      <p:grpSpPr>
        <a:xfrm>
          <a:off x="0" y="0"/>
          <a:ext cx="0" cy="0"/>
          <a:chOff x="0" y="0"/>
          <a:chExt cx="0" cy="0"/>
        </a:xfrm>
      </p:grpSpPr>
      <p:sp>
        <p:nvSpPr>
          <p:cNvPr id="122" name="Google Shape;122;g40d55a3f61_2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0d55a3f61_2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48488c3654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48488c3654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48488c3654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48488c3654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48488c3654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48488c3654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48488c3654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48488c3654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48488c3654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48488c3654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 name="Shape 127"/>
        <p:cNvGrpSpPr/>
        <p:nvPr/>
      </p:nvGrpSpPr>
      <p:grpSpPr>
        <a:xfrm>
          <a:off x="0" y="0"/>
          <a:ext cx="0" cy="0"/>
          <a:chOff x="0" y="0"/>
          <a:chExt cx="0" cy="0"/>
        </a:xfrm>
      </p:grpSpPr>
      <p:sp>
        <p:nvSpPr>
          <p:cNvPr id="128" name="Google Shape;128;g46e61c1b10_0_4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46e61c1b10_0_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48488c3654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 name="Shape 127"/>
        <p:cNvGrpSpPr/>
        <p:nvPr/>
      </p:nvGrpSpPr>
      <p:grpSpPr>
        <a:xfrm>
          <a:off x="0" y="0"/>
          <a:ext cx="0" cy="0"/>
          <a:chOff x="0" y="0"/>
          <a:chExt cx="0" cy="0"/>
        </a:xfrm>
      </p:grpSpPr>
      <p:sp>
        <p:nvSpPr>
          <p:cNvPr id="128" name="Google Shape;128;g46e61c1b10_0_4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46e61c1b10_0_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8" name="Shape 138"/>
        <p:cNvGrpSpPr/>
        <p:nvPr/>
      </p:nvGrpSpPr>
      <p:grpSpPr>
        <a:xfrm>
          <a:off x="0" y="0"/>
          <a:ext cx="0" cy="0"/>
          <a:chOff x="0" y="0"/>
          <a:chExt cx="0" cy="0"/>
        </a:xfrm>
      </p:grpSpPr>
      <p:sp>
        <p:nvSpPr>
          <p:cNvPr id="139" name="Google Shape;139;g46e61c1b10_0_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46e61c1b10_0_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48488c3654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48488c3654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48488c3654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48488c3654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标题幻灯片">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1390649"/>
            <a:ext cx="6858000" cy="1241700"/>
          </a:xfrm>
          <a:prstGeom prst="rect">
            <a:avLst/>
          </a:prstGeom>
          <a:noFill/>
          <a:ln>
            <a:noFill/>
          </a:ln>
        </p:spPr>
        <p:txBody>
          <a:bodyPr spcFirstLastPara="1" wrap="square" lIns="68575" tIns="34275" rIns="68575" bIns="34275" anchor="b" anchorCtr="0"/>
          <a:lstStyle>
            <a:lvl1pPr marR="0" lvl="0" algn="ctr" rtl="0">
              <a:lnSpc>
                <a:spcPct val="90000"/>
              </a:lnSpc>
              <a:spcBef>
                <a:spcPts val="0"/>
              </a:spcBef>
              <a:spcAft>
                <a:spcPts val="0"/>
              </a:spcAft>
              <a:buClr>
                <a:schemeClr val="dk1"/>
              </a:buClr>
              <a:buSzPts val="5400"/>
              <a:buFont typeface="Arial" panose="020B0604020202020204"/>
              <a:buNone/>
              <a:defRPr sz="5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8" name="Google Shape;58;p14"/>
          <p:cNvSpPr txBox="1"/>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lstStyle>
            <a:lvl1pPr marR="0" lvl="0" algn="ctr" rtl="0">
              <a:lnSpc>
                <a:spcPct val="90000"/>
              </a:lnSpc>
              <a:spcBef>
                <a:spcPts val="80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ctr"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90000"/>
              </a:lnSpc>
              <a:spcBef>
                <a:spcPts val="40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90000"/>
              </a:lnSpc>
              <a:spcBef>
                <a:spcPts val="400"/>
              </a:spcBef>
              <a:spcAft>
                <a:spcPts val="0"/>
              </a:spcAft>
              <a:buClr>
                <a:schemeClr val="dk1"/>
              </a:buClr>
              <a:buSzPts val="12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90000"/>
              </a:lnSpc>
              <a:spcBef>
                <a:spcPts val="400"/>
              </a:spcBef>
              <a:spcAft>
                <a:spcPts val="0"/>
              </a:spcAft>
              <a:buClr>
                <a:schemeClr val="dk1"/>
              </a:buClr>
              <a:buSzPts val="12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90000"/>
              </a:lnSpc>
              <a:spcBef>
                <a:spcPts val="400"/>
              </a:spcBef>
              <a:spcAft>
                <a:spcPts val="0"/>
              </a:spcAft>
              <a:buClr>
                <a:schemeClr val="dk1"/>
              </a:buClr>
              <a:buSzPts val="12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90000"/>
              </a:lnSpc>
              <a:spcBef>
                <a:spcPts val="400"/>
              </a:spcBef>
              <a:spcAft>
                <a:spcPts val="0"/>
              </a:spcAft>
              <a:buClr>
                <a:schemeClr val="dk1"/>
              </a:buClr>
              <a:buSzPts val="12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90000"/>
              </a:lnSpc>
              <a:spcBef>
                <a:spcPts val="400"/>
              </a:spcBef>
              <a:spcAft>
                <a:spcPts val="0"/>
              </a:spcAft>
              <a:buClr>
                <a:schemeClr val="dk1"/>
              </a:buClr>
              <a:buSzPts val="12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90000"/>
              </a:lnSpc>
              <a:spcBef>
                <a:spcPts val="400"/>
              </a:spcBef>
              <a:spcAft>
                <a:spcPts val="0"/>
              </a:spcAft>
              <a:buClr>
                <a:schemeClr val="dk1"/>
              </a:buClr>
              <a:buSzPts val="12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9" name="Google Shape;59;p14"/>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60" name="Google Shape;60;p14"/>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61" name="Google Shape;61;p14"/>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5pPr>
            <a:lvl6pPr marL="0" marR="0" lvl="5"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6pPr>
            <a:lvl7pPr marL="0" marR="0" lvl="6"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7pPr>
            <a:lvl8pPr marL="0" marR="0" lvl="7"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8pPr>
            <a:lvl9pPr marL="0" marR="0" lvl="8"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62" name="Shape 62"/>
        <p:cNvGrpSpPr/>
        <p:nvPr/>
      </p:nvGrpSpPr>
      <p:grpSpPr>
        <a:xfrm>
          <a:off x="0" y="0"/>
          <a:ext cx="0" cy="0"/>
          <a:chOff x="0" y="0"/>
          <a:chExt cx="0" cy="0"/>
        </a:xfrm>
      </p:grpSpPr>
      <p:sp>
        <p:nvSpPr>
          <p:cNvPr id="63" name="Google Shape;63;p15"/>
          <p:cNvSpPr txBox="1"/>
          <p:nvPr>
            <p:ph type="title"/>
          </p:nvPr>
        </p:nvSpPr>
        <p:spPr>
          <a:xfrm>
            <a:off x="311700" y="445025"/>
            <a:ext cx="8520600" cy="572700"/>
          </a:xfrm>
          <a:prstGeom prst="rect">
            <a:avLst/>
          </a:prstGeom>
          <a:noFill/>
          <a:ln>
            <a:noFill/>
          </a:ln>
        </p:spPr>
        <p:txBody>
          <a:bodyPr spcFirstLastPara="1" wrap="square" lIns="68575" tIns="68575" rIns="68575" bIns="68575" anchor="t" anchorCtr="0"/>
          <a:lstStyle>
            <a:lvl1pPr marR="0" lvl="0" algn="l" rtl="0">
              <a:lnSpc>
                <a:spcPct val="90000"/>
              </a:lnSpc>
              <a:spcBef>
                <a:spcPts val="0"/>
              </a:spcBef>
              <a:spcAft>
                <a:spcPts val="0"/>
              </a:spcAft>
              <a:buClr>
                <a:schemeClr val="dk1"/>
              </a:buClr>
              <a:buSzPts val="2100"/>
              <a:buFont typeface="Arial" panose="020B0604020202020204"/>
              <a:buNone/>
              <a:defRPr sz="33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2100"/>
              <a:buFont typeface="Arial" panose="020B0604020202020204"/>
              <a:buNone/>
              <a:defRPr sz="1400"/>
            </a:lvl2pPr>
            <a:lvl3pPr lvl="2" rtl="0">
              <a:spcBef>
                <a:spcPts val="0"/>
              </a:spcBef>
              <a:spcAft>
                <a:spcPts val="0"/>
              </a:spcAft>
              <a:buSzPts val="2100"/>
              <a:buFont typeface="Arial" panose="020B0604020202020204"/>
              <a:buNone/>
              <a:defRPr sz="1400"/>
            </a:lvl3pPr>
            <a:lvl4pPr lvl="3" rtl="0">
              <a:spcBef>
                <a:spcPts val="0"/>
              </a:spcBef>
              <a:spcAft>
                <a:spcPts val="0"/>
              </a:spcAft>
              <a:buSzPts val="2100"/>
              <a:buFont typeface="Arial" panose="020B0604020202020204"/>
              <a:buNone/>
              <a:defRPr sz="1400"/>
            </a:lvl4pPr>
            <a:lvl5pPr lvl="4" rtl="0">
              <a:spcBef>
                <a:spcPts val="0"/>
              </a:spcBef>
              <a:spcAft>
                <a:spcPts val="0"/>
              </a:spcAft>
              <a:buSzPts val="2100"/>
              <a:buFont typeface="Arial" panose="020B0604020202020204"/>
              <a:buNone/>
              <a:defRPr sz="1400"/>
            </a:lvl5pPr>
            <a:lvl6pPr lvl="5" rtl="0">
              <a:spcBef>
                <a:spcPts val="0"/>
              </a:spcBef>
              <a:spcAft>
                <a:spcPts val="0"/>
              </a:spcAft>
              <a:buSzPts val="2100"/>
              <a:buFont typeface="Arial" panose="020B0604020202020204"/>
              <a:buNone/>
              <a:defRPr sz="1400"/>
            </a:lvl6pPr>
            <a:lvl7pPr lvl="6" rtl="0">
              <a:spcBef>
                <a:spcPts val="0"/>
              </a:spcBef>
              <a:spcAft>
                <a:spcPts val="0"/>
              </a:spcAft>
              <a:buSzPts val="2100"/>
              <a:buFont typeface="Arial" panose="020B0604020202020204"/>
              <a:buNone/>
              <a:defRPr sz="1400"/>
            </a:lvl7pPr>
            <a:lvl8pPr lvl="7" rtl="0">
              <a:spcBef>
                <a:spcPts val="0"/>
              </a:spcBef>
              <a:spcAft>
                <a:spcPts val="0"/>
              </a:spcAft>
              <a:buSzPts val="2100"/>
              <a:buFont typeface="Arial" panose="020B0604020202020204"/>
              <a:buNone/>
              <a:defRPr sz="1400"/>
            </a:lvl8pPr>
            <a:lvl9pPr lvl="8" rtl="0">
              <a:spcBef>
                <a:spcPts val="0"/>
              </a:spcBef>
              <a:spcAft>
                <a:spcPts val="0"/>
              </a:spcAft>
              <a:buSzPts val="2100"/>
              <a:buFont typeface="Arial" panose="020B0604020202020204"/>
              <a:buNone/>
              <a:defRPr sz="1400"/>
            </a:lvl9pPr>
          </a:lstStyle>
          <a:p/>
        </p:txBody>
      </p:sp>
      <p:sp>
        <p:nvSpPr>
          <p:cNvPr id="64" name="Google Shape;64;p15"/>
          <p:cNvSpPr txBox="1"/>
          <p:nvPr>
            <p:ph type="body" idx="1"/>
          </p:nvPr>
        </p:nvSpPr>
        <p:spPr>
          <a:xfrm>
            <a:off x="311700" y="1152475"/>
            <a:ext cx="8520600" cy="3416400"/>
          </a:xfrm>
          <a:prstGeom prst="rect">
            <a:avLst/>
          </a:prstGeom>
          <a:noFill/>
          <a:ln>
            <a:noFill/>
          </a:ln>
        </p:spPr>
        <p:txBody>
          <a:bodyPr spcFirstLastPara="1" wrap="square" lIns="68575" tIns="68575" rIns="68575" bIns="68575" anchor="t" anchorCtr="0"/>
          <a:lstStyle>
            <a:lvl1pPr marL="457200" marR="0" lvl="0" indent="-317500" algn="l" rtl="0">
              <a:lnSpc>
                <a:spcPct val="90000"/>
              </a:lnSpc>
              <a:spcBef>
                <a:spcPts val="0"/>
              </a:spcBef>
              <a:spcAft>
                <a:spcPts val="0"/>
              </a:spcAft>
              <a:buClr>
                <a:schemeClr val="dk1"/>
              </a:buClr>
              <a:buSzPts val="14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90000"/>
              </a:lnSpc>
              <a:spcBef>
                <a:spcPts val="6400"/>
              </a:spcBef>
              <a:spcAft>
                <a:spcPts val="0"/>
              </a:spcAft>
              <a:buClr>
                <a:schemeClr val="dk1"/>
              </a:buClr>
              <a:buSzPts val="1100"/>
              <a:buFont typeface="Arial" panose="020B0604020202020204"/>
              <a:buChar char="○"/>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90000"/>
              </a:lnSpc>
              <a:spcBef>
                <a:spcPts val="5800"/>
              </a:spcBef>
              <a:spcAft>
                <a:spcPts val="0"/>
              </a:spcAft>
              <a:buClr>
                <a:schemeClr val="dk1"/>
              </a:buClr>
              <a:buSzPts val="11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90000"/>
              </a:lnSpc>
              <a:spcBef>
                <a:spcPts val="5800"/>
              </a:spcBef>
              <a:spcAft>
                <a:spcPts val="0"/>
              </a:spcAft>
              <a:buClr>
                <a:schemeClr val="dk1"/>
              </a:buClr>
              <a:buSzPts val="11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90000"/>
              </a:lnSpc>
              <a:spcBef>
                <a:spcPts val="5800"/>
              </a:spcBef>
              <a:spcAft>
                <a:spcPts val="0"/>
              </a:spcAft>
              <a:buClr>
                <a:schemeClr val="dk1"/>
              </a:buClr>
              <a:buSzPts val="11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90000"/>
              </a:lnSpc>
              <a:spcBef>
                <a:spcPts val="5800"/>
              </a:spcBef>
              <a:spcAft>
                <a:spcPts val="0"/>
              </a:spcAft>
              <a:buClr>
                <a:schemeClr val="dk1"/>
              </a:buClr>
              <a:buSzPts val="11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90000"/>
              </a:lnSpc>
              <a:spcBef>
                <a:spcPts val="5800"/>
              </a:spcBef>
              <a:spcAft>
                <a:spcPts val="0"/>
              </a:spcAft>
              <a:buClr>
                <a:schemeClr val="dk1"/>
              </a:buClr>
              <a:buSzPts val="11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90000"/>
              </a:lnSpc>
              <a:spcBef>
                <a:spcPts val="5800"/>
              </a:spcBef>
              <a:spcAft>
                <a:spcPts val="0"/>
              </a:spcAft>
              <a:buClr>
                <a:schemeClr val="dk1"/>
              </a:buClr>
              <a:buSzPts val="11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90000"/>
              </a:lnSpc>
              <a:spcBef>
                <a:spcPts val="5800"/>
              </a:spcBef>
              <a:spcAft>
                <a:spcPts val="1200"/>
              </a:spcAft>
              <a:buClr>
                <a:schemeClr val="dk1"/>
              </a:buClr>
              <a:buSzPts val="11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65" name="Google Shape;65;p15"/>
          <p:cNvSpPr txBox="1"/>
          <p:nvPr>
            <p:ph type="sldNum" idx="12"/>
          </p:nvPr>
        </p:nvSpPr>
        <p:spPr>
          <a:xfrm>
            <a:off x="8472458" y="4663217"/>
            <a:ext cx="548700" cy="393600"/>
          </a:xfrm>
          <a:prstGeom prst="rect">
            <a:avLst/>
          </a:prstGeom>
          <a:noFill/>
          <a:ln>
            <a:noFill/>
          </a:ln>
        </p:spPr>
        <p:txBody>
          <a:bodyPr spcFirstLastPara="1" wrap="square" lIns="68575" tIns="68575" rIns="68575" bIns="68575" anchor="ctr" anchorCtr="0">
            <a:noAutofit/>
          </a:bodyPr>
          <a:lstStyle>
            <a:lvl1pPr marL="0" marR="0" lvl="0" indent="0" algn="ctr" rtl="0">
              <a:spcBef>
                <a:spcPts val="0"/>
              </a:spcBef>
              <a:spcAft>
                <a:spcPts val="0"/>
              </a:spcAft>
              <a:buClr>
                <a:srgbClr val="7F7F7F"/>
              </a:buClr>
              <a:buSzPts val="900"/>
              <a:buFont typeface="Arial" panose="020B0604020202020204"/>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Clr>
                <a:srgbClr val="7F7F7F"/>
              </a:buClr>
              <a:buSzPts val="900"/>
              <a:buFont typeface="Arial" panose="020B0604020202020204"/>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Clr>
                <a:srgbClr val="7F7F7F"/>
              </a:buClr>
              <a:buSzPts val="900"/>
              <a:buFont typeface="Arial" panose="020B0604020202020204"/>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Clr>
                <a:srgbClr val="7F7F7F"/>
              </a:buClr>
              <a:buSzPts val="900"/>
              <a:buFont typeface="Arial" panose="020B0604020202020204"/>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Clr>
                <a:srgbClr val="7F7F7F"/>
              </a:buClr>
              <a:buSzPts val="900"/>
              <a:buFont typeface="Arial" panose="020B0604020202020204"/>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5pPr>
            <a:lvl6pPr marL="0" marR="0" lvl="5" indent="0" algn="ctr" rtl="0">
              <a:spcBef>
                <a:spcPts val="0"/>
              </a:spcBef>
              <a:spcAft>
                <a:spcPts val="0"/>
              </a:spcAft>
              <a:buClr>
                <a:srgbClr val="7F7F7F"/>
              </a:buClr>
              <a:buSzPts val="900"/>
              <a:buFont typeface="Arial" panose="020B0604020202020204"/>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6pPr>
            <a:lvl7pPr marL="0" marR="0" lvl="6" indent="0" algn="ctr" rtl="0">
              <a:spcBef>
                <a:spcPts val="0"/>
              </a:spcBef>
              <a:spcAft>
                <a:spcPts val="0"/>
              </a:spcAft>
              <a:buClr>
                <a:srgbClr val="7F7F7F"/>
              </a:buClr>
              <a:buSzPts val="900"/>
              <a:buFont typeface="Arial" panose="020B0604020202020204"/>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7pPr>
            <a:lvl8pPr marL="0" marR="0" lvl="7" indent="0" algn="ctr" rtl="0">
              <a:spcBef>
                <a:spcPts val="0"/>
              </a:spcBef>
              <a:spcAft>
                <a:spcPts val="0"/>
              </a:spcAft>
              <a:buClr>
                <a:srgbClr val="7F7F7F"/>
              </a:buClr>
              <a:buSzPts val="900"/>
              <a:buFont typeface="Arial" panose="020B0604020202020204"/>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8pPr>
            <a:lvl9pPr marL="0" marR="0" lvl="8" indent="0" algn="ctr" rtl="0">
              <a:spcBef>
                <a:spcPts val="0"/>
              </a:spcBef>
              <a:spcAft>
                <a:spcPts val="0"/>
              </a:spcAft>
              <a:buClr>
                <a:srgbClr val="7F7F7F"/>
              </a:buClr>
              <a:buSzPts val="900"/>
              <a:buFont typeface="Arial" panose="020B0604020202020204"/>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matchingName="标题和内容">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628650" y="273844"/>
            <a:ext cx="7886700" cy="9942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chemeClr val="dk1"/>
              </a:buClr>
              <a:buSzPts val="3300"/>
              <a:buFont typeface="Arial" panose="020B0604020202020204"/>
              <a:buNone/>
              <a:defRPr sz="33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68" name="Google Shape;68;p16"/>
          <p:cNvSpPr txBox="1"/>
          <p:nvPr>
            <p:ph type="body" idx="1"/>
          </p:nvPr>
        </p:nvSpPr>
        <p:spPr>
          <a:xfrm>
            <a:off x="628650" y="1369219"/>
            <a:ext cx="7886700" cy="3263400"/>
          </a:xfrm>
          <a:prstGeom prst="rect">
            <a:avLst/>
          </a:prstGeom>
          <a:noFill/>
          <a:ln>
            <a:noFill/>
          </a:ln>
        </p:spPr>
        <p:txBody>
          <a:bodyPr spcFirstLastPara="1" wrap="square" lIns="68575" tIns="34275" rIns="68575" bIns="34275" anchor="t" anchorCtr="0"/>
          <a:lstStyle>
            <a:lvl1pPr marL="457200" marR="0" lvl="0" indent="-342900" algn="l" rtl="0">
              <a:lnSpc>
                <a:spcPct val="90000"/>
              </a:lnSpc>
              <a:spcBef>
                <a:spcPts val="8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69" name="Google Shape;69;p16"/>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0" name="Google Shape;70;p16"/>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1" name="Google Shape;71;p16"/>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5pPr>
            <a:lvl6pPr marL="0" marR="0" lvl="5"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6pPr>
            <a:lvl7pPr marL="0" marR="0" lvl="6"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7pPr>
            <a:lvl8pPr marL="0" marR="0" lvl="7"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8pPr>
            <a:lvl9pPr marL="0" marR="0" lvl="8"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节标题">
  <p:cSld name="节标题">
    <p:spTree>
      <p:nvGrpSpPr>
        <p:cNvPr id="72" name="Shape 72"/>
        <p:cNvGrpSpPr/>
        <p:nvPr/>
      </p:nvGrpSpPr>
      <p:grpSpPr>
        <a:xfrm>
          <a:off x="0" y="0"/>
          <a:ext cx="0" cy="0"/>
          <a:chOff x="0" y="0"/>
          <a:chExt cx="0" cy="0"/>
        </a:xfrm>
      </p:grpSpPr>
      <p:sp>
        <p:nvSpPr>
          <p:cNvPr id="73" name="Google Shape;73;p17"/>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4" name="Google Shape;74;p17"/>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5" name="Google Shape;75;p17"/>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5pPr>
            <a:lvl6pPr marL="0" marR="0" lvl="5"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6pPr>
            <a:lvl7pPr marL="0" marR="0" lvl="6"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7pPr>
            <a:lvl8pPr marL="0" marR="0" lvl="7"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8pPr>
            <a:lvl9pPr marL="0" marR="0" lvl="8"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GB"/>
            </a:fld>
            <a:endParaRPr lang="en-GB"/>
          </a:p>
        </p:txBody>
      </p:sp>
      <p:sp>
        <p:nvSpPr>
          <p:cNvPr id="76" name="Google Shape;76;p17"/>
          <p:cNvSpPr txBox="1"/>
          <p:nvPr>
            <p:ph type="title"/>
          </p:nvPr>
        </p:nvSpPr>
        <p:spPr>
          <a:xfrm>
            <a:off x="628650" y="1640582"/>
            <a:ext cx="7886700" cy="1862400"/>
          </a:xfrm>
          <a:prstGeom prst="rect">
            <a:avLst/>
          </a:prstGeom>
          <a:noFill/>
          <a:ln>
            <a:noFill/>
          </a:ln>
        </p:spPr>
        <p:txBody>
          <a:bodyPr spcFirstLastPara="1" wrap="square" lIns="68575" tIns="34275" rIns="68575" bIns="34275" anchor="ctr" anchorCtr="0"/>
          <a:lstStyle>
            <a:lvl1pPr marR="0" lvl="0" algn="ctr" rtl="0">
              <a:lnSpc>
                <a:spcPct val="90000"/>
              </a:lnSpc>
              <a:spcBef>
                <a:spcPts val="0"/>
              </a:spcBef>
              <a:spcAft>
                <a:spcPts val="0"/>
              </a:spcAft>
              <a:buClr>
                <a:schemeClr val="dk1"/>
              </a:buClr>
              <a:buSzPts val="4500"/>
              <a:buFont typeface="Arial" panose="020B0604020202020204"/>
              <a:buNone/>
              <a:defRPr sz="45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matchingName="两栏内容">
  <p:cSld name="TWO_OBJECTS">
    <p:spTree>
      <p:nvGrpSpPr>
        <p:cNvPr id="77" name="Shape 77"/>
        <p:cNvGrpSpPr/>
        <p:nvPr/>
      </p:nvGrpSpPr>
      <p:grpSpPr>
        <a:xfrm>
          <a:off x="0" y="0"/>
          <a:ext cx="0" cy="0"/>
          <a:chOff x="0" y="0"/>
          <a:chExt cx="0" cy="0"/>
        </a:xfrm>
      </p:grpSpPr>
      <p:sp>
        <p:nvSpPr>
          <p:cNvPr id="78" name="Google Shape;78;p18"/>
          <p:cNvSpPr txBox="1"/>
          <p:nvPr>
            <p:ph type="title"/>
          </p:nvPr>
        </p:nvSpPr>
        <p:spPr>
          <a:xfrm>
            <a:off x="628650" y="273844"/>
            <a:ext cx="7886700" cy="9942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chemeClr val="dk1"/>
              </a:buClr>
              <a:buSzPts val="3300"/>
              <a:buFont typeface="Arial" panose="020B0604020202020204"/>
              <a:buNone/>
              <a:defRPr sz="33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79" name="Google Shape;79;p18"/>
          <p:cNvSpPr txBox="1"/>
          <p:nvPr>
            <p:ph type="body" idx="1"/>
          </p:nvPr>
        </p:nvSpPr>
        <p:spPr>
          <a:xfrm>
            <a:off x="628650" y="1369219"/>
            <a:ext cx="3886200" cy="3263400"/>
          </a:xfrm>
          <a:prstGeom prst="rect">
            <a:avLst/>
          </a:prstGeom>
          <a:noFill/>
          <a:ln>
            <a:noFill/>
          </a:ln>
        </p:spPr>
        <p:txBody>
          <a:bodyPr spcFirstLastPara="1" wrap="square" lIns="68575" tIns="34275" rIns="68575" bIns="34275" anchor="t" anchorCtr="0"/>
          <a:lstStyle>
            <a:lvl1pPr marL="457200" marR="0" lvl="0" indent="-342900" algn="l" rtl="0">
              <a:lnSpc>
                <a:spcPct val="90000"/>
              </a:lnSpc>
              <a:spcBef>
                <a:spcPts val="8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0" name="Google Shape;80;p18"/>
          <p:cNvSpPr txBox="1"/>
          <p:nvPr>
            <p:ph type="body" idx="2"/>
          </p:nvPr>
        </p:nvSpPr>
        <p:spPr>
          <a:xfrm>
            <a:off x="4629150" y="1369219"/>
            <a:ext cx="3886200" cy="3263400"/>
          </a:xfrm>
          <a:prstGeom prst="rect">
            <a:avLst/>
          </a:prstGeom>
          <a:noFill/>
          <a:ln>
            <a:noFill/>
          </a:ln>
        </p:spPr>
        <p:txBody>
          <a:bodyPr spcFirstLastPara="1" wrap="square" lIns="68575" tIns="34275" rIns="68575" bIns="34275" anchor="t" anchorCtr="0"/>
          <a:lstStyle>
            <a:lvl1pPr marL="457200" marR="0" lvl="0" indent="-342900" algn="l" rtl="0">
              <a:lnSpc>
                <a:spcPct val="90000"/>
              </a:lnSpc>
              <a:spcBef>
                <a:spcPts val="8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1" name="Google Shape;81;p18"/>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2" name="Google Shape;82;p18"/>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3" name="Google Shape;83;p18"/>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5pPr>
            <a:lvl6pPr marL="0" marR="0" lvl="5"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6pPr>
            <a:lvl7pPr marL="0" marR="0" lvl="6"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7pPr>
            <a:lvl8pPr marL="0" marR="0" lvl="7"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8pPr>
            <a:lvl9pPr marL="0" marR="0" lvl="8"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matchingName="比较">
  <p:cSld name="TWO_OBJECTS_WITH_TEXT">
    <p:spTree>
      <p:nvGrpSpPr>
        <p:cNvPr id="84" name="Shape 84"/>
        <p:cNvGrpSpPr/>
        <p:nvPr/>
      </p:nvGrpSpPr>
      <p:grpSpPr>
        <a:xfrm>
          <a:off x="0" y="0"/>
          <a:ext cx="0" cy="0"/>
          <a:chOff x="0" y="0"/>
          <a:chExt cx="0" cy="0"/>
        </a:xfrm>
      </p:grpSpPr>
      <p:sp>
        <p:nvSpPr>
          <p:cNvPr id="85" name="Google Shape;85;p19"/>
          <p:cNvSpPr txBox="1"/>
          <p:nvPr>
            <p:ph type="title"/>
          </p:nvPr>
        </p:nvSpPr>
        <p:spPr>
          <a:xfrm>
            <a:off x="629841" y="273844"/>
            <a:ext cx="7886700" cy="9942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chemeClr val="dk1"/>
              </a:buClr>
              <a:buSzPts val="3300"/>
              <a:buFont typeface="Arial" panose="020B0604020202020204"/>
              <a:buNone/>
              <a:defRPr sz="33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86" name="Google Shape;86;p19"/>
          <p:cNvSpPr txBox="1"/>
          <p:nvPr>
            <p:ph type="body" idx="1"/>
          </p:nvPr>
        </p:nvSpPr>
        <p:spPr>
          <a:xfrm>
            <a:off x="629841" y="1308721"/>
            <a:ext cx="3868200" cy="618000"/>
          </a:xfrm>
          <a:prstGeom prst="rect">
            <a:avLst/>
          </a:prstGeom>
          <a:noFill/>
          <a:ln>
            <a:noFill/>
          </a:ln>
        </p:spPr>
        <p:txBody>
          <a:bodyPr spcFirstLastPara="1" wrap="square" lIns="68575" tIns="34275" rIns="68575" bIns="34275" anchor="b" anchorCtr="0"/>
          <a:lstStyle>
            <a:lvl1pPr marL="457200" marR="0" lvl="0" indent="-228600" algn="l" rtl="0">
              <a:lnSpc>
                <a:spcPct val="90000"/>
              </a:lnSpc>
              <a:spcBef>
                <a:spcPts val="800"/>
              </a:spcBef>
              <a:spcAft>
                <a:spcPts val="0"/>
              </a:spcAft>
              <a:buClr>
                <a:schemeClr val="dk1"/>
              </a:buClr>
              <a:buSzPts val="1800"/>
              <a:buFont typeface="Arial" panose="020B0604020202020204"/>
              <a:buNone/>
              <a:defRPr sz="18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90000"/>
              </a:lnSpc>
              <a:spcBef>
                <a:spcPts val="400"/>
              </a:spcBef>
              <a:spcAft>
                <a:spcPts val="0"/>
              </a:spcAft>
              <a:buClr>
                <a:schemeClr val="dk1"/>
              </a:buClr>
              <a:buSzPts val="1500"/>
              <a:buFont typeface="Arial" panose="020B0604020202020204"/>
              <a:buNone/>
              <a:defRPr sz="1500" b="1"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90000"/>
              </a:lnSpc>
              <a:spcBef>
                <a:spcPts val="400"/>
              </a:spcBef>
              <a:spcAft>
                <a:spcPts val="0"/>
              </a:spcAft>
              <a:buClr>
                <a:schemeClr val="dk1"/>
              </a:buClr>
              <a:buSzPts val="1400"/>
              <a:buFont typeface="Arial" panose="020B0604020202020204"/>
              <a:buNone/>
              <a:defRPr sz="1400" b="1"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7" name="Google Shape;87;p19"/>
          <p:cNvSpPr txBox="1"/>
          <p:nvPr>
            <p:ph type="body" idx="2"/>
          </p:nvPr>
        </p:nvSpPr>
        <p:spPr>
          <a:xfrm>
            <a:off x="629841" y="1961707"/>
            <a:ext cx="3868200" cy="2680500"/>
          </a:xfrm>
          <a:prstGeom prst="rect">
            <a:avLst/>
          </a:prstGeom>
          <a:noFill/>
          <a:ln>
            <a:noFill/>
          </a:ln>
        </p:spPr>
        <p:txBody>
          <a:bodyPr spcFirstLastPara="1" wrap="square" lIns="68575" tIns="34275" rIns="68575" bIns="34275" anchor="t" anchorCtr="0"/>
          <a:lstStyle>
            <a:lvl1pPr marL="457200" marR="0" lvl="0" indent="-342900" algn="l" rtl="0">
              <a:lnSpc>
                <a:spcPct val="90000"/>
              </a:lnSpc>
              <a:spcBef>
                <a:spcPts val="8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8" name="Google Shape;88;p19"/>
          <p:cNvSpPr txBox="1"/>
          <p:nvPr>
            <p:ph type="body" idx="3"/>
          </p:nvPr>
        </p:nvSpPr>
        <p:spPr>
          <a:xfrm>
            <a:off x="4629150" y="1308721"/>
            <a:ext cx="3887400" cy="618000"/>
          </a:xfrm>
          <a:prstGeom prst="rect">
            <a:avLst/>
          </a:prstGeom>
          <a:noFill/>
          <a:ln>
            <a:noFill/>
          </a:ln>
        </p:spPr>
        <p:txBody>
          <a:bodyPr spcFirstLastPara="1" wrap="square" lIns="68575" tIns="34275" rIns="68575" bIns="34275" anchor="b" anchorCtr="0"/>
          <a:lstStyle>
            <a:lvl1pPr marL="457200" marR="0" lvl="0" indent="-228600" algn="l" rtl="0">
              <a:lnSpc>
                <a:spcPct val="90000"/>
              </a:lnSpc>
              <a:spcBef>
                <a:spcPts val="800"/>
              </a:spcBef>
              <a:spcAft>
                <a:spcPts val="0"/>
              </a:spcAft>
              <a:buClr>
                <a:schemeClr val="dk1"/>
              </a:buClr>
              <a:buSzPts val="1800"/>
              <a:buFont typeface="Arial" panose="020B0604020202020204"/>
              <a:buNone/>
              <a:defRPr sz="18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90000"/>
              </a:lnSpc>
              <a:spcBef>
                <a:spcPts val="400"/>
              </a:spcBef>
              <a:spcAft>
                <a:spcPts val="0"/>
              </a:spcAft>
              <a:buClr>
                <a:schemeClr val="dk1"/>
              </a:buClr>
              <a:buSzPts val="1500"/>
              <a:buFont typeface="Arial" panose="020B0604020202020204"/>
              <a:buNone/>
              <a:defRPr sz="1500" b="1"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90000"/>
              </a:lnSpc>
              <a:spcBef>
                <a:spcPts val="400"/>
              </a:spcBef>
              <a:spcAft>
                <a:spcPts val="0"/>
              </a:spcAft>
              <a:buClr>
                <a:schemeClr val="dk1"/>
              </a:buClr>
              <a:buSzPts val="1400"/>
              <a:buFont typeface="Arial" panose="020B0604020202020204"/>
              <a:buNone/>
              <a:defRPr sz="1400" b="1"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9" name="Google Shape;89;p19"/>
          <p:cNvSpPr txBox="1"/>
          <p:nvPr>
            <p:ph type="body" idx="4"/>
          </p:nvPr>
        </p:nvSpPr>
        <p:spPr>
          <a:xfrm>
            <a:off x="4629150" y="1961707"/>
            <a:ext cx="3887400" cy="2680500"/>
          </a:xfrm>
          <a:prstGeom prst="rect">
            <a:avLst/>
          </a:prstGeom>
          <a:noFill/>
          <a:ln>
            <a:noFill/>
          </a:ln>
        </p:spPr>
        <p:txBody>
          <a:bodyPr spcFirstLastPara="1" wrap="square" lIns="68575" tIns="34275" rIns="68575" bIns="34275" anchor="t" anchorCtr="0"/>
          <a:lstStyle>
            <a:lvl1pPr marL="457200" marR="0" lvl="0" indent="-342900" algn="l" rtl="0">
              <a:lnSpc>
                <a:spcPct val="90000"/>
              </a:lnSpc>
              <a:spcBef>
                <a:spcPts val="8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90" name="Google Shape;90;p19"/>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91" name="Google Shape;91;p19"/>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92" name="Google Shape;92;p19"/>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5pPr>
            <a:lvl6pPr marL="0" marR="0" lvl="5"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6pPr>
            <a:lvl7pPr marL="0" marR="0" lvl="6"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7pPr>
            <a:lvl8pPr marL="0" marR="0" lvl="7"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8pPr>
            <a:lvl9pPr marL="0" marR="0" lvl="8"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仅标题">
  <p:cSld name="仅标题">
    <p:spTree>
      <p:nvGrpSpPr>
        <p:cNvPr id="93" name="Shape 93"/>
        <p:cNvGrpSpPr/>
        <p:nvPr/>
      </p:nvGrpSpPr>
      <p:grpSpPr>
        <a:xfrm>
          <a:off x="0" y="0"/>
          <a:ext cx="0" cy="0"/>
          <a:chOff x="0" y="0"/>
          <a:chExt cx="0" cy="0"/>
        </a:xfrm>
      </p:grpSpPr>
      <p:sp>
        <p:nvSpPr>
          <p:cNvPr id="94" name="Google Shape;94;p20"/>
          <p:cNvSpPr txBox="1"/>
          <p:nvPr>
            <p:ph type="title"/>
          </p:nvPr>
        </p:nvSpPr>
        <p:spPr>
          <a:xfrm>
            <a:off x="2428875" y="1619250"/>
            <a:ext cx="4286100" cy="1036800"/>
          </a:xfrm>
          <a:prstGeom prst="rect">
            <a:avLst/>
          </a:prstGeom>
          <a:noFill/>
          <a:ln>
            <a:noFill/>
          </a:ln>
        </p:spPr>
        <p:txBody>
          <a:bodyPr spcFirstLastPara="1" wrap="square" lIns="68575" tIns="34275" rIns="68575" bIns="34275" anchor="b" anchorCtr="0"/>
          <a:lstStyle>
            <a:lvl1pPr marR="0" lvl="0" algn="ctr" rtl="0">
              <a:lnSpc>
                <a:spcPct val="90000"/>
              </a:lnSpc>
              <a:spcBef>
                <a:spcPts val="0"/>
              </a:spcBef>
              <a:spcAft>
                <a:spcPts val="0"/>
              </a:spcAft>
              <a:buClr>
                <a:schemeClr val="dk1"/>
              </a:buClr>
              <a:buSzPts val="6000"/>
              <a:buFont typeface="Arial" panose="020B0604020202020204"/>
              <a:buNone/>
              <a:defRPr sz="6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95" name="Google Shape;95;p20"/>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96" name="Google Shape;96;p20"/>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97" name="Google Shape;97;p20"/>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5pPr>
            <a:lvl6pPr marL="0" marR="0" lvl="5"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6pPr>
            <a:lvl7pPr marL="0" marR="0" lvl="6"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7pPr>
            <a:lvl8pPr marL="0" marR="0" lvl="7"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8pPr>
            <a:lvl9pPr marL="0" marR="0" lvl="8"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GB"/>
            </a:fld>
            <a:endParaRPr lang="en-GB"/>
          </a:p>
        </p:txBody>
      </p:sp>
      <p:sp>
        <p:nvSpPr>
          <p:cNvPr id="98" name="Google Shape;98;p20"/>
          <p:cNvSpPr txBox="1"/>
          <p:nvPr>
            <p:ph type="body" idx="1"/>
          </p:nvPr>
        </p:nvSpPr>
        <p:spPr>
          <a:xfrm>
            <a:off x="2428875" y="2799901"/>
            <a:ext cx="4286100" cy="889500"/>
          </a:xfrm>
          <a:prstGeom prst="rect">
            <a:avLst/>
          </a:prstGeom>
          <a:noFill/>
          <a:ln>
            <a:noFill/>
          </a:ln>
        </p:spPr>
        <p:txBody>
          <a:bodyPr spcFirstLastPara="1" wrap="square" lIns="68575" tIns="34275" rIns="68575" bIns="34275" anchor="t" anchorCtr="0"/>
          <a:lstStyle>
            <a:lvl1pPr marL="457200" marR="0" lvl="0" indent="-228600" algn="ctr" rtl="0">
              <a:lnSpc>
                <a:spcPct val="90000"/>
              </a:lnSpc>
              <a:spcBef>
                <a:spcPts val="800"/>
              </a:spcBef>
              <a:spcAft>
                <a:spcPts val="0"/>
              </a:spcAft>
              <a:buClr>
                <a:schemeClr val="dk1"/>
              </a:buClr>
              <a:buSzPts val="240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matchingName="空白">
  <p:cSld name="BLANK">
    <p:spTree>
      <p:nvGrpSpPr>
        <p:cNvPr id="99" name="Shape 99"/>
        <p:cNvGrpSpPr/>
        <p:nvPr/>
      </p:nvGrpSpPr>
      <p:grpSpPr>
        <a:xfrm>
          <a:off x="0" y="0"/>
          <a:ext cx="0" cy="0"/>
          <a:chOff x="0" y="0"/>
          <a:chExt cx="0" cy="0"/>
        </a:xfrm>
      </p:grpSpPr>
      <p:sp>
        <p:nvSpPr>
          <p:cNvPr id="100" name="Google Shape;100;p21"/>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01" name="Google Shape;101;p21"/>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02" name="Google Shape;102;p21"/>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5pPr>
            <a:lvl6pPr marL="0" marR="0" lvl="5"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6pPr>
            <a:lvl7pPr marL="0" marR="0" lvl="6"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7pPr>
            <a:lvl8pPr marL="0" marR="0" lvl="7"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8pPr>
            <a:lvl9pPr marL="0" marR="0" lvl="8"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matchingName="图片与标题">
  <p:cSld name="PICTURE_WITH_CAPTION_TEXT">
    <p:spTree>
      <p:nvGrpSpPr>
        <p:cNvPr id="103" name="Shape 103"/>
        <p:cNvGrpSpPr/>
        <p:nvPr/>
      </p:nvGrpSpPr>
      <p:grpSpPr>
        <a:xfrm>
          <a:off x="0" y="0"/>
          <a:ext cx="0" cy="0"/>
          <a:chOff x="0" y="0"/>
          <a:chExt cx="0" cy="0"/>
        </a:xfrm>
      </p:grpSpPr>
      <p:sp>
        <p:nvSpPr>
          <p:cNvPr id="104" name="Google Shape;104;p22"/>
          <p:cNvSpPr txBox="1"/>
          <p:nvPr>
            <p:ph type="title"/>
          </p:nvPr>
        </p:nvSpPr>
        <p:spPr>
          <a:xfrm>
            <a:off x="628650" y="535255"/>
            <a:ext cx="3511200" cy="1071000"/>
          </a:xfrm>
          <a:prstGeom prst="rect">
            <a:avLst/>
          </a:prstGeom>
          <a:noFill/>
          <a:ln>
            <a:noFill/>
          </a:ln>
        </p:spPr>
        <p:txBody>
          <a:bodyPr spcFirstLastPara="1" wrap="square" lIns="68575" tIns="34275" rIns="68575" bIns="34275" anchor="t" anchorCtr="0"/>
          <a:lstStyle>
            <a:lvl1pPr marR="0" lvl="0" algn="l" rtl="0">
              <a:lnSpc>
                <a:spcPct val="90000"/>
              </a:lnSpc>
              <a:spcBef>
                <a:spcPts val="0"/>
              </a:spcBef>
              <a:spcAft>
                <a:spcPts val="0"/>
              </a:spcAft>
              <a:buClr>
                <a:schemeClr val="dk1"/>
              </a:buClr>
              <a:buSzPts val="2700"/>
              <a:buFont typeface="Arial" panose="020B0604020202020204"/>
              <a:buNone/>
              <a:defRPr sz="27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05" name="Google Shape;105;p22"/>
          <p:cNvSpPr/>
          <p:nvPr>
            <p:ph type="pic" idx="2"/>
          </p:nvPr>
        </p:nvSpPr>
        <p:spPr>
          <a:xfrm>
            <a:off x="4231888" y="535255"/>
            <a:ext cx="4284000" cy="40527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chemeClr val="dk1"/>
              </a:buClr>
              <a:buSzPts val="240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90000"/>
              </a:lnSpc>
              <a:spcBef>
                <a:spcPts val="400"/>
              </a:spcBef>
              <a:spcAft>
                <a:spcPts val="0"/>
              </a:spcAft>
              <a:buClr>
                <a:schemeClr val="dk1"/>
              </a:buClr>
              <a:buSzPts val="2100"/>
              <a:buFont typeface="Arial" panose="020B0604020202020204"/>
              <a:buNone/>
              <a:defRPr sz="21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90000"/>
              </a:lnSpc>
              <a:spcBef>
                <a:spcPts val="400"/>
              </a:spcBef>
              <a:spcAft>
                <a:spcPts val="0"/>
              </a:spcAft>
              <a:buClr>
                <a:schemeClr val="dk1"/>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06" name="Google Shape;106;p22"/>
          <p:cNvSpPr txBox="1"/>
          <p:nvPr>
            <p:ph type="body" idx="1"/>
          </p:nvPr>
        </p:nvSpPr>
        <p:spPr>
          <a:xfrm>
            <a:off x="628650" y="1735405"/>
            <a:ext cx="3511200" cy="2858700"/>
          </a:xfrm>
          <a:prstGeom prst="rect">
            <a:avLst/>
          </a:prstGeom>
          <a:noFill/>
          <a:ln>
            <a:noFill/>
          </a:ln>
        </p:spPr>
        <p:txBody>
          <a:bodyPr spcFirstLastPara="1" wrap="square" lIns="68575" tIns="34275" rIns="68575" bIns="34275" anchor="t" anchorCtr="0"/>
          <a:lstStyle>
            <a:lvl1pPr marL="457200" marR="0" lvl="0" indent="-228600" algn="l" rtl="0">
              <a:lnSpc>
                <a:spcPct val="90000"/>
              </a:lnSpc>
              <a:spcBef>
                <a:spcPts val="80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90000"/>
              </a:lnSpc>
              <a:spcBef>
                <a:spcPts val="400"/>
              </a:spcBef>
              <a:spcAft>
                <a:spcPts val="0"/>
              </a:spcAft>
              <a:buClr>
                <a:schemeClr val="dk1"/>
              </a:buClr>
              <a:buSzPts val="1100"/>
              <a:buFont typeface="Arial" panose="020B0604020202020204"/>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90000"/>
              </a:lnSpc>
              <a:spcBef>
                <a:spcPts val="400"/>
              </a:spcBef>
              <a:spcAft>
                <a:spcPts val="0"/>
              </a:spcAft>
              <a:buClr>
                <a:schemeClr val="dk1"/>
              </a:buClr>
              <a:buSzPts val="9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07" name="Google Shape;107;p22"/>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08" name="Google Shape;108;p22"/>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09" name="Google Shape;109;p22"/>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5pPr>
            <a:lvl6pPr marL="0" marR="0" lvl="5"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6pPr>
            <a:lvl7pPr marL="0" marR="0" lvl="6"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7pPr>
            <a:lvl8pPr marL="0" marR="0" lvl="7"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8pPr>
            <a:lvl9pPr marL="0" marR="0" lvl="8"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matchingName="竖排标题与文本">
  <p:cSld name="VERTICAL_TITLE_AND_VERTICAL_TEXT">
    <p:spTree>
      <p:nvGrpSpPr>
        <p:cNvPr id="110" name="Shape 110"/>
        <p:cNvGrpSpPr/>
        <p:nvPr/>
      </p:nvGrpSpPr>
      <p:grpSpPr>
        <a:xfrm>
          <a:off x="0" y="0"/>
          <a:ext cx="0" cy="0"/>
          <a:chOff x="0" y="0"/>
          <a:chExt cx="0" cy="0"/>
        </a:xfrm>
      </p:grpSpPr>
      <p:sp>
        <p:nvSpPr>
          <p:cNvPr id="111" name="Google Shape;111;p23"/>
          <p:cNvSpPr txBox="1"/>
          <p:nvPr>
            <p:ph type="title"/>
          </p:nvPr>
        </p:nvSpPr>
        <p:spPr>
          <a:xfrm rot="5400000">
            <a:off x="5995049" y="2112544"/>
            <a:ext cx="4359000" cy="6816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chemeClr val="dk1"/>
              </a:buClr>
              <a:buSzPts val="3300"/>
              <a:buFont typeface="Arial" panose="020B0604020202020204"/>
              <a:buNone/>
              <a:defRPr sz="33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12" name="Google Shape;112;p23"/>
          <p:cNvSpPr txBox="1"/>
          <p:nvPr>
            <p:ph type="body" idx="1"/>
          </p:nvPr>
        </p:nvSpPr>
        <p:spPr>
          <a:xfrm rot="5400000">
            <a:off x="1991582" y="-1089056"/>
            <a:ext cx="4359000" cy="7084800"/>
          </a:xfrm>
          <a:prstGeom prst="rect">
            <a:avLst/>
          </a:prstGeom>
          <a:noFill/>
          <a:ln>
            <a:noFill/>
          </a:ln>
        </p:spPr>
        <p:txBody>
          <a:bodyPr spcFirstLastPara="1" wrap="square" lIns="68575" tIns="34275" rIns="68575" bIns="34275" anchor="t" anchorCtr="0"/>
          <a:lstStyle>
            <a:lvl1pPr marL="457200" marR="0" lvl="0" indent="-342900" algn="l" rtl="0">
              <a:lnSpc>
                <a:spcPct val="90000"/>
              </a:lnSpc>
              <a:spcBef>
                <a:spcPts val="8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13" name="Google Shape;113;p23"/>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14" name="Google Shape;114;p23"/>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15" name="Google Shape;115;p23"/>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5pPr>
            <a:lvl6pPr marL="0" marR="0" lvl="5"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6pPr>
            <a:lvl7pPr marL="0" marR="0" lvl="6"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7pPr>
            <a:lvl8pPr marL="0" marR="0" lvl="7"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8pPr>
            <a:lvl9pPr marL="0" marR="0" lvl="8"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内容">
  <p:cSld name="内容">
    <p:spTree>
      <p:nvGrpSpPr>
        <p:cNvPr id="116" name="Shape 116"/>
        <p:cNvGrpSpPr/>
        <p:nvPr/>
      </p:nvGrpSpPr>
      <p:grpSpPr>
        <a:xfrm>
          <a:off x="0" y="0"/>
          <a:ext cx="0" cy="0"/>
          <a:chOff x="0" y="0"/>
          <a:chExt cx="0" cy="0"/>
        </a:xfrm>
      </p:grpSpPr>
      <p:sp>
        <p:nvSpPr>
          <p:cNvPr id="117" name="Google Shape;117;p24"/>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18" name="Google Shape;118;p24"/>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19" name="Google Shape;119;p24"/>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5pPr>
            <a:lvl6pPr marL="0" marR="0" lvl="5"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6pPr>
            <a:lvl7pPr marL="0" marR="0" lvl="6"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7pPr>
            <a:lvl8pPr marL="0" marR="0" lvl="7"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8pPr>
            <a:lvl9pPr marL="0" marR="0" lvl="8"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GB"/>
            </a:fld>
            <a:endParaRPr lang="en-GB"/>
          </a:p>
        </p:txBody>
      </p:sp>
      <p:sp>
        <p:nvSpPr>
          <p:cNvPr id="120" name="Google Shape;120;p24"/>
          <p:cNvSpPr txBox="1"/>
          <p:nvPr>
            <p:ph type="body" idx="1"/>
          </p:nvPr>
        </p:nvSpPr>
        <p:spPr>
          <a:xfrm>
            <a:off x="628650" y="413657"/>
            <a:ext cx="7886700" cy="4169100"/>
          </a:xfrm>
          <a:prstGeom prst="rect">
            <a:avLst/>
          </a:prstGeom>
          <a:noFill/>
          <a:ln>
            <a:noFill/>
          </a:ln>
        </p:spPr>
        <p:txBody>
          <a:bodyPr spcFirstLastPara="1" wrap="square" lIns="68575" tIns="34275" rIns="68575" bIns="34275" anchor="t" anchorCtr="0"/>
          <a:lstStyle>
            <a:lvl1pPr marL="457200" marR="0" lvl="0" indent="-342900" algn="l" rtl="0">
              <a:lnSpc>
                <a:spcPct val="90000"/>
              </a:lnSpc>
              <a:spcBef>
                <a:spcPts val="8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chemeClr val="dk1"/>
              </a:buClr>
              <a:buSzPts val="3300"/>
              <a:buFont typeface="Arial" panose="020B0604020202020204"/>
              <a:buNone/>
              <a:defRPr sz="33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type="body" idx="1"/>
          </p:nvPr>
        </p:nvSpPr>
        <p:spPr>
          <a:xfrm>
            <a:off x="628650" y="1369219"/>
            <a:ext cx="7886700" cy="3263400"/>
          </a:xfrm>
          <a:prstGeom prst="rect">
            <a:avLst/>
          </a:prstGeom>
          <a:noFill/>
          <a:ln>
            <a:noFill/>
          </a:ln>
        </p:spPr>
        <p:txBody>
          <a:bodyPr spcFirstLastPara="1" wrap="square" lIns="68575" tIns="34275" rIns="68575" bIns="34275" anchor="t" anchorCtr="0"/>
          <a:lstStyle>
            <a:lvl1pPr marL="457200" marR="0" lvl="0" indent="-342900" algn="l" rtl="0">
              <a:lnSpc>
                <a:spcPct val="90000"/>
              </a:lnSpc>
              <a:spcBef>
                <a:spcPts val="8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3" name="Google Shape;53;p13"/>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4" name="Google Shape;54;p13"/>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5" name="Google Shape;55;p13"/>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5pPr>
            <a:lvl6pPr marL="0" marR="0" lvl="5"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6pPr>
            <a:lvl7pPr marL="0" marR="0" lvl="6"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7pPr>
            <a:lvl8pPr marL="0" marR="0" lvl="7"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8pPr>
            <a:lvl9pPr marL="0" marR="0" lvl="8"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3.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3.xml"/><Relationship Id="rId2" Type="http://schemas.openxmlformats.org/officeDocument/2006/relationships/image" Target="../media/image20.png"/><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3.xml"/><Relationship Id="rId2" Type="http://schemas.openxmlformats.org/officeDocument/2006/relationships/image" Target="../media/image22.png"/><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13.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3.xml"/><Relationship Id="rId2" Type="http://schemas.openxmlformats.org/officeDocument/2006/relationships/image" Target="../media/image27.png"/><Relationship Id="rId1"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image" Target="../media/image31.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3.xml"/><Relationship Id="rId2" Type="http://schemas.openxmlformats.org/officeDocument/2006/relationships/image" Target="../media/image33.png"/><Relationship Id="rId1" Type="http://schemas.openxmlformats.org/officeDocument/2006/relationships/image" Target="../media/image32.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3.xml"/><Relationship Id="rId2" Type="http://schemas.openxmlformats.org/officeDocument/2006/relationships/image" Target="../media/image35.png"/><Relationship Id="rId1" Type="http://schemas.openxmlformats.org/officeDocument/2006/relationships/image" Target="../media/image34.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13.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image" Target="../media/image3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3.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3.xml"/><Relationship Id="rId2" Type="http://schemas.openxmlformats.org/officeDocument/2006/relationships/image" Target="../media/image7.jpe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3.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3.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24" name="Shape 124"/>
        <p:cNvGrpSpPr/>
        <p:nvPr/>
      </p:nvGrpSpPr>
      <p:grpSpPr>
        <a:xfrm>
          <a:off x="0" y="0"/>
          <a:ext cx="0" cy="0"/>
          <a:chOff x="0" y="0"/>
          <a:chExt cx="0" cy="0"/>
        </a:xfrm>
      </p:grpSpPr>
      <p:sp>
        <p:nvSpPr>
          <p:cNvPr id="125" name="Google Shape;125;p25"/>
          <p:cNvSpPr txBox="1"/>
          <p:nvPr>
            <p:ph type="ctrTitle"/>
          </p:nvPr>
        </p:nvSpPr>
        <p:spPr>
          <a:xfrm>
            <a:off x="311700" y="616165"/>
            <a:ext cx="8520600" cy="10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200"/>
              <a:t>Metric Learning: A Survey</a:t>
            </a:r>
            <a:endParaRPr lang="en-GB" sz="3200"/>
          </a:p>
        </p:txBody>
      </p:sp>
      <p:sp>
        <p:nvSpPr>
          <p:cNvPr id="126" name="Google Shape;126;p25"/>
          <p:cNvSpPr txBox="1"/>
          <p:nvPr>
            <p:ph type="subTitle" idx="1"/>
          </p:nvPr>
        </p:nvSpPr>
        <p:spPr>
          <a:xfrm>
            <a:off x="311700" y="2454135"/>
            <a:ext cx="8520600" cy="13431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000"/>
              <a:t>Yijun Liu</a:t>
            </a:r>
            <a:endParaRPr sz="1800"/>
          </a:p>
          <a:p>
            <a:pPr marL="0" lvl="0" indent="0" algn="ctr" rtl="0">
              <a:lnSpc>
                <a:spcPct val="115000"/>
              </a:lnSpc>
              <a:spcBef>
                <a:spcPts val="0"/>
              </a:spcBef>
              <a:spcAft>
                <a:spcPts val="0"/>
              </a:spcAft>
              <a:buNone/>
            </a:pPr>
            <a:r>
              <a:rPr lang="en-GB" sz="1800"/>
              <a:t>Department of Computer Science </a:t>
            </a:r>
            <a:endParaRPr sz="1800"/>
          </a:p>
          <a:p>
            <a:pPr marL="0" lvl="0" indent="0" algn="ctr" rtl="0">
              <a:lnSpc>
                <a:spcPct val="115000"/>
              </a:lnSpc>
              <a:spcBef>
                <a:spcPts val="0"/>
              </a:spcBef>
              <a:spcAft>
                <a:spcPts val="0"/>
              </a:spcAft>
              <a:buNone/>
            </a:pPr>
            <a:r>
              <a:rPr lang="en-GB" sz="1800"/>
              <a:t>University of Wyoming</a:t>
            </a:r>
            <a:endParaRPr sz="1800"/>
          </a:p>
        </p:txBody>
      </p:sp>
      <p:sp>
        <p:nvSpPr>
          <p:cNvPr id="1" name="文本框 0"/>
          <p:cNvSpPr txBox="1"/>
          <p:nvPr/>
        </p:nvSpPr>
        <p:spPr>
          <a:xfrm>
            <a:off x="445135" y="4579620"/>
            <a:ext cx="8555355" cy="245110"/>
          </a:xfrm>
          <a:prstGeom prst="rect">
            <a:avLst/>
          </a:prstGeom>
          <a:noFill/>
        </p:spPr>
        <p:txBody>
          <a:bodyPr wrap="square" rtlCol="0" anchor="t">
            <a:spAutoFit/>
          </a:bodyPr>
          <a:p>
            <a:r>
              <a:rPr lang="zh-CN" altLang="en-US" sz="1000"/>
              <a:t>Kulis, Brian. "Metric learning: A survey." Foundations and Trends® in Machine Learning 5.4 (2013): 287-364.</a:t>
            </a:r>
            <a:endParaRPr lang="zh-CN" altLang="en-US"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52" name="Google Shape;152;p28"/>
          <p:cNvSpPr txBox="1"/>
          <p:nvPr>
            <p:ph type="title"/>
          </p:nvPr>
        </p:nvSpPr>
        <p:spPr>
          <a:xfrm>
            <a:off x="311700" y="243730"/>
            <a:ext cx="8520600" cy="572700"/>
          </a:xfrm>
          <a:prstGeom prst="rect">
            <a:avLst/>
          </a:prstGeom>
        </p:spPr>
        <p:txBody>
          <a:bodyPr spcFirstLastPara="1" wrap="square" lIns="68575" tIns="68575" rIns="68575" bIns="68575" anchor="ctr" anchorCtr="0">
            <a:noAutofit/>
          </a:bodyPr>
          <a:lstStyle/>
          <a:p>
            <a:pPr marL="0" lvl="0" indent="0" algn="l" rtl="0">
              <a:lnSpc>
                <a:spcPct val="100000"/>
              </a:lnSpc>
              <a:spcBef>
                <a:spcPts val="0"/>
              </a:spcBef>
              <a:spcAft>
                <a:spcPts val="0"/>
              </a:spcAft>
              <a:buClr>
                <a:srgbClr val="B7B7B7"/>
              </a:buClr>
              <a:buSzPts val="2100"/>
              <a:buFont typeface="Arial" panose="020B0604020202020204"/>
              <a:buNone/>
            </a:pPr>
            <a:r>
              <a:rPr lang="en-US" altLang="en-GB" sz="2500">
                <a:solidFill>
                  <a:srgbClr val="B7B7B7"/>
                </a:solidFill>
                <a:sym typeface="+mn-ea"/>
              </a:rPr>
              <a:t>Regularizers </a:t>
            </a:r>
            <a:endParaRPr lang="en-US" altLang="en-GB" sz="2500">
              <a:solidFill>
                <a:srgbClr val="B7B7B7"/>
              </a:solidFill>
              <a:sym typeface="+mn-ea"/>
            </a:endParaRPr>
          </a:p>
        </p:txBody>
      </p:sp>
      <p:sp>
        <p:nvSpPr>
          <p:cNvPr id="2" name="文本框 1"/>
          <p:cNvSpPr txBox="1"/>
          <p:nvPr/>
        </p:nvSpPr>
        <p:spPr>
          <a:xfrm>
            <a:off x="616585" y="998855"/>
            <a:ext cx="7769225" cy="337185"/>
          </a:xfrm>
          <a:prstGeom prst="rect">
            <a:avLst/>
          </a:prstGeom>
          <a:noFill/>
        </p:spPr>
        <p:txBody>
          <a:bodyPr wrap="square" rtlCol="0" anchor="t">
            <a:spAutoFit/>
          </a:bodyPr>
          <a:p>
            <a:r>
              <a:rPr lang="zh-CN" altLang="en-US" sz="1600"/>
              <a:t>Regarding regularizers, we will motivate several cases in the examples below. </a:t>
            </a:r>
            <a:endParaRPr lang="zh-CN" altLang="en-US" sz="1600"/>
          </a:p>
        </p:txBody>
      </p:sp>
      <p:pic>
        <p:nvPicPr>
          <p:cNvPr id="13" name="图片 13"/>
          <p:cNvPicPr>
            <a:picLocks noChangeAspect="1"/>
          </p:cNvPicPr>
          <p:nvPr/>
        </p:nvPicPr>
        <p:blipFill>
          <a:blip r:embed="rId1"/>
          <a:stretch>
            <a:fillRect/>
          </a:stretch>
        </p:blipFill>
        <p:spPr>
          <a:xfrm>
            <a:off x="922020" y="1847850"/>
            <a:ext cx="2381885" cy="1155065"/>
          </a:xfrm>
          <a:prstGeom prst="rect">
            <a:avLst/>
          </a:prstGeom>
          <a:noFill/>
          <a:ln w="9525">
            <a:noFill/>
          </a:ln>
        </p:spPr>
      </p:pic>
      <p:sp>
        <p:nvSpPr>
          <p:cNvPr id="5" name="文本框 4"/>
          <p:cNvSpPr txBox="1"/>
          <p:nvPr/>
        </p:nvSpPr>
        <p:spPr>
          <a:xfrm>
            <a:off x="704850" y="3442970"/>
            <a:ext cx="8127365" cy="829945"/>
          </a:xfrm>
          <a:prstGeom prst="rect">
            <a:avLst/>
          </a:prstGeom>
          <a:noFill/>
        </p:spPr>
        <p:txBody>
          <a:bodyPr wrap="square" rtlCol="0" anchor="t">
            <a:spAutoFit/>
          </a:bodyPr>
          <a:p>
            <a:r>
              <a:rPr lang="zh-CN" altLang="en-US" sz="1600"/>
              <a:t>The particular choice of regularizer has a significant impact on the resulting metric learning model. For instance, when </a:t>
            </a:r>
            <a:r>
              <a:rPr lang="zh-CN" altLang="en-US" sz="1600" i="1"/>
              <a:t>C</a:t>
            </a:r>
            <a:r>
              <a:rPr lang="zh-CN" altLang="en-US" sz="1600"/>
              <a:t> is the identity matrix, the resulting regularizer is the trace-norm regularizer, which is known to prefer low-rank solutions.</a:t>
            </a:r>
            <a:endParaRPr lang="zh-CN" altLang="en-US"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52" name="Google Shape;152;p28"/>
          <p:cNvSpPr txBox="1"/>
          <p:nvPr>
            <p:ph type="title"/>
          </p:nvPr>
        </p:nvSpPr>
        <p:spPr>
          <a:xfrm>
            <a:off x="311700" y="243730"/>
            <a:ext cx="8520600" cy="572700"/>
          </a:xfrm>
          <a:prstGeom prst="rect">
            <a:avLst/>
          </a:prstGeom>
        </p:spPr>
        <p:txBody>
          <a:bodyPr spcFirstLastPara="1" wrap="square" lIns="68575" tIns="68575" rIns="68575" bIns="68575" anchor="ctr" anchorCtr="0">
            <a:noAutofit/>
          </a:bodyPr>
          <a:lstStyle/>
          <a:p>
            <a:pPr marL="0" lvl="0" indent="0" algn="l" rtl="0">
              <a:lnSpc>
                <a:spcPct val="100000"/>
              </a:lnSpc>
              <a:spcBef>
                <a:spcPts val="0"/>
              </a:spcBef>
              <a:spcAft>
                <a:spcPts val="0"/>
              </a:spcAft>
              <a:buClr>
                <a:srgbClr val="B7B7B7"/>
              </a:buClr>
              <a:buSzPts val="2100"/>
              <a:buFont typeface="Arial" panose="020B0604020202020204"/>
              <a:buNone/>
            </a:pPr>
            <a:r>
              <a:rPr lang="en-US" altLang="en-GB" sz="2500">
                <a:solidFill>
                  <a:srgbClr val="B7B7B7"/>
                </a:solidFill>
                <a:sym typeface="+mn-ea"/>
              </a:rPr>
              <a:t>Model of Schultz and Joachims</a:t>
            </a:r>
            <a:endParaRPr lang="en-US" altLang="en-GB" sz="2500">
              <a:solidFill>
                <a:srgbClr val="B7B7B7"/>
              </a:solidFill>
              <a:sym typeface="+mn-ea"/>
            </a:endParaRPr>
          </a:p>
        </p:txBody>
      </p:sp>
      <p:sp>
        <p:nvSpPr>
          <p:cNvPr id="1" name="文本框 0"/>
          <p:cNvSpPr txBox="1"/>
          <p:nvPr/>
        </p:nvSpPr>
        <p:spPr>
          <a:xfrm>
            <a:off x="753110" y="972820"/>
            <a:ext cx="7424420" cy="829945"/>
          </a:xfrm>
          <a:prstGeom prst="rect">
            <a:avLst/>
          </a:prstGeom>
          <a:noFill/>
        </p:spPr>
        <p:txBody>
          <a:bodyPr wrap="square" rtlCol="0" anchor="t">
            <a:spAutoFit/>
          </a:bodyPr>
          <a:p>
            <a:r>
              <a:rPr lang="zh-CN" altLang="en-US" sz="1600"/>
              <a:t>More formally, Schultz and Joachims consider learning a Mahalanobis matrix A of the form                 , where </a:t>
            </a:r>
            <a:r>
              <a:rPr lang="zh-CN" altLang="en-US" sz="1600" i="1"/>
              <a:t>D</a:t>
            </a:r>
            <a:r>
              <a:rPr lang="zh-CN" altLang="en-US" sz="1600"/>
              <a:t> is a diagonal matrix and     is a given (possibly non-diagonal) matrix. Then the optimization is expressed in terms of </a:t>
            </a:r>
            <a:r>
              <a:rPr lang="zh-CN" altLang="en-US" sz="1600" i="1"/>
              <a:t>D</a:t>
            </a:r>
            <a:r>
              <a:rPr lang="zh-CN" altLang="en-US" sz="1600"/>
              <a:t> as</a:t>
            </a:r>
            <a:endParaRPr lang="zh-CN" altLang="en-US" sz="1600"/>
          </a:p>
        </p:txBody>
      </p:sp>
      <p:pic>
        <p:nvPicPr>
          <p:cNvPr id="3" name="图片 2"/>
          <p:cNvPicPr>
            <a:picLocks noChangeAspect="1"/>
          </p:cNvPicPr>
          <p:nvPr/>
        </p:nvPicPr>
        <p:blipFill>
          <a:blip r:embed="rId1"/>
          <a:stretch>
            <a:fillRect/>
          </a:stretch>
        </p:blipFill>
        <p:spPr>
          <a:xfrm>
            <a:off x="1830705" y="1273175"/>
            <a:ext cx="890270" cy="253365"/>
          </a:xfrm>
          <a:prstGeom prst="rect">
            <a:avLst/>
          </a:prstGeom>
        </p:spPr>
      </p:pic>
      <p:pic>
        <p:nvPicPr>
          <p:cNvPr id="4" name="图片 3"/>
          <p:cNvPicPr>
            <a:picLocks noChangeAspect="1"/>
          </p:cNvPicPr>
          <p:nvPr/>
        </p:nvPicPr>
        <p:blipFill>
          <a:blip r:embed="rId2"/>
          <a:stretch>
            <a:fillRect/>
          </a:stretch>
        </p:blipFill>
        <p:spPr>
          <a:xfrm>
            <a:off x="5899150" y="1257300"/>
            <a:ext cx="180975" cy="260985"/>
          </a:xfrm>
          <a:prstGeom prst="rect">
            <a:avLst/>
          </a:prstGeom>
        </p:spPr>
      </p:pic>
      <p:pic>
        <p:nvPicPr>
          <p:cNvPr id="6" name="图片 5"/>
          <p:cNvPicPr>
            <a:picLocks noChangeAspect="1"/>
          </p:cNvPicPr>
          <p:nvPr/>
        </p:nvPicPr>
        <p:blipFill>
          <a:blip r:embed="rId3"/>
          <a:stretch>
            <a:fillRect/>
          </a:stretch>
        </p:blipFill>
        <p:spPr>
          <a:xfrm>
            <a:off x="974090" y="1923415"/>
            <a:ext cx="5861685" cy="1400810"/>
          </a:xfrm>
          <a:prstGeom prst="rect">
            <a:avLst/>
          </a:prstGeom>
        </p:spPr>
      </p:pic>
      <p:sp>
        <p:nvSpPr>
          <p:cNvPr id="7" name="文本框 6"/>
          <p:cNvSpPr txBox="1"/>
          <p:nvPr/>
        </p:nvSpPr>
        <p:spPr>
          <a:xfrm>
            <a:off x="753110" y="3547110"/>
            <a:ext cx="4446270" cy="337185"/>
          </a:xfrm>
          <a:prstGeom prst="rect">
            <a:avLst/>
          </a:prstGeom>
          <a:noFill/>
        </p:spPr>
        <p:txBody>
          <a:bodyPr wrap="square" rtlCol="0" anchor="t">
            <a:spAutoFit/>
          </a:bodyPr>
          <a:p>
            <a:r>
              <a:rPr lang="zh-CN" altLang="en-US" sz="1600"/>
              <a:t>Here </a:t>
            </a:r>
            <a:r>
              <a:rPr lang="zh-CN" altLang="en-US" sz="1600" i="1"/>
              <a:t>R</a:t>
            </a:r>
            <a:r>
              <a:rPr lang="zh-CN" altLang="en-US" sz="1600"/>
              <a:t> is a set of relative distance constraints</a:t>
            </a:r>
            <a:r>
              <a:rPr lang="en-US" altLang="zh-CN" sz="1600"/>
              <a:t>. </a:t>
            </a:r>
            <a:endParaRPr lang="en-US" altLang="zh-CN" sz="1600"/>
          </a:p>
        </p:txBody>
      </p:sp>
      <p:sp>
        <p:nvSpPr>
          <p:cNvPr id="8" name="文本框 7"/>
          <p:cNvSpPr txBox="1"/>
          <p:nvPr/>
        </p:nvSpPr>
        <p:spPr>
          <a:xfrm>
            <a:off x="753110" y="4131310"/>
            <a:ext cx="8203565" cy="583565"/>
          </a:xfrm>
          <a:prstGeom prst="rect">
            <a:avLst/>
          </a:prstGeom>
          <a:noFill/>
        </p:spPr>
        <p:txBody>
          <a:bodyPr wrap="square" rtlCol="0" anchor="t">
            <a:spAutoFit/>
          </a:bodyPr>
          <a:p>
            <a:r>
              <a:rPr lang="zh-CN" altLang="en-US" sz="1600"/>
              <a:t>Learning a diagonal Mahalanobis matrix is equivalent to simply learning weights on the features.</a:t>
            </a:r>
            <a:endParaRPr lang="zh-CN" altLang="en-US"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52" name="Google Shape;152;p28"/>
          <p:cNvSpPr txBox="1"/>
          <p:nvPr>
            <p:ph type="title"/>
          </p:nvPr>
        </p:nvSpPr>
        <p:spPr>
          <a:xfrm>
            <a:off x="311700" y="243730"/>
            <a:ext cx="8520600" cy="572700"/>
          </a:xfrm>
          <a:prstGeom prst="rect">
            <a:avLst/>
          </a:prstGeom>
        </p:spPr>
        <p:txBody>
          <a:bodyPr spcFirstLastPara="1" wrap="square" lIns="68575" tIns="68575" rIns="68575" bIns="68575" anchor="ctr" anchorCtr="0">
            <a:noAutofit/>
          </a:bodyPr>
          <a:lstStyle/>
          <a:p>
            <a:pPr marL="0" lvl="0" indent="0" algn="l" rtl="0">
              <a:lnSpc>
                <a:spcPct val="100000"/>
              </a:lnSpc>
              <a:spcBef>
                <a:spcPts val="0"/>
              </a:spcBef>
              <a:spcAft>
                <a:spcPts val="0"/>
              </a:spcAft>
              <a:buClr>
                <a:srgbClr val="B7B7B7"/>
              </a:buClr>
              <a:buSzPts val="2100"/>
              <a:buFont typeface="Arial" panose="020B0604020202020204"/>
              <a:buNone/>
            </a:pPr>
            <a:r>
              <a:rPr lang="en-US" altLang="en-GB" sz="2500">
                <a:solidFill>
                  <a:srgbClr val="B7B7B7"/>
                </a:solidFill>
                <a:sym typeface="+mn-ea"/>
              </a:rPr>
              <a:t>Model of Kwok and Tsang</a:t>
            </a:r>
            <a:endParaRPr lang="en-US" altLang="en-GB" sz="2500">
              <a:solidFill>
                <a:srgbClr val="B7B7B7"/>
              </a:solidFill>
              <a:sym typeface="+mn-ea"/>
            </a:endParaRPr>
          </a:p>
        </p:txBody>
      </p:sp>
      <p:sp>
        <p:nvSpPr>
          <p:cNvPr id="2" name="文本框 1"/>
          <p:cNvSpPr txBox="1"/>
          <p:nvPr/>
        </p:nvSpPr>
        <p:spPr>
          <a:xfrm>
            <a:off x="623570" y="1104900"/>
            <a:ext cx="7788910" cy="583565"/>
          </a:xfrm>
          <a:prstGeom prst="rect">
            <a:avLst/>
          </a:prstGeom>
          <a:noFill/>
        </p:spPr>
        <p:txBody>
          <a:bodyPr wrap="square" rtlCol="0" anchor="t">
            <a:spAutoFit/>
          </a:bodyPr>
          <a:p>
            <a:r>
              <a:rPr lang="zh-CN" altLang="en-US" sz="1600"/>
              <a:t>In follow-up work, Kwok and Tsang presented a method that uses Frobenius regularization and similarity/dissimilarity constraints</a:t>
            </a:r>
            <a:r>
              <a:rPr lang="en-US" altLang="zh-CN" sz="1600"/>
              <a:t>.</a:t>
            </a:r>
            <a:endParaRPr lang="en-US" altLang="zh-CN" sz="1600"/>
          </a:p>
        </p:txBody>
      </p:sp>
      <p:pic>
        <p:nvPicPr>
          <p:cNvPr id="5" name="图片 4"/>
          <p:cNvPicPr>
            <a:picLocks noChangeAspect="1"/>
          </p:cNvPicPr>
          <p:nvPr/>
        </p:nvPicPr>
        <p:blipFill>
          <a:blip r:embed="rId1"/>
          <a:stretch>
            <a:fillRect/>
          </a:stretch>
        </p:blipFill>
        <p:spPr>
          <a:xfrm>
            <a:off x="847090" y="2285365"/>
            <a:ext cx="6442710" cy="1382395"/>
          </a:xfrm>
          <a:prstGeom prst="rect">
            <a:avLst/>
          </a:prstGeom>
        </p:spPr>
      </p:pic>
      <p:sp>
        <p:nvSpPr>
          <p:cNvPr id="9" name="文本框 8"/>
          <p:cNvSpPr txBox="1"/>
          <p:nvPr/>
        </p:nvSpPr>
        <p:spPr>
          <a:xfrm>
            <a:off x="623570" y="4001770"/>
            <a:ext cx="7901305" cy="337185"/>
          </a:xfrm>
          <a:prstGeom prst="rect">
            <a:avLst/>
          </a:prstGeom>
          <a:noFill/>
        </p:spPr>
        <p:txBody>
          <a:bodyPr wrap="square" rtlCol="0" anchor="t">
            <a:spAutoFit/>
          </a:bodyPr>
          <a:p>
            <a:r>
              <a:rPr lang="en-US" altLang="zh-CN" sz="1600" i="1"/>
              <a:t>d</a:t>
            </a:r>
            <a:r>
              <a:rPr lang="en-US" altLang="zh-CN" sz="1600" i="1" baseline="-25000"/>
              <a:t>A</a:t>
            </a:r>
            <a:r>
              <a:rPr lang="en-US" altLang="zh-CN" sz="1600"/>
              <a:t> is the learned distace. </a:t>
            </a:r>
            <a:r>
              <a:rPr lang="en-US" altLang="zh-CN" sz="1600" i="1"/>
              <a:t>d</a:t>
            </a:r>
            <a:r>
              <a:rPr lang="en-US" altLang="zh-CN" sz="1600" baseline="-25000"/>
              <a:t>I</a:t>
            </a:r>
            <a:r>
              <a:rPr lang="en-US" altLang="zh-CN" sz="1600"/>
              <a:t> is the original distance.</a:t>
            </a:r>
            <a:endParaRPr lang="en-US" altLang="zh-CN"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52" name="Google Shape;152;p28"/>
          <p:cNvSpPr txBox="1"/>
          <p:nvPr>
            <p:ph type="title"/>
          </p:nvPr>
        </p:nvSpPr>
        <p:spPr>
          <a:xfrm>
            <a:off x="311700" y="243730"/>
            <a:ext cx="8520600" cy="572700"/>
          </a:xfrm>
          <a:prstGeom prst="rect">
            <a:avLst/>
          </a:prstGeom>
        </p:spPr>
        <p:txBody>
          <a:bodyPr spcFirstLastPara="1" wrap="square" lIns="68575" tIns="68575" rIns="68575" bIns="68575" anchor="ctr" anchorCtr="0">
            <a:noAutofit/>
          </a:bodyPr>
          <a:lstStyle/>
          <a:p>
            <a:pPr marL="0" lvl="0" indent="0" algn="l" rtl="0">
              <a:lnSpc>
                <a:spcPct val="100000"/>
              </a:lnSpc>
              <a:spcBef>
                <a:spcPts val="0"/>
              </a:spcBef>
              <a:spcAft>
                <a:spcPts val="0"/>
              </a:spcAft>
              <a:buClr>
                <a:srgbClr val="B7B7B7"/>
              </a:buClr>
              <a:buSzPts val="2100"/>
              <a:buFont typeface="Arial" panose="020B0604020202020204"/>
              <a:buNone/>
            </a:pPr>
            <a:r>
              <a:rPr lang="en-US" altLang="en-GB" sz="2500">
                <a:solidFill>
                  <a:srgbClr val="B7B7B7"/>
                </a:solidFill>
                <a:sym typeface="+mn-ea"/>
              </a:rPr>
              <a:t>Pseudo-Metric Online Learning Algorithm</a:t>
            </a:r>
            <a:endParaRPr lang="en-US" altLang="en-GB" sz="2500">
              <a:solidFill>
                <a:srgbClr val="B7B7B7"/>
              </a:solidFill>
              <a:sym typeface="+mn-ea"/>
            </a:endParaRPr>
          </a:p>
        </p:txBody>
      </p:sp>
      <p:sp>
        <p:nvSpPr>
          <p:cNvPr id="1" name="文本框 0"/>
          <p:cNvSpPr txBox="1"/>
          <p:nvPr/>
        </p:nvSpPr>
        <p:spPr>
          <a:xfrm>
            <a:off x="831215" y="2108835"/>
            <a:ext cx="7506970" cy="583565"/>
          </a:xfrm>
          <a:prstGeom prst="rect">
            <a:avLst/>
          </a:prstGeom>
          <a:noFill/>
        </p:spPr>
        <p:txBody>
          <a:bodyPr wrap="square" rtlCol="0" anchor="t">
            <a:spAutoFit/>
          </a:bodyPr>
          <a:p>
            <a:r>
              <a:rPr lang="zh-CN" altLang="en-US" sz="1600"/>
              <a:t>Let </a:t>
            </a:r>
            <a:r>
              <a:rPr lang="zh-CN" altLang="en-US" sz="1600" i="1"/>
              <a:t>y</a:t>
            </a:r>
            <a:r>
              <a:rPr lang="zh-CN" altLang="en-US" sz="1600" baseline="-25000"/>
              <a:t>i</a:t>
            </a:r>
            <a:r>
              <a:rPr lang="zh-CN" altLang="en-US" sz="1600"/>
              <a:t> = 1 if the pair of points for constraint </a:t>
            </a:r>
            <a:r>
              <a:rPr lang="zh-CN" altLang="en-US" sz="1600" i="1"/>
              <a:t>i</a:t>
            </a:r>
            <a:r>
              <a:rPr lang="zh-CN" altLang="en-US" sz="1600"/>
              <a:t>, (</a:t>
            </a:r>
            <a:r>
              <a:rPr lang="zh-CN" altLang="en-US" sz="1600" i="1"/>
              <a:t>x</a:t>
            </a:r>
            <a:r>
              <a:rPr lang="zh-CN" altLang="en-US" sz="1600" baseline="-25000"/>
              <a:t>i</a:t>
            </a:r>
            <a:r>
              <a:rPr lang="zh-CN" altLang="en-US" sz="1600"/>
              <a:t>,</a:t>
            </a:r>
            <a:r>
              <a:rPr lang="zh-CN" altLang="en-US" sz="1600" i="1"/>
              <a:t>y</a:t>
            </a:r>
            <a:r>
              <a:rPr lang="zh-CN" altLang="en-US" sz="1600" baseline="-25000"/>
              <a:t>i</a:t>
            </a:r>
            <a:r>
              <a:rPr lang="zh-CN" altLang="en-US" sz="1600"/>
              <a:t>), should be similar, and </a:t>
            </a:r>
            <a:r>
              <a:rPr lang="zh-CN" altLang="en-US" sz="1600" i="1"/>
              <a:t>y</a:t>
            </a:r>
            <a:r>
              <a:rPr lang="zh-CN" altLang="en-US" sz="1600" baseline="-25000"/>
              <a:t>i</a:t>
            </a:r>
            <a:r>
              <a:rPr lang="zh-CN" altLang="en-US" sz="1600"/>
              <a:t> = −1 if the pair should be dissimilar. The following loss functions are used by POLA:</a:t>
            </a:r>
            <a:endParaRPr lang="zh-CN" altLang="en-US" sz="1600"/>
          </a:p>
        </p:txBody>
      </p:sp>
      <p:pic>
        <p:nvPicPr>
          <p:cNvPr id="3" name="图片 2"/>
          <p:cNvPicPr>
            <a:picLocks noChangeAspect="1"/>
          </p:cNvPicPr>
          <p:nvPr/>
        </p:nvPicPr>
        <p:blipFill>
          <a:blip r:embed="rId1"/>
          <a:stretch>
            <a:fillRect/>
          </a:stretch>
        </p:blipFill>
        <p:spPr>
          <a:xfrm>
            <a:off x="1990090" y="3374390"/>
            <a:ext cx="4489450" cy="749300"/>
          </a:xfrm>
          <a:prstGeom prst="rect">
            <a:avLst/>
          </a:prstGeom>
        </p:spPr>
      </p:pic>
      <p:sp>
        <p:nvSpPr>
          <p:cNvPr id="4" name="文本框 3"/>
          <p:cNvSpPr txBox="1"/>
          <p:nvPr/>
        </p:nvSpPr>
        <p:spPr>
          <a:xfrm>
            <a:off x="831215" y="1226185"/>
            <a:ext cx="7744460" cy="583565"/>
          </a:xfrm>
          <a:prstGeom prst="rect">
            <a:avLst/>
          </a:prstGeom>
          <a:noFill/>
        </p:spPr>
        <p:txBody>
          <a:bodyPr wrap="square" rtlCol="0" anchor="t">
            <a:spAutoFit/>
          </a:bodyPr>
          <a:p>
            <a:r>
              <a:rPr lang="zh-CN" altLang="en-US" sz="1600"/>
              <a:t>The POLA algorithm is an example of a Frobenius-regularized Mahalanobis metric learning method applied in the online setting.</a:t>
            </a:r>
            <a:endParaRPr lang="zh-CN" altLang="en-US"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52" name="Google Shape;152;p28"/>
          <p:cNvSpPr txBox="1"/>
          <p:nvPr>
            <p:ph type="title"/>
          </p:nvPr>
        </p:nvSpPr>
        <p:spPr>
          <a:xfrm>
            <a:off x="311700" y="341520"/>
            <a:ext cx="8520600" cy="572700"/>
          </a:xfrm>
          <a:prstGeom prst="rect">
            <a:avLst/>
          </a:prstGeom>
        </p:spPr>
        <p:txBody>
          <a:bodyPr spcFirstLastPara="1" wrap="square" lIns="68575" tIns="68575" rIns="68575" bIns="68575" anchor="ctr" anchorCtr="0">
            <a:noAutofit/>
          </a:bodyPr>
          <a:lstStyle/>
          <a:p>
            <a:pPr marL="0" lvl="0" indent="0" algn="l" rtl="0">
              <a:lnSpc>
                <a:spcPct val="100000"/>
              </a:lnSpc>
              <a:spcBef>
                <a:spcPts val="0"/>
              </a:spcBef>
              <a:spcAft>
                <a:spcPts val="0"/>
              </a:spcAft>
              <a:buClr>
                <a:srgbClr val="B7B7B7"/>
              </a:buClr>
              <a:buSzPts val="2100"/>
              <a:buFont typeface="Arial" panose="020B0604020202020204"/>
              <a:buNone/>
            </a:pPr>
            <a:r>
              <a:rPr lang="en-US" altLang="en-GB" sz="2500">
                <a:solidFill>
                  <a:srgbClr val="B7B7B7"/>
                </a:solidFill>
                <a:sym typeface="+mn-ea"/>
              </a:rPr>
              <a:t>Metric Learning for Clustering</a:t>
            </a:r>
            <a:endParaRPr lang="en-US" altLang="en-GB" sz="2500">
              <a:solidFill>
                <a:srgbClr val="B7B7B7"/>
              </a:solidFill>
              <a:sym typeface="+mn-ea"/>
            </a:endParaRPr>
          </a:p>
        </p:txBody>
      </p:sp>
      <p:sp>
        <p:nvSpPr>
          <p:cNvPr id="2" name="文本框 1"/>
          <p:cNvSpPr txBox="1"/>
          <p:nvPr/>
        </p:nvSpPr>
        <p:spPr>
          <a:xfrm>
            <a:off x="666115" y="1150620"/>
            <a:ext cx="7178675" cy="583565"/>
          </a:xfrm>
          <a:prstGeom prst="rect">
            <a:avLst/>
          </a:prstGeom>
          <a:noFill/>
        </p:spPr>
        <p:txBody>
          <a:bodyPr wrap="square" rtlCol="0" anchor="t">
            <a:spAutoFit/>
          </a:bodyPr>
          <a:p>
            <a:r>
              <a:rPr lang="en-US" altLang="zh-CN" sz="1600"/>
              <a:t>M</a:t>
            </a:r>
            <a:r>
              <a:rPr lang="zh-CN" altLang="en-US" sz="1600"/>
              <a:t>inimiz</a:t>
            </a:r>
            <a:r>
              <a:rPr lang="en-US" altLang="zh-CN" sz="1600"/>
              <a:t>ing</a:t>
            </a:r>
            <a:r>
              <a:rPr lang="zh-CN" altLang="en-US" sz="1600"/>
              <a:t> the sum of distances that should be similar</a:t>
            </a:r>
            <a:r>
              <a:rPr lang="en-US" altLang="zh-CN" sz="1600"/>
              <a:t>.</a:t>
            </a:r>
            <a:endParaRPr lang="zh-CN" altLang="en-US" sz="1600"/>
          </a:p>
          <a:p>
            <a:r>
              <a:rPr lang="en-US" altLang="zh-CN" sz="1600"/>
              <a:t>M</a:t>
            </a:r>
            <a:r>
              <a:rPr lang="zh-CN" altLang="en-US" sz="1600"/>
              <a:t>aximizing the sum of distances that should be dissimilar. </a:t>
            </a:r>
            <a:endParaRPr lang="en-US" altLang="zh-CN" sz="1600"/>
          </a:p>
        </p:txBody>
      </p:sp>
      <p:pic>
        <p:nvPicPr>
          <p:cNvPr id="4" name="图片 3"/>
          <p:cNvPicPr>
            <a:picLocks noChangeAspect="1"/>
          </p:cNvPicPr>
          <p:nvPr/>
        </p:nvPicPr>
        <p:blipFill>
          <a:blip r:embed="rId1"/>
          <a:stretch>
            <a:fillRect/>
          </a:stretch>
        </p:blipFill>
        <p:spPr>
          <a:xfrm>
            <a:off x="1793875" y="2120900"/>
            <a:ext cx="4171950" cy="1600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52" name="Google Shape;152;p28"/>
          <p:cNvSpPr txBox="1"/>
          <p:nvPr>
            <p:ph type="title"/>
          </p:nvPr>
        </p:nvSpPr>
        <p:spPr>
          <a:xfrm>
            <a:off x="311700" y="341520"/>
            <a:ext cx="8520600" cy="572700"/>
          </a:xfrm>
          <a:prstGeom prst="rect">
            <a:avLst/>
          </a:prstGeom>
        </p:spPr>
        <p:txBody>
          <a:bodyPr spcFirstLastPara="1" wrap="square" lIns="68575" tIns="68575" rIns="68575" bIns="68575" anchor="ctr" anchorCtr="0">
            <a:noAutofit/>
          </a:bodyPr>
          <a:lstStyle/>
          <a:p>
            <a:pPr marL="0" lvl="0" indent="0" algn="l" rtl="0">
              <a:lnSpc>
                <a:spcPct val="100000"/>
              </a:lnSpc>
              <a:spcBef>
                <a:spcPts val="0"/>
              </a:spcBef>
              <a:spcAft>
                <a:spcPts val="0"/>
              </a:spcAft>
              <a:buClr>
                <a:srgbClr val="B7B7B7"/>
              </a:buClr>
              <a:buSzPts val="2100"/>
              <a:buFont typeface="Arial" panose="020B0604020202020204"/>
              <a:buNone/>
            </a:pPr>
            <a:r>
              <a:rPr lang="en-US" altLang="en-GB" sz="2500">
                <a:solidFill>
                  <a:srgbClr val="B7B7B7"/>
                </a:solidFill>
                <a:sym typeface="+mn-ea"/>
              </a:rPr>
              <a:t>Large-Margin Nearest Neighbors (LMNN)</a:t>
            </a:r>
            <a:endParaRPr lang="en-US" altLang="en-GB" sz="2500">
              <a:solidFill>
                <a:srgbClr val="B7B7B7"/>
              </a:solidFill>
              <a:sym typeface="+mn-ea"/>
            </a:endParaRPr>
          </a:p>
        </p:txBody>
      </p:sp>
      <p:sp>
        <p:nvSpPr>
          <p:cNvPr id="1" name="文本框 0"/>
          <p:cNvSpPr txBox="1"/>
          <p:nvPr/>
        </p:nvSpPr>
        <p:spPr>
          <a:xfrm>
            <a:off x="796925" y="1130300"/>
            <a:ext cx="6896100" cy="337185"/>
          </a:xfrm>
          <a:prstGeom prst="rect">
            <a:avLst/>
          </a:prstGeom>
          <a:noFill/>
        </p:spPr>
        <p:txBody>
          <a:bodyPr wrap="square" rtlCol="0" anchor="t">
            <a:spAutoFit/>
          </a:bodyPr>
          <a:p>
            <a:r>
              <a:rPr lang="en-US" altLang="zh-CN" sz="1600"/>
              <a:t>T</a:t>
            </a:r>
            <a:r>
              <a:rPr lang="zh-CN" altLang="en-US" sz="1600"/>
              <a:t>he regularizer  </a:t>
            </a:r>
            <a:r>
              <a:rPr lang="en-US" altLang="zh-CN" sz="1600"/>
              <a:t>of this method</a:t>
            </a:r>
            <a:r>
              <a:rPr lang="zh-CN" altLang="en-US" sz="1600"/>
              <a:t> is tr(AC)</a:t>
            </a:r>
            <a:endParaRPr lang="zh-CN" altLang="en-US" sz="1600"/>
          </a:p>
        </p:txBody>
      </p:sp>
      <p:pic>
        <p:nvPicPr>
          <p:cNvPr id="3" name="图片 2"/>
          <p:cNvPicPr>
            <a:picLocks noChangeAspect="1"/>
          </p:cNvPicPr>
          <p:nvPr/>
        </p:nvPicPr>
        <p:blipFill>
          <a:blip r:embed="rId1"/>
          <a:stretch>
            <a:fillRect/>
          </a:stretch>
        </p:blipFill>
        <p:spPr>
          <a:xfrm>
            <a:off x="911225" y="2525395"/>
            <a:ext cx="6667500" cy="844550"/>
          </a:xfrm>
          <a:prstGeom prst="rect">
            <a:avLst/>
          </a:prstGeom>
        </p:spPr>
      </p:pic>
      <p:sp>
        <p:nvSpPr>
          <p:cNvPr id="5" name="文本框 4"/>
          <p:cNvSpPr txBox="1"/>
          <p:nvPr/>
        </p:nvSpPr>
        <p:spPr>
          <a:xfrm>
            <a:off x="796925" y="1533525"/>
            <a:ext cx="7238365" cy="583565"/>
          </a:xfrm>
          <a:prstGeom prst="rect">
            <a:avLst/>
          </a:prstGeom>
          <a:noFill/>
        </p:spPr>
        <p:txBody>
          <a:bodyPr wrap="square" rtlCol="0" anchor="t">
            <a:spAutoFit/>
          </a:bodyPr>
          <a:p>
            <a:r>
              <a:rPr lang="en-US" sz="1600"/>
              <a:t>D</a:t>
            </a:r>
            <a:r>
              <a:rPr sz="1600"/>
              <a:t>ata points of </a:t>
            </a:r>
            <a:r>
              <a:rPr lang="en-US" sz="1600"/>
              <a:t>same </a:t>
            </a:r>
            <a:r>
              <a:rPr sz="1600"/>
              <a:t>labels should be </a:t>
            </a:r>
            <a:r>
              <a:rPr lang="en-US" sz="1600"/>
              <a:t>near</a:t>
            </a:r>
            <a:r>
              <a:rPr sz="1600"/>
              <a:t> from the given point</a:t>
            </a:r>
            <a:endParaRPr sz="1600"/>
          </a:p>
          <a:p>
            <a:r>
              <a:rPr lang="en-US" altLang="zh-CN" sz="1600"/>
              <a:t>D</a:t>
            </a:r>
            <a:r>
              <a:rPr lang="zh-CN" altLang="en-US" sz="1600"/>
              <a:t>ata points of different labels should be far from the given point.</a:t>
            </a:r>
            <a:endParaRPr lang="zh-CN" altLang="en-US" sz="1600"/>
          </a:p>
        </p:txBody>
      </p:sp>
      <p:pic>
        <p:nvPicPr>
          <p:cNvPr id="7" name="图片 6"/>
          <p:cNvPicPr>
            <a:picLocks noChangeAspect="1"/>
          </p:cNvPicPr>
          <p:nvPr/>
        </p:nvPicPr>
        <p:blipFill>
          <a:blip r:embed="rId2"/>
          <a:stretch>
            <a:fillRect/>
          </a:stretch>
        </p:blipFill>
        <p:spPr>
          <a:xfrm>
            <a:off x="3407410" y="3337560"/>
            <a:ext cx="3839210" cy="1659255"/>
          </a:xfrm>
          <a:prstGeom prst="rect">
            <a:avLst/>
          </a:prstGeom>
        </p:spPr>
      </p:pic>
      <p:sp>
        <p:nvSpPr>
          <p:cNvPr id="8" name="文本框 7"/>
          <p:cNvSpPr txBox="1"/>
          <p:nvPr/>
        </p:nvSpPr>
        <p:spPr>
          <a:xfrm>
            <a:off x="7377430" y="4087495"/>
            <a:ext cx="1122045" cy="398780"/>
          </a:xfrm>
          <a:prstGeom prst="rect">
            <a:avLst/>
          </a:prstGeom>
          <a:noFill/>
        </p:spPr>
        <p:txBody>
          <a:bodyPr wrap="square" rtlCol="0" anchor="t">
            <a:spAutoFit/>
          </a:bodyPr>
          <a:p>
            <a:r>
              <a:rPr lang="zh-CN" altLang="en-US" sz="1000"/>
              <a:t>Fig. 2.1 </a:t>
            </a:r>
            <a:r>
              <a:rPr lang="en-US" altLang="zh-CN" sz="1000"/>
              <a:t>T</a:t>
            </a:r>
            <a:r>
              <a:rPr lang="zh-CN" altLang="en-US" sz="1000"/>
              <a:t>he goals of LMNN.</a:t>
            </a:r>
            <a:endParaRPr lang="zh-CN" altLang="en-US" sz="1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52" name="Google Shape;152;p28"/>
          <p:cNvSpPr txBox="1"/>
          <p:nvPr>
            <p:ph type="title"/>
          </p:nvPr>
        </p:nvSpPr>
        <p:spPr>
          <a:xfrm>
            <a:off x="311700" y="341520"/>
            <a:ext cx="8520600" cy="572700"/>
          </a:xfrm>
          <a:prstGeom prst="rect">
            <a:avLst/>
          </a:prstGeom>
        </p:spPr>
        <p:txBody>
          <a:bodyPr spcFirstLastPara="1" wrap="square" lIns="68575" tIns="68575" rIns="68575" bIns="68575" anchor="ctr" anchorCtr="0">
            <a:noAutofit/>
          </a:bodyPr>
          <a:lstStyle/>
          <a:p>
            <a:pPr marL="0" lvl="0" indent="0" algn="l" rtl="0">
              <a:lnSpc>
                <a:spcPct val="100000"/>
              </a:lnSpc>
              <a:spcBef>
                <a:spcPts val="0"/>
              </a:spcBef>
              <a:spcAft>
                <a:spcPts val="0"/>
              </a:spcAft>
              <a:buClr>
                <a:srgbClr val="B7B7B7"/>
              </a:buClr>
              <a:buSzPts val="2100"/>
              <a:buFont typeface="Arial" panose="020B0604020202020204"/>
              <a:buNone/>
            </a:pPr>
            <a:r>
              <a:rPr lang="en-US" altLang="en-GB" sz="2500">
                <a:solidFill>
                  <a:srgbClr val="B7B7B7"/>
                </a:solidFill>
                <a:sym typeface="+mn-ea"/>
              </a:rPr>
              <a:t>Neighbourhood Components Analysis (NCA) </a:t>
            </a:r>
            <a:endParaRPr lang="en-US" altLang="en-GB" sz="2500">
              <a:solidFill>
                <a:srgbClr val="B7B7B7"/>
              </a:solidFill>
              <a:sym typeface="+mn-ea"/>
            </a:endParaRPr>
          </a:p>
        </p:txBody>
      </p:sp>
      <p:sp>
        <p:nvSpPr>
          <p:cNvPr id="6" name="文本框 5"/>
          <p:cNvSpPr txBox="1"/>
          <p:nvPr/>
        </p:nvSpPr>
        <p:spPr>
          <a:xfrm>
            <a:off x="611505" y="1022350"/>
            <a:ext cx="7731760" cy="583565"/>
          </a:xfrm>
          <a:prstGeom prst="rect">
            <a:avLst/>
          </a:prstGeom>
          <a:noFill/>
        </p:spPr>
        <p:txBody>
          <a:bodyPr wrap="square" rtlCol="0" anchor="t">
            <a:spAutoFit/>
          </a:bodyPr>
          <a:p>
            <a:r>
              <a:rPr lang="zh-CN" altLang="en-US" sz="1600"/>
              <a:t>The main idea behind these objectives is to optimize a softmax version of the leave-one-out KNN score. </a:t>
            </a:r>
            <a:r>
              <a:rPr lang="zh-CN" altLang="en-US" sz="1600">
                <a:sym typeface="+mn-ea"/>
              </a:rPr>
              <a:t>where there is no regularizer, and n constraints of the form:</a:t>
            </a:r>
            <a:endParaRPr lang="zh-CN" altLang="en-US" sz="1600"/>
          </a:p>
        </p:txBody>
      </p:sp>
      <p:pic>
        <p:nvPicPr>
          <p:cNvPr id="8" name="图片 7"/>
          <p:cNvPicPr>
            <a:picLocks noChangeAspect="1"/>
          </p:cNvPicPr>
          <p:nvPr/>
        </p:nvPicPr>
        <p:blipFill>
          <a:blip r:embed="rId1"/>
          <a:stretch>
            <a:fillRect/>
          </a:stretch>
        </p:blipFill>
        <p:spPr>
          <a:xfrm>
            <a:off x="1631315" y="1713230"/>
            <a:ext cx="4760595" cy="838200"/>
          </a:xfrm>
          <a:prstGeom prst="rect">
            <a:avLst/>
          </a:prstGeom>
        </p:spPr>
      </p:pic>
      <p:sp>
        <p:nvSpPr>
          <p:cNvPr id="10" name="文本框 9"/>
          <p:cNvSpPr txBox="1"/>
          <p:nvPr/>
        </p:nvSpPr>
        <p:spPr>
          <a:xfrm>
            <a:off x="611505" y="2617470"/>
            <a:ext cx="7461885" cy="337185"/>
          </a:xfrm>
          <a:prstGeom prst="rect">
            <a:avLst/>
          </a:prstGeom>
          <a:noFill/>
        </p:spPr>
        <p:txBody>
          <a:bodyPr wrap="square" rtlCol="0" anchor="t">
            <a:spAutoFit/>
          </a:bodyPr>
          <a:p>
            <a:r>
              <a:rPr lang="en-US" altLang="zh-CN" sz="1600"/>
              <a:t>D</a:t>
            </a:r>
            <a:r>
              <a:rPr lang="zh-CN" altLang="en-US" sz="1600"/>
              <a:t>efine the NCA objective as a set of conditional probabilities p</a:t>
            </a:r>
            <a:r>
              <a:rPr lang="zh-CN" altLang="en-US" sz="1600" baseline="30000"/>
              <a:t>A</a:t>
            </a:r>
            <a:r>
              <a:rPr lang="zh-CN" altLang="en-US" sz="1600"/>
              <a:t>(</a:t>
            </a:r>
            <a:r>
              <a:rPr lang="zh-CN" altLang="en-US" sz="1600" i="1"/>
              <a:t>j</a:t>
            </a:r>
            <a:r>
              <a:rPr lang="zh-CN" altLang="en-US" sz="1600"/>
              <a:t>|</a:t>
            </a:r>
            <a:r>
              <a:rPr lang="zh-CN" altLang="en-US" sz="1600" i="1"/>
              <a:t>i</a:t>
            </a:r>
            <a:r>
              <a:rPr lang="zh-CN" altLang="en-US" sz="1600"/>
              <a:t>), defined as</a:t>
            </a:r>
            <a:endParaRPr lang="zh-CN" altLang="en-US" sz="1600"/>
          </a:p>
        </p:txBody>
      </p:sp>
      <p:pic>
        <p:nvPicPr>
          <p:cNvPr id="11" name="图片 10"/>
          <p:cNvPicPr>
            <a:picLocks noChangeAspect="1"/>
          </p:cNvPicPr>
          <p:nvPr/>
        </p:nvPicPr>
        <p:blipFill>
          <a:blip r:embed="rId2"/>
          <a:stretch>
            <a:fillRect/>
          </a:stretch>
        </p:blipFill>
        <p:spPr>
          <a:xfrm>
            <a:off x="2371725" y="2894965"/>
            <a:ext cx="3447415" cy="853440"/>
          </a:xfrm>
          <a:prstGeom prst="rect">
            <a:avLst/>
          </a:prstGeom>
        </p:spPr>
      </p:pic>
      <p:sp>
        <p:nvSpPr>
          <p:cNvPr id="13" name="文本框 12"/>
          <p:cNvSpPr txBox="1"/>
          <p:nvPr/>
        </p:nvSpPr>
        <p:spPr>
          <a:xfrm>
            <a:off x="611505" y="3851910"/>
            <a:ext cx="8061325" cy="337185"/>
          </a:xfrm>
          <a:prstGeom prst="rect">
            <a:avLst/>
          </a:prstGeom>
          <a:noFill/>
        </p:spPr>
        <p:txBody>
          <a:bodyPr wrap="square" rtlCol="0" anchor="t">
            <a:spAutoFit/>
          </a:bodyPr>
          <a:p>
            <a:r>
              <a:rPr lang="zh-CN" altLang="en-US" sz="1600"/>
              <a:t>The NCA objective aims to find the matrix A that maximizes p</a:t>
            </a:r>
            <a:r>
              <a:rPr lang="zh-CN" altLang="en-US" sz="1600" baseline="30000"/>
              <a:t>A</a:t>
            </a:r>
            <a:r>
              <a:rPr lang="zh-CN" altLang="en-US" sz="1600"/>
              <a:t>(</a:t>
            </a:r>
            <a:r>
              <a:rPr lang="zh-CN" altLang="en-US" sz="1600" i="1"/>
              <a:t>j</a:t>
            </a:r>
            <a:r>
              <a:rPr lang="zh-CN" altLang="en-US" sz="1600"/>
              <a:t>|</a:t>
            </a:r>
            <a:r>
              <a:rPr lang="zh-CN" altLang="en-US" sz="1600" i="1"/>
              <a:t>i</a:t>
            </a:r>
            <a:r>
              <a:rPr lang="zh-CN" altLang="en-US" sz="1600"/>
              <a:t>) summed over all i.</a:t>
            </a:r>
            <a:endParaRPr lang="zh-CN" altLang="en-US"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52" name="Google Shape;152;p28"/>
          <p:cNvSpPr txBox="1"/>
          <p:nvPr>
            <p:ph type="title"/>
          </p:nvPr>
        </p:nvSpPr>
        <p:spPr>
          <a:xfrm>
            <a:off x="311700" y="341520"/>
            <a:ext cx="8520600" cy="572700"/>
          </a:xfrm>
          <a:prstGeom prst="rect">
            <a:avLst/>
          </a:prstGeom>
        </p:spPr>
        <p:txBody>
          <a:bodyPr spcFirstLastPara="1" wrap="square" lIns="68575" tIns="68575" rIns="68575" bIns="68575" anchor="ctr" anchorCtr="0">
            <a:noAutofit/>
          </a:bodyPr>
          <a:lstStyle/>
          <a:p>
            <a:pPr marL="0" lvl="0" indent="0" algn="l" rtl="0">
              <a:lnSpc>
                <a:spcPct val="100000"/>
              </a:lnSpc>
              <a:spcBef>
                <a:spcPts val="0"/>
              </a:spcBef>
              <a:spcAft>
                <a:spcPts val="0"/>
              </a:spcAft>
              <a:buClr>
                <a:srgbClr val="B7B7B7"/>
              </a:buClr>
              <a:buSzPts val="2100"/>
              <a:buFont typeface="Arial" panose="020B0604020202020204"/>
              <a:buNone/>
            </a:pPr>
            <a:r>
              <a:rPr lang="en-US" altLang="en-GB" sz="2500">
                <a:solidFill>
                  <a:srgbClr val="B7B7B7"/>
                </a:solidFill>
                <a:sym typeface="+mn-ea"/>
              </a:rPr>
              <a:t>Maximally Collapsing Metric Learning (MCML) </a:t>
            </a:r>
            <a:endParaRPr lang="en-US" altLang="en-GB" sz="2500">
              <a:solidFill>
                <a:srgbClr val="B7B7B7"/>
              </a:solidFill>
              <a:sym typeface="+mn-ea"/>
            </a:endParaRPr>
          </a:p>
        </p:txBody>
      </p:sp>
      <p:sp>
        <p:nvSpPr>
          <p:cNvPr id="1" name="文本框 0"/>
          <p:cNvSpPr txBox="1"/>
          <p:nvPr/>
        </p:nvSpPr>
        <p:spPr>
          <a:xfrm>
            <a:off x="502920" y="1332865"/>
            <a:ext cx="8138160" cy="337185"/>
          </a:xfrm>
          <a:prstGeom prst="rect">
            <a:avLst/>
          </a:prstGeom>
          <a:noFill/>
        </p:spPr>
        <p:txBody>
          <a:bodyPr wrap="square" rtlCol="0" anchor="t">
            <a:spAutoFit/>
          </a:bodyPr>
          <a:p>
            <a:r>
              <a:rPr lang="zh-CN" altLang="en-US" sz="1600"/>
              <a:t>In contrast, the MCML objective aims to minimize the KL-divergence between p</a:t>
            </a:r>
            <a:r>
              <a:rPr lang="zh-CN" altLang="en-US" sz="1600" baseline="30000"/>
              <a:t>0</a:t>
            </a:r>
            <a:r>
              <a:rPr lang="zh-CN" altLang="en-US" sz="1600"/>
              <a:t> and p</a:t>
            </a:r>
            <a:r>
              <a:rPr lang="zh-CN" altLang="en-US" sz="1600" baseline="30000"/>
              <a:t>A</a:t>
            </a:r>
            <a:r>
              <a:rPr lang="zh-CN" altLang="en-US" sz="1600"/>
              <a:t>:</a:t>
            </a:r>
            <a:endParaRPr lang="zh-CN" altLang="en-US" sz="1600"/>
          </a:p>
        </p:txBody>
      </p:sp>
      <p:pic>
        <p:nvPicPr>
          <p:cNvPr id="2" name="图片 1"/>
          <p:cNvPicPr>
            <a:picLocks noChangeAspect="1"/>
          </p:cNvPicPr>
          <p:nvPr/>
        </p:nvPicPr>
        <p:blipFill>
          <a:blip r:embed="rId1"/>
          <a:stretch>
            <a:fillRect/>
          </a:stretch>
        </p:blipFill>
        <p:spPr>
          <a:xfrm>
            <a:off x="567690" y="1906270"/>
            <a:ext cx="2357755" cy="709295"/>
          </a:xfrm>
          <a:prstGeom prst="rect">
            <a:avLst/>
          </a:prstGeom>
        </p:spPr>
      </p:pic>
      <p:pic>
        <p:nvPicPr>
          <p:cNvPr id="11" name="图片 10"/>
          <p:cNvPicPr>
            <a:picLocks noChangeAspect="1"/>
          </p:cNvPicPr>
          <p:nvPr/>
        </p:nvPicPr>
        <p:blipFill>
          <a:blip r:embed="rId2"/>
          <a:stretch>
            <a:fillRect/>
          </a:stretch>
        </p:blipFill>
        <p:spPr>
          <a:xfrm>
            <a:off x="2990850" y="1838325"/>
            <a:ext cx="3001010" cy="742950"/>
          </a:xfrm>
          <a:prstGeom prst="rect">
            <a:avLst/>
          </a:prstGeom>
        </p:spPr>
      </p:pic>
      <p:pic>
        <p:nvPicPr>
          <p:cNvPr id="3" name="图片 2"/>
          <p:cNvPicPr>
            <a:picLocks noChangeAspect="1"/>
          </p:cNvPicPr>
          <p:nvPr/>
        </p:nvPicPr>
        <p:blipFill>
          <a:blip r:embed="rId3"/>
          <a:stretch>
            <a:fillRect/>
          </a:stretch>
        </p:blipFill>
        <p:spPr>
          <a:xfrm>
            <a:off x="6167120" y="1855470"/>
            <a:ext cx="2441575" cy="708660"/>
          </a:xfrm>
          <a:prstGeom prst="rect">
            <a:avLst/>
          </a:prstGeom>
        </p:spPr>
      </p:pic>
      <p:sp>
        <p:nvSpPr>
          <p:cNvPr id="4" name="文本框 3"/>
          <p:cNvSpPr txBox="1"/>
          <p:nvPr/>
        </p:nvSpPr>
        <p:spPr>
          <a:xfrm>
            <a:off x="567690" y="2825750"/>
            <a:ext cx="4782185" cy="337185"/>
          </a:xfrm>
          <a:prstGeom prst="rect">
            <a:avLst/>
          </a:prstGeom>
          <a:noFill/>
        </p:spPr>
        <p:txBody>
          <a:bodyPr wrap="square" rtlCol="0" anchor="t">
            <a:spAutoFit/>
          </a:bodyPr>
          <a:p>
            <a:r>
              <a:rPr lang="en-US" altLang="zh-CN" sz="1600"/>
              <a:t>W</a:t>
            </a:r>
            <a:r>
              <a:rPr lang="zh-CN" altLang="en-US" sz="1600"/>
              <a:t>e can simplify the objective as follows:</a:t>
            </a:r>
            <a:endParaRPr lang="zh-CN" altLang="en-US" sz="1600"/>
          </a:p>
        </p:txBody>
      </p:sp>
      <p:pic>
        <p:nvPicPr>
          <p:cNvPr id="5" name="图片 4"/>
          <p:cNvPicPr>
            <a:picLocks noChangeAspect="1"/>
          </p:cNvPicPr>
          <p:nvPr/>
        </p:nvPicPr>
        <p:blipFill>
          <a:blip r:embed="rId4"/>
          <a:stretch>
            <a:fillRect/>
          </a:stretch>
        </p:blipFill>
        <p:spPr>
          <a:xfrm>
            <a:off x="1574165" y="3392805"/>
            <a:ext cx="5005070" cy="72580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52" name="Google Shape;152;p28"/>
          <p:cNvSpPr txBox="1"/>
          <p:nvPr>
            <p:ph type="title"/>
          </p:nvPr>
        </p:nvSpPr>
        <p:spPr>
          <a:xfrm>
            <a:off x="311700" y="341520"/>
            <a:ext cx="8520600" cy="572700"/>
          </a:xfrm>
          <a:prstGeom prst="rect">
            <a:avLst/>
          </a:prstGeom>
        </p:spPr>
        <p:txBody>
          <a:bodyPr spcFirstLastPara="1" wrap="square" lIns="68575" tIns="68575" rIns="68575" bIns="68575" anchor="ctr" anchorCtr="0">
            <a:noAutofit/>
          </a:bodyPr>
          <a:lstStyle/>
          <a:p>
            <a:pPr marL="0" lvl="0" indent="0" algn="l" rtl="0">
              <a:lnSpc>
                <a:spcPct val="100000"/>
              </a:lnSpc>
              <a:spcBef>
                <a:spcPts val="0"/>
              </a:spcBef>
              <a:spcAft>
                <a:spcPts val="0"/>
              </a:spcAft>
              <a:buClr>
                <a:srgbClr val="B7B7B7"/>
              </a:buClr>
              <a:buSzPts val="2100"/>
              <a:buFont typeface="Arial" panose="020B0604020202020204"/>
              <a:buNone/>
            </a:pPr>
            <a:r>
              <a:rPr lang="en-US" altLang="en-GB" sz="2500">
                <a:solidFill>
                  <a:srgbClr val="B7B7B7"/>
                </a:solidFill>
                <a:sym typeface="+mn-ea"/>
              </a:rPr>
              <a:t>Optimization Techniques</a:t>
            </a:r>
            <a:endParaRPr lang="en-US" altLang="en-GB" sz="2500">
              <a:solidFill>
                <a:srgbClr val="B7B7B7"/>
              </a:solidFill>
              <a:sym typeface="+mn-ea"/>
            </a:endParaRPr>
          </a:p>
        </p:txBody>
      </p:sp>
      <p:sp>
        <p:nvSpPr>
          <p:cNvPr id="7" name="文本框 6"/>
          <p:cNvSpPr txBox="1"/>
          <p:nvPr/>
        </p:nvSpPr>
        <p:spPr>
          <a:xfrm>
            <a:off x="762635" y="1045845"/>
            <a:ext cx="1865630" cy="337185"/>
          </a:xfrm>
          <a:prstGeom prst="rect">
            <a:avLst/>
          </a:prstGeom>
          <a:noFill/>
        </p:spPr>
        <p:txBody>
          <a:bodyPr wrap="none" rtlCol="0">
            <a:spAutoFit/>
          </a:bodyPr>
          <a:p>
            <a:pPr algn="l"/>
            <a:r>
              <a:rPr lang="zh-CN" altLang="en-US" sz="1600" b="1">
                <a:sym typeface="+mn-ea"/>
              </a:rPr>
              <a:t>Gradient Descent</a:t>
            </a:r>
            <a:endParaRPr lang="zh-CN" altLang="en-US" sz="1600" b="1"/>
          </a:p>
        </p:txBody>
      </p:sp>
      <p:sp>
        <p:nvSpPr>
          <p:cNvPr id="8" name="文本框 7"/>
          <p:cNvSpPr txBox="1"/>
          <p:nvPr/>
        </p:nvSpPr>
        <p:spPr>
          <a:xfrm>
            <a:off x="762635" y="1455420"/>
            <a:ext cx="4070350" cy="337185"/>
          </a:xfrm>
          <a:prstGeom prst="rect">
            <a:avLst/>
          </a:prstGeom>
          <a:noFill/>
        </p:spPr>
        <p:txBody>
          <a:bodyPr wrap="square" rtlCol="0" anchor="t">
            <a:spAutoFit/>
          </a:bodyPr>
          <a:p>
            <a:r>
              <a:rPr lang="zh-CN" altLang="en-US" sz="1600"/>
              <a:t>For instance, an optimization of the form:</a:t>
            </a:r>
            <a:endParaRPr lang="zh-CN" altLang="en-US" sz="1600"/>
          </a:p>
        </p:txBody>
      </p:sp>
      <p:pic>
        <p:nvPicPr>
          <p:cNvPr id="9" name="图片 8"/>
          <p:cNvPicPr>
            <a:picLocks noChangeAspect="1"/>
          </p:cNvPicPr>
          <p:nvPr/>
        </p:nvPicPr>
        <p:blipFill>
          <a:blip r:embed="rId1"/>
          <a:stretch>
            <a:fillRect/>
          </a:stretch>
        </p:blipFill>
        <p:spPr>
          <a:xfrm>
            <a:off x="1370965" y="1792605"/>
            <a:ext cx="3439795" cy="777875"/>
          </a:xfrm>
          <a:prstGeom prst="rect">
            <a:avLst/>
          </a:prstGeom>
        </p:spPr>
      </p:pic>
      <p:sp>
        <p:nvSpPr>
          <p:cNvPr id="10" name="文本框 9"/>
          <p:cNvSpPr txBox="1"/>
          <p:nvPr/>
        </p:nvSpPr>
        <p:spPr>
          <a:xfrm>
            <a:off x="762635" y="2766695"/>
            <a:ext cx="7657465" cy="583565"/>
          </a:xfrm>
          <a:prstGeom prst="rect">
            <a:avLst/>
          </a:prstGeom>
          <a:noFill/>
        </p:spPr>
        <p:txBody>
          <a:bodyPr wrap="square" rtlCol="0" anchor="t">
            <a:spAutoFit/>
          </a:bodyPr>
          <a:p>
            <a:r>
              <a:rPr lang="en-US" altLang="zh-CN" sz="1600"/>
              <a:t>P</a:t>
            </a:r>
            <a:r>
              <a:rPr lang="zh-CN" altLang="en-US" sz="1600"/>
              <a:t>roceeds by iteratively computing the gradient of </a:t>
            </a:r>
            <a:r>
              <a:rPr lang="zh-CN" altLang="en-US" sz="1600" i="1"/>
              <a:t>L</a:t>
            </a:r>
            <a:r>
              <a:rPr lang="zh-CN" altLang="en-US" sz="1600"/>
              <a:t> with respect to G and moving in the direction of the gradient:</a:t>
            </a:r>
            <a:endParaRPr lang="zh-CN" altLang="en-US" sz="1600"/>
          </a:p>
        </p:txBody>
      </p:sp>
      <p:pic>
        <p:nvPicPr>
          <p:cNvPr id="12" name="图片 11"/>
          <p:cNvPicPr>
            <a:picLocks noChangeAspect="1"/>
          </p:cNvPicPr>
          <p:nvPr/>
        </p:nvPicPr>
        <p:blipFill>
          <a:blip r:embed="rId2"/>
          <a:stretch>
            <a:fillRect/>
          </a:stretch>
        </p:blipFill>
        <p:spPr>
          <a:xfrm>
            <a:off x="1420495" y="3596005"/>
            <a:ext cx="2312035" cy="5441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52" name="Google Shape;152;p28"/>
          <p:cNvSpPr txBox="1"/>
          <p:nvPr>
            <p:ph type="title"/>
          </p:nvPr>
        </p:nvSpPr>
        <p:spPr>
          <a:xfrm>
            <a:off x="311700" y="341520"/>
            <a:ext cx="8520600" cy="572700"/>
          </a:xfrm>
          <a:prstGeom prst="rect">
            <a:avLst/>
          </a:prstGeom>
        </p:spPr>
        <p:txBody>
          <a:bodyPr spcFirstLastPara="1" wrap="square" lIns="68575" tIns="68575" rIns="68575" bIns="68575" anchor="ctr" anchorCtr="0">
            <a:noAutofit/>
          </a:bodyPr>
          <a:lstStyle/>
          <a:p>
            <a:pPr marL="0" lvl="0" indent="0" algn="l" rtl="0">
              <a:lnSpc>
                <a:spcPct val="100000"/>
              </a:lnSpc>
              <a:spcBef>
                <a:spcPts val="0"/>
              </a:spcBef>
              <a:spcAft>
                <a:spcPts val="0"/>
              </a:spcAft>
              <a:buClr>
                <a:srgbClr val="B7B7B7"/>
              </a:buClr>
              <a:buSzPts val="2100"/>
              <a:buFont typeface="Arial" panose="020B0604020202020204"/>
              <a:buNone/>
            </a:pPr>
            <a:r>
              <a:rPr lang="en-US" altLang="en-GB" sz="2500">
                <a:solidFill>
                  <a:srgbClr val="B7B7B7"/>
                </a:solidFill>
                <a:sym typeface="+mn-ea"/>
              </a:rPr>
              <a:t>Optimization Techniques</a:t>
            </a:r>
            <a:endParaRPr lang="en-US" altLang="en-GB" sz="2500">
              <a:solidFill>
                <a:srgbClr val="B7B7B7"/>
              </a:solidFill>
              <a:sym typeface="+mn-ea"/>
            </a:endParaRPr>
          </a:p>
        </p:txBody>
      </p:sp>
      <p:sp>
        <p:nvSpPr>
          <p:cNvPr id="7" name="文本框 6"/>
          <p:cNvSpPr txBox="1"/>
          <p:nvPr/>
        </p:nvSpPr>
        <p:spPr>
          <a:xfrm>
            <a:off x="762635" y="1040765"/>
            <a:ext cx="6352540" cy="583565"/>
          </a:xfrm>
          <a:prstGeom prst="rect">
            <a:avLst/>
          </a:prstGeom>
          <a:noFill/>
        </p:spPr>
        <p:txBody>
          <a:bodyPr wrap="none" rtlCol="0">
            <a:spAutoFit/>
          </a:bodyPr>
          <a:p>
            <a:pPr algn="l"/>
            <a:r>
              <a:rPr lang="zh-CN" altLang="en-US" sz="1600">
                <a:sym typeface="+mn-ea"/>
              </a:rPr>
              <a:t>On the other hand, if our model is convex and we would like to retain</a:t>
            </a:r>
            <a:endParaRPr lang="zh-CN" altLang="en-US" sz="1600">
              <a:sym typeface="+mn-ea"/>
            </a:endParaRPr>
          </a:p>
          <a:p>
            <a:pPr algn="l"/>
            <a:r>
              <a:rPr lang="zh-CN" altLang="en-US" sz="1600">
                <a:sym typeface="+mn-ea"/>
              </a:rPr>
              <a:t>convexity, we can apply the </a:t>
            </a:r>
            <a:r>
              <a:rPr lang="zh-CN" altLang="en-US" sz="1600" b="1">
                <a:sym typeface="+mn-ea"/>
              </a:rPr>
              <a:t>projected gradient method</a:t>
            </a:r>
            <a:endParaRPr lang="zh-CN" altLang="en-US" sz="1600" b="1">
              <a:sym typeface="+mn-ea"/>
            </a:endParaRPr>
          </a:p>
        </p:txBody>
      </p:sp>
      <p:pic>
        <p:nvPicPr>
          <p:cNvPr id="1" name="图片 0"/>
          <p:cNvPicPr>
            <a:picLocks noChangeAspect="1"/>
          </p:cNvPicPr>
          <p:nvPr/>
        </p:nvPicPr>
        <p:blipFill>
          <a:blip r:embed="rId1"/>
          <a:stretch>
            <a:fillRect/>
          </a:stretch>
        </p:blipFill>
        <p:spPr>
          <a:xfrm>
            <a:off x="1651635" y="1809750"/>
            <a:ext cx="4081145" cy="993140"/>
          </a:xfrm>
          <a:prstGeom prst="rect">
            <a:avLst/>
          </a:prstGeom>
        </p:spPr>
      </p:pic>
      <p:sp>
        <p:nvSpPr>
          <p:cNvPr id="2" name="文本框 1"/>
          <p:cNvSpPr txBox="1"/>
          <p:nvPr/>
        </p:nvSpPr>
        <p:spPr>
          <a:xfrm>
            <a:off x="840105" y="3159125"/>
            <a:ext cx="7195820" cy="583565"/>
          </a:xfrm>
          <a:prstGeom prst="rect">
            <a:avLst/>
          </a:prstGeom>
          <a:noFill/>
        </p:spPr>
        <p:txBody>
          <a:bodyPr wrap="square" rtlCol="0" anchor="t">
            <a:spAutoFit/>
          </a:bodyPr>
          <a:p>
            <a:r>
              <a:rPr lang="zh-CN" altLang="en-US" sz="1600"/>
              <a:t>The first step is the standard gradient descent step, and the second step is the projection back to the cone of positive semi-definite matrices.</a:t>
            </a:r>
            <a:endParaRPr lang="zh-CN" altLang="en-US"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24" name="Shape 124"/>
        <p:cNvGrpSpPr/>
        <p:nvPr/>
      </p:nvGrpSpPr>
      <p:grpSpPr>
        <a:xfrm>
          <a:off x="0" y="0"/>
          <a:ext cx="0" cy="0"/>
          <a:chOff x="0" y="0"/>
          <a:chExt cx="0" cy="0"/>
        </a:xfrm>
      </p:grpSpPr>
      <p:sp>
        <p:nvSpPr>
          <p:cNvPr id="4" name="文本框 3"/>
          <p:cNvSpPr txBox="1"/>
          <p:nvPr/>
        </p:nvSpPr>
        <p:spPr>
          <a:xfrm>
            <a:off x="741680" y="705485"/>
            <a:ext cx="1775460" cy="460375"/>
          </a:xfrm>
          <a:prstGeom prst="rect">
            <a:avLst/>
          </a:prstGeom>
          <a:noFill/>
        </p:spPr>
        <p:txBody>
          <a:bodyPr wrap="none" rtlCol="0" anchor="t">
            <a:spAutoFit/>
          </a:bodyPr>
          <a:p>
            <a:pPr algn="l"/>
            <a:r>
              <a:rPr lang="en-GB" sz="2400">
                <a:sym typeface="+mn-ea"/>
              </a:rPr>
              <a:t>Introduction</a:t>
            </a:r>
            <a:endParaRPr lang="en-GB" sz="2400">
              <a:sym typeface="+mn-ea"/>
            </a:endParaRPr>
          </a:p>
        </p:txBody>
      </p:sp>
      <p:sp>
        <p:nvSpPr>
          <p:cNvPr id="6" name="文本框 5"/>
          <p:cNvSpPr txBox="1"/>
          <p:nvPr/>
        </p:nvSpPr>
        <p:spPr>
          <a:xfrm>
            <a:off x="741680" y="1473200"/>
            <a:ext cx="4554220" cy="460375"/>
          </a:xfrm>
          <a:prstGeom prst="rect">
            <a:avLst/>
          </a:prstGeom>
          <a:noFill/>
        </p:spPr>
        <p:txBody>
          <a:bodyPr wrap="none" rtlCol="0" anchor="t">
            <a:spAutoFit/>
          </a:bodyPr>
          <a:p>
            <a:pPr algn="l"/>
            <a:r>
              <a:rPr lang="en-US" altLang="en-GB" sz="2400">
                <a:sym typeface="+mn-ea"/>
              </a:rPr>
              <a:t>Linar Models for Metric Learning</a:t>
            </a:r>
            <a:endParaRPr lang="en-US" altLang="en-GB" sz="2400">
              <a:sym typeface="+mn-ea"/>
            </a:endParaRPr>
          </a:p>
        </p:txBody>
      </p:sp>
      <p:sp>
        <p:nvSpPr>
          <p:cNvPr id="7" name="文本框 6"/>
          <p:cNvSpPr txBox="1"/>
          <p:nvPr/>
        </p:nvSpPr>
        <p:spPr>
          <a:xfrm>
            <a:off x="741680" y="2294890"/>
            <a:ext cx="5181600" cy="460375"/>
          </a:xfrm>
          <a:prstGeom prst="rect">
            <a:avLst/>
          </a:prstGeom>
          <a:noFill/>
        </p:spPr>
        <p:txBody>
          <a:bodyPr wrap="none" rtlCol="0" anchor="t">
            <a:spAutoFit/>
          </a:bodyPr>
          <a:p>
            <a:pPr algn="l"/>
            <a:r>
              <a:rPr lang="en-US" altLang="en-GB" sz="2400">
                <a:sym typeface="+mn-ea"/>
              </a:rPr>
              <a:t>Nonlinear Models for Metric Learning</a:t>
            </a:r>
            <a:endParaRPr lang="en-US" altLang="en-GB" sz="2400">
              <a:sym typeface="+mn-ea"/>
            </a:endParaRPr>
          </a:p>
        </p:txBody>
      </p:sp>
      <p:sp>
        <p:nvSpPr>
          <p:cNvPr id="8" name="文本框 7"/>
          <p:cNvSpPr txBox="1"/>
          <p:nvPr/>
        </p:nvSpPr>
        <p:spPr>
          <a:xfrm>
            <a:off x="741680" y="3181350"/>
            <a:ext cx="1842770" cy="460375"/>
          </a:xfrm>
          <a:prstGeom prst="rect">
            <a:avLst/>
          </a:prstGeom>
          <a:noFill/>
        </p:spPr>
        <p:txBody>
          <a:bodyPr wrap="none" rtlCol="0" anchor="t">
            <a:spAutoFit/>
          </a:bodyPr>
          <a:p>
            <a:pPr algn="l"/>
            <a:r>
              <a:rPr lang="en-GB" sz="2400">
                <a:sym typeface="+mn-ea"/>
              </a:rPr>
              <a:t>E</a:t>
            </a:r>
            <a:r>
              <a:rPr lang="en-US" altLang="en-GB" sz="2400">
                <a:sym typeface="+mn-ea"/>
              </a:rPr>
              <a:t>xtensions  </a:t>
            </a:r>
            <a:endParaRPr lang="en-US" altLang="en-GB" sz="2400">
              <a:sym typeface="+mn-ea"/>
            </a:endParaRPr>
          </a:p>
        </p:txBody>
      </p:sp>
      <p:sp>
        <p:nvSpPr>
          <p:cNvPr id="3" name="文本框 2"/>
          <p:cNvSpPr txBox="1"/>
          <p:nvPr/>
        </p:nvSpPr>
        <p:spPr>
          <a:xfrm>
            <a:off x="741680" y="4067810"/>
            <a:ext cx="1674495" cy="460375"/>
          </a:xfrm>
          <a:prstGeom prst="rect">
            <a:avLst/>
          </a:prstGeom>
          <a:noFill/>
        </p:spPr>
        <p:txBody>
          <a:bodyPr wrap="none" rtlCol="0" anchor="t">
            <a:spAutoFit/>
          </a:bodyPr>
          <a:p>
            <a:pPr algn="l"/>
            <a:r>
              <a:rPr lang="en-US" altLang="en-GB" sz="2400">
                <a:sym typeface="+mn-ea"/>
              </a:rPr>
              <a:t>Application</a:t>
            </a:r>
            <a:endParaRPr lang="zh-CN" alt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52" name="Google Shape;152;p28"/>
          <p:cNvSpPr txBox="1"/>
          <p:nvPr>
            <p:ph type="title"/>
          </p:nvPr>
        </p:nvSpPr>
        <p:spPr>
          <a:xfrm>
            <a:off x="311700" y="341520"/>
            <a:ext cx="8520600" cy="572700"/>
          </a:xfrm>
          <a:prstGeom prst="rect">
            <a:avLst/>
          </a:prstGeom>
        </p:spPr>
        <p:txBody>
          <a:bodyPr spcFirstLastPara="1" wrap="square" lIns="68575" tIns="68575" rIns="68575" bIns="68575" anchor="ctr" anchorCtr="0">
            <a:noAutofit/>
          </a:bodyPr>
          <a:lstStyle/>
          <a:p>
            <a:pPr marL="0" lvl="0" indent="0" algn="l" rtl="0">
              <a:lnSpc>
                <a:spcPct val="100000"/>
              </a:lnSpc>
              <a:spcBef>
                <a:spcPts val="0"/>
              </a:spcBef>
              <a:spcAft>
                <a:spcPts val="0"/>
              </a:spcAft>
              <a:buClr>
                <a:srgbClr val="B7B7B7"/>
              </a:buClr>
              <a:buSzPts val="2100"/>
              <a:buFont typeface="Arial" panose="020B0604020202020204"/>
              <a:buNone/>
            </a:pPr>
            <a:r>
              <a:rPr lang="en-US" altLang="en-GB" sz="2500">
                <a:solidFill>
                  <a:srgbClr val="B7B7B7"/>
                </a:solidFill>
                <a:sym typeface="+mn-ea"/>
              </a:rPr>
              <a:t>Nonlinear Models for Metric Learning</a:t>
            </a:r>
            <a:endParaRPr lang="en-US" altLang="en-GB" sz="2500">
              <a:solidFill>
                <a:srgbClr val="B7B7B7"/>
              </a:solidFill>
              <a:sym typeface="+mn-ea"/>
            </a:endParaRPr>
          </a:p>
        </p:txBody>
      </p:sp>
      <p:pic>
        <p:nvPicPr>
          <p:cNvPr id="3" name="图片 2"/>
          <p:cNvPicPr>
            <a:picLocks noChangeAspect="1"/>
          </p:cNvPicPr>
          <p:nvPr/>
        </p:nvPicPr>
        <p:blipFill>
          <a:blip r:embed="rId1"/>
          <a:stretch>
            <a:fillRect/>
          </a:stretch>
        </p:blipFill>
        <p:spPr>
          <a:xfrm>
            <a:off x="1755140" y="1053465"/>
            <a:ext cx="4887595" cy="2713990"/>
          </a:xfrm>
          <a:prstGeom prst="rect">
            <a:avLst/>
          </a:prstGeom>
        </p:spPr>
      </p:pic>
      <p:sp>
        <p:nvSpPr>
          <p:cNvPr id="4" name="文本框 3"/>
          <p:cNvSpPr txBox="1"/>
          <p:nvPr/>
        </p:nvSpPr>
        <p:spPr>
          <a:xfrm>
            <a:off x="1130300" y="3996055"/>
            <a:ext cx="6569075" cy="706755"/>
          </a:xfrm>
          <a:prstGeom prst="rect">
            <a:avLst/>
          </a:prstGeom>
          <a:noFill/>
        </p:spPr>
        <p:txBody>
          <a:bodyPr wrap="square" rtlCol="0" anchor="t">
            <a:spAutoFit/>
          </a:bodyPr>
          <a:p>
            <a:r>
              <a:rPr lang="zh-CN" altLang="en-US" sz="1000"/>
              <a:t>Fig. 3.1 Example of the limitation of linear methods. Suppose in this data we would like that the black and blue points should be “similar” to one another, while the red and green point should also be similar to one another (while simultaneously the black and blue points should be dissimilar to the red and green points). No global linear metric will suffice for enforcing the constraints.</a:t>
            </a:r>
            <a:endParaRPr lang="zh-CN" altLang="en-US" sz="1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52" name="Google Shape;152;p28"/>
          <p:cNvSpPr txBox="1"/>
          <p:nvPr>
            <p:ph type="title"/>
          </p:nvPr>
        </p:nvSpPr>
        <p:spPr>
          <a:xfrm>
            <a:off x="311700" y="341520"/>
            <a:ext cx="8520600" cy="572700"/>
          </a:xfrm>
          <a:prstGeom prst="rect">
            <a:avLst/>
          </a:prstGeom>
        </p:spPr>
        <p:txBody>
          <a:bodyPr spcFirstLastPara="1" wrap="square" lIns="68575" tIns="68575" rIns="68575" bIns="68575" anchor="ctr" anchorCtr="0">
            <a:noAutofit/>
          </a:bodyPr>
          <a:lstStyle/>
          <a:p>
            <a:pPr marL="0" lvl="0" indent="0" algn="l" rtl="0">
              <a:lnSpc>
                <a:spcPct val="100000"/>
              </a:lnSpc>
              <a:spcBef>
                <a:spcPts val="0"/>
              </a:spcBef>
              <a:spcAft>
                <a:spcPts val="0"/>
              </a:spcAft>
              <a:buClr>
                <a:srgbClr val="B7B7B7"/>
              </a:buClr>
              <a:buSzPts val="2100"/>
              <a:buFont typeface="Arial" panose="020B0604020202020204"/>
              <a:buNone/>
            </a:pPr>
            <a:r>
              <a:rPr lang="en-US" altLang="en-GB" sz="2500">
                <a:solidFill>
                  <a:srgbClr val="B7B7B7"/>
                </a:solidFill>
                <a:sym typeface="+mn-ea"/>
              </a:rPr>
              <a:t>Kernelization of Linear Methods</a:t>
            </a:r>
            <a:endParaRPr lang="en-US" altLang="en-GB" sz="2500">
              <a:solidFill>
                <a:srgbClr val="B7B7B7"/>
              </a:solidFill>
              <a:sym typeface="+mn-ea"/>
            </a:endParaRPr>
          </a:p>
        </p:txBody>
      </p:sp>
      <p:sp>
        <p:nvSpPr>
          <p:cNvPr id="1" name="文本框 0"/>
          <p:cNvSpPr txBox="1"/>
          <p:nvPr/>
        </p:nvSpPr>
        <p:spPr>
          <a:xfrm>
            <a:off x="730885" y="1118870"/>
            <a:ext cx="5382895" cy="337185"/>
          </a:xfrm>
          <a:prstGeom prst="rect">
            <a:avLst/>
          </a:prstGeom>
          <a:noFill/>
        </p:spPr>
        <p:txBody>
          <a:bodyPr wrap="square" rtlCol="0" anchor="t">
            <a:spAutoFit/>
          </a:bodyPr>
          <a:p>
            <a:r>
              <a:rPr lang="zh-CN" altLang="en-US" sz="1600"/>
              <a:t>Recall the linear model discussed in the previous section:</a:t>
            </a:r>
            <a:endParaRPr lang="zh-CN" altLang="en-US" sz="1600"/>
          </a:p>
        </p:txBody>
      </p:sp>
      <p:pic>
        <p:nvPicPr>
          <p:cNvPr id="2" name="图片 1"/>
          <p:cNvPicPr>
            <a:picLocks noChangeAspect="1"/>
          </p:cNvPicPr>
          <p:nvPr/>
        </p:nvPicPr>
        <p:blipFill>
          <a:blip r:embed="rId1"/>
          <a:stretch>
            <a:fillRect/>
          </a:stretch>
        </p:blipFill>
        <p:spPr>
          <a:xfrm>
            <a:off x="2218055" y="1586865"/>
            <a:ext cx="2839720" cy="742315"/>
          </a:xfrm>
          <a:prstGeom prst="rect">
            <a:avLst/>
          </a:prstGeom>
        </p:spPr>
      </p:pic>
      <p:sp>
        <p:nvSpPr>
          <p:cNvPr id="5" name="文本框 4"/>
          <p:cNvSpPr txBox="1"/>
          <p:nvPr/>
        </p:nvSpPr>
        <p:spPr>
          <a:xfrm>
            <a:off x="648970" y="2614295"/>
            <a:ext cx="7670165" cy="1568450"/>
          </a:xfrm>
          <a:prstGeom prst="rect">
            <a:avLst/>
          </a:prstGeom>
          <a:noFill/>
        </p:spPr>
        <p:txBody>
          <a:bodyPr wrap="square" rtlCol="0" anchor="t">
            <a:spAutoFit/>
          </a:bodyPr>
          <a:p>
            <a:r>
              <a:rPr lang="zh-CN" altLang="en-US" sz="1600"/>
              <a:t>where </a:t>
            </a:r>
            <a:r>
              <a:rPr lang="zh-CN" altLang="en-US" sz="1600" i="1"/>
              <a:t>r</a:t>
            </a:r>
            <a:r>
              <a:rPr lang="zh-CN" altLang="en-US" sz="1600"/>
              <a:t> is the regularizer and </a:t>
            </a:r>
            <a:r>
              <a:rPr lang="zh-CN" altLang="en-US" sz="1600" i="1"/>
              <a:t>c</a:t>
            </a:r>
            <a:r>
              <a:rPr lang="zh-CN" altLang="en-US" sz="1600" baseline="-25000"/>
              <a:t>i</a:t>
            </a:r>
            <a:r>
              <a:rPr lang="zh-CN" altLang="en-US" sz="1600"/>
              <a:t> are the loss functions. </a:t>
            </a:r>
            <a:r>
              <a:rPr lang="en-US" altLang="zh-CN" sz="1600"/>
              <a:t>O</a:t>
            </a:r>
            <a:r>
              <a:rPr lang="zh-CN" altLang="en-US" sz="1600"/>
              <a:t>ptimizing this model generally require updating </a:t>
            </a:r>
            <a:r>
              <a:rPr lang="zh-CN" altLang="en-US" sz="1600" b="1"/>
              <a:t>A</a:t>
            </a:r>
            <a:r>
              <a:rPr lang="zh-CN" altLang="en-US" sz="1600"/>
              <a:t> iteratively, using the data points from </a:t>
            </a:r>
            <a:r>
              <a:rPr lang="zh-CN" altLang="en-US" sz="1600" b="1" i="1"/>
              <a:t>X</a:t>
            </a:r>
            <a:r>
              <a:rPr lang="zh-CN" altLang="en-US" sz="1600"/>
              <a:t> directly.</a:t>
            </a:r>
            <a:endParaRPr lang="zh-CN" altLang="en-US" sz="1600"/>
          </a:p>
          <a:p>
            <a:r>
              <a:rPr lang="zh-CN" altLang="en-US" sz="1600"/>
              <a:t> </a:t>
            </a:r>
            <a:endParaRPr lang="zh-CN" altLang="en-US" sz="1600"/>
          </a:p>
          <a:p>
            <a:r>
              <a:rPr lang="en-US" altLang="zh-CN" sz="1600"/>
              <a:t>O</a:t>
            </a:r>
            <a:r>
              <a:rPr lang="zh-CN" altLang="en-US" sz="1600"/>
              <a:t>nly require access to inner products </a:t>
            </a:r>
            <a:r>
              <a:rPr lang="zh-CN" altLang="en-US" sz="1600" b="1" i="1"/>
              <a:t>x</a:t>
            </a:r>
            <a:r>
              <a:rPr lang="zh-CN" altLang="en-US" sz="1600" baseline="30000"/>
              <a:t>T</a:t>
            </a:r>
            <a:r>
              <a:rPr lang="zh-CN" altLang="en-US" sz="1600" baseline="-25000"/>
              <a:t>i</a:t>
            </a:r>
            <a:r>
              <a:rPr lang="zh-CN" altLang="en-US" sz="1600"/>
              <a:t> </a:t>
            </a:r>
            <a:r>
              <a:rPr lang="zh-CN" altLang="en-US" sz="1600" b="1"/>
              <a:t>x</a:t>
            </a:r>
            <a:r>
              <a:rPr lang="zh-CN" altLang="en-US" sz="1600" baseline="-25000"/>
              <a:t>j</a:t>
            </a:r>
            <a:r>
              <a:rPr lang="zh-CN" altLang="en-US" sz="1600"/>
              <a:t> between data points. </a:t>
            </a:r>
            <a:r>
              <a:rPr lang="en-US" altLang="zh-CN" sz="1600"/>
              <a:t>W</a:t>
            </a:r>
            <a:r>
              <a:rPr lang="zh-CN" altLang="en-US" sz="1600"/>
              <a:t>e can generalize the resulting algorithms to utilize kernel functions instead of inner products.</a:t>
            </a:r>
            <a:endParaRPr lang="zh-CN" altLang="en-US" sz="1600"/>
          </a:p>
        </p:txBody>
      </p:sp>
      <p:sp>
        <p:nvSpPr>
          <p:cNvPr id="6" name="文本框 5"/>
          <p:cNvSpPr txBox="1"/>
          <p:nvPr/>
        </p:nvSpPr>
        <p:spPr>
          <a:xfrm>
            <a:off x="5397500" y="1804670"/>
            <a:ext cx="548640" cy="306705"/>
          </a:xfrm>
          <a:prstGeom prst="rect">
            <a:avLst/>
          </a:prstGeom>
          <a:noFill/>
        </p:spPr>
        <p:txBody>
          <a:bodyPr wrap="none" rtlCol="0" anchor="t">
            <a:spAutoFit/>
          </a:bodyPr>
          <a:p>
            <a:r>
              <a:rPr lang="en-US" altLang="zh-CN"/>
              <a:t>(2.1)</a:t>
            </a:r>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52" name="Google Shape;152;p28"/>
          <p:cNvSpPr txBox="1"/>
          <p:nvPr>
            <p:ph type="title"/>
          </p:nvPr>
        </p:nvSpPr>
        <p:spPr>
          <a:xfrm>
            <a:off x="311700" y="341520"/>
            <a:ext cx="8520600" cy="572700"/>
          </a:xfrm>
          <a:prstGeom prst="rect">
            <a:avLst/>
          </a:prstGeom>
        </p:spPr>
        <p:txBody>
          <a:bodyPr spcFirstLastPara="1" wrap="square" lIns="68575" tIns="68575" rIns="68575" bIns="68575" anchor="ctr" anchorCtr="0">
            <a:noAutofit/>
          </a:bodyPr>
          <a:lstStyle/>
          <a:p>
            <a:pPr marL="0" lvl="0" indent="0" algn="l" rtl="0">
              <a:lnSpc>
                <a:spcPct val="100000"/>
              </a:lnSpc>
              <a:spcBef>
                <a:spcPts val="0"/>
              </a:spcBef>
              <a:spcAft>
                <a:spcPts val="0"/>
              </a:spcAft>
              <a:buClr>
                <a:srgbClr val="B7B7B7"/>
              </a:buClr>
              <a:buSzPts val="2100"/>
              <a:buFont typeface="Arial" panose="020B0604020202020204"/>
              <a:buNone/>
            </a:pPr>
            <a:r>
              <a:rPr lang="en-US" altLang="en-GB" sz="2500">
                <a:solidFill>
                  <a:srgbClr val="B7B7B7"/>
                </a:solidFill>
                <a:sym typeface="+mn-ea"/>
              </a:rPr>
              <a:t>Kernelization of Linear Methods</a:t>
            </a:r>
            <a:endParaRPr lang="en-US" altLang="en-GB" sz="2500">
              <a:solidFill>
                <a:srgbClr val="B7B7B7"/>
              </a:solidFill>
              <a:sym typeface="+mn-ea"/>
            </a:endParaRPr>
          </a:p>
        </p:txBody>
      </p:sp>
      <p:sp>
        <p:nvSpPr>
          <p:cNvPr id="3" name="文本框 2"/>
          <p:cNvSpPr txBox="1"/>
          <p:nvPr/>
        </p:nvSpPr>
        <p:spPr>
          <a:xfrm>
            <a:off x="775335" y="1153160"/>
            <a:ext cx="7983855" cy="1322070"/>
          </a:xfrm>
          <a:prstGeom prst="rect">
            <a:avLst/>
          </a:prstGeom>
          <a:noFill/>
        </p:spPr>
        <p:txBody>
          <a:bodyPr wrap="square" rtlCol="0" anchor="t">
            <a:spAutoFit/>
          </a:bodyPr>
          <a:p>
            <a:r>
              <a:rPr lang="zh-CN" altLang="en-US" sz="1600"/>
              <a:t>That is, we will re-write the optimization problem with respect to the kernel matrix</a:t>
            </a:r>
            <a:endParaRPr lang="zh-CN" altLang="en-US" sz="1600"/>
          </a:p>
          <a:p>
            <a:r>
              <a:rPr lang="zh-CN" altLang="en-US" sz="1600"/>
              <a:t> </a:t>
            </a:r>
            <a:r>
              <a:rPr lang="zh-CN" altLang="en-US" sz="1600" b="1" i="1"/>
              <a:t>K</a:t>
            </a:r>
            <a:r>
              <a:rPr lang="zh-CN" altLang="en-US" sz="1600"/>
              <a:t> = </a:t>
            </a:r>
            <a:r>
              <a:rPr lang="zh-CN" altLang="en-US" sz="1600" b="1" i="1"/>
              <a:t>X</a:t>
            </a:r>
            <a:r>
              <a:rPr lang="zh-CN" altLang="en-US" sz="1600" baseline="30000"/>
              <a:t>T</a:t>
            </a:r>
            <a:r>
              <a:rPr lang="zh-CN" altLang="en-US" sz="1600" b="1" i="1"/>
              <a:t>X</a:t>
            </a:r>
            <a:r>
              <a:rPr lang="zh-CN" altLang="en-US" sz="1600"/>
              <a:t>, and once we have the kernel matrix we will not require the original matrix </a:t>
            </a:r>
            <a:r>
              <a:rPr lang="zh-CN" altLang="en-US" sz="1600" b="1" i="1"/>
              <a:t>X</a:t>
            </a:r>
            <a:r>
              <a:rPr lang="zh-CN" altLang="en-US" sz="1600"/>
              <a:t>. </a:t>
            </a:r>
            <a:endParaRPr lang="zh-CN" altLang="en-US" sz="1600"/>
          </a:p>
          <a:p>
            <a:endParaRPr lang="zh-CN" altLang="en-US" sz="1600"/>
          </a:p>
          <a:p>
            <a:r>
              <a:rPr lang="zh-CN" altLang="en-US" sz="1600"/>
              <a:t>This permits the use of kernel functions to form kernel matrices after applying nonlinear mappings to the original data.</a:t>
            </a:r>
            <a:endParaRPr lang="zh-CN" altLang="en-US" sz="1600"/>
          </a:p>
        </p:txBody>
      </p:sp>
      <p:sp>
        <p:nvSpPr>
          <p:cNvPr id="4" name="文本框 3"/>
          <p:cNvSpPr txBox="1"/>
          <p:nvPr/>
        </p:nvSpPr>
        <p:spPr>
          <a:xfrm>
            <a:off x="813435" y="2551430"/>
            <a:ext cx="5855970" cy="337185"/>
          </a:xfrm>
          <a:prstGeom prst="rect">
            <a:avLst/>
          </a:prstGeom>
          <a:noFill/>
        </p:spPr>
        <p:txBody>
          <a:bodyPr wrap="square" rtlCol="0" anchor="t">
            <a:spAutoFit/>
          </a:bodyPr>
          <a:p>
            <a:r>
              <a:rPr lang="zh-CN" altLang="en-US" sz="1600"/>
              <a:t>More specifically, we will consider the following problem:</a:t>
            </a:r>
            <a:endParaRPr lang="zh-CN" altLang="en-US" sz="1600"/>
          </a:p>
        </p:txBody>
      </p:sp>
      <p:pic>
        <p:nvPicPr>
          <p:cNvPr id="6" name="图片 5"/>
          <p:cNvPicPr>
            <a:picLocks noChangeAspect="1"/>
          </p:cNvPicPr>
          <p:nvPr/>
        </p:nvPicPr>
        <p:blipFill>
          <a:blip r:embed="rId1"/>
          <a:stretch>
            <a:fillRect/>
          </a:stretch>
        </p:blipFill>
        <p:spPr>
          <a:xfrm>
            <a:off x="1838325" y="3403600"/>
            <a:ext cx="3642995" cy="670560"/>
          </a:xfrm>
          <a:prstGeom prst="rect">
            <a:avLst/>
          </a:prstGeom>
        </p:spPr>
      </p:pic>
      <p:sp>
        <p:nvSpPr>
          <p:cNvPr id="7" name="文本框 6"/>
          <p:cNvSpPr txBox="1"/>
          <p:nvPr/>
        </p:nvSpPr>
        <p:spPr>
          <a:xfrm>
            <a:off x="5822315" y="3585210"/>
            <a:ext cx="548640" cy="306705"/>
          </a:xfrm>
          <a:prstGeom prst="rect">
            <a:avLst/>
          </a:prstGeom>
          <a:noFill/>
        </p:spPr>
        <p:txBody>
          <a:bodyPr wrap="none" rtlCol="0" anchor="t">
            <a:spAutoFit/>
          </a:bodyPr>
          <a:p>
            <a:r>
              <a:rPr lang="en-US" altLang="zh-CN"/>
              <a:t>(3.1)</a:t>
            </a:r>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52" name="Google Shape;152;p28"/>
          <p:cNvSpPr txBox="1"/>
          <p:nvPr>
            <p:ph type="title"/>
          </p:nvPr>
        </p:nvSpPr>
        <p:spPr>
          <a:xfrm>
            <a:off x="311700" y="341520"/>
            <a:ext cx="8520600" cy="572700"/>
          </a:xfrm>
          <a:prstGeom prst="rect">
            <a:avLst/>
          </a:prstGeom>
        </p:spPr>
        <p:txBody>
          <a:bodyPr spcFirstLastPara="1" wrap="square" lIns="68575" tIns="68575" rIns="68575" bIns="68575" anchor="ctr" anchorCtr="0">
            <a:noAutofit/>
          </a:bodyPr>
          <a:lstStyle/>
          <a:p>
            <a:pPr marL="0" lvl="0" indent="0" algn="l" rtl="0">
              <a:lnSpc>
                <a:spcPct val="100000"/>
              </a:lnSpc>
              <a:spcBef>
                <a:spcPts val="0"/>
              </a:spcBef>
              <a:spcAft>
                <a:spcPts val="0"/>
              </a:spcAft>
              <a:buClr>
                <a:srgbClr val="B7B7B7"/>
              </a:buClr>
              <a:buSzPts val="2100"/>
              <a:buFont typeface="Arial" panose="020B0604020202020204"/>
              <a:buNone/>
            </a:pPr>
            <a:r>
              <a:rPr lang="en-US" altLang="en-GB" sz="2500">
                <a:solidFill>
                  <a:srgbClr val="B7B7B7"/>
                </a:solidFill>
                <a:sym typeface="+mn-ea"/>
              </a:rPr>
              <a:t>Kernelization of Linear Methods</a:t>
            </a:r>
            <a:endParaRPr lang="en-US" altLang="en-GB" sz="2500">
              <a:solidFill>
                <a:srgbClr val="B7B7B7"/>
              </a:solidFill>
              <a:sym typeface="+mn-ea"/>
            </a:endParaRPr>
          </a:p>
        </p:txBody>
      </p:sp>
      <p:pic>
        <p:nvPicPr>
          <p:cNvPr id="1" name="图片 0"/>
          <p:cNvPicPr>
            <a:picLocks noChangeAspect="1"/>
          </p:cNvPicPr>
          <p:nvPr/>
        </p:nvPicPr>
        <p:blipFill>
          <a:blip r:embed="rId1"/>
          <a:stretch>
            <a:fillRect/>
          </a:stretch>
        </p:blipFill>
        <p:spPr>
          <a:xfrm>
            <a:off x="1031240" y="914400"/>
            <a:ext cx="6416040" cy="2049145"/>
          </a:xfrm>
          <a:prstGeom prst="rect">
            <a:avLst/>
          </a:prstGeom>
        </p:spPr>
      </p:pic>
      <p:sp>
        <p:nvSpPr>
          <p:cNvPr id="2" name="文本框 1"/>
          <p:cNvSpPr txBox="1"/>
          <p:nvPr/>
        </p:nvSpPr>
        <p:spPr>
          <a:xfrm>
            <a:off x="694055" y="3252470"/>
            <a:ext cx="8355965" cy="829945"/>
          </a:xfrm>
          <a:prstGeom prst="rect">
            <a:avLst/>
          </a:prstGeom>
          <a:noFill/>
        </p:spPr>
        <p:txBody>
          <a:bodyPr wrap="square" rtlCol="0" anchor="t">
            <a:spAutoFit/>
          </a:bodyPr>
          <a:p>
            <a:r>
              <a:rPr lang="zh-CN" altLang="en-US" sz="1600"/>
              <a:t>When we instead solve (3.1), we obtain </a:t>
            </a:r>
            <a:r>
              <a:rPr lang="zh-CN" altLang="en-US" sz="1600" b="1" i="1"/>
              <a:t>K</a:t>
            </a:r>
            <a:r>
              <a:rPr lang="zh-CN" altLang="en-US" sz="1600" baseline="-25000"/>
              <a:t>A,</a:t>
            </a:r>
            <a:r>
              <a:rPr lang="zh-CN" altLang="en-US" sz="1600"/>
              <a:t> not </a:t>
            </a:r>
            <a:r>
              <a:rPr lang="zh-CN" altLang="en-US" sz="1600" b="1" i="1"/>
              <a:t>A</a:t>
            </a:r>
            <a:r>
              <a:rPr lang="zh-CN" altLang="en-US" sz="1600"/>
              <a:t>. </a:t>
            </a:r>
            <a:r>
              <a:rPr lang="en-US" altLang="zh-CN" sz="1600"/>
              <a:t>W</a:t>
            </a:r>
            <a:r>
              <a:rPr lang="zh-CN" altLang="en-US" sz="1600"/>
              <a:t>e can simply compute the mapped inner product </a:t>
            </a:r>
            <a:r>
              <a:rPr lang="zh-CN" altLang="en-US" sz="1600" b="1" i="1"/>
              <a:t>x</a:t>
            </a:r>
            <a:r>
              <a:rPr lang="zh-CN" altLang="en-US" sz="1600" baseline="30000"/>
              <a:t>T</a:t>
            </a:r>
            <a:r>
              <a:rPr lang="zh-CN" altLang="en-US" sz="1600" b="1" i="1"/>
              <a:t>Ay </a:t>
            </a:r>
            <a:r>
              <a:rPr lang="zh-CN" altLang="en-US" sz="1600"/>
              <a:t>using an implicit representation of </a:t>
            </a:r>
            <a:r>
              <a:rPr lang="zh-CN" altLang="en-US" sz="1600" b="1" i="1"/>
              <a:t>A</a:t>
            </a:r>
            <a:r>
              <a:rPr lang="zh-CN" altLang="en-US" sz="1600"/>
              <a:t> using </a:t>
            </a:r>
            <a:r>
              <a:rPr lang="zh-CN" altLang="en-US" sz="1600" b="1" i="1"/>
              <a:t>K</a:t>
            </a:r>
            <a:r>
              <a:rPr lang="zh-CN" altLang="en-US" sz="1600" baseline="-25000"/>
              <a:t>A</a:t>
            </a:r>
            <a:r>
              <a:rPr lang="zh-CN" altLang="en-US" sz="1600"/>
              <a:t> and kernel evaluations, as follows:</a:t>
            </a:r>
            <a:endParaRPr lang="zh-CN" altLang="en-US" sz="1600"/>
          </a:p>
        </p:txBody>
      </p:sp>
      <p:pic>
        <p:nvPicPr>
          <p:cNvPr id="5" name="图片 4"/>
          <p:cNvPicPr>
            <a:picLocks noChangeAspect="1"/>
          </p:cNvPicPr>
          <p:nvPr/>
        </p:nvPicPr>
        <p:blipFill>
          <a:blip r:embed="rId2"/>
          <a:stretch>
            <a:fillRect/>
          </a:stretch>
        </p:blipFill>
        <p:spPr>
          <a:xfrm>
            <a:off x="1864360" y="4006215"/>
            <a:ext cx="5191760" cy="508000"/>
          </a:xfrm>
          <a:prstGeom prst="rect">
            <a:avLst/>
          </a:prstGeom>
        </p:spPr>
      </p:pic>
      <p:sp>
        <p:nvSpPr>
          <p:cNvPr id="7" name="文本框 6"/>
          <p:cNvSpPr txBox="1"/>
          <p:nvPr/>
        </p:nvSpPr>
        <p:spPr>
          <a:xfrm>
            <a:off x="1906905" y="4629150"/>
            <a:ext cx="3591560" cy="337185"/>
          </a:xfrm>
          <a:prstGeom prst="rect">
            <a:avLst/>
          </a:prstGeom>
          <a:noFill/>
        </p:spPr>
        <p:txBody>
          <a:bodyPr wrap="square" rtlCol="0" anchor="t">
            <a:spAutoFit/>
          </a:bodyPr>
          <a:p>
            <a:r>
              <a:rPr lang="zh-CN" altLang="en-US" sz="1600" b="1" i="1"/>
              <a:t>S</a:t>
            </a:r>
            <a:r>
              <a:rPr lang="zh-CN" altLang="en-US" sz="1600"/>
              <a:t> is obtained from </a:t>
            </a:r>
            <a:r>
              <a:rPr lang="zh-CN" altLang="en-US" sz="1600" b="1" i="1"/>
              <a:t>K</a:t>
            </a:r>
            <a:r>
              <a:rPr lang="zh-CN" altLang="en-US" sz="1600"/>
              <a:t> and </a:t>
            </a:r>
            <a:r>
              <a:rPr lang="zh-CN" altLang="en-US" sz="1600" b="1" i="1"/>
              <a:t>K</a:t>
            </a:r>
            <a:r>
              <a:rPr lang="zh-CN" altLang="en-US" sz="1600" baseline="-25000"/>
              <a:t>A</a:t>
            </a:r>
            <a:endParaRPr lang="zh-CN" altLang="en-US" sz="1600" baseline="-25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52" name="Google Shape;152;p28"/>
          <p:cNvSpPr txBox="1"/>
          <p:nvPr>
            <p:ph type="title"/>
          </p:nvPr>
        </p:nvSpPr>
        <p:spPr>
          <a:xfrm>
            <a:off x="311700" y="341520"/>
            <a:ext cx="8520600" cy="572700"/>
          </a:xfrm>
          <a:prstGeom prst="rect">
            <a:avLst/>
          </a:prstGeom>
        </p:spPr>
        <p:txBody>
          <a:bodyPr spcFirstLastPara="1" wrap="square" lIns="68575" tIns="68575" rIns="68575" bIns="68575" anchor="ctr" anchorCtr="0">
            <a:noAutofit/>
          </a:bodyPr>
          <a:lstStyle/>
          <a:p>
            <a:pPr marL="0" lvl="0" indent="0" algn="l" rtl="0">
              <a:lnSpc>
                <a:spcPct val="100000"/>
              </a:lnSpc>
              <a:spcBef>
                <a:spcPts val="0"/>
              </a:spcBef>
              <a:spcAft>
                <a:spcPts val="0"/>
              </a:spcAft>
              <a:buClr>
                <a:srgbClr val="B7B7B7"/>
              </a:buClr>
              <a:buSzPts val="2100"/>
              <a:buFont typeface="Arial" panose="020B0604020202020204"/>
              <a:buNone/>
            </a:pPr>
            <a:r>
              <a:rPr lang="en-US" altLang="en-GB" sz="2500">
                <a:solidFill>
                  <a:srgbClr val="B7B7B7"/>
                </a:solidFill>
                <a:sym typeface="+mn-ea"/>
              </a:rPr>
              <a:t>The Kernel PCA Trick</a:t>
            </a:r>
            <a:endParaRPr lang="en-US" altLang="en-GB" sz="2500">
              <a:solidFill>
                <a:srgbClr val="B7B7B7"/>
              </a:solidFill>
              <a:sym typeface="+mn-ea"/>
            </a:endParaRPr>
          </a:p>
        </p:txBody>
      </p:sp>
      <p:sp>
        <p:nvSpPr>
          <p:cNvPr id="3" name="文本框 2"/>
          <p:cNvSpPr txBox="1"/>
          <p:nvPr/>
        </p:nvSpPr>
        <p:spPr>
          <a:xfrm>
            <a:off x="730885" y="1066800"/>
            <a:ext cx="8055610" cy="829945"/>
          </a:xfrm>
          <a:prstGeom prst="rect">
            <a:avLst/>
          </a:prstGeom>
          <a:noFill/>
        </p:spPr>
        <p:txBody>
          <a:bodyPr wrap="square" rtlCol="0" anchor="t">
            <a:spAutoFit/>
          </a:bodyPr>
          <a:p>
            <a:r>
              <a:rPr lang="en-US" altLang="zh-CN" sz="1600"/>
              <a:t>W</a:t>
            </a:r>
            <a:r>
              <a:rPr lang="zh-CN" altLang="en-US" sz="1600"/>
              <a:t>e simply apply kernel PCA to the data and run the same algorithm for the linear model on the transformed data. This is guaranteed to find the optimal solution to the kernel form of the metric learning problem,</a:t>
            </a:r>
            <a:endParaRPr lang="zh-CN" altLang="en-US" sz="1600"/>
          </a:p>
        </p:txBody>
      </p:sp>
      <p:pic>
        <p:nvPicPr>
          <p:cNvPr id="4" name="图片 3"/>
          <p:cNvPicPr>
            <a:picLocks noChangeAspect="1"/>
          </p:cNvPicPr>
          <p:nvPr/>
        </p:nvPicPr>
        <p:blipFill>
          <a:blip r:embed="rId1"/>
          <a:stretch>
            <a:fillRect/>
          </a:stretch>
        </p:blipFill>
        <p:spPr>
          <a:xfrm>
            <a:off x="2026920" y="2122805"/>
            <a:ext cx="3155315" cy="538480"/>
          </a:xfrm>
          <a:prstGeom prst="rect">
            <a:avLst/>
          </a:prstGeom>
        </p:spPr>
      </p:pic>
      <p:sp>
        <p:nvSpPr>
          <p:cNvPr id="6" name="文本框 5"/>
          <p:cNvSpPr txBox="1"/>
          <p:nvPr/>
        </p:nvSpPr>
        <p:spPr>
          <a:xfrm>
            <a:off x="730885" y="3016885"/>
            <a:ext cx="8011795" cy="583565"/>
          </a:xfrm>
          <a:prstGeom prst="rect">
            <a:avLst/>
          </a:prstGeom>
          <a:noFill/>
        </p:spPr>
        <p:txBody>
          <a:bodyPr wrap="square" rtlCol="0" anchor="t">
            <a:spAutoFit/>
          </a:bodyPr>
          <a:p>
            <a:r>
              <a:rPr lang="zh-CN" altLang="en-US" sz="1600"/>
              <a:t>Theorem 3.1 above says that A has a representation </a:t>
            </a:r>
            <a:r>
              <a:rPr lang="zh-CN" altLang="en-US" sz="1600" b="1" i="1"/>
              <a:t>A</a:t>
            </a:r>
            <a:r>
              <a:rPr lang="zh-CN" altLang="en-US" sz="1600"/>
              <a:t> = </a:t>
            </a:r>
            <a:r>
              <a:rPr lang="zh-CN" altLang="en-US" sz="1600" b="1" i="1"/>
              <a:t>XSX</a:t>
            </a:r>
            <a:r>
              <a:rPr lang="zh-CN" altLang="en-US" sz="1600" baseline="30000"/>
              <a:t>T</a:t>
            </a:r>
            <a:r>
              <a:rPr lang="zh-CN" altLang="en-US" sz="1600"/>
              <a:t>. Thus we could equivalently write the problem as</a:t>
            </a:r>
            <a:endParaRPr lang="zh-CN" altLang="en-US" sz="1600"/>
          </a:p>
        </p:txBody>
      </p:sp>
      <p:pic>
        <p:nvPicPr>
          <p:cNvPr id="7" name="图片 6"/>
          <p:cNvPicPr>
            <a:picLocks noChangeAspect="1"/>
          </p:cNvPicPr>
          <p:nvPr/>
        </p:nvPicPr>
        <p:blipFill>
          <a:blip r:embed="rId2"/>
          <a:stretch>
            <a:fillRect/>
          </a:stretch>
        </p:blipFill>
        <p:spPr>
          <a:xfrm>
            <a:off x="2249805" y="3660775"/>
            <a:ext cx="2709545" cy="39243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52" name="Google Shape;152;p28"/>
          <p:cNvSpPr txBox="1"/>
          <p:nvPr>
            <p:ph type="title"/>
          </p:nvPr>
        </p:nvSpPr>
        <p:spPr>
          <a:xfrm>
            <a:off x="311700" y="341520"/>
            <a:ext cx="8520600" cy="572700"/>
          </a:xfrm>
          <a:prstGeom prst="rect">
            <a:avLst/>
          </a:prstGeom>
        </p:spPr>
        <p:txBody>
          <a:bodyPr spcFirstLastPara="1" wrap="square" lIns="68575" tIns="68575" rIns="68575" bIns="68575" anchor="ctr" anchorCtr="0">
            <a:noAutofit/>
          </a:bodyPr>
          <a:lstStyle/>
          <a:p>
            <a:pPr marL="0" lvl="0" indent="0" algn="l" rtl="0">
              <a:lnSpc>
                <a:spcPct val="100000"/>
              </a:lnSpc>
              <a:spcBef>
                <a:spcPts val="0"/>
              </a:spcBef>
              <a:spcAft>
                <a:spcPts val="0"/>
              </a:spcAft>
              <a:buClr>
                <a:srgbClr val="B7B7B7"/>
              </a:buClr>
              <a:buSzPts val="2100"/>
              <a:buFont typeface="Arial" panose="020B0604020202020204"/>
              <a:buNone/>
            </a:pPr>
            <a:r>
              <a:rPr lang="en-US" altLang="en-GB" sz="2500">
                <a:solidFill>
                  <a:srgbClr val="B7B7B7"/>
                </a:solidFill>
                <a:sym typeface="+mn-ea"/>
              </a:rPr>
              <a:t>The Kernel PCA Trick</a:t>
            </a:r>
            <a:endParaRPr lang="en-US" altLang="en-GB" sz="2500">
              <a:solidFill>
                <a:srgbClr val="B7B7B7"/>
              </a:solidFill>
              <a:sym typeface="+mn-ea"/>
            </a:endParaRPr>
          </a:p>
        </p:txBody>
      </p:sp>
      <p:sp>
        <p:nvSpPr>
          <p:cNvPr id="1" name="文本框 0"/>
          <p:cNvSpPr txBox="1"/>
          <p:nvPr/>
        </p:nvSpPr>
        <p:spPr>
          <a:xfrm>
            <a:off x="775335" y="1143000"/>
            <a:ext cx="6362700" cy="583565"/>
          </a:xfrm>
          <a:prstGeom prst="rect">
            <a:avLst/>
          </a:prstGeom>
          <a:noFill/>
        </p:spPr>
        <p:txBody>
          <a:bodyPr wrap="square" rtlCol="0" anchor="t">
            <a:spAutoFit/>
          </a:bodyPr>
          <a:p>
            <a:r>
              <a:rPr lang="zh-CN" altLang="en-US" sz="1600"/>
              <a:t>Now, let us denote the SVD of </a:t>
            </a:r>
            <a:r>
              <a:rPr lang="zh-CN" altLang="en-US" sz="1600" b="1" i="1"/>
              <a:t>X</a:t>
            </a:r>
            <a:r>
              <a:rPr lang="zh-CN" altLang="en-US" sz="1600"/>
              <a:t> as </a:t>
            </a:r>
            <a:r>
              <a:rPr lang="zh-CN" altLang="en-US" sz="1600" b="1" i="1"/>
              <a:t>X</a:t>
            </a:r>
            <a:r>
              <a:rPr lang="zh-CN" altLang="en-US" sz="1600"/>
              <a:t> = </a:t>
            </a:r>
            <a:r>
              <a:rPr lang="zh-CN" altLang="en-US" sz="1600" b="1" i="1"/>
              <a:t>UΣV</a:t>
            </a:r>
            <a:r>
              <a:rPr lang="zh-CN" altLang="en-US" sz="1600" baseline="30000"/>
              <a:t>T</a:t>
            </a:r>
            <a:r>
              <a:rPr lang="zh-CN" altLang="en-US" sz="1600"/>
              <a:t> . The kernel matrix is expressed as </a:t>
            </a:r>
            <a:r>
              <a:rPr lang="zh-CN" altLang="en-US" sz="1600" b="1" i="1"/>
              <a:t>K</a:t>
            </a:r>
            <a:r>
              <a:rPr lang="zh-CN" altLang="en-US" sz="1600"/>
              <a:t> = </a:t>
            </a:r>
            <a:r>
              <a:rPr lang="zh-CN" altLang="en-US" sz="1600" b="1" i="1"/>
              <a:t>VΣ</a:t>
            </a:r>
            <a:r>
              <a:rPr lang="zh-CN" altLang="en-US" sz="1600" baseline="30000"/>
              <a:t>2</a:t>
            </a:r>
            <a:r>
              <a:rPr lang="zh-CN" altLang="en-US" sz="1600" b="1" i="1"/>
              <a:t>V</a:t>
            </a:r>
            <a:r>
              <a:rPr lang="zh-CN" altLang="en-US" sz="1600" baseline="30000"/>
              <a:t>T</a:t>
            </a:r>
            <a:r>
              <a:rPr lang="zh-CN" altLang="en-US" sz="1600"/>
              <a:t> , and we have</a:t>
            </a:r>
            <a:endParaRPr lang="zh-CN" altLang="en-US" sz="1600"/>
          </a:p>
        </p:txBody>
      </p:sp>
      <p:pic>
        <p:nvPicPr>
          <p:cNvPr id="2" name="图片 1"/>
          <p:cNvPicPr>
            <a:picLocks noChangeAspect="1"/>
          </p:cNvPicPr>
          <p:nvPr/>
        </p:nvPicPr>
        <p:blipFill>
          <a:blip r:embed="rId1"/>
          <a:stretch>
            <a:fillRect/>
          </a:stretch>
        </p:blipFill>
        <p:spPr>
          <a:xfrm>
            <a:off x="1664335" y="1779270"/>
            <a:ext cx="4170680" cy="866775"/>
          </a:xfrm>
          <a:prstGeom prst="rect">
            <a:avLst/>
          </a:prstGeom>
        </p:spPr>
      </p:pic>
      <p:sp>
        <p:nvSpPr>
          <p:cNvPr id="5" name="文本框 4"/>
          <p:cNvSpPr txBox="1"/>
          <p:nvPr/>
        </p:nvSpPr>
        <p:spPr>
          <a:xfrm>
            <a:off x="807720" y="2908300"/>
            <a:ext cx="7903210" cy="337185"/>
          </a:xfrm>
          <a:prstGeom prst="rect">
            <a:avLst/>
          </a:prstGeom>
          <a:noFill/>
        </p:spPr>
        <p:txBody>
          <a:bodyPr wrap="square" rtlCol="0" anchor="t">
            <a:spAutoFit/>
          </a:bodyPr>
          <a:p>
            <a:r>
              <a:rPr lang="zh-CN" altLang="en-US" sz="1600"/>
              <a:t>where </a:t>
            </a:r>
            <a:r>
              <a:rPr lang="zh-CN" altLang="en-US" sz="1600" b="1" i="1"/>
              <a:t>A</a:t>
            </a:r>
            <a:r>
              <a:rPr lang="en-US" altLang="zh-CN" sz="1600" b="1" i="1" baseline="30000"/>
              <a:t>'</a:t>
            </a:r>
            <a:r>
              <a:rPr lang="zh-CN" altLang="en-US" sz="1600" b="1" i="1" baseline="30000"/>
              <a:t> </a:t>
            </a:r>
            <a:r>
              <a:rPr lang="zh-CN" altLang="en-US" sz="1600"/>
              <a:t>=</a:t>
            </a:r>
            <a:r>
              <a:rPr lang="zh-CN" altLang="en-US" sz="1600" b="1" i="1"/>
              <a:t>ΣV</a:t>
            </a:r>
            <a:r>
              <a:rPr lang="zh-CN" altLang="en-US" sz="1600" baseline="30000"/>
              <a:t>T</a:t>
            </a:r>
            <a:r>
              <a:rPr lang="zh-CN" altLang="en-US" sz="1600" b="1" i="1"/>
              <a:t>SVΣ</a:t>
            </a:r>
            <a:r>
              <a:rPr lang="zh-CN" altLang="en-US" sz="1600"/>
              <a:t>. Thus we can equivalently write the optimization in terms of </a:t>
            </a:r>
            <a:r>
              <a:rPr lang="zh-CN" altLang="en-US" sz="1600" b="1" i="1"/>
              <a:t>A</a:t>
            </a:r>
            <a:r>
              <a:rPr lang="en-US" altLang="zh-CN" sz="1600" b="1" i="1"/>
              <a:t>'</a:t>
            </a:r>
            <a:r>
              <a:rPr lang="zh-CN" altLang="en-US" sz="1600" b="1" i="1"/>
              <a:t> </a:t>
            </a:r>
            <a:r>
              <a:rPr lang="zh-CN" altLang="en-US" sz="1600"/>
              <a:t>:</a:t>
            </a:r>
            <a:endParaRPr lang="zh-CN" altLang="en-US" sz="1600"/>
          </a:p>
        </p:txBody>
      </p:sp>
      <p:pic>
        <p:nvPicPr>
          <p:cNvPr id="8" name="图片 7"/>
          <p:cNvPicPr>
            <a:picLocks noChangeAspect="1"/>
          </p:cNvPicPr>
          <p:nvPr/>
        </p:nvPicPr>
        <p:blipFill>
          <a:blip r:embed="rId2"/>
          <a:stretch>
            <a:fillRect/>
          </a:stretch>
        </p:blipFill>
        <p:spPr>
          <a:xfrm>
            <a:off x="846455" y="3362960"/>
            <a:ext cx="2233930" cy="337185"/>
          </a:xfrm>
          <a:prstGeom prst="rect">
            <a:avLst/>
          </a:prstGeom>
        </p:spPr>
      </p:pic>
      <p:sp>
        <p:nvSpPr>
          <p:cNvPr id="9" name="文本框 8"/>
          <p:cNvSpPr txBox="1"/>
          <p:nvPr/>
        </p:nvSpPr>
        <p:spPr>
          <a:xfrm>
            <a:off x="775335" y="3994785"/>
            <a:ext cx="8120380" cy="337185"/>
          </a:xfrm>
          <a:prstGeom prst="rect">
            <a:avLst/>
          </a:prstGeom>
          <a:noFill/>
        </p:spPr>
        <p:txBody>
          <a:bodyPr wrap="square" rtlCol="0" anchor="t">
            <a:spAutoFit/>
          </a:bodyPr>
          <a:p>
            <a:r>
              <a:rPr lang="zh-CN" altLang="en-US" sz="1600"/>
              <a:t>We also note that, if </a:t>
            </a:r>
            <a:r>
              <a:rPr lang="zh-CN" altLang="en-US" sz="1600" b="1" i="1"/>
              <a:t>A</a:t>
            </a:r>
            <a:r>
              <a:rPr lang="zh-CN" altLang="en-US" sz="1600"/>
              <a:t> is the optimal solution to the linear metric learning problem, </a:t>
            </a:r>
            <a:r>
              <a:rPr lang="en-US" altLang="zh-CN" sz="1600"/>
              <a:t>t</a:t>
            </a:r>
            <a:r>
              <a:rPr lang="zh-CN" altLang="en-US" sz="1600"/>
              <a:t>hen</a:t>
            </a:r>
            <a:endParaRPr lang="zh-CN" altLang="en-US" sz="1600"/>
          </a:p>
        </p:txBody>
      </p:sp>
      <p:pic>
        <p:nvPicPr>
          <p:cNvPr id="10" name="图片 9"/>
          <p:cNvPicPr>
            <a:picLocks noChangeAspect="1"/>
          </p:cNvPicPr>
          <p:nvPr/>
        </p:nvPicPr>
        <p:blipFill>
          <a:blip r:embed="rId3"/>
          <a:stretch>
            <a:fillRect/>
          </a:stretch>
        </p:blipFill>
        <p:spPr>
          <a:xfrm>
            <a:off x="1787525" y="4403725"/>
            <a:ext cx="3636645" cy="4127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52" name="Google Shape;152;p28"/>
          <p:cNvSpPr txBox="1"/>
          <p:nvPr>
            <p:ph type="title"/>
          </p:nvPr>
        </p:nvSpPr>
        <p:spPr>
          <a:xfrm>
            <a:off x="311700" y="341520"/>
            <a:ext cx="8520600" cy="572700"/>
          </a:xfrm>
          <a:prstGeom prst="rect">
            <a:avLst/>
          </a:prstGeom>
        </p:spPr>
        <p:txBody>
          <a:bodyPr spcFirstLastPara="1" wrap="square" lIns="68575" tIns="68575" rIns="68575" bIns="68575" anchor="ctr" anchorCtr="0">
            <a:noAutofit/>
          </a:bodyPr>
          <a:lstStyle/>
          <a:p>
            <a:pPr marL="0" lvl="0" indent="0" algn="l" rtl="0">
              <a:lnSpc>
                <a:spcPct val="100000"/>
              </a:lnSpc>
              <a:spcBef>
                <a:spcPts val="0"/>
              </a:spcBef>
              <a:spcAft>
                <a:spcPts val="0"/>
              </a:spcAft>
              <a:buClr>
                <a:srgbClr val="B7B7B7"/>
              </a:buClr>
              <a:buSzPts val="2100"/>
              <a:buFont typeface="Arial" panose="020B0604020202020204"/>
              <a:buNone/>
            </a:pPr>
            <a:r>
              <a:rPr lang="en-US" altLang="en-GB" sz="2500">
                <a:solidFill>
                  <a:srgbClr val="B7B7B7"/>
                </a:solidFill>
                <a:sym typeface="+mn-ea"/>
              </a:rPr>
              <a:t>The Kernel PCA Trick</a:t>
            </a:r>
            <a:endParaRPr lang="en-US" altLang="en-GB" sz="2500">
              <a:solidFill>
                <a:srgbClr val="B7B7B7"/>
              </a:solidFill>
              <a:sym typeface="+mn-ea"/>
            </a:endParaRPr>
          </a:p>
        </p:txBody>
      </p:sp>
      <p:sp>
        <p:nvSpPr>
          <p:cNvPr id="3" name="文本框 2"/>
          <p:cNvSpPr txBox="1"/>
          <p:nvPr/>
        </p:nvSpPr>
        <p:spPr>
          <a:xfrm>
            <a:off x="775335" y="1153160"/>
            <a:ext cx="7592695" cy="829945"/>
          </a:xfrm>
          <a:prstGeom prst="rect">
            <a:avLst/>
          </a:prstGeom>
          <a:noFill/>
        </p:spPr>
        <p:txBody>
          <a:bodyPr wrap="square" rtlCol="0" anchor="t">
            <a:spAutoFit/>
          </a:bodyPr>
          <a:p>
            <a:r>
              <a:rPr lang="zh-CN" altLang="en-US" sz="1600"/>
              <a:t>Putting these two observations together, we can equivalently run the metric learning problem on </a:t>
            </a:r>
            <a:r>
              <a:rPr lang="zh-CN" altLang="en-US" sz="1600" b="1" i="1"/>
              <a:t>X</a:t>
            </a:r>
            <a:r>
              <a:rPr lang="en-US" altLang="zh-CN" sz="1600" b="1" i="1"/>
              <a:t>'</a:t>
            </a:r>
            <a:r>
              <a:rPr lang="zh-CN" altLang="en-US" sz="1600"/>
              <a:t> = </a:t>
            </a:r>
            <a:r>
              <a:rPr lang="zh-CN" altLang="en-US" sz="1600" b="1" i="1"/>
              <a:t>U</a:t>
            </a:r>
            <a:r>
              <a:rPr lang="zh-CN" altLang="en-US" sz="1600" baseline="30000"/>
              <a:t>T</a:t>
            </a:r>
            <a:r>
              <a:rPr lang="zh-CN" altLang="en-US" sz="1600" b="1" i="1"/>
              <a:t>X</a:t>
            </a:r>
            <a:r>
              <a:rPr lang="zh-CN" altLang="en-US" sz="1600"/>
              <a:t> to produce a matrix </a:t>
            </a:r>
            <a:r>
              <a:rPr lang="zh-CN" altLang="en-US" sz="1600" b="1" i="1"/>
              <a:t>A</a:t>
            </a:r>
            <a:r>
              <a:rPr lang="en-US" altLang="zh-CN" sz="1600" b="1" i="1" baseline="30000"/>
              <a:t>'</a:t>
            </a:r>
            <a:r>
              <a:rPr lang="zh-CN" altLang="en-US" sz="1600"/>
              <a:t>. Then, the learned distances are computed via learned inner products</a:t>
            </a:r>
            <a:endParaRPr lang="zh-CN" altLang="en-US" sz="1600"/>
          </a:p>
        </p:txBody>
      </p:sp>
      <p:pic>
        <p:nvPicPr>
          <p:cNvPr id="4" name="图片 3"/>
          <p:cNvPicPr>
            <a:picLocks noChangeAspect="1"/>
          </p:cNvPicPr>
          <p:nvPr/>
        </p:nvPicPr>
        <p:blipFill>
          <a:blip r:embed="rId1"/>
          <a:stretch>
            <a:fillRect/>
          </a:stretch>
        </p:blipFill>
        <p:spPr>
          <a:xfrm>
            <a:off x="4565650" y="1629410"/>
            <a:ext cx="758825" cy="353695"/>
          </a:xfrm>
          <a:prstGeom prst="rect">
            <a:avLst/>
          </a:prstGeom>
        </p:spPr>
      </p:pic>
      <p:sp>
        <p:nvSpPr>
          <p:cNvPr id="6" name="文本框 5"/>
          <p:cNvSpPr txBox="1"/>
          <p:nvPr/>
        </p:nvSpPr>
        <p:spPr>
          <a:xfrm>
            <a:off x="775335" y="2138045"/>
            <a:ext cx="7059295" cy="583565"/>
          </a:xfrm>
          <a:prstGeom prst="rect">
            <a:avLst/>
          </a:prstGeom>
          <a:noFill/>
        </p:spPr>
        <p:txBody>
          <a:bodyPr wrap="square" rtlCol="0" anchor="t">
            <a:spAutoFit/>
          </a:bodyPr>
          <a:p>
            <a:r>
              <a:rPr lang="en-US" altLang="zh-CN" sz="1600"/>
              <a:t>T</a:t>
            </a:r>
            <a:r>
              <a:rPr lang="zh-CN" altLang="en-US" sz="1600"/>
              <a:t>he data </a:t>
            </a:r>
            <a:r>
              <a:rPr lang="zh-CN" altLang="en-US" sz="1600" b="1" i="1"/>
              <a:t>X</a:t>
            </a:r>
            <a:r>
              <a:rPr lang="en-US" altLang="zh-CN" sz="1600"/>
              <a:t>'</a:t>
            </a:r>
            <a:r>
              <a:rPr lang="zh-CN" altLang="en-US" sz="1600"/>
              <a:t> is simply the original data projected onto the eigenvectors of the covariance matrix</a:t>
            </a:r>
            <a:r>
              <a:rPr lang="en-US" altLang="zh-CN" sz="1600"/>
              <a:t>.</a:t>
            </a:r>
            <a:endParaRPr lang="en-US" altLang="zh-CN" sz="1600"/>
          </a:p>
        </p:txBody>
      </p:sp>
      <p:sp>
        <p:nvSpPr>
          <p:cNvPr id="7" name="文本框 6"/>
          <p:cNvSpPr txBox="1"/>
          <p:nvPr/>
        </p:nvSpPr>
        <p:spPr>
          <a:xfrm>
            <a:off x="775335" y="2967355"/>
            <a:ext cx="7521575" cy="583565"/>
          </a:xfrm>
          <a:prstGeom prst="rect">
            <a:avLst/>
          </a:prstGeom>
          <a:noFill/>
        </p:spPr>
        <p:txBody>
          <a:bodyPr wrap="square" rtlCol="0" anchor="t">
            <a:spAutoFit/>
          </a:bodyPr>
          <a:p>
            <a:r>
              <a:rPr lang="zh-CN" altLang="en-US" sz="1600"/>
              <a:t>Given original data </a:t>
            </a:r>
            <a:r>
              <a:rPr lang="zh-CN" altLang="en-US" sz="1600" b="1" i="1"/>
              <a:t>X</a:t>
            </a:r>
            <a:r>
              <a:rPr lang="zh-CN" altLang="en-US" sz="1600"/>
              <a:t>, compute </a:t>
            </a:r>
            <a:r>
              <a:rPr lang="zh-CN" altLang="en-US" sz="1600" b="1" i="1"/>
              <a:t>X</a:t>
            </a:r>
            <a:r>
              <a:rPr lang="en-US" altLang="zh-CN" sz="1600" b="1" i="1"/>
              <a:t>'</a:t>
            </a:r>
            <a:r>
              <a:rPr lang="zh-CN" altLang="en-US" sz="1600"/>
              <a:t> by projecting onto the eigenvectors of the covariance with non-zero eigenvalues (via the approach used by kernel PCA).</a:t>
            </a:r>
            <a:endParaRPr lang="zh-CN" altLang="en-US" sz="1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52" name="Google Shape;152;p28"/>
          <p:cNvSpPr txBox="1"/>
          <p:nvPr>
            <p:ph type="title"/>
          </p:nvPr>
        </p:nvSpPr>
        <p:spPr>
          <a:xfrm>
            <a:off x="311700" y="341520"/>
            <a:ext cx="8520600" cy="572700"/>
          </a:xfrm>
          <a:prstGeom prst="rect">
            <a:avLst/>
          </a:prstGeom>
        </p:spPr>
        <p:txBody>
          <a:bodyPr spcFirstLastPara="1" wrap="square" lIns="68575" tIns="68575" rIns="68575" bIns="68575" anchor="ctr" anchorCtr="0">
            <a:noAutofit/>
          </a:bodyPr>
          <a:lstStyle/>
          <a:p>
            <a:pPr marL="0" lvl="0" indent="0" algn="l" rtl="0">
              <a:lnSpc>
                <a:spcPct val="100000"/>
              </a:lnSpc>
              <a:spcBef>
                <a:spcPts val="0"/>
              </a:spcBef>
              <a:spcAft>
                <a:spcPts val="0"/>
              </a:spcAft>
              <a:buClr>
                <a:srgbClr val="B7B7B7"/>
              </a:buClr>
              <a:buSzPts val="2100"/>
              <a:buFont typeface="Arial" panose="020B0604020202020204"/>
              <a:buNone/>
            </a:pPr>
            <a:r>
              <a:rPr lang="en-US" altLang="en-GB" sz="2500">
                <a:solidFill>
                  <a:srgbClr val="B7B7B7"/>
                </a:solidFill>
                <a:sym typeface="+mn-ea"/>
              </a:rPr>
              <a:t>Other Nonlinear Methods</a:t>
            </a:r>
            <a:endParaRPr lang="en-US" altLang="en-GB" sz="2500">
              <a:solidFill>
                <a:srgbClr val="B7B7B7"/>
              </a:solidFill>
              <a:sym typeface="+mn-ea"/>
            </a:endParaRPr>
          </a:p>
        </p:txBody>
      </p:sp>
      <p:sp>
        <p:nvSpPr>
          <p:cNvPr id="1" name="文本框 0"/>
          <p:cNvSpPr txBox="1"/>
          <p:nvPr/>
        </p:nvSpPr>
        <p:spPr>
          <a:xfrm>
            <a:off x="791210" y="1079500"/>
            <a:ext cx="5601335" cy="337185"/>
          </a:xfrm>
          <a:prstGeom prst="rect">
            <a:avLst/>
          </a:prstGeom>
          <a:noFill/>
        </p:spPr>
        <p:txBody>
          <a:bodyPr wrap="square" rtlCol="0" anchor="t">
            <a:spAutoFit/>
          </a:bodyPr>
          <a:p>
            <a:r>
              <a:rPr lang="zh-CN" altLang="en-US" sz="1600" b="1"/>
              <a:t>Non-Mahalanobis Local Distance Functions</a:t>
            </a:r>
            <a:endParaRPr lang="zh-CN" altLang="en-US" sz="1600" b="1"/>
          </a:p>
        </p:txBody>
      </p:sp>
      <p:sp>
        <p:nvSpPr>
          <p:cNvPr id="2" name="文本框 1"/>
          <p:cNvSpPr txBox="1"/>
          <p:nvPr/>
        </p:nvSpPr>
        <p:spPr>
          <a:xfrm>
            <a:off x="791210" y="1456055"/>
            <a:ext cx="7338060" cy="829945"/>
          </a:xfrm>
          <a:prstGeom prst="rect">
            <a:avLst/>
          </a:prstGeom>
          <a:noFill/>
        </p:spPr>
        <p:txBody>
          <a:bodyPr wrap="square" rtlCol="0" anchor="t">
            <a:spAutoFit/>
          </a:bodyPr>
          <a:p>
            <a:r>
              <a:rPr lang="zh-CN" altLang="en-US" sz="1600"/>
              <a:t>A major drawback to global Mahalanobis metric learning is that one learns a single transformation to be applied across the entire space globally. they</a:t>
            </a:r>
            <a:endParaRPr lang="zh-CN" altLang="en-US" sz="1600"/>
          </a:p>
          <a:p>
            <a:r>
              <a:rPr lang="zh-CN" altLang="en-US" sz="1600"/>
              <a:t>propose to learn a distance per training point.</a:t>
            </a:r>
            <a:endParaRPr lang="zh-CN" altLang="en-US" sz="1600"/>
          </a:p>
        </p:txBody>
      </p:sp>
      <p:sp>
        <p:nvSpPr>
          <p:cNvPr id="5" name="文本框 4"/>
          <p:cNvSpPr txBox="1"/>
          <p:nvPr/>
        </p:nvSpPr>
        <p:spPr>
          <a:xfrm>
            <a:off x="791210" y="2376170"/>
            <a:ext cx="5382895" cy="337185"/>
          </a:xfrm>
          <a:prstGeom prst="rect">
            <a:avLst/>
          </a:prstGeom>
          <a:noFill/>
        </p:spPr>
        <p:txBody>
          <a:bodyPr wrap="square" rtlCol="0" anchor="t">
            <a:spAutoFit/>
          </a:bodyPr>
          <a:p>
            <a:r>
              <a:rPr lang="zh-CN" altLang="en-US" sz="1600" b="1"/>
              <a:t>Mahalanobis Local Distance Functions</a:t>
            </a:r>
            <a:endParaRPr lang="zh-CN" altLang="en-US" sz="1600" b="1"/>
          </a:p>
        </p:txBody>
      </p:sp>
      <p:sp>
        <p:nvSpPr>
          <p:cNvPr id="8" name="文本框 7"/>
          <p:cNvSpPr txBox="1"/>
          <p:nvPr/>
        </p:nvSpPr>
        <p:spPr>
          <a:xfrm>
            <a:off x="791210" y="2802255"/>
            <a:ext cx="5023485" cy="337185"/>
          </a:xfrm>
          <a:prstGeom prst="rect">
            <a:avLst/>
          </a:prstGeom>
          <a:noFill/>
        </p:spPr>
        <p:txBody>
          <a:bodyPr wrap="square" rtlCol="0" anchor="t">
            <a:spAutoFit/>
          </a:bodyPr>
          <a:p>
            <a:r>
              <a:rPr lang="zh-CN" altLang="en-US" sz="1600"/>
              <a:t>The idea is to learn a Mahalanobis matrix per class.</a:t>
            </a:r>
            <a:endParaRPr lang="zh-CN" altLang="en-US" sz="1600"/>
          </a:p>
        </p:txBody>
      </p:sp>
      <p:sp>
        <p:nvSpPr>
          <p:cNvPr id="9" name="文本框 8"/>
          <p:cNvSpPr txBox="1"/>
          <p:nvPr/>
        </p:nvSpPr>
        <p:spPr>
          <a:xfrm>
            <a:off x="791210" y="3258185"/>
            <a:ext cx="5083175" cy="337185"/>
          </a:xfrm>
          <a:prstGeom prst="rect">
            <a:avLst/>
          </a:prstGeom>
          <a:noFill/>
        </p:spPr>
        <p:txBody>
          <a:bodyPr wrap="square" rtlCol="0" anchor="t">
            <a:spAutoFit/>
          </a:bodyPr>
          <a:p>
            <a:r>
              <a:rPr lang="zh-CN" altLang="en-US" sz="1600" b="1"/>
              <a:t>Metric Learning with Neural Networks</a:t>
            </a:r>
            <a:endParaRPr lang="zh-CN" altLang="en-US" sz="1600" b="1"/>
          </a:p>
        </p:txBody>
      </p:sp>
      <p:sp>
        <p:nvSpPr>
          <p:cNvPr id="10" name="文本框 9"/>
          <p:cNvSpPr txBox="1"/>
          <p:nvPr/>
        </p:nvSpPr>
        <p:spPr>
          <a:xfrm>
            <a:off x="791845" y="3698240"/>
            <a:ext cx="7794625" cy="583565"/>
          </a:xfrm>
          <a:prstGeom prst="rect">
            <a:avLst/>
          </a:prstGeom>
          <a:noFill/>
        </p:spPr>
        <p:txBody>
          <a:bodyPr wrap="square" rtlCol="0" anchor="t">
            <a:spAutoFit/>
          </a:bodyPr>
          <a:p>
            <a:r>
              <a:rPr lang="zh-CN" altLang="en-US" sz="1600"/>
              <a:t>These networks are multi-layer, nonlinear systems, and produce a mapping from the input space to some nonlinear transformed space</a:t>
            </a:r>
            <a:r>
              <a:rPr lang="en-US" altLang="zh-CN" sz="1600"/>
              <a:t>.</a:t>
            </a:r>
            <a:endParaRPr lang="en-US" altLang="zh-CN" sz="16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52" name="Google Shape;152;p28"/>
          <p:cNvSpPr txBox="1"/>
          <p:nvPr>
            <p:ph type="title"/>
          </p:nvPr>
        </p:nvSpPr>
        <p:spPr>
          <a:xfrm>
            <a:off x="314240" y="177690"/>
            <a:ext cx="8520600" cy="572700"/>
          </a:xfrm>
          <a:prstGeom prst="rect">
            <a:avLst/>
          </a:prstGeom>
        </p:spPr>
        <p:txBody>
          <a:bodyPr spcFirstLastPara="1" wrap="square" lIns="68575" tIns="68575" rIns="68575" bIns="68575" anchor="ctr" anchorCtr="0">
            <a:noAutofit/>
          </a:bodyPr>
          <a:lstStyle/>
          <a:p>
            <a:pPr marL="0" lvl="0" indent="0" algn="l" rtl="0">
              <a:lnSpc>
                <a:spcPct val="100000"/>
              </a:lnSpc>
              <a:spcBef>
                <a:spcPts val="0"/>
              </a:spcBef>
              <a:spcAft>
                <a:spcPts val="0"/>
              </a:spcAft>
              <a:buClr>
                <a:srgbClr val="B7B7B7"/>
              </a:buClr>
              <a:buSzPts val="2100"/>
              <a:buFont typeface="Arial" panose="020B0604020202020204"/>
              <a:buNone/>
            </a:pPr>
            <a:r>
              <a:rPr lang="en-US" altLang="en-GB" sz="2500">
                <a:solidFill>
                  <a:srgbClr val="B7B7B7"/>
                </a:solidFill>
                <a:sym typeface="+mn-ea"/>
              </a:rPr>
              <a:t>Extensions</a:t>
            </a:r>
            <a:endParaRPr lang="en-US" altLang="en-GB" sz="2500">
              <a:solidFill>
                <a:srgbClr val="B7B7B7"/>
              </a:solidFill>
              <a:sym typeface="+mn-ea"/>
            </a:endParaRPr>
          </a:p>
        </p:txBody>
      </p:sp>
      <p:sp>
        <p:nvSpPr>
          <p:cNvPr id="4" name="文本框 3"/>
          <p:cNvSpPr txBox="1"/>
          <p:nvPr/>
        </p:nvSpPr>
        <p:spPr>
          <a:xfrm>
            <a:off x="748030" y="1195070"/>
            <a:ext cx="7653655" cy="583565"/>
          </a:xfrm>
          <a:prstGeom prst="rect">
            <a:avLst/>
          </a:prstGeom>
          <a:noFill/>
        </p:spPr>
        <p:txBody>
          <a:bodyPr wrap="square" rtlCol="0" anchor="t">
            <a:spAutoFit/>
          </a:bodyPr>
          <a:p>
            <a:r>
              <a:rPr lang="en-US" altLang="zh-CN" sz="1600"/>
              <a:t>T</a:t>
            </a:r>
            <a:r>
              <a:rPr lang="zh-CN" altLang="en-US" sz="1600"/>
              <a:t>he simple approach of applying metric learning for a nearest neighbor classification problem is not always the whole story. </a:t>
            </a:r>
            <a:endParaRPr lang="zh-CN" altLang="en-US" sz="1600"/>
          </a:p>
        </p:txBody>
      </p:sp>
      <p:sp>
        <p:nvSpPr>
          <p:cNvPr id="7" name="文本框 6"/>
          <p:cNvSpPr txBox="1"/>
          <p:nvPr/>
        </p:nvSpPr>
        <p:spPr>
          <a:xfrm>
            <a:off x="748030" y="2123440"/>
            <a:ext cx="5327650" cy="1168400"/>
          </a:xfrm>
          <a:prstGeom prst="rect">
            <a:avLst/>
          </a:prstGeom>
          <a:noFill/>
        </p:spPr>
        <p:txBody>
          <a:bodyPr wrap="square" rtlCol="0" anchor="t">
            <a:spAutoFit/>
          </a:bodyPr>
          <a:p>
            <a:r>
              <a:rPr lang="en-US" altLang="zh-CN"/>
              <a:t>1). </a:t>
            </a:r>
            <a:r>
              <a:rPr lang="zh-CN" altLang="en-US"/>
              <a:t>Metric Learning for Kernel Regression</a:t>
            </a:r>
            <a:endParaRPr lang="zh-CN" altLang="en-US"/>
          </a:p>
          <a:p>
            <a:r>
              <a:rPr lang="en-US" altLang="zh-CN"/>
              <a:t>2). </a:t>
            </a:r>
            <a:r>
              <a:rPr lang="zh-CN" altLang="en-US"/>
              <a:t>Metric Learning for Ranking</a:t>
            </a:r>
            <a:endParaRPr lang="zh-CN" altLang="en-US"/>
          </a:p>
          <a:p>
            <a:r>
              <a:rPr lang="en-US" altLang="zh-CN"/>
              <a:t>3). </a:t>
            </a:r>
            <a:r>
              <a:rPr lang="zh-CN" altLang="en-US"/>
              <a:t>Dimensionality Reduction and Data Visualization</a:t>
            </a:r>
            <a:endParaRPr lang="zh-CN" altLang="en-US"/>
          </a:p>
          <a:p>
            <a:r>
              <a:rPr lang="en-US" altLang="zh-CN"/>
              <a:t>4). </a:t>
            </a:r>
            <a:r>
              <a:rPr lang="zh-CN" altLang="en-US"/>
              <a:t>Database Indexing</a:t>
            </a:r>
            <a:endParaRPr lang="zh-CN" altLang="en-US"/>
          </a:p>
          <a:p>
            <a:r>
              <a:rPr lang="en-US" altLang="zh-CN"/>
              <a:t>5). </a:t>
            </a:r>
            <a:r>
              <a:rPr lang="zh-CN" altLang="en-US"/>
              <a:t>Domain Adaptation</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52" name="Google Shape;152;p28"/>
          <p:cNvSpPr txBox="1"/>
          <p:nvPr>
            <p:ph type="title"/>
          </p:nvPr>
        </p:nvSpPr>
        <p:spPr>
          <a:xfrm>
            <a:off x="314240" y="177690"/>
            <a:ext cx="8520600" cy="572700"/>
          </a:xfrm>
          <a:prstGeom prst="rect">
            <a:avLst/>
          </a:prstGeom>
        </p:spPr>
        <p:txBody>
          <a:bodyPr spcFirstLastPara="1" wrap="square" lIns="68575" tIns="68575" rIns="68575" bIns="68575" anchor="ctr" anchorCtr="0">
            <a:noAutofit/>
          </a:bodyPr>
          <a:lstStyle/>
          <a:p>
            <a:pPr marL="0" lvl="0" indent="0" algn="l" rtl="0">
              <a:lnSpc>
                <a:spcPct val="100000"/>
              </a:lnSpc>
              <a:spcBef>
                <a:spcPts val="0"/>
              </a:spcBef>
              <a:spcAft>
                <a:spcPts val="0"/>
              </a:spcAft>
              <a:buClr>
                <a:srgbClr val="B7B7B7"/>
              </a:buClr>
              <a:buSzPts val="2100"/>
              <a:buFont typeface="Arial" panose="020B0604020202020204"/>
              <a:buNone/>
            </a:pPr>
            <a:r>
              <a:rPr lang="en-US" altLang="en-GB" sz="2500">
                <a:solidFill>
                  <a:srgbClr val="B7B7B7"/>
                </a:solidFill>
                <a:sym typeface="+mn-ea"/>
              </a:rPr>
              <a:t>Application</a:t>
            </a:r>
            <a:endParaRPr lang="en-US" altLang="en-GB" sz="2500">
              <a:solidFill>
                <a:srgbClr val="B7B7B7"/>
              </a:solidFill>
              <a:sym typeface="+mn-ea"/>
            </a:endParaRPr>
          </a:p>
        </p:txBody>
      </p:sp>
      <p:sp>
        <p:nvSpPr>
          <p:cNvPr id="4" name="文本框 3"/>
          <p:cNvSpPr txBox="1"/>
          <p:nvPr/>
        </p:nvSpPr>
        <p:spPr>
          <a:xfrm>
            <a:off x="819150" y="1053465"/>
            <a:ext cx="7653655" cy="337185"/>
          </a:xfrm>
          <a:prstGeom prst="rect">
            <a:avLst/>
          </a:prstGeom>
          <a:noFill/>
        </p:spPr>
        <p:txBody>
          <a:bodyPr wrap="square" rtlCol="0" anchor="t">
            <a:spAutoFit/>
          </a:bodyPr>
          <a:p>
            <a:r>
              <a:rPr lang="en-US" sz="1600"/>
              <a:t>A</a:t>
            </a:r>
            <a:r>
              <a:rPr sz="1600"/>
              <a:t>pplications of metric learning </a:t>
            </a:r>
            <a:r>
              <a:rPr lang="en-US" sz="1600"/>
              <a:t>is</a:t>
            </a:r>
            <a:r>
              <a:rPr sz="1600"/>
              <a:t> employed in various domains.</a:t>
            </a:r>
            <a:endParaRPr sz="1600"/>
          </a:p>
        </p:txBody>
      </p:sp>
      <p:sp>
        <p:nvSpPr>
          <p:cNvPr id="12" name="文本框 11"/>
          <p:cNvSpPr txBox="1"/>
          <p:nvPr/>
        </p:nvSpPr>
        <p:spPr>
          <a:xfrm>
            <a:off x="819150" y="1737360"/>
            <a:ext cx="4331970" cy="1814830"/>
          </a:xfrm>
          <a:prstGeom prst="rect">
            <a:avLst/>
          </a:prstGeom>
          <a:noFill/>
        </p:spPr>
        <p:txBody>
          <a:bodyPr wrap="square" rtlCol="0" anchor="t">
            <a:spAutoFit/>
          </a:bodyPr>
          <a:p>
            <a:r>
              <a:rPr lang="en-US" altLang="zh-CN"/>
              <a:t>1). </a:t>
            </a:r>
            <a:r>
              <a:rPr lang="zh-CN" altLang="en-US"/>
              <a:t>Computer Vision</a:t>
            </a:r>
            <a:endParaRPr lang="zh-CN" altLang="en-US"/>
          </a:p>
          <a:p>
            <a:r>
              <a:rPr lang="en-US" altLang="zh-CN"/>
              <a:t>2). </a:t>
            </a:r>
            <a:r>
              <a:rPr lang="zh-CN" altLang="en-US"/>
              <a:t>Image Retrieval and Classification</a:t>
            </a:r>
            <a:endParaRPr lang="zh-CN" altLang="en-US"/>
          </a:p>
          <a:p>
            <a:r>
              <a:rPr lang="en-US" altLang="zh-CN"/>
              <a:t>3). </a:t>
            </a:r>
            <a:r>
              <a:rPr lang="zh-CN" altLang="en-US"/>
              <a:t>Face Recognition</a:t>
            </a:r>
            <a:endParaRPr lang="zh-CN" altLang="en-US"/>
          </a:p>
          <a:p>
            <a:r>
              <a:rPr lang="en-US" altLang="zh-CN"/>
              <a:t>4). </a:t>
            </a:r>
            <a:r>
              <a:rPr lang="zh-CN" altLang="en-US"/>
              <a:t>Human Activity Recognition and Pose Estimation</a:t>
            </a:r>
            <a:endParaRPr lang="zh-CN" altLang="en-US"/>
          </a:p>
          <a:p>
            <a:r>
              <a:rPr lang="en-US" altLang="zh-CN"/>
              <a:t>5). </a:t>
            </a:r>
            <a:r>
              <a:rPr lang="zh-CN" altLang="en-US"/>
              <a:t>Text Analysis</a:t>
            </a:r>
            <a:endParaRPr lang="zh-CN" altLang="en-US"/>
          </a:p>
          <a:p>
            <a:r>
              <a:rPr lang="en-US" altLang="zh-CN"/>
              <a:t>6). </a:t>
            </a:r>
            <a:r>
              <a:rPr lang="zh-CN" altLang="en-US"/>
              <a:t>Music Analysis</a:t>
            </a:r>
            <a:endParaRPr lang="zh-CN" altLang="en-US"/>
          </a:p>
          <a:p>
            <a:r>
              <a:rPr lang="en-US" altLang="zh-CN"/>
              <a:t>7). </a:t>
            </a:r>
            <a:r>
              <a:rPr lang="zh-CN" altLang="en-US"/>
              <a:t>Automated Program Debugging</a:t>
            </a:r>
            <a:endParaRPr lang="zh-CN" altLang="en-US"/>
          </a:p>
          <a:p>
            <a:r>
              <a:rPr lang="en-US" altLang="zh-CN"/>
              <a:t>8). </a:t>
            </a:r>
            <a:r>
              <a:rPr lang="zh-CN" altLang="en-US"/>
              <a:t>Microarray Data Analysis</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311700" y="296435"/>
            <a:ext cx="8520600" cy="572700"/>
          </a:xfrm>
          <a:prstGeom prst="rect">
            <a:avLst/>
          </a:prstGeom>
        </p:spPr>
        <p:txBody>
          <a:bodyPr spcFirstLastPara="1" wrap="square" lIns="68575" tIns="68575" rIns="68575" bIns="68575" anchor="t" anchorCtr="0">
            <a:noAutofit/>
          </a:bodyPr>
          <a:lstStyle/>
          <a:p>
            <a:pPr marL="0" lvl="0" indent="0" algn="l" rtl="0">
              <a:spcBef>
                <a:spcPts val="0"/>
              </a:spcBef>
              <a:spcAft>
                <a:spcPts val="0"/>
              </a:spcAft>
              <a:buClr>
                <a:srgbClr val="B7B7B7"/>
              </a:buClr>
              <a:buSzPts val="2100"/>
              <a:buFont typeface="Arial" panose="020B0604020202020204"/>
              <a:buNone/>
            </a:pPr>
            <a:r>
              <a:rPr lang="en-GB" sz="3000">
                <a:solidFill>
                  <a:srgbClr val="B7B7B7"/>
                </a:solidFill>
              </a:rPr>
              <a:t>Background</a:t>
            </a:r>
            <a:endParaRPr lang="en-GB" sz="3000">
              <a:solidFill>
                <a:srgbClr val="B7B7B7"/>
              </a:solidFill>
            </a:endParaRPr>
          </a:p>
        </p:txBody>
      </p:sp>
      <p:sp>
        <p:nvSpPr>
          <p:cNvPr id="1" name="文本框 0"/>
          <p:cNvSpPr txBox="1"/>
          <p:nvPr/>
        </p:nvSpPr>
        <p:spPr>
          <a:xfrm>
            <a:off x="720090" y="1007745"/>
            <a:ext cx="7448550" cy="1076325"/>
          </a:xfrm>
          <a:prstGeom prst="rect">
            <a:avLst/>
          </a:prstGeom>
          <a:noFill/>
        </p:spPr>
        <p:txBody>
          <a:bodyPr wrap="square" rtlCol="0" anchor="t">
            <a:spAutoFit/>
          </a:bodyPr>
          <a:p>
            <a:r>
              <a:rPr lang="zh-CN" altLang="en-US" sz="1600"/>
              <a:t>Consider the images </a:t>
            </a:r>
            <a:r>
              <a:rPr lang="en-US" altLang="zh-CN" sz="1600"/>
              <a:t>below</a:t>
            </a:r>
            <a:r>
              <a:rPr lang="zh-CN" altLang="en-US" sz="1600"/>
              <a:t>, and imagine a </a:t>
            </a:r>
            <a:r>
              <a:rPr lang="en-US" altLang="zh-CN" sz="1600"/>
              <a:t>situation </a:t>
            </a:r>
            <a:r>
              <a:rPr lang="zh-CN" altLang="en-US" sz="1600"/>
              <a:t>in which we must compute similarity or distances over pairs of images (for example, for clustering or nearest neighbor classification). A basic question that arises is precisely how to assess the similarity or distance between the pairs of images.</a:t>
            </a:r>
            <a:endParaRPr lang="zh-CN" altLang="en-US" sz="1600"/>
          </a:p>
        </p:txBody>
      </p:sp>
      <p:pic>
        <p:nvPicPr>
          <p:cNvPr id="3" name="图片 2"/>
          <p:cNvPicPr>
            <a:picLocks noChangeAspect="1"/>
          </p:cNvPicPr>
          <p:nvPr/>
        </p:nvPicPr>
        <p:blipFill>
          <a:blip r:embed="rId1"/>
          <a:stretch>
            <a:fillRect/>
          </a:stretch>
        </p:blipFill>
        <p:spPr>
          <a:xfrm>
            <a:off x="4768850" y="2223135"/>
            <a:ext cx="3089910" cy="2113280"/>
          </a:xfrm>
          <a:prstGeom prst="rect">
            <a:avLst/>
          </a:prstGeom>
        </p:spPr>
      </p:pic>
      <p:sp>
        <p:nvSpPr>
          <p:cNvPr id="4" name="文本框 3"/>
          <p:cNvSpPr txBox="1"/>
          <p:nvPr/>
        </p:nvSpPr>
        <p:spPr>
          <a:xfrm>
            <a:off x="4700270" y="4485640"/>
            <a:ext cx="3408045" cy="460375"/>
          </a:xfrm>
          <a:prstGeom prst="rect">
            <a:avLst/>
          </a:prstGeom>
          <a:noFill/>
        </p:spPr>
        <p:txBody>
          <a:bodyPr wrap="square" rtlCol="0" anchor="t">
            <a:spAutoFit/>
          </a:bodyPr>
          <a:p>
            <a:r>
              <a:rPr lang="zh-CN" altLang="en-US" sz="800"/>
              <a:t>Fig. 1.1 Example face data set. In one application, our notion of “distance” between faces may depend on the pose, whereas in another application it may depend on the identity.</a:t>
            </a:r>
            <a:endParaRPr lang="zh-CN" altLang="en-US" sz="800"/>
          </a:p>
        </p:txBody>
      </p:sp>
      <p:sp>
        <p:nvSpPr>
          <p:cNvPr id="5" name="文本框 4"/>
          <p:cNvSpPr txBox="1"/>
          <p:nvPr/>
        </p:nvSpPr>
        <p:spPr>
          <a:xfrm>
            <a:off x="720090" y="2812415"/>
            <a:ext cx="3789680" cy="583565"/>
          </a:xfrm>
          <a:prstGeom prst="rect">
            <a:avLst/>
          </a:prstGeom>
          <a:noFill/>
        </p:spPr>
        <p:txBody>
          <a:bodyPr wrap="square" rtlCol="0" anchor="t">
            <a:spAutoFit/>
          </a:bodyPr>
          <a:p>
            <a:r>
              <a:rPr lang="zh-CN" altLang="en-US" sz="1600"/>
              <a:t>A desirable </a:t>
            </a:r>
            <a:r>
              <a:rPr lang="en-US" altLang="zh-CN" sz="1600"/>
              <a:t>way</a:t>
            </a:r>
            <a:r>
              <a:rPr lang="zh-CN" altLang="en-US" sz="1600"/>
              <a:t> and the focus of this survey is to apply </a:t>
            </a:r>
            <a:r>
              <a:rPr lang="zh-CN" altLang="en-US" sz="1600">
                <a:solidFill>
                  <a:srgbClr val="FF0000"/>
                </a:solidFill>
              </a:rPr>
              <a:t>metric learning</a:t>
            </a:r>
            <a:endParaRPr lang="zh-CN" altLang="en-US" sz="1600">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 name="标题 0"/>
          <p:cNvSpPr/>
          <p:nvPr>
            <p:ph type="title"/>
          </p:nvPr>
        </p:nvSpPr>
        <p:spPr>
          <a:xfrm>
            <a:off x="2844800" y="1621155"/>
            <a:ext cx="3352165" cy="572770"/>
          </a:xfrm>
        </p:spPr>
        <p:txBody>
          <a:bodyPr>
            <a:scene3d>
              <a:camera prst="orthographicFront"/>
              <a:lightRig rig="threePt" dir="t"/>
            </a:scene3d>
          </a:bodyPr>
          <a:p>
            <a:r>
              <a:rPr lang="en-US" altLang="zh-CN" sz="4800" i="1">
                <a:ln w="22225">
                  <a:solidFill>
                    <a:schemeClr val="accent2"/>
                  </a:solidFill>
                  <a:prstDash val="solid"/>
                </a:ln>
                <a:solidFill>
                  <a:schemeClr val="accent2">
                    <a:lumMod val="40000"/>
                    <a:lumOff val="60000"/>
                  </a:schemeClr>
                </a:solidFill>
                <a:effectLst/>
              </a:rPr>
              <a:t>Thank you</a:t>
            </a:r>
            <a:endParaRPr lang="en-US" altLang="zh-CN" sz="4800" i="1">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481330" y="427990"/>
            <a:ext cx="8419465" cy="572770"/>
          </a:xfrm>
          <a:prstGeom prst="rect">
            <a:avLst/>
          </a:prstGeom>
        </p:spPr>
        <p:txBody>
          <a:bodyPr spcFirstLastPara="1" wrap="square" lIns="68575" tIns="68575" rIns="68575" bIns="68575" anchor="t" anchorCtr="0">
            <a:noAutofit/>
          </a:bodyPr>
          <a:lstStyle/>
          <a:p>
            <a:pPr marL="0" lvl="0" indent="0" algn="l" rtl="0">
              <a:spcBef>
                <a:spcPts val="0"/>
              </a:spcBef>
              <a:spcAft>
                <a:spcPts val="0"/>
              </a:spcAft>
              <a:buClr>
                <a:srgbClr val="B7B7B7"/>
              </a:buClr>
              <a:buSzPts val="2100"/>
              <a:buFont typeface="Arial" panose="020B0604020202020204"/>
              <a:buNone/>
            </a:pPr>
            <a:r>
              <a:rPr lang="en-US" sz="3000">
                <a:solidFill>
                  <a:srgbClr val="B7B7B7"/>
                </a:solidFill>
              </a:rPr>
              <a:t>M</a:t>
            </a:r>
            <a:r>
              <a:rPr sz="3000">
                <a:solidFill>
                  <a:srgbClr val="B7B7B7"/>
                </a:solidFill>
              </a:rPr>
              <a:t>etric learning</a:t>
            </a:r>
            <a:endParaRPr sz="3000">
              <a:solidFill>
                <a:srgbClr val="B7B7B7"/>
              </a:solidFill>
            </a:endParaRPr>
          </a:p>
        </p:txBody>
      </p:sp>
      <p:sp>
        <p:nvSpPr>
          <p:cNvPr id="2" name="文本框 1"/>
          <p:cNvSpPr txBox="1"/>
          <p:nvPr/>
        </p:nvSpPr>
        <p:spPr>
          <a:xfrm>
            <a:off x="842010" y="1236345"/>
            <a:ext cx="7187565" cy="337185"/>
          </a:xfrm>
          <a:prstGeom prst="rect">
            <a:avLst/>
          </a:prstGeom>
          <a:noFill/>
        </p:spPr>
        <p:txBody>
          <a:bodyPr wrap="square" rtlCol="0" anchor="t">
            <a:spAutoFit/>
          </a:bodyPr>
          <a:p>
            <a:r>
              <a:rPr lang="zh-CN" altLang="en-US" sz="1600"/>
              <a:t>A possible informal formulation of the metric learning problem</a:t>
            </a:r>
            <a:r>
              <a:rPr lang="en-US" altLang="zh-CN" sz="1600"/>
              <a:t>:</a:t>
            </a:r>
            <a:endParaRPr lang="en-US" altLang="zh-CN" sz="1600">
              <a:sym typeface="+mn-ea"/>
            </a:endParaRPr>
          </a:p>
        </p:txBody>
      </p:sp>
      <p:sp>
        <p:nvSpPr>
          <p:cNvPr id="7" name="文本框 6"/>
          <p:cNvSpPr txBox="1"/>
          <p:nvPr/>
        </p:nvSpPr>
        <p:spPr>
          <a:xfrm>
            <a:off x="842010" y="1932305"/>
            <a:ext cx="7432040" cy="1814830"/>
          </a:xfrm>
          <a:prstGeom prst="rect">
            <a:avLst/>
          </a:prstGeom>
          <a:noFill/>
        </p:spPr>
        <p:txBody>
          <a:bodyPr wrap="square" rtlCol="0" anchor="t">
            <a:spAutoFit/>
          </a:bodyPr>
          <a:p>
            <a:r>
              <a:rPr lang="en-US" altLang="zh-CN" sz="1600">
                <a:sym typeface="+mn-ea"/>
              </a:rPr>
              <a:t>1). G</a:t>
            </a:r>
            <a:r>
              <a:rPr lang="zh-CN" altLang="en-US" sz="1600">
                <a:sym typeface="+mn-ea"/>
              </a:rPr>
              <a:t>iven an input distance function d(x,y) between objects x and y</a:t>
            </a:r>
            <a:r>
              <a:rPr lang="en-US" altLang="zh-CN" sz="1600">
                <a:sym typeface="+mn-ea"/>
              </a:rPr>
              <a:t>.</a:t>
            </a:r>
            <a:endParaRPr lang="en-US" altLang="zh-CN" sz="1600">
              <a:sym typeface="+mn-ea"/>
            </a:endParaRPr>
          </a:p>
          <a:p>
            <a:r>
              <a:rPr lang="en-US" altLang="zh-CN" sz="800">
                <a:sym typeface="+mn-ea"/>
              </a:rPr>
              <a:t> </a:t>
            </a:r>
            <a:endParaRPr lang="en-US" altLang="zh-CN" sz="1600">
              <a:sym typeface="+mn-ea"/>
            </a:endParaRPr>
          </a:p>
          <a:p>
            <a:r>
              <a:rPr lang="en-US" altLang="zh-CN" sz="1600"/>
              <a:t>2). C</a:t>
            </a:r>
            <a:r>
              <a:rPr lang="zh-CN" altLang="en-US" sz="1600"/>
              <a:t>onstruct a new distance function </a:t>
            </a:r>
            <a:r>
              <a:rPr lang="en-US" altLang="zh-CN" sz="1600"/>
              <a:t>D</a:t>
            </a:r>
            <a:r>
              <a:rPr lang="zh-CN" altLang="en-US" sz="1600"/>
              <a:t>(x,y) which is “better” than the original distance function</a:t>
            </a:r>
            <a:r>
              <a:rPr lang="en-US" altLang="zh-CN" sz="1600"/>
              <a:t>.</a:t>
            </a:r>
            <a:endParaRPr lang="en-US" altLang="zh-CN" sz="1600"/>
          </a:p>
          <a:p>
            <a:r>
              <a:rPr lang="en-US" altLang="zh-CN" sz="800"/>
              <a:t> </a:t>
            </a:r>
            <a:endParaRPr lang="zh-CN" altLang="en-US" sz="1600"/>
          </a:p>
          <a:p>
            <a:r>
              <a:rPr lang="en-US" altLang="zh-CN" sz="1600"/>
              <a:t>3). This survey will focus, for the most part, on learning distance functions D(x,y) of the form d(f(x),f(y)) for some function f. W</a:t>
            </a:r>
            <a:r>
              <a:rPr lang="zh-CN" altLang="en-US" sz="1600"/>
              <a:t>e learn some mapping f and utilize the original distance function over the mapped data</a:t>
            </a:r>
            <a:r>
              <a:rPr lang="en-US" altLang="zh-CN" sz="1600"/>
              <a:t>.</a:t>
            </a:r>
            <a:endParaRPr lang="en-US" altLang="zh-CN"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323740"/>
            <a:ext cx="8520600" cy="572700"/>
          </a:xfrm>
          <a:prstGeom prst="rect">
            <a:avLst/>
          </a:prstGeom>
        </p:spPr>
        <p:txBody>
          <a:bodyPr spcFirstLastPara="1" wrap="square" lIns="68575" tIns="68575" rIns="68575" bIns="68575" anchor="ctr" anchorCtr="0">
            <a:noAutofit/>
          </a:bodyPr>
          <a:lstStyle/>
          <a:p>
            <a:pPr marL="0" lvl="0" indent="0" algn="l" rtl="0">
              <a:lnSpc>
                <a:spcPct val="100000"/>
              </a:lnSpc>
              <a:spcBef>
                <a:spcPts val="0"/>
              </a:spcBef>
              <a:spcAft>
                <a:spcPts val="0"/>
              </a:spcAft>
              <a:buClr>
                <a:srgbClr val="B7B7B7"/>
              </a:buClr>
              <a:buSzPts val="2100"/>
              <a:buFont typeface="Arial" panose="020B0604020202020204"/>
              <a:buNone/>
            </a:pPr>
            <a:r>
              <a:rPr lang="en-GB" sz="2500">
                <a:solidFill>
                  <a:srgbClr val="B7B7B7"/>
                </a:solidFill>
              </a:rPr>
              <a:t>Linar Models for Metric Learning</a:t>
            </a:r>
            <a:endParaRPr lang="en-GB" sz="2500">
              <a:solidFill>
                <a:srgbClr val="B7B7B7"/>
              </a:solidFill>
            </a:endParaRPr>
          </a:p>
        </p:txBody>
      </p:sp>
      <p:sp>
        <p:nvSpPr>
          <p:cNvPr id="1" name="文本框 0"/>
          <p:cNvSpPr txBox="1"/>
          <p:nvPr/>
        </p:nvSpPr>
        <p:spPr>
          <a:xfrm>
            <a:off x="461645" y="1031875"/>
            <a:ext cx="8416925" cy="1076325"/>
          </a:xfrm>
          <a:prstGeom prst="rect">
            <a:avLst/>
          </a:prstGeom>
          <a:noFill/>
        </p:spPr>
        <p:txBody>
          <a:bodyPr wrap="square" rtlCol="0" anchor="t">
            <a:spAutoFit/>
          </a:bodyPr>
          <a:p>
            <a:r>
              <a:rPr sz="1600"/>
              <a:t>Let us suppose that we have a set of data points in a Euclidean space x1, . . . ,xn. Let X = [x1, . . . ,xn] be the matrix of all the data points.</a:t>
            </a:r>
            <a:endParaRPr sz="1600"/>
          </a:p>
          <a:p>
            <a:endParaRPr sz="1600"/>
          </a:p>
          <a:p>
            <a:r>
              <a:rPr sz="1600"/>
              <a:t>The Mahalanobis distance is defined as the following:</a:t>
            </a:r>
            <a:endParaRPr sz="1600"/>
          </a:p>
        </p:txBody>
      </p:sp>
      <p:pic>
        <p:nvPicPr>
          <p:cNvPr id="3" name="图片 1"/>
          <p:cNvPicPr>
            <a:picLocks noChangeAspect="1"/>
          </p:cNvPicPr>
          <p:nvPr/>
        </p:nvPicPr>
        <p:blipFill>
          <a:blip r:embed="rId1"/>
          <a:stretch>
            <a:fillRect/>
          </a:stretch>
        </p:blipFill>
        <p:spPr>
          <a:xfrm>
            <a:off x="495935" y="2277110"/>
            <a:ext cx="3789680" cy="589280"/>
          </a:xfrm>
          <a:prstGeom prst="rect">
            <a:avLst/>
          </a:prstGeom>
          <a:noFill/>
          <a:ln w="9525">
            <a:noFill/>
          </a:ln>
        </p:spPr>
      </p:pic>
      <p:sp>
        <p:nvSpPr>
          <p:cNvPr id="4" name="文本框 3"/>
          <p:cNvSpPr txBox="1"/>
          <p:nvPr/>
        </p:nvSpPr>
        <p:spPr>
          <a:xfrm>
            <a:off x="461645" y="2995295"/>
            <a:ext cx="5348605" cy="337185"/>
          </a:xfrm>
          <a:prstGeom prst="rect">
            <a:avLst/>
          </a:prstGeom>
          <a:noFill/>
        </p:spPr>
        <p:txBody>
          <a:bodyPr wrap="square" rtlCol="0" anchor="t">
            <a:spAutoFit/>
          </a:bodyPr>
          <a:p>
            <a:r>
              <a:rPr lang="zh-CN" altLang="en-US" sz="1600"/>
              <a:t>Where Σ is the covariance matrix of the data</a:t>
            </a:r>
            <a:endParaRPr lang="zh-CN" altLang="en-US" sz="1600"/>
          </a:p>
        </p:txBody>
      </p:sp>
      <p:sp>
        <p:nvSpPr>
          <p:cNvPr id="6" name="文本框 5"/>
          <p:cNvSpPr txBox="1"/>
          <p:nvPr/>
        </p:nvSpPr>
        <p:spPr>
          <a:xfrm>
            <a:off x="495935" y="3519805"/>
            <a:ext cx="8152130" cy="583565"/>
          </a:xfrm>
          <a:prstGeom prst="rect">
            <a:avLst/>
          </a:prstGeom>
          <a:noFill/>
        </p:spPr>
        <p:txBody>
          <a:bodyPr wrap="square" rtlCol="0" anchor="t">
            <a:spAutoFit/>
          </a:bodyPr>
          <a:p>
            <a:r>
              <a:rPr lang="zh-CN" altLang="en-US" sz="1600"/>
              <a:t>In the metric learning literature, the term “Mahalanobis distance” is often used to denote any distance function of the form:</a:t>
            </a:r>
            <a:endParaRPr lang="zh-CN" altLang="en-US" sz="1600"/>
          </a:p>
        </p:txBody>
      </p:sp>
      <p:pic>
        <p:nvPicPr>
          <p:cNvPr id="7" name="图片 2"/>
          <p:cNvPicPr>
            <a:picLocks noChangeAspect="1"/>
          </p:cNvPicPr>
          <p:nvPr/>
        </p:nvPicPr>
        <p:blipFill>
          <a:blip r:embed="rId2"/>
          <a:stretch>
            <a:fillRect/>
          </a:stretch>
        </p:blipFill>
        <p:spPr>
          <a:xfrm>
            <a:off x="504190" y="4271645"/>
            <a:ext cx="3014345" cy="43942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52" name="Google Shape;152;p28"/>
          <p:cNvSpPr txBox="1"/>
          <p:nvPr>
            <p:ph type="title"/>
          </p:nvPr>
        </p:nvSpPr>
        <p:spPr>
          <a:xfrm>
            <a:off x="311700" y="243730"/>
            <a:ext cx="8520600" cy="572700"/>
          </a:xfrm>
          <a:prstGeom prst="rect">
            <a:avLst/>
          </a:prstGeom>
        </p:spPr>
        <p:txBody>
          <a:bodyPr spcFirstLastPara="1" wrap="square" lIns="68575" tIns="68575" rIns="68575" bIns="68575" anchor="ctr" anchorCtr="0">
            <a:noAutofit/>
          </a:bodyPr>
          <a:lstStyle/>
          <a:p>
            <a:pPr marL="0" lvl="0" indent="0" algn="l" rtl="0">
              <a:lnSpc>
                <a:spcPct val="100000"/>
              </a:lnSpc>
              <a:spcBef>
                <a:spcPts val="0"/>
              </a:spcBef>
              <a:spcAft>
                <a:spcPts val="0"/>
              </a:spcAft>
              <a:buClr>
                <a:srgbClr val="B7B7B7"/>
              </a:buClr>
              <a:buSzPts val="2100"/>
              <a:buFont typeface="Arial" panose="020B0604020202020204"/>
              <a:buNone/>
            </a:pPr>
            <a:r>
              <a:rPr lang="en-GB" sz="2500">
                <a:solidFill>
                  <a:srgbClr val="B7B7B7"/>
                </a:solidFill>
                <a:sym typeface="+mn-ea"/>
              </a:rPr>
              <a:t>Linar Models for Metric Learning</a:t>
            </a:r>
            <a:endParaRPr lang="en-GB" sz="2500">
              <a:solidFill>
                <a:srgbClr val="B7B7B7"/>
              </a:solidFill>
            </a:endParaRPr>
          </a:p>
        </p:txBody>
      </p:sp>
      <p:sp>
        <p:nvSpPr>
          <p:cNvPr id="4" name="文本框 3"/>
          <p:cNvSpPr txBox="1"/>
          <p:nvPr/>
        </p:nvSpPr>
        <p:spPr>
          <a:xfrm>
            <a:off x="652780" y="1054735"/>
            <a:ext cx="7294245" cy="583565"/>
          </a:xfrm>
          <a:prstGeom prst="rect">
            <a:avLst/>
          </a:prstGeom>
          <a:noFill/>
        </p:spPr>
        <p:txBody>
          <a:bodyPr wrap="square" rtlCol="0" anchor="t">
            <a:spAutoFit/>
          </a:bodyPr>
          <a:p>
            <a:r>
              <a:rPr lang="zh-CN" altLang="en-US" sz="1600"/>
              <a:t>In the case of global linear metric learning, the learned distance is the squared Euclidean distance after applying the transformation G globally.</a:t>
            </a:r>
            <a:endParaRPr lang="zh-CN" altLang="en-US" sz="1600"/>
          </a:p>
        </p:txBody>
      </p:sp>
      <p:pic>
        <p:nvPicPr>
          <p:cNvPr id="5" name="图片 3"/>
          <p:cNvPicPr>
            <a:picLocks noChangeAspect="1"/>
          </p:cNvPicPr>
          <p:nvPr/>
        </p:nvPicPr>
        <p:blipFill>
          <a:blip r:embed="rId1"/>
          <a:stretch>
            <a:fillRect/>
          </a:stretch>
        </p:blipFill>
        <p:spPr>
          <a:xfrm>
            <a:off x="997585" y="2179320"/>
            <a:ext cx="2347595" cy="290830"/>
          </a:xfrm>
          <a:prstGeom prst="rect">
            <a:avLst/>
          </a:prstGeom>
          <a:noFill/>
          <a:ln w="9525">
            <a:noFill/>
          </a:ln>
        </p:spPr>
      </p:pic>
      <p:sp>
        <p:nvSpPr>
          <p:cNvPr id="100" name="文本框 99"/>
          <p:cNvSpPr txBox="1"/>
          <p:nvPr/>
        </p:nvSpPr>
        <p:spPr>
          <a:xfrm>
            <a:off x="652780" y="2681605"/>
            <a:ext cx="7649845" cy="337185"/>
          </a:xfrm>
          <a:prstGeom prst="rect">
            <a:avLst/>
          </a:prstGeom>
          <a:noFill/>
          <a:ln w="9525">
            <a:noFill/>
          </a:ln>
        </p:spPr>
        <p:txBody>
          <a:bodyPr wrap="square">
            <a:spAutoFit/>
          </a:bodyPr>
          <a:p>
            <a:pPr marL="0" indent="0"/>
            <a:r>
              <a:rPr lang="en-US" sz="1600">
                <a:latin typeface="Arial" panose="020B0604020202020204" pitchFamily="34" charset="0"/>
                <a:ea typeface="SimSun" panose="02010600030101010101" pitchFamily="2" charset="-122"/>
                <a:cs typeface="Arial" panose="020B0604020202020204" pitchFamily="34" charset="0"/>
              </a:rPr>
              <a:t>Supervision based on the mapped Euclidean or squared Euclidean distance since</a:t>
            </a:r>
            <a:endParaRPr lang="zh-CN" altLang="en-US" sz="1600"/>
          </a:p>
        </p:txBody>
      </p:sp>
      <p:pic>
        <p:nvPicPr>
          <p:cNvPr id="6" name="图片 4"/>
          <p:cNvPicPr>
            <a:picLocks noChangeAspect="1"/>
          </p:cNvPicPr>
          <p:nvPr/>
        </p:nvPicPr>
        <p:blipFill>
          <a:blip r:embed="rId2"/>
          <a:stretch>
            <a:fillRect/>
          </a:stretch>
        </p:blipFill>
        <p:spPr>
          <a:xfrm>
            <a:off x="866140" y="3262630"/>
            <a:ext cx="4488815" cy="36258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52" name="Google Shape;152;p28"/>
          <p:cNvSpPr txBox="1"/>
          <p:nvPr>
            <p:ph type="title"/>
          </p:nvPr>
        </p:nvSpPr>
        <p:spPr>
          <a:xfrm>
            <a:off x="311700" y="243730"/>
            <a:ext cx="8520600" cy="572700"/>
          </a:xfrm>
          <a:prstGeom prst="rect">
            <a:avLst/>
          </a:prstGeom>
        </p:spPr>
        <p:txBody>
          <a:bodyPr spcFirstLastPara="1" wrap="square" lIns="68575" tIns="68575" rIns="68575" bIns="68575" anchor="ctr" anchorCtr="0">
            <a:noAutofit/>
          </a:bodyPr>
          <a:lstStyle/>
          <a:p>
            <a:pPr marL="0" lvl="0" indent="0" algn="l" rtl="0">
              <a:lnSpc>
                <a:spcPct val="100000"/>
              </a:lnSpc>
              <a:spcBef>
                <a:spcPts val="0"/>
              </a:spcBef>
              <a:spcAft>
                <a:spcPts val="0"/>
              </a:spcAft>
              <a:buClr>
                <a:srgbClr val="B7B7B7"/>
              </a:buClr>
              <a:buSzPts val="2100"/>
              <a:buFont typeface="Arial" panose="020B0604020202020204"/>
              <a:buNone/>
            </a:pPr>
            <a:r>
              <a:rPr lang="en-US" altLang="en-GB" sz="2500">
                <a:solidFill>
                  <a:srgbClr val="B7B7B7"/>
                </a:solidFill>
                <a:sym typeface="+mn-ea"/>
              </a:rPr>
              <a:t>Objective Function</a:t>
            </a:r>
            <a:endParaRPr lang="en-US" altLang="en-GB" sz="2500">
              <a:solidFill>
                <a:srgbClr val="B7B7B7"/>
              </a:solidFill>
            </a:endParaRPr>
          </a:p>
        </p:txBody>
      </p:sp>
      <p:sp>
        <p:nvSpPr>
          <p:cNvPr id="4" name="文本框 3"/>
          <p:cNvSpPr txBox="1"/>
          <p:nvPr/>
        </p:nvSpPr>
        <p:spPr>
          <a:xfrm>
            <a:off x="652780" y="1054735"/>
            <a:ext cx="7294245" cy="1322070"/>
          </a:xfrm>
          <a:prstGeom prst="rect">
            <a:avLst/>
          </a:prstGeom>
          <a:noFill/>
        </p:spPr>
        <p:txBody>
          <a:bodyPr wrap="square" rtlCol="0" anchor="t">
            <a:spAutoFit/>
          </a:bodyPr>
          <a:p>
            <a:r>
              <a:rPr lang="en-US" altLang="zh-CN" sz="1600"/>
              <a:t>W</a:t>
            </a:r>
            <a:r>
              <a:rPr lang="zh-CN" altLang="en-US" sz="1600"/>
              <a:t>e assume that we are given a collection of m loss functions, which we will denote as </a:t>
            </a:r>
            <a:r>
              <a:rPr lang="zh-CN" altLang="en-US" sz="1600" i="1"/>
              <a:t>c</a:t>
            </a:r>
            <a:r>
              <a:rPr lang="zh-CN" altLang="en-US" sz="1600" baseline="-25000"/>
              <a:t>1</a:t>
            </a:r>
            <a:r>
              <a:rPr lang="zh-CN" altLang="en-US" sz="1600"/>
              <a:t>, . . . ,</a:t>
            </a:r>
            <a:r>
              <a:rPr lang="zh-CN" altLang="en-US" sz="1600" i="1"/>
              <a:t>c</a:t>
            </a:r>
            <a:r>
              <a:rPr lang="zh-CN" altLang="en-US" sz="1600" baseline="-25000"/>
              <a:t>m</a:t>
            </a:r>
            <a:r>
              <a:rPr lang="zh-CN" altLang="en-US" sz="1600"/>
              <a:t>; each loss function depends on the data only through the inner product matrix </a:t>
            </a:r>
            <a:r>
              <a:rPr lang="zh-CN" altLang="en-US" sz="1600" b="1" i="1"/>
              <a:t>X</a:t>
            </a:r>
            <a:r>
              <a:rPr lang="zh-CN" altLang="en-US" sz="1600" baseline="30000"/>
              <a:t>T</a:t>
            </a:r>
            <a:r>
              <a:rPr lang="zh-CN" altLang="en-US" sz="1600" b="1" i="1"/>
              <a:t>AX</a:t>
            </a:r>
            <a:r>
              <a:rPr lang="zh-CN" altLang="en-US" sz="1600"/>
              <a:t>. </a:t>
            </a:r>
            <a:endParaRPr lang="zh-CN" altLang="en-US" sz="1600"/>
          </a:p>
          <a:p>
            <a:r>
              <a:rPr lang="zh-CN" altLang="en-US" sz="1600"/>
              <a:t>The second part of the model is a regularizer on the model, which we will denote as r(</a:t>
            </a:r>
            <a:r>
              <a:rPr lang="zh-CN" altLang="en-US" sz="1600" b="1" i="1"/>
              <a:t>A</a:t>
            </a:r>
            <a:r>
              <a:rPr lang="zh-CN" altLang="en-US" sz="1600"/>
              <a:t>)</a:t>
            </a:r>
            <a:r>
              <a:rPr lang="en-US" altLang="zh-CN" sz="1600"/>
              <a:t>.</a:t>
            </a:r>
            <a:endParaRPr lang="en-US" altLang="zh-CN" sz="1600"/>
          </a:p>
        </p:txBody>
      </p:sp>
      <p:sp>
        <p:nvSpPr>
          <p:cNvPr id="1" name="文本框 0"/>
          <p:cNvSpPr txBox="1"/>
          <p:nvPr/>
        </p:nvSpPr>
        <p:spPr>
          <a:xfrm>
            <a:off x="652780" y="2638425"/>
            <a:ext cx="6562725" cy="337185"/>
          </a:xfrm>
          <a:prstGeom prst="rect">
            <a:avLst/>
          </a:prstGeom>
          <a:noFill/>
          <a:ln w="9525">
            <a:noFill/>
          </a:ln>
        </p:spPr>
        <p:txBody>
          <a:bodyPr wrap="square">
            <a:spAutoFit/>
          </a:bodyPr>
          <a:p>
            <a:pPr marL="0" indent="0"/>
            <a:r>
              <a:rPr lang="en-US" sz="1600">
                <a:latin typeface="Arial" panose="020B0604020202020204" pitchFamily="34" charset="0"/>
                <a:ea typeface="SimSun" panose="02010600030101010101" pitchFamily="2" charset="-122"/>
                <a:cs typeface="Arial" panose="020B0604020202020204" pitchFamily="34" charset="0"/>
              </a:rPr>
              <a:t>A linear combination between these two components of the model:</a:t>
            </a:r>
            <a:endParaRPr lang="zh-CN" altLang="en-US" sz="1600"/>
          </a:p>
        </p:txBody>
      </p:sp>
      <p:pic>
        <p:nvPicPr>
          <p:cNvPr id="3" name="图片 5"/>
          <p:cNvPicPr>
            <a:picLocks noChangeAspect="1"/>
          </p:cNvPicPr>
          <p:nvPr/>
        </p:nvPicPr>
        <p:blipFill>
          <a:blip r:embed="rId1"/>
          <a:stretch>
            <a:fillRect/>
          </a:stretch>
        </p:blipFill>
        <p:spPr>
          <a:xfrm>
            <a:off x="610235" y="3044190"/>
            <a:ext cx="3046095" cy="601980"/>
          </a:xfrm>
          <a:prstGeom prst="rect">
            <a:avLst/>
          </a:prstGeom>
          <a:noFill/>
          <a:ln w="9525">
            <a:noFill/>
          </a:ln>
        </p:spPr>
      </p:pic>
      <p:sp>
        <p:nvSpPr>
          <p:cNvPr id="8" name="文本框 7"/>
          <p:cNvSpPr txBox="1"/>
          <p:nvPr/>
        </p:nvSpPr>
        <p:spPr>
          <a:xfrm>
            <a:off x="610235" y="3714750"/>
            <a:ext cx="7017385" cy="583565"/>
          </a:xfrm>
          <a:prstGeom prst="rect">
            <a:avLst/>
          </a:prstGeom>
          <a:noFill/>
        </p:spPr>
        <p:txBody>
          <a:bodyPr wrap="square" rtlCol="0" anchor="t">
            <a:spAutoFit/>
          </a:bodyPr>
          <a:p>
            <a:r>
              <a:rPr lang="zh-CN" altLang="en-US" sz="1600"/>
              <a:t>The λ term is a trade-off between the regularizer and the loss. The goal will be to find the minimum of       .</a:t>
            </a:r>
            <a:endParaRPr lang="zh-CN" altLang="en-US" sz="1600"/>
          </a:p>
        </p:txBody>
      </p:sp>
      <p:pic>
        <p:nvPicPr>
          <p:cNvPr id="7" name="图片 6"/>
          <p:cNvPicPr/>
          <p:nvPr/>
        </p:nvPicPr>
        <p:blipFill>
          <a:blip r:embed="rId2"/>
          <a:stretch>
            <a:fillRect/>
          </a:stretch>
        </p:blipFill>
        <p:spPr>
          <a:xfrm>
            <a:off x="3060700" y="4011613"/>
            <a:ext cx="317500" cy="22860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52" name="Google Shape;152;p28"/>
          <p:cNvSpPr txBox="1"/>
          <p:nvPr>
            <p:ph type="title"/>
          </p:nvPr>
        </p:nvSpPr>
        <p:spPr>
          <a:xfrm>
            <a:off x="311700" y="243730"/>
            <a:ext cx="8520600" cy="572700"/>
          </a:xfrm>
          <a:prstGeom prst="rect">
            <a:avLst/>
          </a:prstGeom>
        </p:spPr>
        <p:txBody>
          <a:bodyPr spcFirstLastPara="1" wrap="square" lIns="68575" tIns="68575" rIns="68575" bIns="68575" anchor="ctr" anchorCtr="0">
            <a:noAutofit/>
          </a:bodyPr>
          <a:lstStyle/>
          <a:p>
            <a:pPr marL="0" lvl="0" indent="0" algn="l" rtl="0">
              <a:lnSpc>
                <a:spcPct val="100000"/>
              </a:lnSpc>
              <a:spcBef>
                <a:spcPts val="0"/>
              </a:spcBef>
              <a:spcAft>
                <a:spcPts val="0"/>
              </a:spcAft>
              <a:buClr>
                <a:srgbClr val="B7B7B7"/>
              </a:buClr>
              <a:buSzPts val="2100"/>
              <a:buFont typeface="Arial" panose="020B0604020202020204"/>
              <a:buNone/>
            </a:pPr>
            <a:r>
              <a:rPr lang="en-US" altLang="en-GB" sz="2500">
                <a:solidFill>
                  <a:srgbClr val="B7B7B7"/>
                </a:solidFill>
                <a:sym typeface="+mn-ea"/>
              </a:rPr>
              <a:t>Constraints </a:t>
            </a:r>
            <a:endParaRPr lang="en-US" altLang="en-GB" sz="2500">
              <a:solidFill>
                <a:srgbClr val="B7B7B7"/>
              </a:solidFill>
              <a:sym typeface="+mn-ea"/>
            </a:endParaRPr>
          </a:p>
        </p:txBody>
      </p:sp>
      <p:sp>
        <p:nvSpPr>
          <p:cNvPr id="101" name="文本框 100"/>
          <p:cNvSpPr txBox="1"/>
          <p:nvPr/>
        </p:nvSpPr>
        <p:spPr>
          <a:xfrm>
            <a:off x="669290" y="908685"/>
            <a:ext cx="8307070" cy="829945"/>
          </a:xfrm>
          <a:prstGeom prst="rect">
            <a:avLst/>
          </a:prstGeom>
          <a:noFill/>
          <a:ln w="9525">
            <a:noFill/>
          </a:ln>
        </p:spPr>
        <p:txBody>
          <a:bodyPr wrap="square">
            <a:spAutoFit/>
          </a:bodyPr>
          <a:p>
            <a:pPr marL="0" indent="0"/>
            <a:r>
              <a:rPr lang="en-US" sz="1600">
                <a:latin typeface="Arial" panose="020B0604020202020204" pitchFamily="34" charset="0"/>
                <a:ea typeface="SimSun" panose="02010600030101010101" pitchFamily="2" charset="-122"/>
                <a:cs typeface="Arial" panose="020B0604020202020204" pitchFamily="34" charset="0"/>
              </a:rPr>
              <a:t>Before discussing some specific examples of model, let us briefly consider regularization and supervision in a general setting. The two most popular forms of supervision for metric learning are given by similarity/dissimilarity constraints and relative distance constraints.</a:t>
            </a:r>
            <a:endParaRPr lang="zh-CN" altLang="en-US" sz="1600"/>
          </a:p>
        </p:txBody>
      </p:sp>
      <p:sp>
        <p:nvSpPr>
          <p:cNvPr id="2" name="文本框 1"/>
          <p:cNvSpPr txBox="1"/>
          <p:nvPr/>
        </p:nvSpPr>
        <p:spPr>
          <a:xfrm>
            <a:off x="669290" y="2061845"/>
            <a:ext cx="3849370" cy="337185"/>
          </a:xfrm>
          <a:prstGeom prst="rect">
            <a:avLst/>
          </a:prstGeom>
          <a:noFill/>
        </p:spPr>
        <p:txBody>
          <a:bodyPr wrap="square" rtlCol="0" anchor="t">
            <a:spAutoFit/>
          </a:bodyPr>
          <a:p>
            <a:r>
              <a:rPr lang="zh-CN" altLang="en-US" sz="1600"/>
              <a:t>1) similarity/dissimilarity constraints</a:t>
            </a:r>
            <a:endParaRPr lang="zh-CN" altLang="en-US" sz="1600"/>
          </a:p>
        </p:txBody>
      </p:sp>
      <p:pic>
        <p:nvPicPr>
          <p:cNvPr id="5" name="图片 8"/>
          <p:cNvPicPr>
            <a:picLocks noChangeAspect="1"/>
          </p:cNvPicPr>
          <p:nvPr/>
        </p:nvPicPr>
        <p:blipFill>
          <a:blip r:embed="rId1"/>
          <a:stretch>
            <a:fillRect/>
          </a:stretch>
        </p:blipFill>
        <p:spPr>
          <a:xfrm>
            <a:off x="1023620" y="2494280"/>
            <a:ext cx="2172335" cy="688340"/>
          </a:xfrm>
          <a:prstGeom prst="rect">
            <a:avLst/>
          </a:prstGeom>
          <a:noFill/>
          <a:ln w="9525">
            <a:noFill/>
          </a:ln>
        </p:spPr>
      </p:pic>
      <p:sp>
        <p:nvSpPr>
          <p:cNvPr id="6" name="文本框 5"/>
          <p:cNvSpPr txBox="1"/>
          <p:nvPr/>
        </p:nvSpPr>
        <p:spPr>
          <a:xfrm>
            <a:off x="770255" y="3313430"/>
            <a:ext cx="5894705" cy="337185"/>
          </a:xfrm>
          <a:prstGeom prst="rect">
            <a:avLst/>
          </a:prstGeom>
          <a:noFill/>
        </p:spPr>
        <p:txBody>
          <a:bodyPr wrap="square" rtlCol="0" anchor="t">
            <a:spAutoFit/>
          </a:bodyPr>
          <a:p>
            <a:r>
              <a:rPr lang="zh-CN" altLang="en-US" sz="1600"/>
              <a:t>We can encode these as loss functions in various ways</a:t>
            </a:r>
            <a:endParaRPr lang="zh-CN" altLang="en-US" sz="1600"/>
          </a:p>
        </p:txBody>
      </p:sp>
      <p:sp>
        <p:nvSpPr>
          <p:cNvPr id="9" name="文本框 8"/>
          <p:cNvSpPr txBox="1"/>
          <p:nvPr/>
        </p:nvSpPr>
        <p:spPr>
          <a:xfrm>
            <a:off x="770255" y="3715385"/>
            <a:ext cx="5080000" cy="337185"/>
          </a:xfrm>
          <a:prstGeom prst="rect">
            <a:avLst/>
          </a:prstGeom>
          <a:noFill/>
          <a:ln w="9525">
            <a:noFill/>
          </a:ln>
        </p:spPr>
        <p:txBody>
          <a:bodyPr>
            <a:spAutoFit/>
          </a:bodyPr>
          <a:p>
            <a:pPr marL="0" indent="0"/>
            <a:r>
              <a:rPr lang="en-US" sz="1600">
                <a:latin typeface="Arial" panose="020B0604020202020204" pitchFamily="34" charset="0"/>
                <a:ea typeface="SimSun" panose="02010600030101010101" pitchFamily="2" charset="-122"/>
                <a:cs typeface="Arial" panose="020B0604020202020204" pitchFamily="34" charset="0"/>
              </a:rPr>
              <a:t>hinge loss</a:t>
            </a:r>
            <a:endParaRPr lang="zh-CN" altLang="en-US" sz="1600"/>
          </a:p>
        </p:txBody>
      </p:sp>
      <p:pic>
        <p:nvPicPr>
          <p:cNvPr id="10" name="图片 9"/>
          <p:cNvPicPr>
            <a:picLocks noChangeAspect="1"/>
          </p:cNvPicPr>
          <p:nvPr/>
        </p:nvPicPr>
        <p:blipFill>
          <a:blip r:embed="rId2"/>
          <a:stretch>
            <a:fillRect/>
          </a:stretch>
        </p:blipFill>
        <p:spPr>
          <a:xfrm>
            <a:off x="923290" y="4208780"/>
            <a:ext cx="3797935" cy="64325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52" name="Google Shape;152;p28"/>
          <p:cNvSpPr txBox="1"/>
          <p:nvPr>
            <p:ph type="title"/>
          </p:nvPr>
        </p:nvSpPr>
        <p:spPr>
          <a:xfrm>
            <a:off x="311700" y="243730"/>
            <a:ext cx="8520600" cy="572700"/>
          </a:xfrm>
          <a:prstGeom prst="rect">
            <a:avLst/>
          </a:prstGeom>
        </p:spPr>
        <p:txBody>
          <a:bodyPr spcFirstLastPara="1" wrap="square" lIns="68575" tIns="68575" rIns="68575" bIns="68575" anchor="ctr" anchorCtr="0">
            <a:noAutofit/>
          </a:bodyPr>
          <a:lstStyle/>
          <a:p>
            <a:pPr marL="0" lvl="0" indent="0" algn="l" rtl="0">
              <a:lnSpc>
                <a:spcPct val="100000"/>
              </a:lnSpc>
              <a:spcBef>
                <a:spcPts val="0"/>
              </a:spcBef>
              <a:spcAft>
                <a:spcPts val="0"/>
              </a:spcAft>
              <a:buClr>
                <a:srgbClr val="B7B7B7"/>
              </a:buClr>
              <a:buSzPts val="2100"/>
              <a:buFont typeface="Arial" panose="020B0604020202020204"/>
              <a:buNone/>
            </a:pPr>
            <a:r>
              <a:rPr lang="en-US" altLang="en-GB" sz="2500">
                <a:solidFill>
                  <a:srgbClr val="B7B7B7"/>
                </a:solidFill>
                <a:sym typeface="+mn-ea"/>
              </a:rPr>
              <a:t>Constraints </a:t>
            </a:r>
            <a:endParaRPr lang="en-US" altLang="en-GB" sz="2500">
              <a:solidFill>
                <a:srgbClr val="B7B7B7"/>
              </a:solidFill>
              <a:sym typeface="+mn-ea"/>
            </a:endParaRPr>
          </a:p>
        </p:txBody>
      </p:sp>
      <p:sp>
        <p:nvSpPr>
          <p:cNvPr id="1" name="文本框 0"/>
          <p:cNvSpPr txBox="1"/>
          <p:nvPr/>
        </p:nvSpPr>
        <p:spPr>
          <a:xfrm>
            <a:off x="742315" y="1006475"/>
            <a:ext cx="3633470" cy="337185"/>
          </a:xfrm>
          <a:prstGeom prst="rect">
            <a:avLst/>
          </a:prstGeom>
          <a:noFill/>
        </p:spPr>
        <p:txBody>
          <a:bodyPr wrap="square" rtlCol="0" anchor="t">
            <a:spAutoFit/>
          </a:bodyPr>
          <a:p>
            <a:r>
              <a:rPr lang="zh-CN" altLang="en-US" sz="1600"/>
              <a:t>2) relative distance constraints</a:t>
            </a:r>
            <a:endParaRPr lang="zh-CN" altLang="en-US" sz="1600"/>
          </a:p>
        </p:txBody>
      </p:sp>
      <p:sp>
        <p:nvSpPr>
          <p:cNvPr id="3" name="文本框 2"/>
          <p:cNvSpPr txBox="1"/>
          <p:nvPr/>
        </p:nvSpPr>
        <p:spPr>
          <a:xfrm>
            <a:off x="857250" y="1503680"/>
            <a:ext cx="7428865" cy="583565"/>
          </a:xfrm>
          <a:prstGeom prst="rect">
            <a:avLst/>
          </a:prstGeom>
          <a:noFill/>
        </p:spPr>
        <p:txBody>
          <a:bodyPr wrap="square" rtlCol="0" anchor="t">
            <a:spAutoFit/>
          </a:bodyPr>
          <a:p>
            <a:r>
              <a:rPr lang="zh-CN" altLang="en-US" sz="1600"/>
              <a:t>Typically, these are specified via a triple (i, j,k) ∈ R which denotes that </a:t>
            </a:r>
            <a:r>
              <a:rPr lang="zh-CN" altLang="en-US" sz="1600" b="1" i="1"/>
              <a:t>x</a:t>
            </a:r>
            <a:r>
              <a:rPr lang="zh-CN" altLang="en-US" sz="1600" baseline="-25000"/>
              <a:t>i</a:t>
            </a:r>
            <a:r>
              <a:rPr lang="zh-CN" altLang="en-US" sz="1600"/>
              <a:t> should have a smaller distance to </a:t>
            </a:r>
            <a:r>
              <a:rPr lang="zh-CN" altLang="en-US" sz="1600" b="1" i="1"/>
              <a:t>x</a:t>
            </a:r>
            <a:r>
              <a:rPr lang="zh-CN" altLang="en-US" sz="1600" baseline="-25000"/>
              <a:t>j</a:t>
            </a:r>
            <a:r>
              <a:rPr lang="zh-CN" altLang="en-US" sz="1600"/>
              <a:t> than </a:t>
            </a:r>
            <a:r>
              <a:rPr lang="zh-CN" altLang="en-US" sz="1600" b="1" i="1"/>
              <a:t>x</a:t>
            </a:r>
            <a:r>
              <a:rPr lang="en-US" altLang="zh-CN" sz="1600" baseline="-25000"/>
              <a:t>i</a:t>
            </a:r>
            <a:r>
              <a:rPr lang="zh-CN" altLang="en-US" sz="1600"/>
              <a:t> to </a:t>
            </a:r>
            <a:r>
              <a:rPr lang="zh-CN" altLang="en-US" sz="1600" b="1" i="1"/>
              <a:t>x</a:t>
            </a:r>
            <a:r>
              <a:rPr lang="zh-CN" altLang="en-US" sz="1600" baseline="-25000"/>
              <a:t>k</a:t>
            </a:r>
            <a:r>
              <a:rPr lang="zh-CN" altLang="en-US" sz="1600"/>
              <a:t>:</a:t>
            </a:r>
            <a:endParaRPr lang="zh-CN" altLang="en-US" sz="1600"/>
          </a:p>
        </p:txBody>
      </p:sp>
      <p:pic>
        <p:nvPicPr>
          <p:cNvPr id="11" name="图片 11"/>
          <p:cNvPicPr>
            <a:picLocks noChangeAspect="1"/>
          </p:cNvPicPr>
          <p:nvPr/>
        </p:nvPicPr>
        <p:blipFill>
          <a:blip r:embed="rId1"/>
          <a:stretch>
            <a:fillRect/>
          </a:stretch>
        </p:blipFill>
        <p:spPr>
          <a:xfrm>
            <a:off x="955040" y="2444115"/>
            <a:ext cx="2326640" cy="444500"/>
          </a:xfrm>
          <a:prstGeom prst="rect">
            <a:avLst/>
          </a:prstGeom>
          <a:noFill/>
          <a:ln w="9525">
            <a:noFill/>
          </a:ln>
        </p:spPr>
      </p:pic>
      <p:sp>
        <p:nvSpPr>
          <p:cNvPr id="4" name="文本框 3"/>
          <p:cNvSpPr txBox="1"/>
          <p:nvPr/>
        </p:nvSpPr>
        <p:spPr>
          <a:xfrm>
            <a:off x="895350" y="3073400"/>
            <a:ext cx="5142865" cy="337185"/>
          </a:xfrm>
          <a:prstGeom prst="rect">
            <a:avLst/>
          </a:prstGeom>
          <a:noFill/>
        </p:spPr>
        <p:txBody>
          <a:bodyPr wrap="square" rtlCol="0" anchor="t">
            <a:spAutoFit/>
          </a:bodyPr>
          <a:p>
            <a:r>
              <a:rPr lang="zh-CN" altLang="en-US" sz="1600"/>
              <a:t>Or adds a margin to the above constraint</a:t>
            </a:r>
            <a:endParaRPr lang="zh-CN" altLang="en-US" sz="1600"/>
          </a:p>
        </p:txBody>
      </p:sp>
      <p:pic>
        <p:nvPicPr>
          <p:cNvPr id="12" name="图片 12"/>
          <p:cNvPicPr>
            <a:picLocks noChangeAspect="1"/>
          </p:cNvPicPr>
          <p:nvPr/>
        </p:nvPicPr>
        <p:blipFill>
          <a:blip r:embed="rId2"/>
          <a:stretch>
            <a:fillRect/>
          </a:stretch>
        </p:blipFill>
        <p:spPr>
          <a:xfrm>
            <a:off x="955040" y="3588385"/>
            <a:ext cx="2719705" cy="349250"/>
          </a:xfrm>
          <a:prstGeom prst="rect">
            <a:avLst/>
          </a:prstGeom>
          <a:noFill/>
          <a:ln w="9525">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9426</Words>
  <Application>WPS 演示</Application>
  <PresentationFormat/>
  <Paragraphs>241</Paragraphs>
  <Slides>30</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30</vt:i4>
      </vt:variant>
    </vt:vector>
  </HeadingPairs>
  <TitlesOfParts>
    <vt:vector size="39" baseType="lpstr">
      <vt:lpstr>Arial</vt:lpstr>
      <vt:lpstr>SimSun</vt:lpstr>
      <vt:lpstr>Wingdings</vt:lpstr>
      <vt:lpstr>Arial</vt:lpstr>
      <vt:lpstr>Wingdings</vt:lpstr>
      <vt:lpstr>Microsoft YaHei</vt:lpstr>
      <vt:lpstr>Arial Unicode MS</vt:lpstr>
      <vt:lpstr>Simple Light</vt:lpstr>
      <vt:lpstr>Office 主题</vt:lpstr>
      <vt:lpstr>Does mitigating ML’s impact disparity require treatment disparity?</vt:lpstr>
      <vt:lpstr>PowerPoint 演示文稿</vt:lpstr>
      <vt:lpstr>Background </vt:lpstr>
      <vt:lpstr>Introduction </vt:lpstr>
      <vt:lpstr>Disparate treatment and Disparate impact</vt:lpstr>
      <vt:lpstr>Question of premise</vt:lpstr>
      <vt:lpstr>Linar Models for Metric Learning</vt:lpstr>
      <vt:lpstr>Objective Function</vt:lpstr>
      <vt:lpstr>Constraints </vt:lpstr>
      <vt:lpstr>Constraints </vt:lpstr>
      <vt:lpstr>Regularizers </vt:lpstr>
      <vt:lpstr>Examples of model (Schultz and Joachims)</vt:lpstr>
      <vt:lpstr>Examples of model (Kwok and Tsang)</vt:lpstr>
      <vt:lpstr>Pseudo-Metric Online Learning Algorithm</vt:lpstr>
      <vt:lpstr>Metric Learning for Clustering</vt:lpstr>
      <vt:lpstr>Large-Margin Nearest Neighbors (LMNN)</vt:lpstr>
      <vt:lpstr>Neighbourhood Components Analysis (NCA) </vt:lpstr>
      <vt:lpstr>Maximally Collapsing Metric Learning (MCML) </vt:lpstr>
      <vt:lpstr>Optimization Techniques</vt:lpstr>
      <vt:lpstr>Optimization Techniques</vt:lpstr>
      <vt:lpstr>Nonlinear Models for Metric Learning</vt:lpstr>
      <vt:lpstr>Kernelization of Linear Methods</vt:lpstr>
      <vt:lpstr>Kernelization of Linear Methods</vt:lpstr>
      <vt:lpstr>Kernelization of Linear Methods</vt:lpstr>
      <vt:lpstr>The Kernel PCA Trick</vt:lpstr>
      <vt:lpstr>The Kernel PCA Trick</vt:lpstr>
      <vt:lpstr>The Kernel PCA Trick</vt:lpstr>
      <vt:lpstr>Other Nonlinear Methods</vt:lpstr>
      <vt:lpstr>Extensions and Application</vt:lpstr>
      <vt:lpstr>Application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Brief Introduction to Fair Machine Learning</dc:title>
  <dc:creator/>
  <cp:lastModifiedBy>真的不是我</cp:lastModifiedBy>
  <cp:revision>261</cp:revision>
  <dcterms:created xsi:type="dcterms:W3CDTF">2018-12-06T06:16:00Z</dcterms:created>
  <dcterms:modified xsi:type="dcterms:W3CDTF">2019-01-26T03:32:00Z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