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1" r:id="rId6"/>
    <p:sldId id="257" r:id="rId7"/>
    <p:sldId id="258" r:id="rId8"/>
    <p:sldId id="272" r:id="rId9"/>
    <p:sldId id="260" r:id="rId10"/>
    <p:sldId id="273" r:id="rId11"/>
    <p:sldId id="274" r:id="rId12"/>
    <p:sldId id="275" r:id="rId13"/>
    <p:sldId id="266" r:id="rId14"/>
    <p:sldId id="284" r:id="rId15"/>
    <p:sldId id="285" r:id="rId16"/>
    <p:sldId id="286" r:id="rId17"/>
    <p:sldId id="287" r:id="rId18"/>
    <p:sldId id="267" r:id="rId19"/>
    <p:sldId id="288" r:id="rId20"/>
    <p:sldId id="290" r:id="rId21"/>
    <p:sldId id="291" r:id="rId22"/>
    <p:sldId id="293" r:id="rId23"/>
    <p:sldId id="294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61c1b10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61c1b10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61c1b10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61c1b10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61c1b10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61c1b10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61c1b10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61c1b10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61c1b10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61c1b10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61c1b10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61c1b10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e61c1b10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e61c1b10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e61c1b10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e61c1b10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139064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6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5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1640582"/>
            <a:ext cx="78867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type="body" idx="1"/>
          </p:nvPr>
        </p:nvSpPr>
        <p:spPr>
          <a:xfrm>
            <a:off x="629841" y="130872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type="body" idx="2"/>
          </p:nvPr>
        </p:nvSpPr>
        <p:spPr>
          <a:xfrm>
            <a:off x="629841" y="1961707"/>
            <a:ext cx="38682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type="body" idx="3"/>
          </p:nvPr>
        </p:nvSpPr>
        <p:spPr>
          <a:xfrm>
            <a:off x="4629150" y="130872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body" idx="4"/>
          </p:nvPr>
        </p:nvSpPr>
        <p:spPr>
          <a:xfrm>
            <a:off x="4629150" y="1961707"/>
            <a:ext cx="38874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428875" y="1619250"/>
            <a:ext cx="42861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5" name="Google Shape;95;p20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8" name="Google Shape;98;p20"/>
          <p:cNvSpPr txBox="1"/>
          <p:nvPr>
            <p:ph type="body" idx="1"/>
          </p:nvPr>
        </p:nvSpPr>
        <p:spPr>
          <a:xfrm>
            <a:off x="2428875" y="2799901"/>
            <a:ext cx="428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8650" y="535255"/>
            <a:ext cx="35112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2"/>
          <p:cNvSpPr/>
          <p:nvPr>
            <p:ph type="pic" idx="2"/>
          </p:nvPr>
        </p:nvSpPr>
        <p:spPr>
          <a:xfrm>
            <a:off x="4231888" y="535255"/>
            <a:ext cx="428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type="body" idx="1"/>
          </p:nvPr>
        </p:nvSpPr>
        <p:spPr>
          <a:xfrm>
            <a:off x="628650" y="1735405"/>
            <a:ext cx="3511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 rot="5400000">
            <a:off x="5995049" y="2112544"/>
            <a:ext cx="43590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23"/>
          <p:cNvSpPr txBox="1"/>
          <p:nvPr>
            <p:ph type="body" idx="1"/>
          </p:nvPr>
        </p:nvSpPr>
        <p:spPr>
          <a:xfrm rot="5400000">
            <a:off x="1991582" y="-1089056"/>
            <a:ext cx="4359000" cy="7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0" name="Google Shape;120;p24"/>
          <p:cNvSpPr txBox="1"/>
          <p:nvPr>
            <p:ph type="body" idx="1"/>
          </p:nvPr>
        </p:nvSpPr>
        <p:spPr>
          <a:xfrm>
            <a:off x="628650" y="413657"/>
            <a:ext cx="78867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49165" y="987640"/>
            <a:ext cx="8520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Does mitigating ML’s impact disparity</a:t>
            </a:r>
            <a:br>
              <a:rPr lang="en-GB" sz="3200"/>
            </a:br>
            <a:r>
              <a:rPr lang="en-GB" sz="3200"/>
              <a:t>require treatment disparity?</a:t>
            </a:r>
            <a:endParaRPr lang="en-GB" sz="3200"/>
          </a:p>
        </p:txBody>
      </p:sp>
      <p:sp>
        <p:nvSpPr>
          <p:cNvPr id="126" name="Google Shape;126;p25"/>
          <p:cNvSpPr txBox="1"/>
          <p:nvPr>
            <p:ph type="subTitle" idx="1"/>
          </p:nvPr>
        </p:nvSpPr>
        <p:spPr>
          <a:xfrm>
            <a:off x="311700" y="277290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Yijun Liu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Department of Computer Science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University of Wyoming</a:t>
            </a:r>
            <a:endParaRPr sz="1800"/>
          </a:p>
        </p:txBody>
      </p:sp>
      <p:sp>
        <p:nvSpPr>
          <p:cNvPr id="1" name="文本框 0"/>
          <p:cNvSpPr txBox="1"/>
          <p:nvPr/>
        </p:nvSpPr>
        <p:spPr>
          <a:xfrm>
            <a:off x="445135" y="4579620"/>
            <a:ext cx="85553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Lipton, Zachary, Julian McAuley, and Alexandra Chouldechova. "Does mitigating ML's impact disparity require treatment disparity?." Advances in Neural Information Processing Systems. 2018.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Direct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31800" y="1226820"/>
            <a:ext cx="79101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Following</a:t>
            </a:r>
            <a:r>
              <a:rPr lang="zh-CN" altLang="en-US" sz="1600"/>
              <a:t> </a:t>
            </a:r>
            <a:r>
              <a:rPr lang="zh-CN" altLang="en-US" sz="1600" i="1"/>
              <a:t>Corbett-Davies et al. [2017]</a:t>
            </a:r>
            <a:r>
              <a:rPr lang="zh-CN" altLang="en-US" sz="1600"/>
              <a:t>, who establish optimal decision rules </a:t>
            </a:r>
            <a:r>
              <a:rPr lang="zh-CN" altLang="en-US" sz="1600" i="1"/>
              <a:t>d</a:t>
            </a:r>
            <a:r>
              <a:rPr lang="zh-CN" altLang="en-US" sz="1600"/>
              <a:t> under different kinds of fairness-related constraints.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431800" y="2009140"/>
            <a:ext cx="79514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Lemma 1. Optimizing classification accuracy is equivalent to optimizing immediate utility with c = 0.5.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431800" y="269494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I</a:t>
            </a:r>
            <a:r>
              <a:rPr lang="zh-CN" altLang="en-US" sz="1600"/>
              <a:t>mmediate utility </a:t>
            </a:r>
            <a:r>
              <a:rPr lang="zh-CN" altLang="en-US" sz="1600" i="1"/>
              <a:t>u(d</a:t>
            </a:r>
            <a:r>
              <a:rPr lang="en-US" altLang="zh-CN" sz="1600" i="1"/>
              <a:t>, </a:t>
            </a:r>
            <a:r>
              <a:rPr lang="zh-CN" altLang="en-US" sz="1600" i="1"/>
              <a:t>c) </a:t>
            </a:r>
            <a:r>
              <a:rPr lang="zh-CN" altLang="en-US" sz="1600"/>
              <a:t>=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729865"/>
            <a:ext cx="2435860" cy="302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0240" y="269494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for (0 &lt; c &lt; 1)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3693160"/>
            <a:ext cx="5914390" cy="685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820" y="3355975"/>
            <a:ext cx="12217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sym typeface="+mn-ea"/>
              </a:rPr>
              <a:t>A</a:t>
            </a:r>
            <a:r>
              <a:rPr lang="zh-CN" altLang="en-US" sz="1600">
                <a:sym typeface="+mn-ea"/>
              </a:rPr>
              <a:t>ccuracy：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Direct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271905"/>
            <a:ext cx="7947660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Direct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87680" y="1240155"/>
            <a:ext cx="80683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 As shown in </a:t>
            </a:r>
            <a:r>
              <a:rPr lang="zh-CN" altLang="en-US" sz="1600" i="1"/>
              <a:t>Corbett-Davies et al. [2017]</a:t>
            </a:r>
            <a:r>
              <a:rPr lang="zh-CN" altLang="en-US" sz="1600"/>
              <a:t>, we can rewrite the immediate utility as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45" y="2195830"/>
            <a:ext cx="3686810" cy="545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680" y="3316605"/>
            <a:ext cx="82137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It </a:t>
            </a:r>
            <a:r>
              <a:rPr lang="zh-CN" altLang="en-US" sz="1600"/>
              <a:t>shows that a decision rule that does not directly use </a:t>
            </a:r>
            <a:r>
              <a:rPr lang="zh-CN" altLang="en-US" sz="1600" i="1"/>
              <a:t>z</a:t>
            </a:r>
            <a:r>
              <a:rPr lang="zh-CN" altLang="en-US" sz="1600"/>
              <a:t> as an input variable or for determining the thresholds will have lower probability than the optimal rule that uses this information </a:t>
            </a:r>
            <a:r>
              <a:rPr lang="en-US" altLang="zh-CN" sz="1600"/>
              <a:t>for </a:t>
            </a:r>
            <a:r>
              <a:rPr lang="en-US" altLang="zh-CN" sz="1600" i="1"/>
              <a:t>d</a:t>
            </a:r>
            <a:r>
              <a:rPr lang="en-US" altLang="zh-CN" sz="1600"/>
              <a:t> = 1</a:t>
            </a:r>
            <a:r>
              <a:rPr lang="zh-CN" altLang="en-US" sz="1600"/>
              <a:t>.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24510" y="4384040"/>
            <a:ext cx="51206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T</a:t>
            </a:r>
            <a:r>
              <a:rPr lang="zh-CN" altLang="en-US" sz="1600"/>
              <a:t>he DLP solution results in lower or equal accuracy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X fully encodes Z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625" y="1449070"/>
            <a:ext cx="78244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Consider the case where the protected feature z is redundantly encoded in the other features x. More precisely, suppose that there exists a known subcomputation g such that z = g(x). This allows for any function of the data f(x</a:t>
            </a:r>
            <a:r>
              <a:rPr lang="en-US" altLang="zh-CN" sz="1600"/>
              <a:t>,</a:t>
            </a:r>
            <a:r>
              <a:rPr lang="zh-CN" altLang="en-US" sz="1600"/>
              <a:t> z) to be represented as a function of x alone via ~ f(x) = f(x</a:t>
            </a:r>
            <a:r>
              <a:rPr lang="en-US" altLang="zh-CN" sz="1600"/>
              <a:t>,</a:t>
            </a:r>
            <a:r>
              <a:rPr lang="zh-CN" altLang="en-US" sz="1600"/>
              <a:t> g(x)). 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X only partially encodes Z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340" y="1443990"/>
            <a:ext cx="78244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/>
              <a:t>When the protected characteristic is partially encoded in the other features, disparate treatment may induce within-class discrimination by applying the benefit of the affirmative action unevenly, and can even harm some members of the protected class.</a:t>
            </a:r>
            <a:endParaRPr sz="1600"/>
          </a:p>
          <a:p>
            <a:endParaRPr lang="en-US" sz="1600"/>
          </a:p>
          <a:p>
            <a:r>
              <a:rPr lang="en-US" sz="1600"/>
              <a:t>It will be proved in the following experment.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85" y="233045"/>
            <a:ext cx="8520430" cy="96964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Synthetic data example: work experience and hair length in hiring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619760" y="1358265"/>
            <a:ext cx="74593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we sample n</a:t>
            </a:r>
            <a:r>
              <a:rPr lang="zh-CN" altLang="en-US" sz="1600" baseline="-25000"/>
              <a:t>all</a:t>
            </a:r>
            <a:r>
              <a:rPr lang="zh-CN" altLang="en-US" sz="1600"/>
              <a:t> = 2000 total observations</a:t>
            </a:r>
            <a:r>
              <a:rPr lang="en-US" altLang="zh-CN" sz="1600"/>
              <a:t>.</a:t>
            </a:r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70% of the observations are used for training</a:t>
            </a:r>
            <a:r>
              <a:rPr lang="en-US" altLang="zh-CN" sz="1600"/>
              <a:t>.</a:t>
            </a:r>
            <a:endParaRPr lang="en-US" altLang="zh-CN" sz="1600"/>
          </a:p>
          <a:p>
            <a:r>
              <a:rPr lang="en-US" altLang="zh-CN" sz="1600"/>
              <a:t>T</a:t>
            </a:r>
            <a:r>
              <a:rPr lang="zh-CN" altLang="en-US" sz="1600"/>
              <a:t>he remaining 30% are reserved for model testing.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619760" y="2677795"/>
            <a:ext cx="787717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key properties: </a:t>
            </a:r>
            <a:endParaRPr lang="zh-CN" altLang="en-US" sz="1600"/>
          </a:p>
          <a:p>
            <a:r>
              <a:rPr lang="zh-CN" altLang="en-US" sz="1600"/>
              <a:t>(i) the historical hiring process was based solely on the number of years of work experience; </a:t>
            </a:r>
            <a:endParaRPr lang="zh-CN" altLang="en-US" sz="1600"/>
          </a:p>
          <a:p>
            <a:r>
              <a:rPr lang="zh-CN" altLang="en-US" sz="1600"/>
              <a:t>(ii) because women on average have fewer years of work experience than men (5 years vs. 11), men have been hired at a much higher rate than women; </a:t>
            </a:r>
            <a:endParaRPr lang="zh-CN" altLang="en-US" sz="1600"/>
          </a:p>
          <a:p>
            <a:r>
              <a:rPr lang="zh-CN" altLang="en-US" sz="1600"/>
              <a:t>(iii) women have longer hair than men, a fact that was irrelevant to historical hiring practice.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85" y="233045"/>
            <a:ext cx="8520430" cy="96964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Synthetic data example: work experience and hair length in hiring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52775" y="4441190"/>
            <a:ext cx="58553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</a:t>
            </a:r>
            <a:r>
              <a:rPr lang="en-US" altLang="zh-CN"/>
              <a:t>1</a:t>
            </a:r>
            <a:r>
              <a:rPr lang="zh-CN" altLang="en-US"/>
              <a:t> shows the test set results of applying a DLP to the available historical data to equalize hiring rates between men and women.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2760" y="916305"/>
            <a:ext cx="3400425" cy="3450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7505" y="2270125"/>
            <a:ext cx="386524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The DLP harms some of the most qualified individuals in the protected group.  Group parity is achieved at the cost of individual unfairness.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96240" y="233045"/>
            <a:ext cx="8822690" cy="60388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Case study: Gender bias in CS graduate admissions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68350" y="1298575"/>
            <a:ext cx="64395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We consider a sample of 9,000 students considered for admission over an 11-year period 2006-2016.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768350" y="2033905"/>
            <a:ext cx="70662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Based on a superficial analysis, we did not observe any gender bias (the admissions rates for male and female applicants are within 1% of each other). So, to demonstrate the effects of DLPs, we corrupt the data with synthetic discrimination.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Of all women who were admitted, i.e., z</a:t>
            </a:r>
            <a:r>
              <a:rPr lang="zh-CN" altLang="en-US" sz="1600" baseline="-25000"/>
              <a:t>i</a:t>
            </a:r>
            <a:r>
              <a:rPr lang="zh-CN" altLang="en-US" sz="1600"/>
              <a:t> = b; y</a:t>
            </a:r>
            <a:r>
              <a:rPr lang="zh-CN" altLang="en-US" sz="1600" baseline="-25000"/>
              <a:t>i</a:t>
            </a:r>
            <a:r>
              <a:rPr lang="zh-CN" altLang="en-US" sz="1600"/>
              <a:t> = 1, we flip 25% of those labels to 0</a:t>
            </a:r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29260" y="233045"/>
            <a:ext cx="8789670" cy="60388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Case study: Gender bias in CS graduate admissions</a:t>
            </a:r>
            <a:endParaRPr lang="en-GB" sz="3000">
              <a:solidFill>
                <a:srgbClr val="B7B7B7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076325"/>
            <a:ext cx="3962400" cy="2990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65" y="1076325"/>
            <a:ext cx="3586480" cy="2799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260" y="4215765"/>
            <a:ext cx="84423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</a:t>
            </a:r>
            <a:r>
              <a:rPr lang="en-US" altLang="zh-CN"/>
              <a:t>2</a:t>
            </a:r>
            <a:r>
              <a:rPr lang="zh-CN" altLang="en-US"/>
              <a:t> shows the test set results of applying a DLP to the available historical data to equalize hiring rates between men and women. the DLP both disrupts the within-group ordering and disadvantag</a:t>
            </a:r>
            <a:r>
              <a:rPr lang="en-US" altLang="zh-CN"/>
              <a:t>e</a:t>
            </a:r>
            <a:r>
              <a:rPr lang="zh-CN" altLang="en-US"/>
              <a:t> some women who, would have been admitted.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29260" y="233045"/>
            <a:ext cx="8789670" cy="60388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Comparison with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78510" y="93916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We can rewrite this as: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520" y="879475"/>
            <a:ext cx="1132205" cy="45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755775"/>
            <a:ext cx="746379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680" y="456565"/>
            <a:ext cx="1775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Introduction</a:t>
            </a:r>
            <a:endParaRPr lang="en-GB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580" y="1734185"/>
            <a:ext cx="4266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Disparate Learning Processes</a:t>
            </a:r>
            <a:endParaRPr lang="en-GB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680" y="2294890"/>
            <a:ext cx="2910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Theoretical Analysis</a:t>
            </a:r>
            <a:endParaRPr lang="en-GB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3465195"/>
            <a:ext cx="2656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Empirical Analysis</a:t>
            </a:r>
            <a:endParaRPr lang="en-GB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0610" y="996950"/>
            <a:ext cx="376237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Background</a:t>
            </a:r>
            <a:endParaRPr lang="en-US" altLang="en-GB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GB">
                <a:sym typeface="+mn-ea"/>
              </a:rPr>
              <a:t>Disparate treatment and Disparate impact</a:t>
            </a:r>
            <a:endParaRPr lang="en-US" altLang="en-GB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Q</a:t>
            </a:r>
            <a:r>
              <a:rPr lang="en-GB">
                <a:sym typeface="+mn-ea"/>
              </a:rPr>
              <a:t>uestion </a:t>
            </a:r>
            <a:r>
              <a:rPr lang="en-US" altLang="en-GB">
                <a:sym typeface="+mn-ea"/>
              </a:rPr>
              <a:t>of premise</a:t>
            </a:r>
            <a:endParaRPr lang="en-US" altLang="en-GB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0610" y="2755265"/>
            <a:ext cx="250634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Direct treatment disparity</a:t>
            </a:r>
            <a:endParaRPr lang="en-US" altLang="en-GB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X fully encodes Z</a:t>
            </a:r>
            <a:endParaRPr lang="en-US" altLang="en-GB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X only partially encodes Z</a:t>
            </a:r>
            <a:endParaRPr lang="en-US" altLang="en-GB">
              <a:sym typeface="+mn-ea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070610" y="4043680"/>
            <a:ext cx="561340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Synthetic data example: work experience and hair length in hiring</a:t>
            </a:r>
            <a:endParaRPr lang="en-US" altLang="en-GB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Case study: Gender bias in CS graduate admissions</a:t>
            </a:r>
            <a:endParaRPr lang="en-US" altLang="en-GB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en-GB">
                <a:sym typeface="+mn-ea"/>
              </a:rPr>
              <a:t>Comparison with Treatment Disparity</a:t>
            </a:r>
            <a:endParaRPr lang="en-US" altLang="en-GB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29260" y="233045"/>
            <a:ext cx="8789670" cy="60388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Comparison with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230" y="877570"/>
            <a:ext cx="4831080" cy="3276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7495" y="4396105"/>
            <a:ext cx="60217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O</a:t>
            </a:r>
            <a:r>
              <a:rPr lang="zh-CN" altLang="en-US" sz="1600"/>
              <a:t>ptimal threshold </a:t>
            </a:r>
            <a:r>
              <a:rPr lang="en-US" altLang="zh-CN" sz="1600"/>
              <a:t>(Treatment Disparity) gets better result.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9643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Background </a:t>
            </a:r>
            <a:endParaRPr sz="3000">
              <a:solidFill>
                <a:srgbClr val="B7B7B7"/>
              </a:solidFill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1"/>
          <a:srcRect r="66251" b="59430"/>
          <a:stretch>
            <a:fillRect/>
          </a:stretch>
        </p:blipFill>
        <p:spPr>
          <a:xfrm>
            <a:off x="1674495" y="3219450"/>
            <a:ext cx="2426970" cy="162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1"/>
          <a:srcRect l="1490" t="49304" r="62839" b="11393"/>
          <a:stretch>
            <a:fillRect/>
          </a:stretch>
        </p:blipFill>
        <p:spPr>
          <a:xfrm>
            <a:off x="4820863" y="3187995"/>
            <a:ext cx="2462689" cy="16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735965" y="1256030"/>
            <a:ext cx="70402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Effective decision-making requires decision-makers to distinguish between options given the available features.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735965" y="2078990"/>
            <a:ext cx="7361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Laws in many countries restrict the ways in which certain decisions can be made. </a:t>
            </a:r>
            <a:r>
              <a:rPr lang="en-US" altLang="zh-CN" sz="1600"/>
              <a:t>(</a:t>
            </a:r>
            <a:r>
              <a:rPr lang="en-US" altLang="zh-CN" sz="1600" i="1"/>
              <a:t>Title VII of the Civil Rights Act of 1964</a:t>
            </a:r>
            <a:r>
              <a:rPr lang="en-US" altLang="zh-CN" sz="1600"/>
              <a:t>) which Forbids employment decisions that discriminate on the basis of the protected characteristics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9232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Disparate treatment and Disparate impact</a:t>
            </a:r>
            <a:endParaRPr lang="en-GB" sz="25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61645" y="1111250"/>
            <a:ext cx="841692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Disparate treatment</a:t>
            </a:r>
            <a:r>
              <a:rPr lang="en-US" altLang="zh-CN" sz="1800"/>
              <a:t>:</a:t>
            </a:r>
            <a:endParaRPr lang="en-US" altLang="zh-CN" sz="1800"/>
          </a:p>
          <a:p>
            <a:endParaRPr lang="zh-CN" altLang="en-US" sz="1600"/>
          </a:p>
          <a:p>
            <a:r>
              <a:rPr lang="zh-CN" altLang="en-US" sz="1600"/>
              <a:t>(i) decisions explicitly based on a protected characteristic;</a:t>
            </a:r>
            <a:endParaRPr lang="zh-CN" altLang="en-US" sz="1600"/>
          </a:p>
          <a:p>
            <a:r>
              <a:rPr lang="zh-CN" altLang="en-US" sz="1600"/>
              <a:t>(ii) intentional discrimination via proxy variables.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i="1"/>
              <a:t>For example, in the 1900s, literacy tests for voting eligibility were employed to disenfranchise racial minorities.</a:t>
            </a:r>
            <a:endParaRPr lang="zh-CN" altLang="en-US" sz="1600" i="1"/>
          </a:p>
        </p:txBody>
      </p:sp>
      <p:sp>
        <p:nvSpPr>
          <p:cNvPr id="2" name="文本框 1"/>
          <p:cNvSpPr txBox="1"/>
          <p:nvPr/>
        </p:nvSpPr>
        <p:spPr>
          <a:xfrm>
            <a:off x="461645" y="3319780"/>
            <a:ext cx="786574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/>
              <a:t>I</a:t>
            </a:r>
            <a:r>
              <a:rPr lang="zh-CN" altLang="en-US" sz="1800"/>
              <a:t>mpact disparity</a:t>
            </a:r>
            <a:r>
              <a:rPr lang="en-US" altLang="zh-CN" sz="1800"/>
              <a:t>:</a:t>
            </a:r>
            <a:endParaRPr lang="zh-CN" altLang="en-US" sz="1800"/>
          </a:p>
          <a:p>
            <a:r>
              <a:rPr lang="zh-CN" altLang="en-US" sz="1800"/>
              <a:t> </a:t>
            </a:r>
            <a:endParaRPr lang="zh-CN" altLang="en-US" sz="1800"/>
          </a:p>
          <a:p>
            <a:r>
              <a:rPr lang="zh-CN" altLang="en-US" sz="1600"/>
              <a:t>when outcomes differ across subgroups, even if the correlation arises unintentionally.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Question of premise</a:t>
            </a:r>
            <a:endParaRPr lang="en-GB" sz="25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593725" y="1066800"/>
            <a:ext cx="81514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DLPs are methods for simultaneously satisfying treatment and impact-parity criteria</a:t>
            </a:r>
            <a:r>
              <a:rPr lang="zh-CN" altLang="en-US" sz="1600" baseline="30000"/>
              <a:t>1</a:t>
            </a:r>
            <a:endParaRPr lang="zh-CN" altLang="en-US" sz="1600" baseline="30000"/>
          </a:p>
          <a:p>
            <a:r>
              <a:rPr lang="zh-CN" altLang="en-US" sz="1600"/>
              <a:t>DLPs : The protected characteristic may be used during training, but is not available to the model at prediction time.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593725" y="4566920"/>
            <a:ext cx="57848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1.</a:t>
            </a:r>
            <a:r>
              <a:rPr lang="zh-CN" altLang="en-US" sz="1000"/>
              <a:t>Pedreshi et al., 2008, Kamishima et al., 2011, Zafar et al., 2017a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627380" y="2388870"/>
            <a:ext cx="83324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P</a:t>
            </a:r>
            <a:r>
              <a:rPr lang="zh-CN" altLang="en-US" sz="1600"/>
              <a:t>remise into question on the following grounds:</a:t>
            </a:r>
            <a:endParaRPr lang="zh-CN" altLang="en-US" sz="1600"/>
          </a:p>
          <a:p>
            <a:r>
              <a:rPr lang="en-US" altLang="zh-CN" sz="1600"/>
              <a:t>1. If protected characteristics are redundantly encoded in the other features, DLPs can (indirectly) implement treatment disparity.</a:t>
            </a:r>
            <a:endParaRPr lang="en-US" altLang="zh-CN" sz="1600"/>
          </a:p>
          <a:p>
            <a:r>
              <a:rPr lang="en-US" altLang="zh-CN" sz="1600"/>
              <a:t>2. Partially encoded DLPs induce within-class discrimination based on irrelevant features</a:t>
            </a:r>
            <a:endParaRPr lang="en-US" altLang="zh-CN" sz="1600"/>
          </a:p>
          <a:p>
            <a:r>
              <a:rPr lang="en-US" altLang="zh-CN" sz="1600"/>
              <a:t>3. DLPs provide a suboptimal trade-off between accuracy and impact parity. The optimal way to trade off the two is to apply per-group thresholds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Disparate Learning Processes</a:t>
            </a:r>
            <a:endParaRPr lang="en-GB" sz="25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97840" y="1176655"/>
            <a:ext cx="43738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This paper considers probabilistic classifiers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010" y="1701165"/>
            <a:ext cx="2094230" cy="300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2127250"/>
            <a:ext cx="464820" cy="284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2835" y="2101215"/>
            <a:ext cx="70605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of the conditional probability P(y = 1 </a:t>
            </a:r>
            <a:r>
              <a:rPr lang="en-US" altLang="zh-CN" sz="1600"/>
              <a:t>|</a:t>
            </a:r>
            <a:r>
              <a:rPr lang="zh-CN" altLang="en-US" sz="1600"/>
              <a:t> x) of the label given a feature vector x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97840" y="3097530"/>
            <a:ext cx="76936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M</a:t>
            </a:r>
            <a:r>
              <a:rPr lang="zh-CN" altLang="en-US" sz="1600"/>
              <a:t>easures of impact disparity the Calders-Verwer gap and the p-% rule. </a:t>
            </a:r>
            <a:endParaRPr lang="en-US" altLang="zh-CN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3642360"/>
            <a:ext cx="8072755" cy="747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6740" y="4603115"/>
            <a:ext cx="6697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 i="1"/>
              <a:t>n</a:t>
            </a:r>
            <a:r>
              <a:rPr lang="en-US" altLang="zh-CN" sz="1600"/>
              <a:t> and </a:t>
            </a:r>
            <a:r>
              <a:rPr lang="en-US" altLang="zh-CN" sz="1600" i="1"/>
              <a:t>z</a:t>
            </a:r>
            <a:r>
              <a:rPr lang="en-US" altLang="zh-CN" sz="1600"/>
              <a:t> means number of samples and protected feature respectively.</a:t>
            </a:r>
            <a:endParaRPr lang="en-US" altLang="zh-CN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Disparate Learning Processes</a:t>
            </a:r>
            <a:endParaRPr lang="en-GB" sz="2500">
              <a:solidFill>
                <a:srgbClr val="B7B7B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845" y="1299210"/>
            <a:ext cx="63881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The p-% rule, </a:t>
            </a:r>
            <a:r>
              <a:rPr lang="en-US" altLang="zh-CN" sz="1600"/>
              <a:t>a</a:t>
            </a:r>
            <a:r>
              <a:rPr lang="zh-CN" altLang="en-US" sz="1600"/>
              <a:t> classification is said to satisfy the p-% rule if 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835" y="1947545"/>
            <a:ext cx="1597660" cy="304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7845" y="2370455"/>
            <a:ext cx="72593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Formally, a DLP is a learning algorithm described by the following mapping: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126740"/>
            <a:ext cx="3927475" cy="474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Direct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545" y="1456055"/>
            <a:ext cx="80841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Treatment disparity is optimal </a:t>
            </a:r>
            <a:r>
              <a:rPr lang="en-US" altLang="zh-CN" sz="1600"/>
              <a:t>a</a:t>
            </a:r>
            <a:r>
              <a:rPr lang="zh-CN" altLang="en-US" sz="1600"/>
              <a:t>bsent impact parity constraints, the Bayes-optimal decision rule for minimizing expected 0 </a:t>
            </a:r>
            <a:r>
              <a:rPr lang="en-US" altLang="zh-CN" sz="1600"/>
              <a:t>-</a:t>
            </a:r>
            <a:r>
              <a:rPr lang="zh-CN" altLang="en-US" sz="1600"/>
              <a:t>1 loss  is given by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715" y="2531745"/>
            <a:ext cx="4271010" cy="931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Direct treatment disparity</a:t>
            </a:r>
            <a:endParaRPr 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628015" y="1108710"/>
            <a:ext cx="77895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These rules can be thought of as opera</a:t>
            </a:r>
            <a:r>
              <a:rPr lang="en-US" altLang="zh-CN" sz="1600"/>
              <a:t>ated in</a:t>
            </a:r>
            <a:r>
              <a:rPr lang="zh-CN" altLang="en-US" sz="1600"/>
              <a:t> the following mechanism: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628015" y="1550670"/>
            <a:ext cx="67062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Suppose that we start with the classifications of the unconstrained rule 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305" y="1576705"/>
            <a:ext cx="993140" cy="285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15" y="1941830"/>
            <a:ext cx="30664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and this results in a CV gap of 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0" y="1990090"/>
            <a:ext cx="118427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0" y="2435860"/>
            <a:ext cx="79832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To reduce the CV gap to we have two mechanisms: We can </a:t>
            </a:r>
            <a:endParaRPr lang="zh-CN" altLang="en-US" sz="1600"/>
          </a:p>
          <a:p>
            <a:r>
              <a:rPr lang="zh-CN" altLang="en-US" sz="1600"/>
              <a:t>(i) flip predictions from 0 to 1 in group b</a:t>
            </a:r>
            <a:r>
              <a:rPr lang="en-US" altLang="zh-CN" sz="1600"/>
              <a:t>, </a:t>
            </a:r>
            <a:r>
              <a:rPr lang="zh-CN" altLang="en-US" sz="1600"/>
              <a:t>The optimal strategy is to perform these flips on group b cases that have the highest value of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(ii) we can flip predictions from 1 to 0 in group a.</a:t>
            </a:r>
            <a:endParaRPr lang="zh-CN" altLang="en-US" sz="1600"/>
          </a:p>
          <a:p>
            <a:r>
              <a:rPr lang="en-US" altLang="zh-CN" sz="1600"/>
              <a:t>G</a:t>
            </a:r>
            <a:r>
              <a:rPr lang="zh-CN" altLang="en-US" sz="1600"/>
              <a:t>roup a cases that have the lowest value of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80" y="2997200"/>
            <a:ext cx="1277620" cy="227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035" y="3700780"/>
            <a:ext cx="1091565" cy="220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6384</Words>
  <Application>WPS 演示</Application>
  <PresentationFormat/>
  <Paragraphs>162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Simple Light</vt:lpstr>
      <vt:lpstr>Office 主题</vt:lpstr>
      <vt:lpstr>Does mitigating ML’s impact disparity require treatment disparity?</vt:lpstr>
      <vt:lpstr>PowerPoint 演示文稿</vt:lpstr>
      <vt:lpstr>Background </vt:lpstr>
      <vt:lpstr>Disparate treatment and Disparate impact</vt:lpstr>
      <vt:lpstr>Question of premise</vt:lpstr>
      <vt:lpstr>Disparate Learning Processes</vt:lpstr>
      <vt:lpstr>Disparate Learning Processes</vt:lpstr>
      <vt:lpstr>Direct treatment disparity</vt:lpstr>
      <vt:lpstr>Direct treatment disparity</vt:lpstr>
      <vt:lpstr>Direct treatment disparity</vt:lpstr>
      <vt:lpstr>Direct treatment disparity</vt:lpstr>
      <vt:lpstr>Direct treatment disparity</vt:lpstr>
      <vt:lpstr>X fully encodes Z</vt:lpstr>
      <vt:lpstr>X only partially encodes Z</vt:lpstr>
      <vt:lpstr>Synthetic data example: work experience and hair length in hiring</vt:lpstr>
      <vt:lpstr>Synthetic data example: work experience and hair length in hiring</vt:lpstr>
      <vt:lpstr>Case study: Gender bias in CS graduate admissions</vt:lpstr>
      <vt:lpstr>Case study: Gender bias in CS graduate admissions</vt:lpstr>
      <vt:lpstr>Comparison with Treatment Disparity</vt:lpstr>
      <vt:lpstr>Comparison with Treatment Disparity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Fair Machine Learning</dc:title>
  <dc:creator/>
  <cp:lastModifiedBy>真的不是我</cp:lastModifiedBy>
  <cp:revision>88</cp:revision>
  <dcterms:created xsi:type="dcterms:W3CDTF">2018-12-06T06:16:00Z</dcterms:created>
  <dcterms:modified xsi:type="dcterms:W3CDTF">2018-12-29T01:54:19Z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