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1" r:id="rId4"/>
    <p:sldId id="257" r:id="rId5"/>
    <p:sldId id="295" r:id="rId6"/>
    <p:sldId id="322" r:id="rId7"/>
    <p:sldId id="258" r:id="rId8"/>
    <p:sldId id="325" r:id="rId9"/>
    <p:sldId id="326" r:id="rId10"/>
    <p:sldId id="324" r:id="rId11"/>
    <p:sldId id="272" r:id="rId12"/>
    <p:sldId id="327" r:id="rId13"/>
    <p:sldId id="328" r:id="rId14"/>
    <p:sldId id="329" r:id="rId15"/>
    <p:sldId id="339" r:id="rId16"/>
    <p:sldId id="340" r:id="rId17"/>
    <p:sldId id="336" r:id="rId18"/>
    <p:sldId id="341" r:id="rId19"/>
    <p:sldId id="342" r:id="rId20"/>
    <p:sldId id="343" r:id="rId21"/>
    <p:sldId id="337" r:id="rId22"/>
    <p:sldId id="321" r:id="rId23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7F853C-D930-4DBC-803E-855FF516280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5ED6C9-8469-4638-B52F-50C5E30BD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4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d55a3f6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d55a3f61_2_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77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57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838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87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101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34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101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267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58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d55a3f6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d55a3f61_2_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81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e61c1b1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e61c1b10_0_4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e61c1b1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e61c1b10_0_4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e61c1b1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e61c1b10_0_4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98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61c1b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e61c1b10_0_5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61c1b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e61c1b10_0_5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68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61c1b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e61c1b10_0_5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11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61c1b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e61c1b10_0_5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78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139064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6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●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●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5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8650" y="1640582"/>
            <a:ext cx="78867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/>
              <a:buNone/>
              <a:defRPr sz="4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629841" y="1308721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629841" y="1961707"/>
            <a:ext cx="3868200" cy="26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3"/>
          </p:nvPr>
        </p:nvSpPr>
        <p:spPr>
          <a:xfrm>
            <a:off x="4629150" y="1308721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4"/>
          </p:nvPr>
        </p:nvSpPr>
        <p:spPr>
          <a:xfrm>
            <a:off x="4629150" y="1961707"/>
            <a:ext cx="3887400" cy="26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>
  <p:cSld name="仅标题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2428875" y="1619250"/>
            <a:ext cx="42861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2428875" y="2799901"/>
            <a:ext cx="42861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628650" y="535255"/>
            <a:ext cx="35112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None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22"/>
          <p:cNvSpPr>
            <a:spLocks noGrp="1"/>
          </p:cNvSpPr>
          <p:nvPr>
            <p:ph type="pic" idx="2"/>
          </p:nvPr>
        </p:nvSpPr>
        <p:spPr>
          <a:xfrm>
            <a:off x="4231888" y="535255"/>
            <a:ext cx="428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628650" y="1735405"/>
            <a:ext cx="3511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 rot="5400000">
            <a:off x="5995049" y="2112544"/>
            <a:ext cx="43590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 rot="5400000">
            <a:off x="1991582" y="-1089056"/>
            <a:ext cx="4359000" cy="7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>
  <p:cSld name="内容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628650" y="413657"/>
            <a:ext cx="7886700" cy="4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ctrTitle"/>
          </p:nvPr>
        </p:nvSpPr>
        <p:spPr>
          <a:xfrm>
            <a:off x="311700" y="697829"/>
            <a:ext cx="8520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Learning Task Grouping and Overlap in Multi-Task Learning</a:t>
            </a:r>
            <a:endParaRPr lang="en-GB" sz="3200" dirty="0"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311700" y="2454135"/>
            <a:ext cx="8520600" cy="13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Yijun Liu</a:t>
            </a:r>
            <a:endParaRPr sz="1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Department of Computer Science </a:t>
            </a:r>
            <a:endParaRPr sz="1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University of Wyoming</a:t>
            </a:r>
            <a:endParaRPr sz="1800" dirty="0"/>
          </a:p>
        </p:txBody>
      </p:sp>
      <p:sp>
        <p:nvSpPr>
          <p:cNvPr id="2" name="文本框 0"/>
          <p:cNvSpPr txBox="1"/>
          <p:nvPr/>
        </p:nvSpPr>
        <p:spPr>
          <a:xfrm>
            <a:off x="445135" y="4579620"/>
            <a:ext cx="85553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 dirty="0"/>
              <a:t>Zhang, Yu, and </a:t>
            </a:r>
            <a:r>
              <a:rPr lang="en-US" altLang="zh-CN" sz="1000" dirty="0" err="1"/>
              <a:t>Qiang</a:t>
            </a:r>
            <a:r>
              <a:rPr lang="en-US" altLang="zh-CN" sz="1000" dirty="0"/>
              <a:t> Yang. "A survey on multi-task learning." </a:t>
            </a:r>
            <a:r>
              <a:rPr lang="en-US" altLang="zh-CN" sz="1000" dirty="0" err="1"/>
              <a:t>arXiv</a:t>
            </a:r>
            <a:r>
              <a:rPr lang="en-US" altLang="zh-CN" sz="1000" dirty="0"/>
              <a:t> preprint arXiv:1707.08114 (2017).</a:t>
            </a:r>
          </a:p>
          <a:p>
            <a:r>
              <a:rPr lang="en-US" altLang="zh-CN" sz="1000" dirty="0" smtClean="0"/>
              <a:t>Kumar</a:t>
            </a:r>
            <a:r>
              <a:rPr lang="en-US" altLang="zh-CN" sz="1000" dirty="0"/>
              <a:t>, Abhishek, and Hal </a:t>
            </a:r>
            <a:r>
              <a:rPr lang="en-US" altLang="zh-CN" sz="1000" dirty="0" err="1"/>
              <a:t>Daume</a:t>
            </a:r>
            <a:r>
              <a:rPr lang="en-US" altLang="zh-CN" sz="1000" dirty="0"/>
              <a:t> III. "Learning task grouping and overlap in multi-task learning." </a:t>
            </a:r>
            <a:r>
              <a:rPr lang="en-US" altLang="zh-CN" sz="1000" dirty="0" err="1"/>
              <a:t>arXiv</a:t>
            </a:r>
            <a:r>
              <a:rPr lang="en-US" altLang="zh-CN" sz="1000" dirty="0"/>
              <a:t> preprint arXiv:1206.6417 (2012</a:t>
            </a:r>
            <a:r>
              <a:rPr lang="en-US" altLang="zh-CN" sz="1000" dirty="0" smtClean="0"/>
              <a:t>).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Learning Task Grouping and Overlap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6742" y="887447"/>
            <a:ext cx="79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We adopt </a:t>
            </a:r>
            <a:r>
              <a:rPr lang="en-US" sz="1600" dirty="0"/>
              <a:t>alternating optimization strategy that </a:t>
            </a:r>
            <a:r>
              <a:rPr lang="en-US" sz="1600" dirty="0" smtClean="0"/>
              <a:t>converges to </a:t>
            </a:r>
            <a:r>
              <a:rPr lang="en-US" sz="1600" dirty="0"/>
              <a:t>a local minimum. For a fixed </a:t>
            </a:r>
            <a:r>
              <a:rPr lang="en-US" sz="1600" b="1" dirty="0"/>
              <a:t>L</a:t>
            </a:r>
            <a:r>
              <a:rPr lang="en-US" sz="1600" dirty="0"/>
              <a:t>, the </a:t>
            </a:r>
            <a:r>
              <a:rPr lang="en-US" sz="1600" dirty="0" smtClean="0"/>
              <a:t>optimization function </a:t>
            </a:r>
            <a:r>
              <a:rPr lang="en-US" sz="1600" dirty="0"/>
              <a:t>can be decomposed </a:t>
            </a:r>
            <a:r>
              <a:rPr lang="en-US" sz="1600" dirty="0" smtClean="0"/>
              <a:t>as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1694664"/>
            <a:ext cx="5429250" cy="781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6742" y="2712790"/>
            <a:ext cx="61617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For a </a:t>
            </a:r>
            <a:r>
              <a:rPr lang="en-US" sz="1600" dirty="0"/>
              <a:t>fixed </a:t>
            </a:r>
            <a:r>
              <a:rPr lang="en-US" sz="1600" b="1" dirty="0"/>
              <a:t>S</a:t>
            </a:r>
            <a:r>
              <a:rPr lang="en-US" sz="1600" dirty="0"/>
              <a:t>, the optimization problem reduces to </a:t>
            </a:r>
            <a:r>
              <a:rPr lang="en-US" sz="1600" dirty="0" smtClean="0"/>
              <a:t>following</a:t>
            </a:r>
            <a:r>
              <a:rPr lang="en-US" sz="1600" dirty="0"/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762" y="3238308"/>
            <a:ext cx="4668780" cy="955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GB" sz="2500" dirty="0">
                <a:solidFill>
                  <a:srgbClr val="B7B7B7"/>
                </a:solidFill>
              </a:rPr>
              <a:t>Linear Mixed Models (LMMs) 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372" y="917098"/>
            <a:ext cx="7496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Algorithm 1 outlines the steps and initialization </a:t>
            </a:r>
            <a:r>
              <a:rPr lang="en-US" sz="1600" dirty="0" smtClean="0"/>
              <a:t>procedure </a:t>
            </a:r>
            <a:r>
              <a:rPr lang="en-US" sz="1600" dirty="0"/>
              <a:t>for our approach.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491" y="1356320"/>
            <a:ext cx="3108359" cy="34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GB" sz="2500" dirty="0">
                <a:solidFill>
                  <a:srgbClr val="B7B7B7"/>
                </a:solidFill>
              </a:rPr>
              <a:t>Regression: Squared Loss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924" y="81643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The </a:t>
            </a:r>
            <a:r>
              <a:rPr lang="en-US" altLang="zh-CN" sz="1600" dirty="0" smtClean="0"/>
              <a:t>matrix form </a:t>
            </a:r>
            <a:r>
              <a:rPr lang="en-US" sz="1600" dirty="0" smtClean="0"/>
              <a:t>of Eq.1 can </a:t>
            </a:r>
            <a:r>
              <a:rPr lang="en-US" sz="1600" dirty="0"/>
              <a:t>be written 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55" y="1264568"/>
            <a:ext cx="5063797" cy="7487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6924" y="2013358"/>
            <a:ext cx="3722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 a fixed L, the squared loss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49" y="2027992"/>
            <a:ext cx="2562837" cy="3327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433" y="2534738"/>
            <a:ext cx="3262491" cy="336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266" y="3078939"/>
            <a:ext cx="2620734" cy="3896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66924" y="3979549"/>
            <a:ext cx="5819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To optimize </a:t>
            </a:r>
            <a:r>
              <a:rPr lang="en-US" sz="1600" dirty="0"/>
              <a:t>for </a:t>
            </a:r>
            <a:r>
              <a:rPr lang="en-US" sz="1600" b="1" dirty="0" err="1"/>
              <a:t>s</a:t>
            </a:r>
            <a:r>
              <a:rPr lang="en-US" sz="1600" i="1" baseline="-25000" dirty="0" err="1"/>
              <a:t>t</a:t>
            </a:r>
            <a:r>
              <a:rPr lang="en-US" sz="1600" dirty="0"/>
              <a:t> using two-metric projection method.</a:t>
            </a:r>
          </a:p>
        </p:txBody>
      </p:sp>
    </p:spTree>
    <p:extLst>
      <p:ext uri="{BB962C8B-B14F-4D97-AF65-F5344CB8AC3E}">
        <p14:creationId xmlns:p14="http://schemas.microsoft.com/office/powerpoint/2010/main" val="41876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GB" sz="2500" dirty="0">
                <a:solidFill>
                  <a:srgbClr val="B7B7B7"/>
                </a:solidFill>
              </a:rPr>
              <a:t>Regression: Squared Loss</a:t>
            </a:r>
          </a:p>
        </p:txBody>
      </p:sp>
      <p:sp>
        <p:nvSpPr>
          <p:cNvPr id="2" name="Rectangle 1"/>
          <p:cNvSpPr/>
          <p:nvPr/>
        </p:nvSpPr>
        <p:spPr>
          <a:xfrm>
            <a:off x="792759" y="816430"/>
            <a:ext cx="5809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For a fixed S, </a:t>
            </a:r>
            <a:r>
              <a:rPr lang="en-US" sz="1600" dirty="0" smtClean="0"/>
              <a:t>equating the </a:t>
            </a:r>
            <a:r>
              <a:rPr lang="en-US" sz="1600" dirty="0"/>
              <a:t>gradient of Eq. 4 to zero gives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91" y="1257038"/>
            <a:ext cx="3253312" cy="6730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92758" y="2234639"/>
            <a:ext cx="8250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This is a linear equation in L. To solve this, </a:t>
            </a:r>
            <a:r>
              <a:rPr lang="en-US" sz="1600" dirty="0" smtClean="0"/>
              <a:t>apply</a:t>
            </a:r>
            <a:r>
              <a:rPr lang="en-US" altLang="zh-CN" sz="1600" dirty="0" smtClean="0"/>
              <a:t>ing</a:t>
            </a:r>
            <a:r>
              <a:rPr lang="en-US" sz="1600" dirty="0" smtClean="0"/>
              <a:t> </a:t>
            </a:r>
            <a:r>
              <a:rPr lang="en-US" sz="1600" dirty="0"/>
              <a:t>vectorization operator on both </a:t>
            </a:r>
            <a:r>
              <a:rPr lang="en-US" sz="1600" dirty="0" smtClean="0"/>
              <a:t>sides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791" y="2916654"/>
            <a:ext cx="3793919" cy="11714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2758" y="4262331"/>
            <a:ext cx="7931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It </a:t>
            </a:r>
            <a:r>
              <a:rPr lang="en-US" sz="1600" dirty="0"/>
              <a:t>can be solved </a:t>
            </a:r>
            <a:r>
              <a:rPr lang="en-US" sz="1600" dirty="0" smtClean="0"/>
              <a:t>using LU </a:t>
            </a:r>
            <a:r>
              <a:rPr lang="en-US" sz="1600" dirty="0"/>
              <a:t>decomposition or by iterative </a:t>
            </a:r>
            <a:r>
              <a:rPr lang="en-US" sz="1600" dirty="0" smtClean="0"/>
              <a:t>methods.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98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GB" sz="2500" dirty="0">
                <a:solidFill>
                  <a:srgbClr val="B7B7B7"/>
                </a:solidFill>
              </a:rPr>
              <a:t>Classification: Logistic Loss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334" y="816430"/>
            <a:ext cx="40366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For </a:t>
            </a:r>
            <a:r>
              <a:rPr lang="en-US" sz="1600" dirty="0"/>
              <a:t>logistic loss function, which is given 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35" y="1240087"/>
            <a:ext cx="4776002" cy="298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1334" y="1654053"/>
            <a:ext cx="1326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 a fixed 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817" y="2108487"/>
            <a:ext cx="3894020" cy="17655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1334" y="4136602"/>
            <a:ext cx="4976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Using </a:t>
            </a:r>
            <a:r>
              <a:rPr lang="en-US" sz="1600" dirty="0"/>
              <a:t>two-metric projection </a:t>
            </a:r>
            <a:r>
              <a:rPr lang="en-US" sz="1600" dirty="0" smtClean="0"/>
              <a:t>method to update the </a:t>
            </a:r>
            <a:r>
              <a:rPr lang="en-US" sz="1600" b="1" dirty="0" smtClean="0"/>
              <a:t>S</a:t>
            </a:r>
            <a:r>
              <a:rPr lang="en-US" sz="1600" i="1" baseline="-25000" dirty="0" smtClean="0"/>
              <a:t>t</a:t>
            </a:r>
            <a:endParaRPr lang="en-US" sz="16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2772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GB" sz="2500" dirty="0">
                <a:solidFill>
                  <a:srgbClr val="B7B7B7"/>
                </a:solidFill>
              </a:rPr>
              <a:t>Classification: Logistic Loss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590" y="816430"/>
            <a:ext cx="7881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For a </a:t>
            </a:r>
            <a:r>
              <a:rPr lang="en-US" sz="1600" dirty="0"/>
              <a:t>fixed </a:t>
            </a:r>
            <a:r>
              <a:rPr lang="en-US" sz="1600" b="1" dirty="0"/>
              <a:t>S</a:t>
            </a:r>
            <a:r>
              <a:rPr lang="en-US" sz="1600" dirty="0"/>
              <a:t>, </a:t>
            </a:r>
            <a:r>
              <a:rPr lang="en-US" sz="1600" dirty="0" smtClean="0"/>
              <a:t>we </a:t>
            </a:r>
            <a:r>
              <a:rPr lang="en-US" sz="1600" dirty="0" smtClean="0"/>
              <a:t>give </a:t>
            </a:r>
            <a:r>
              <a:rPr lang="en-US" sz="1600" dirty="0" smtClean="0"/>
              <a:t>Newton-Raphson </a:t>
            </a:r>
            <a:r>
              <a:rPr lang="en-US" sz="1600" dirty="0" smtClean="0"/>
              <a:t>update </a:t>
            </a:r>
            <a:r>
              <a:rPr lang="en-US" sz="1600" dirty="0"/>
              <a:t>here.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30" y="1421691"/>
            <a:ext cx="3452025" cy="6577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6591" y="2129588"/>
            <a:ext cx="8215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For Newton-Raphson update, we use Taylor series </a:t>
            </a:r>
            <a:r>
              <a:rPr lang="en-US" sz="1600" dirty="0" smtClean="0"/>
              <a:t>expansion </a:t>
            </a:r>
            <a:r>
              <a:rPr lang="en-US" sz="1600" dirty="0"/>
              <a:t>up to second order around </a:t>
            </a:r>
            <a:r>
              <a:rPr lang="en-US" sz="1600" b="1" dirty="0"/>
              <a:t>L</a:t>
            </a:r>
            <a:r>
              <a:rPr lang="en-US" sz="1600" dirty="0"/>
              <a:t>, making use </a:t>
            </a:r>
            <a:r>
              <a:rPr lang="en-US" sz="1600" dirty="0" smtClean="0"/>
              <a:t>of directional </a:t>
            </a:r>
            <a:r>
              <a:rPr lang="en-US" sz="1600" dirty="0"/>
              <a:t>first and second derivatives. The step </a:t>
            </a:r>
            <a:r>
              <a:rPr lang="en-US" sz="1600" dirty="0" smtClean="0"/>
              <a:t>direction </a:t>
            </a:r>
            <a:r>
              <a:rPr lang="en-US" sz="1600" dirty="0"/>
              <a:t>M is obtained by solving the following </a:t>
            </a:r>
            <a:r>
              <a:rPr lang="en-US" sz="1600" dirty="0" smtClean="0"/>
              <a:t>system of </a:t>
            </a:r>
            <a:r>
              <a:rPr lang="en-US" sz="1600" dirty="0"/>
              <a:t>linear equations: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79" y="3028993"/>
            <a:ext cx="3822627" cy="1140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828" y="3372150"/>
            <a:ext cx="2907834" cy="3349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6590" y="4288252"/>
            <a:ext cx="7969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smtClean="0"/>
              <a:t>Newton-Raphson </a:t>
            </a:r>
            <a:r>
              <a:rPr lang="en-US" sz="1600" dirty="0"/>
              <a:t>update is then carried out by taking a step </a:t>
            </a:r>
            <a:r>
              <a:rPr lang="en-US" sz="1600" dirty="0" smtClean="0"/>
              <a:t>in this </a:t>
            </a:r>
            <a:r>
              <a:rPr lang="en-US" sz="1600" dirty="0"/>
              <a:t>direction. The step size is computed using </a:t>
            </a:r>
            <a:r>
              <a:rPr lang="en-US" sz="1600" dirty="0" smtClean="0"/>
              <a:t>Armijo rule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4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1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Experiments-Synthetic </a:t>
            </a:r>
            <a:r>
              <a:rPr lang="en-US" sz="2500" dirty="0" smtClean="0">
                <a:solidFill>
                  <a:srgbClr val="B7B7B7"/>
                </a:solidFill>
              </a:rPr>
              <a:t>data 1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839" y="1038405"/>
            <a:ext cx="82883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use two synthetic datasets to study our </a:t>
            </a:r>
            <a:r>
              <a:rPr lang="en-US" sz="1600" dirty="0" smtClean="0"/>
              <a:t>approach. First</a:t>
            </a:r>
            <a:r>
              <a:rPr lang="en-US" sz="1600" dirty="0"/>
              <a:t>, we use the synthetic data used in (Kang et al</a:t>
            </a:r>
            <a:r>
              <a:rPr lang="en-US" sz="1600" dirty="0" smtClean="0"/>
              <a:t>.,2011). </a:t>
            </a:r>
            <a:r>
              <a:rPr lang="en-US" sz="1600" dirty="0"/>
              <a:t>This data consists of 20-dimensional </a:t>
            </a:r>
            <a:r>
              <a:rPr lang="en-US" sz="1600" dirty="0" smtClean="0"/>
              <a:t>feature vectors</a:t>
            </a:r>
            <a:r>
              <a:rPr lang="en-US" sz="1600" dirty="0"/>
              <a:t>, three groups of tasks, 15 training points </a:t>
            </a:r>
            <a:r>
              <a:rPr lang="en-US" sz="1600" dirty="0" smtClean="0"/>
              <a:t>and 50 </a:t>
            </a:r>
            <a:r>
              <a:rPr lang="en-US" sz="1600" dirty="0"/>
              <a:t>test points per task. There are 10 tasks in </a:t>
            </a:r>
            <a:r>
              <a:rPr lang="en-US" sz="1600" dirty="0" smtClean="0"/>
              <a:t>each group </a:t>
            </a:r>
            <a:r>
              <a:rPr lang="en-US" sz="1600" dirty="0"/>
              <a:t>whose parameter vectors are identical to </a:t>
            </a:r>
            <a:r>
              <a:rPr lang="en-US" sz="1600" dirty="0" smtClean="0"/>
              <a:t>each other </a:t>
            </a:r>
            <a:r>
              <a:rPr lang="en-US" sz="1600" dirty="0"/>
              <a:t>up to a scaling factor.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578839" y="2379542"/>
            <a:ext cx="84309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No-group MTL (</a:t>
            </a:r>
            <a:r>
              <a:rPr lang="en-US" sz="1600" dirty="0" err="1"/>
              <a:t>Argyriou</a:t>
            </a:r>
            <a:r>
              <a:rPr lang="en-US" sz="1600" dirty="0"/>
              <a:t> et al., 2008a): </a:t>
            </a:r>
            <a:r>
              <a:rPr lang="en-US" sz="1600" dirty="0" smtClean="0"/>
              <a:t>All tasks </a:t>
            </a:r>
            <a:r>
              <a:rPr lang="en-US" sz="1600" dirty="0"/>
              <a:t>are assumed to be related, and the task </a:t>
            </a:r>
            <a:r>
              <a:rPr lang="en-US" sz="1600" dirty="0" smtClean="0"/>
              <a:t>parameters </a:t>
            </a:r>
            <a:r>
              <a:rPr lang="en-US" sz="1600" dirty="0"/>
              <a:t>are assumed to lie in a low </a:t>
            </a:r>
            <a:r>
              <a:rPr lang="en-US" sz="1600" dirty="0" smtClean="0"/>
              <a:t>dimensional subspace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• Disjoint-Group MTL (</a:t>
            </a:r>
            <a:r>
              <a:rPr lang="en-US" sz="1600" dirty="0" smtClean="0"/>
              <a:t>DG-MTL</a:t>
            </a:r>
            <a:r>
              <a:rPr lang="en-US" sz="1600" dirty="0"/>
              <a:t>) (Kang et al., 2011): A recently </a:t>
            </a:r>
            <a:r>
              <a:rPr lang="en-US" sz="1600" dirty="0" smtClean="0"/>
              <a:t>proposed approach </a:t>
            </a:r>
            <a:r>
              <a:rPr lang="en-US" sz="1600" dirty="0"/>
              <a:t>that assumes multiple disjoint </a:t>
            </a:r>
            <a:r>
              <a:rPr lang="en-US" sz="1600" dirty="0" smtClean="0"/>
              <a:t>groups of </a:t>
            </a:r>
            <a:r>
              <a:rPr lang="en-US" sz="1600" dirty="0"/>
              <a:t>tasks. Task parameters within a group lie in </a:t>
            </a:r>
            <a:r>
              <a:rPr lang="en-US" sz="1600" dirty="0" smtClean="0"/>
              <a:t>a low </a:t>
            </a:r>
            <a:r>
              <a:rPr lang="en-US" sz="1600" dirty="0"/>
              <a:t>dimensional space.</a:t>
            </a:r>
          </a:p>
        </p:txBody>
      </p:sp>
    </p:spTree>
    <p:extLst>
      <p:ext uri="{BB962C8B-B14F-4D97-AF65-F5344CB8AC3E}">
        <p14:creationId xmlns:p14="http://schemas.microsoft.com/office/powerpoint/2010/main" val="25076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1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Experiments-Synthetic </a:t>
            </a:r>
            <a:r>
              <a:rPr lang="en-US" sz="2500" dirty="0" smtClean="0">
                <a:solidFill>
                  <a:srgbClr val="B7B7B7"/>
                </a:solidFill>
              </a:rPr>
              <a:t>data 1</a:t>
            </a:r>
            <a:endParaRPr lang="en-US" sz="2500" dirty="0">
              <a:solidFill>
                <a:srgbClr val="B7B7B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06" y="294064"/>
            <a:ext cx="3587070" cy="45151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19" y="1229583"/>
            <a:ext cx="3688884" cy="24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1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Experiments-Synthetic </a:t>
            </a:r>
            <a:r>
              <a:rPr lang="en-US" sz="2500" dirty="0" smtClean="0">
                <a:solidFill>
                  <a:srgbClr val="B7B7B7"/>
                </a:solidFill>
              </a:rPr>
              <a:t>data 2</a:t>
            </a:r>
            <a:endParaRPr lang="en-US" sz="2500" dirty="0">
              <a:solidFill>
                <a:srgbClr val="B7B7B7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36" y="1392572"/>
            <a:ext cx="3299884" cy="28414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6258" y="1451295"/>
            <a:ext cx="51327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generate a second synthetic dataset to </a:t>
            </a:r>
            <a:r>
              <a:rPr lang="en-US" sz="1600" dirty="0" smtClean="0"/>
              <a:t>simulate overlap </a:t>
            </a:r>
            <a:r>
              <a:rPr lang="en-US" sz="1600" dirty="0"/>
              <a:t>in groups. We retain the previous setting of </a:t>
            </a:r>
            <a:r>
              <a:rPr lang="en-US" sz="1600" dirty="0" smtClean="0"/>
              <a:t>3 groups </a:t>
            </a:r>
            <a:r>
              <a:rPr lang="en-US" sz="1600" dirty="0"/>
              <a:t>and 10 tasks in each group, but now we </a:t>
            </a:r>
            <a:r>
              <a:rPr lang="en-US" sz="1600" dirty="0" smtClean="0"/>
              <a:t>allow the </a:t>
            </a:r>
            <a:r>
              <a:rPr lang="en-US" sz="1600" dirty="0"/>
              <a:t>groups to overlap in one basis.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F</a:t>
            </a:r>
            <a:r>
              <a:rPr lang="en-US" sz="1600" dirty="0" smtClean="0"/>
              <a:t>irst 10 tasks - linearly </a:t>
            </a:r>
            <a:r>
              <a:rPr lang="en-US" sz="1600" dirty="0"/>
              <a:t>combining </a:t>
            </a:r>
            <a:r>
              <a:rPr lang="en-US" sz="1600" dirty="0" smtClean="0"/>
              <a:t>first </a:t>
            </a:r>
            <a:r>
              <a:rPr lang="en-US" sz="1600" dirty="0"/>
              <a:t>two latent tasks. </a:t>
            </a:r>
            <a:endParaRPr lang="en-US" sz="1600" dirty="0" smtClean="0"/>
          </a:p>
          <a:p>
            <a:r>
              <a:rPr lang="en-US" sz="1600" dirty="0" smtClean="0"/>
              <a:t>Next 10 </a:t>
            </a:r>
            <a:r>
              <a:rPr lang="en-US" sz="1600" dirty="0"/>
              <a:t>tasks -</a:t>
            </a:r>
            <a:r>
              <a:rPr lang="en-US" sz="1600" dirty="0" smtClean="0"/>
              <a:t> </a:t>
            </a:r>
            <a:r>
              <a:rPr lang="en-US" sz="1600" dirty="0"/>
              <a:t>linearly combining second and third </a:t>
            </a:r>
            <a:r>
              <a:rPr lang="en-US" sz="1600" dirty="0" smtClean="0"/>
              <a:t>latent tasks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 smtClean="0"/>
              <a:t>Last </a:t>
            </a:r>
            <a:r>
              <a:rPr lang="en-US" sz="1600" dirty="0"/>
              <a:t>10 tasks </a:t>
            </a:r>
            <a:r>
              <a:rPr lang="en-US" sz="1600" dirty="0" smtClean="0"/>
              <a:t>- linearly </a:t>
            </a:r>
            <a:r>
              <a:rPr lang="en-US" sz="1600" dirty="0"/>
              <a:t>combining of the last two latent tasks.</a:t>
            </a:r>
          </a:p>
        </p:txBody>
      </p:sp>
    </p:spTree>
    <p:extLst>
      <p:ext uri="{BB962C8B-B14F-4D97-AF65-F5344CB8AC3E}">
        <p14:creationId xmlns:p14="http://schemas.microsoft.com/office/powerpoint/2010/main" val="23039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03311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 smtClean="0">
                <a:solidFill>
                  <a:srgbClr val="B7B7B7"/>
                </a:solidFill>
              </a:rPr>
              <a:t>Experiments-Synthetic data + Real </a:t>
            </a:r>
            <a:r>
              <a:rPr lang="en-US" sz="2500" dirty="0">
                <a:solidFill>
                  <a:srgbClr val="B7B7B7"/>
                </a:solidFill>
              </a:rPr>
              <a:t>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21" y="1719742"/>
            <a:ext cx="7562918" cy="18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1680" y="1435879"/>
            <a:ext cx="17754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GB" sz="2400" dirty="0">
                <a:sym typeface="+mn-ea"/>
              </a:rPr>
              <a:t>Introduction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4886" y="575578"/>
            <a:ext cx="460094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GB" sz="2400" dirty="0" smtClean="0">
                <a:sym typeface="+mn-ea"/>
              </a:rPr>
              <a:t>Overview of </a:t>
            </a:r>
            <a:r>
              <a:rPr lang="en-US" altLang="en-GB" sz="2400" dirty="0">
                <a:sym typeface="+mn-ea"/>
              </a:rPr>
              <a:t>Multi-Task Learning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1680" y="2294890"/>
            <a:ext cx="20505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GB" sz="2400" dirty="0">
                <a:sym typeface="+mn-ea"/>
              </a:rPr>
              <a:t>Related Work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1680" y="3181350"/>
            <a:ext cx="52533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>
                <a:sym typeface="+mn-ea"/>
              </a:rPr>
              <a:t>Learning Task Grouping and Overlap</a:t>
            </a:r>
            <a:endParaRPr lang="en-US" altLang="en-GB" sz="24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680" y="4067810"/>
            <a:ext cx="410721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GB" sz="2400" dirty="0" smtClean="0">
                <a:sym typeface="+mn-ea"/>
              </a:rPr>
              <a:t>Experiments </a:t>
            </a:r>
            <a:r>
              <a:rPr lang="en-US" altLang="zh-CN" sz="2400" dirty="0">
                <a:sym typeface="+mn-ea"/>
              </a:rPr>
              <a:t>and Conclusion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521425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66817" y="1054462"/>
            <a:ext cx="77235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proposed a novel framework for learning </a:t>
            </a:r>
            <a:r>
              <a:rPr lang="en-US" sz="1600" dirty="0" smtClean="0"/>
              <a:t>grouping and </a:t>
            </a:r>
            <a:r>
              <a:rPr lang="en-US" sz="1600" dirty="0"/>
              <a:t>overlap structure in multi-task learning, where </a:t>
            </a:r>
            <a:r>
              <a:rPr lang="en-US" sz="1600" dirty="0" smtClean="0"/>
              <a:t>parameters </a:t>
            </a:r>
            <a:r>
              <a:rPr lang="en-US" sz="1600" dirty="0"/>
              <a:t>of each task group are assumed to lie in </a:t>
            </a:r>
            <a:r>
              <a:rPr lang="en-US" sz="1600" dirty="0" smtClean="0"/>
              <a:t>a low </a:t>
            </a:r>
            <a:r>
              <a:rPr lang="en-US" sz="1600" dirty="0"/>
              <a:t>dimensional subspace.</a:t>
            </a:r>
          </a:p>
        </p:txBody>
      </p:sp>
    </p:spTree>
    <p:extLst>
      <p:ext uri="{BB962C8B-B14F-4D97-AF65-F5344CB8AC3E}">
        <p14:creationId xmlns:p14="http://schemas.microsoft.com/office/powerpoint/2010/main" val="278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0"/>
          <p:cNvSpPr>
            <a:spLocks noGrp="1"/>
          </p:cNvSpPr>
          <p:nvPr>
            <p:ph type="title"/>
          </p:nvPr>
        </p:nvSpPr>
        <p:spPr>
          <a:xfrm>
            <a:off x="2844800" y="1621155"/>
            <a:ext cx="3352165" cy="57277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8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700" y="29643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buClr>
                <a:srgbClr val="B7B7B7"/>
              </a:buClr>
            </a:pPr>
            <a:r>
              <a:rPr lang="en-GB" sz="3000" dirty="0">
                <a:solidFill>
                  <a:srgbClr val="B7B7B7"/>
                </a:solidFill>
              </a:rPr>
              <a:t>Overview of Multi-Task Learning</a:t>
            </a:r>
          </a:p>
        </p:txBody>
      </p:sp>
      <p:sp>
        <p:nvSpPr>
          <p:cNvPr id="2" name="文本框 0"/>
          <p:cNvSpPr txBox="1"/>
          <p:nvPr/>
        </p:nvSpPr>
        <p:spPr>
          <a:xfrm>
            <a:off x="694923" y="1141969"/>
            <a:ext cx="744855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/>
              <a:t>Traditional supervised learning methods make prediction for each single </a:t>
            </a:r>
            <a:r>
              <a:rPr lang="en-US" altLang="zh-CN" sz="1600" dirty="0" smtClean="0"/>
              <a:t>task.</a:t>
            </a:r>
            <a:endParaRPr lang="en-US" altLang="zh-CN" sz="1600" dirty="0"/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000" y="1774845"/>
            <a:ext cx="3800000" cy="904762"/>
          </a:xfrm>
          <a:prstGeom prst="rect">
            <a:avLst/>
          </a:prstGeom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2000" y="2758407"/>
            <a:ext cx="3809524" cy="580952"/>
          </a:xfrm>
          <a:prstGeom prst="rect">
            <a:avLst/>
          </a:prstGeom>
        </p:spPr>
      </p:pic>
      <p:pic>
        <p:nvPicPr>
          <p:cNvPr id="6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3960" y="3477304"/>
            <a:ext cx="3714286" cy="714286"/>
          </a:xfrm>
          <a:prstGeom prst="rect">
            <a:avLst/>
          </a:prstGeom>
        </p:spPr>
      </p:pic>
      <p:pic>
        <p:nvPicPr>
          <p:cNvPr id="7" name="内容占位符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83483" y="1971413"/>
            <a:ext cx="3937200" cy="2220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439386" y="411212"/>
            <a:ext cx="8419465" cy="57277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buClr>
                <a:srgbClr val="B7B7B7"/>
              </a:buClr>
            </a:pPr>
            <a:r>
              <a:rPr lang="en-US" sz="3000" dirty="0">
                <a:solidFill>
                  <a:srgbClr val="B7B7B7"/>
                </a:solidFill>
              </a:rPr>
              <a:t>Multi-Task Learning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7177" y="1202096"/>
            <a:ext cx="7187565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/>
              <a:t>Sometimes, for multiple learning tasks, all of them or at least a subset of them are assumed to be related to each other. 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In this case, it is found that learning these tasks jointly can lead to much performance improvement compared with learning them </a:t>
            </a:r>
            <a:r>
              <a:rPr lang="en-US" sz="1600" dirty="0" smtClean="0"/>
              <a:t>individually</a:t>
            </a:r>
            <a:r>
              <a:rPr lang="en-US" sz="1600" dirty="0"/>
              <a:t>.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Multi-Task Learning: </a:t>
            </a:r>
            <a:endParaRPr lang="en-US" sz="1600" dirty="0" smtClean="0"/>
          </a:p>
          <a:p>
            <a:r>
              <a:rPr lang="en-US" sz="1600" dirty="0" smtClean="0"/>
              <a:t>Given </a:t>
            </a:r>
            <a:r>
              <a:rPr lang="en-US" sz="1600" i="1" dirty="0"/>
              <a:t>m</a:t>
            </a:r>
            <a:r>
              <a:rPr lang="en-US" sz="1600" dirty="0"/>
              <a:t> learning tasks {</a:t>
            </a:r>
            <a:r>
              <a:rPr lang="en-US" sz="1600" dirty="0" err="1"/>
              <a:t>T</a:t>
            </a:r>
            <a:r>
              <a:rPr lang="en-US" sz="1600" i="1" baseline="-25000" dirty="0" err="1"/>
              <a:t>i</a:t>
            </a:r>
            <a:r>
              <a:rPr lang="en-US" sz="1600" dirty="0"/>
              <a:t> | </a:t>
            </a:r>
            <a:r>
              <a:rPr lang="en-US" sz="1600" i="1" dirty="0" err="1"/>
              <a:t>i</a:t>
            </a:r>
            <a:r>
              <a:rPr lang="en-US" sz="1600" dirty="0"/>
              <a:t>=</a:t>
            </a:r>
            <a:r>
              <a:rPr lang="en-US" sz="1600" i="1" dirty="0"/>
              <a:t>1</a:t>
            </a:r>
            <a:r>
              <a:rPr lang="en-US" sz="1600" dirty="0"/>
              <a:t>,…,</a:t>
            </a:r>
            <a:r>
              <a:rPr lang="en-US" sz="1600" i="1" dirty="0"/>
              <a:t>m</a:t>
            </a:r>
            <a:r>
              <a:rPr lang="en-US" sz="1600" dirty="0"/>
              <a:t> } where all the tasks or a subset of them are related, multi-task learning aims to help improve the learning of a model for </a:t>
            </a:r>
            <a:r>
              <a:rPr lang="en-US" sz="1600" dirty="0" err="1"/>
              <a:t>T</a:t>
            </a:r>
            <a:r>
              <a:rPr lang="en-US" sz="1600" i="1" baseline="-25000" dirty="0" err="1"/>
              <a:t>i</a:t>
            </a:r>
            <a:r>
              <a:rPr lang="en-US" sz="1600" dirty="0"/>
              <a:t> by using the knowledge contained in the m </a:t>
            </a:r>
            <a:r>
              <a:rPr lang="en-US" sz="1600" dirty="0" smtClean="0"/>
              <a:t>tasks.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439386" y="276988"/>
            <a:ext cx="8419465" cy="57277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buClr>
                <a:srgbClr val="B7B7B7"/>
              </a:buClr>
            </a:pPr>
            <a:r>
              <a:rPr lang="en-US" sz="3000" dirty="0">
                <a:solidFill>
                  <a:srgbClr val="B7B7B7"/>
                </a:solidFill>
              </a:rPr>
              <a:t>How to </a:t>
            </a:r>
            <a:r>
              <a:rPr lang="en-US" sz="3000" dirty="0" smtClean="0">
                <a:solidFill>
                  <a:srgbClr val="B7B7B7"/>
                </a:solidFill>
              </a:rPr>
              <a:t>share?</a:t>
            </a:r>
            <a:endParaRPr sz="3000" dirty="0">
              <a:solidFill>
                <a:srgbClr val="B7B7B7"/>
              </a:solidFill>
            </a:endParaRPr>
          </a:p>
        </p:txBody>
      </p:sp>
      <p:sp>
        <p:nvSpPr>
          <p:cNvPr id="7" name="矩形 10"/>
          <p:cNvSpPr/>
          <p:nvPr/>
        </p:nvSpPr>
        <p:spPr>
          <a:xfrm>
            <a:off x="1023337" y="1144178"/>
            <a:ext cx="1812142" cy="523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3366FF"/>
                </a:solidFill>
              </a:rPr>
              <a:t>feature</a:t>
            </a:r>
            <a:endParaRPr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8" name="矩形 12"/>
          <p:cNvSpPr/>
          <p:nvPr/>
        </p:nvSpPr>
        <p:spPr>
          <a:xfrm>
            <a:off x="1023335" y="2328856"/>
            <a:ext cx="181214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parameter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矩形 11"/>
          <p:cNvSpPr/>
          <p:nvPr/>
        </p:nvSpPr>
        <p:spPr>
          <a:xfrm>
            <a:off x="1023336" y="3513537"/>
            <a:ext cx="181214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3366FF"/>
                </a:solidFill>
              </a:rPr>
              <a:t>instance</a:t>
            </a:r>
            <a:endParaRPr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76568" y="990289"/>
            <a:ext cx="4802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Since tasks are related, it is </a:t>
            </a:r>
            <a:r>
              <a:rPr lang="en-US" altLang="zh-CN" sz="1600" dirty="0" smtClean="0"/>
              <a:t>reasonable</a:t>
            </a:r>
            <a:r>
              <a:rPr lang="en-US" sz="1600" dirty="0" smtClean="0"/>
              <a:t> </a:t>
            </a:r>
            <a:r>
              <a:rPr lang="en-US" sz="1600" dirty="0"/>
              <a:t>to assume that different tasks share a common feature representation based on the original features.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376569" y="2267301"/>
            <a:ext cx="4928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Impose various types of relations on tasks </a:t>
            </a:r>
            <a:r>
              <a:rPr lang="en-US" sz="1600" dirty="0" smtClean="0"/>
              <a:t>with regularization </a:t>
            </a:r>
            <a:r>
              <a:rPr lang="en-US" sz="1600" dirty="0"/>
              <a:t>of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6569" y="3451982"/>
            <a:ext cx="5163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Find out instances in the task </a:t>
            </a:r>
            <a:r>
              <a:rPr lang="en-US" altLang="zh-CN" sz="1600" dirty="0" err="1"/>
              <a:t>T</a:t>
            </a:r>
            <a:r>
              <a:rPr lang="en-US" altLang="zh-CN" sz="1600" i="1" baseline="-25000" dirty="0" err="1"/>
              <a:t>i</a:t>
            </a:r>
            <a:r>
              <a:rPr lang="en-US" altLang="zh-CN" sz="1600" dirty="0"/>
              <a:t> , which </a:t>
            </a:r>
            <a:r>
              <a:rPr lang="en-US" altLang="zh-CN" sz="1600" dirty="0">
                <a:solidFill>
                  <a:schemeClr val="tx1"/>
                </a:solidFill>
              </a:rPr>
              <a:t>can be used </a:t>
            </a:r>
            <a:r>
              <a:rPr lang="en-US" altLang="zh-CN" sz="1600" dirty="0"/>
              <a:t>by another task </a:t>
            </a:r>
            <a:r>
              <a:rPr lang="en-US" altLang="zh-CN" sz="1600" dirty="0" err="1"/>
              <a:t>T</a:t>
            </a:r>
            <a:r>
              <a:rPr lang="en-US" altLang="zh-CN" sz="1600" i="1" baseline="-25000" dirty="0" err="1"/>
              <a:t>j</a:t>
            </a:r>
            <a:r>
              <a:rPr lang="en-US" altLang="zh-CN" sz="1600" dirty="0"/>
              <a:t> (</a:t>
            </a:r>
            <a:r>
              <a:rPr lang="en-US" altLang="zh-CN" sz="1600" i="1" dirty="0" err="1"/>
              <a:t>j</a:t>
            </a:r>
            <a:r>
              <a:rPr lang="en-US" altLang="zh-CN" sz="1600" dirty="0" err="1"/>
              <a:t>≠</a:t>
            </a:r>
            <a:r>
              <a:rPr lang="en-US" altLang="zh-CN" sz="1600" i="1" dirty="0" err="1"/>
              <a:t>i</a:t>
            </a:r>
            <a:r>
              <a:rPr lang="en-US" altLang="zh-CN" sz="1600" dirty="0"/>
              <a:t>) . 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02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323740"/>
            <a:ext cx="8597408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558" y="1196857"/>
            <a:ext cx="8181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major challenge in multi-task </a:t>
            </a:r>
            <a:r>
              <a:rPr lang="en-US" sz="1600" dirty="0" smtClean="0"/>
              <a:t>learning </a:t>
            </a:r>
            <a:r>
              <a:rPr lang="en-US" sz="1600" dirty="0"/>
              <a:t>is how to selectively screen the sharing of </a:t>
            </a:r>
            <a:r>
              <a:rPr lang="en-US" sz="1600" dirty="0" smtClean="0"/>
              <a:t>information </a:t>
            </a:r>
            <a:r>
              <a:rPr lang="en-US" sz="1600" dirty="0"/>
              <a:t>so that unrelated tasks do not end up </a:t>
            </a:r>
            <a:r>
              <a:rPr lang="en-US" sz="1600" dirty="0" smtClean="0"/>
              <a:t>influencing each </a:t>
            </a:r>
            <a:r>
              <a:rPr lang="en-US" sz="1600" dirty="0"/>
              <a:t>other</a:t>
            </a:r>
            <a:r>
              <a:rPr lang="en-US" sz="1600" dirty="0" smtClean="0"/>
              <a:t>. </a:t>
            </a:r>
          </a:p>
          <a:p>
            <a:endParaRPr lang="en-US" sz="1600" dirty="0"/>
          </a:p>
          <a:p>
            <a:r>
              <a:rPr lang="en-US" sz="1600" dirty="0" smtClean="0"/>
              <a:t>Sharing </a:t>
            </a:r>
            <a:r>
              <a:rPr lang="en-US" sz="1600" dirty="0"/>
              <a:t>information between two </a:t>
            </a:r>
            <a:r>
              <a:rPr lang="en-US" sz="1600" dirty="0" smtClean="0"/>
              <a:t>unrelated </a:t>
            </a:r>
            <a:r>
              <a:rPr lang="en-US" sz="1600" dirty="0"/>
              <a:t>tasks can worsen the performance of both </a:t>
            </a:r>
            <a:r>
              <a:rPr lang="en-US" sz="1600" dirty="0" smtClean="0"/>
              <a:t>tasks. This </a:t>
            </a:r>
            <a:r>
              <a:rPr lang="en-US" sz="1600" dirty="0"/>
              <a:t>phenomenon is also known as negative transfer.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486557" y="4444569"/>
            <a:ext cx="79275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Kumar, Abhishek, and Hal </a:t>
            </a:r>
            <a:r>
              <a:rPr lang="en-US" sz="1000" dirty="0" err="1"/>
              <a:t>Daume</a:t>
            </a:r>
            <a:r>
              <a:rPr lang="en-US" sz="1000" dirty="0"/>
              <a:t> III. "Learning task grouping and overlap in multi-task learning." </a:t>
            </a:r>
            <a:r>
              <a:rPr lang="en-US" sz="1000" dirty="0" err="1"/>
              <a:t>arXiv</a:t>
            </a:r>
            <a:r>
              <a:rPr lang="en-US" sz="1000" dirty="0"/>
              <a:t> preprint arXiv:1206.6417 (2012).</a:t>
            </a:r>
          </a:p>
        </p:txBody>
      </p:sp>
      <p:sp>
        <p:nvSpPr>
          <p:cNvPr id="3" name="Rectangle 2"/>
          <p:cNvSpPr/>
          <p:nvPr/>
        </p:nvSpPr>
        <p:spPr>
          <a:xfrm>
            <a:off x="486557" y="2820713"/>
            <a:ext cx="8330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this paper, </a:t>
            </a:r>
            <a:r>
              <a:rPr lang="en-US" sz="1600" dirty="0"/>
              <a:t>t</a:t>
            </a:r>
            <a:r>
              <a:rPr lang="en-US" sz="1600" dirty="0" smtClean="0"/>
              <a:t>wo </a:t>
            </a:r>
            <a:r>
              <a:rPr lang="en-US" sz="1600" dirty="0"/>
              <a:t>tasks can have full, partial or no overlap, which is determined by number of basis tasks they share.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32374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Related Work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171" y="871788"/>
            <a:ext cx="8221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Most methods </a:t>
            </a:r>
            <a:r>
              <a:rPr lang="en-US" sz="1600" dirty="0"/>
              <a:t>work on the assumption that all tasks are </a:t>
            </a:r>
            <a:r>
              <a:rPr lang="en-US" sz="1600" dirty="0" smtClean="0"/>
              <a:t>related </a:t>
            </a:r>
            <a:r>
              <a:rPr lang="en-US" sz="1600" b="1" i="1" dirty="0"/>
              <a:t>(</a:t>
            </a:r>
            <a:r>
              <a:rPr lang="en-US" sz="1600" b="1" i="1" dirty="0" err="1"/>
              <a:t>Evgeniou</a:t>
            </a:r>
            <a:r>
              <a:rPr lang="en-US" sz="1600" b="1" i="1" dirty="0"/>
              <a:t> &amp; </a:t>
            </a:r>
            <a:r>
              <a:rPr lang="en-US" sz="1600" b="1" i="1" dirty="0" err="1"/>
              <a:t>Pontil</a:t>
            </a:r>
            <a:r>
              <a:rPr lang="en-US" sz="1600" b="1" i="1" dirty="0"/>
              <a:t>, 2004; Ando &amp; Zhang, </a:t>
            </a:r>
            <a:r>
              <a:rPr lang="en-US" sz="1600" b="1" i="1" dirty="0" smtClean="0"/>
              <a:t>2005; </a:t>
            </a:r>
            <a:r>
              <a:rPr lang="en-US" sz="1600" b="1" i="1" dirty="0" err="1" smtClean="0"/>
              <a:t>Argyriou</a:t>
            </a:r>
            <a:r>
              <a:rPr lang="en-US" sz="1600" b="1" i="1" dirty="0" smtClean="0"/>
              <a:t> </a:t>
            </a:r>
            <a:r>
              <a:rPr lang="en-US" sz="1600" b="1" i="1" dirty="0"/>
              <a:t>et al., 2008a; Rai &amp; </a:t>
            </a:r>
            <a:r>
              <a:rPr lang="en-US" sz="1600" b="1" i="1" dirty="0" err="1"/>
              <a:t>Daum´e</a:t>
            </a:r>
            <a:r>
              <a:rPr lang="en-US" sz="1600" b="1" i="1" dirty="0"/>
              <a:t> III, 2010).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3171" y="1538595"/>
            <a:ext cx="8417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Some methods </a:t>
            </a:r>
            <a:r>
              <a:rPr lang="en-US" sz="1600" dirty="0"/>
              <a:t>assume that tasks can be grouped in </a:t>
            </a:r>
            <a:r>
              <a:rPr lang="en-US" sz="1600" dirty="0" smtClean="0"/>
              <a:t>clusters </a:t>
            </a:r>
            <a:r>
              <a:rPr lang="da-DK" sz="1600" b="1" i="1" dirty="0"/>
              <a:t>(Bakker &amp; Heskes, </a:t>
            </a:r>
            <a:r>
              <a:rPr lang="da-DK" sz="1600" b="1" i="1" dirty="0" smtClean="0"/>
              <a:t>2003; Jacob </a:t>
            </a:r>
            <a:r>
              <a:rPr lang="da-DK" sz="1600" b="1" i="1" dirty="0"/>
              <a:t>et al., 2008; Xue et al., 2007; Zhou et al., 2011).</a:t>
            </a:r>
            <a:endParaRPr lang="en-US" sz="1600" b="1" i="1" dirty="0"/>
          </a:p>
        </p:txBody>
      </p:sp>
      <p:sp>
        <p:nvSpPr>
          <p:cNvPr id="9" name="Rectangle 8"/>
          <p:cNvSpPr/>
          <p:nvPr/>
        </p:nvSpPr>
        <p:spPr>
          <a:xfrm>
            <a:off x="465588" y="2296734"/>
            <a:ext cx="836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Other methods assume that there is one group of </a:t>
            </a:r>
            <a:r>
              <a:rPr lang="en-US" sz="1600" dirty="0" smtClean="0"/>
              <a:t>related </a:t>
            </a:r>
            <a:r>
              <a:rPr lang="en-US" sz="1600" dirty="0"/>
              <a:t>tasks and a small number of outlier tasks </a:t>
            </a:r>
            <a:r>
              <a:rPr lang="en-US" sz="1600" dirty="0" smtClean="0"/>
              <a:t>that are </a:t>
            </a:r>
            <a:r>
              <a:rPr lang="en-US" sz="1600" dirty="0"/>
              <a:t>not related to any task in the </a:t>
            </a:r>
            <a:r>
              <a:rPr lang="en-US" sz="1600" dirty="0" smtClean="0"/>
              <a:t>pool </a:t>
            </a:r>
            <a:r>
              <a:rPr lang="da-DK" sz="1600" b="1" i="1" dirty="0" smtClean="0"/>
              <a:t>(</a:t>
            </a:r>
            <a:r>
              <a:rPr lang="da-DK" sz="1600" b="1" i="1" dirty="0"/>
              <a:t>Yu et al</a:t>
            </a:r>
            <a:r>
              <a:rPr lang="da-DK" sz="1600" b="1" i="1" dirty="0" smtClean="0"/>
              <a:t>., 2007</a:t>
            </a:r>
            <a:r>
              <a:rPr lang="da-DK" sz="1600" b="1" i="1" dirty="0"/>
              <a:t>; Chen et al., 2011)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>
          <a:xfrm>
            <a:off x="465588" y="3136905"/>
            <a:ext cx="8464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Another common assumption is that task </a:t>
            </a:r>
            <a:r>
              <a:rPr lang="en-US" sz="1600" dirty="0" smtClean="0"/>
              <a:t>parameters lie </a:t>
            </a:r>
            <a:r>
              <a:rPr lang="en-US" sz="1600" dirty="0"/>
              <a:t>in a low dimensional subspace that captures </a:t>
            </a:r>
            <a:r>
              <a:rPr lang="en-US" sz="1600" dirty="0" smtClean="0"/>
              <a:t>the predictive </a:t>
            </a:r>
            <a:r>
              <a:rPr lang="en-US" sz="1600" dirty="0"/>
              <a:t>structure for all the tasks </a:t>
            </a:r>
            <a:r>
              <a:rPr lang="en-US" sz="1600" b="1" i="1" dirty="0"/>
              <a:t>(</a:t>
            </a:r>
            <a:r>
              <a:rPr lang="en-US" sz="1600" b="1" i="1" dirty="0" err="1"/>
              <a:t>Argyriou</a:t>
            </a:r>
            <a:r>
              <a:rPr lang="en-US" sz="1600" b="1" i="1" dirty="0"/>
              <a:t> et al</a:t>
            </a:r>
            <a:r>
              <a:rPr lang="en-US" sz="1600" b="1" i="1" dirty="0" smtClean="0"/>
              <a:t>., 2008a</a:t>
            </a:r>
            <a:r>
              <a:rPr lang="en-US" sz="1600" b="1" i="1" dirty="0"/>
              <a:t>; Liu et al., 2009)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3171" y="3972511"/>
            <a:ext cx="8681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Both these methods assume that groups are disjoint and tasks are either related (within a group) or totally unrelated (in different groups).</a:t>
            </a:r>
          </a:p>
        </p:txBody>
      </p:sp>
    </p:spTree>
    <p:extLst>
      <p:ext uri="{BB962C8B-B14F-4D97-AF65-F5344CB8AC3E}">
        <p14:creationId xmlns:p14="http://schemas.microsoft.com/office/powerpoint/2010/main" val="25798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32374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Learning Task Grouping and Overlap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742" y="1087350"/>
            <a:ext cx="82282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roposed </a:t>
            </a:r>
            <a:r>
              <a:rPr lang="en-US" sz="1600" dirty="0" smtClean="0"/>
              <a:t>approach </a:t>
            </a:r>
            <a:r>
              <a:rPr lang="en-US" sz="1600" dirty="0"/>
              <a:t>as GO-MTL for Grouping and Overlap </a:t>
            </a:r>
            <a:r>
              <a:rPr lang="en-US" sz="1600" dirty="0" smtClean="0"/>
              <a:t>in Multi-Task </a:t>
            </a:r>
            <a:r>
              <a:rPr lang="en-US" sz="1600" dirty="0"/>
              <a:t>Learning.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742" y="1749971"/>
            <a:ext cx="8228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Suppose we have </a:t>
            </a:r>
            <a:r>
              <a:rPr lang="en-US" sz="1600" i="1" dirty="0"/>
              <a:t>T</a:t>
            </a:r>
            <a:r>
              <a:rPr lang="en-US" sz="1600" dirty="0"/>
              <a:t> tasks </a:t>
            </a:r>
            <a:r>
              <a:rPr lang="en-US" sz="1600" dirty="0" smtClean="0"/>
              <a:t>and </a:t>
            </a:r>
            <a:r>
              <a:rPr lang="en-US" sz="1600" i="1" dirty="0" err="1" smtClean="0"/>
              <a:t>Z</a:t>
            </a:r>
            <a:r>
              <a:rPr lang="en-US" sz="1600" i="1" baseline="-25000" dirty="0" err="1" smtClean="0"/>
              <a:t>t</a:t>
            </a:r>
            <a:r>
              <a:rPr lang="en-US" sz="1600" dirty="0" smtClean="0"/>
              <a:t> </a:t>
            </a:r>
            <a:r>
              <a:rPr lang="en-US" sz="1600" dirty="0"/>
              <a:t>= {(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ti</a:t>
            </a:r>
            <a:r>
              <a:rPr lang="en-US" sz="1600" dirty="0"/>
              <a:t>, </a:t>
            </a:r>
            <a:r>
              <a:rPr lang="en-US" sz="1600" i="1" dirty="0" err="1"/>
              <a:t>y</a:t>
            </a:r>
            <a:r>
              <a:rPr lang="en-US" sz="1600" i="1" baseline="-25000" dirty="0" err="1"/>
              <a:t>ti</a:t>
            </a:r>
            <a:r>
              <a:rPr lang="en-US" sz="1600" dirty="0"/>
              <a:t>) : </a:t>
            </a:r>
            <a:r>
              <a:rPr lang="en-US" sz="1600" i="1" dirty="0" err="1"/>
              <a:t>i</a:t>
            </a:r>
            <a:r>
              <a:rPr lang="en-US" sz="1600" dirty="0"/>
              <a:t> = </a:t>
            </a:r>
            <a:r>
              <a:rPr lang="en-US" sz="1600" i="1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2</a:t>
            </a:r>
            <a:r>
              <a:rPr lang="en-US" sz="1600" dirty="0"/>
              <a:t>, . . . ,</a:t>
            </a:r>
            <a:r>
              <a:rPr lang="en-US" sz="1600" i="1" dirty="0" err="1"/>
              <a:t>N</a:t>
            </a:r>
            <a:r>
              <a:rPr lang="en-US" sz="1600" i="1" baseline="-25000" dirty="0" err="1"/>
              <a:t>t</a:t>
            </a:r>
            <a:r>
              <a:rPr lang="en-US" sz="1600" dirty="0"/>
              <a:t>} be the training </a:t>
            </a:r>
            <a:r>
              <a:rPr lang="en-US" sz="1600" dirty="0" smtClean="0"/>
              <a:t>set for </a:t>
            </a:r>
            <a:r>
              <a:rPr lang="en-US" sz="1600" dirty="0"/>
              <a:t>each task </a:t>
            </a:r>
            <a:r>
              <a:rPr lang="en-US" sz="1600" i="1" dirty="0"/>
              <a:t>t</a:t>
            </a:r>
            <a:r>
              <a:rPr lang="en-US" sz="1600" dirty="0"/>
              <a:t> = </a:t>
            </a:r>
            <a:r>
              <a:rPr lang="en-US" sz="1600" i="1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2</a:t>
            </a:r>
            <a:r>
              <a:rPr lang="en-US" sz="1600" dirty="0"/>
              <a:t>, . . . , </a:t>
            </a:r>
            <a:r>
              <a:rPr lang="en-US" sz="1600" i="1" dirty="0" smtClean="0"/>
              <a:t>T</a:t>
            </a:r>
            <a:r>
              <a:rPr lang="en-US" sz="1600" dirty="0" smtClean="0"/>
              <a:t>. We get: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37979" y="2535867"/>
            <a:ext cx="1370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W = </a:t>
            </a:r>
            <a:r>
              <a:rPr lang="en-US" sz="2800" dirty="0" smtClean="0">
                <a:latin typeface="+mj-lt"/>
              </a:rPr>
              <a:t>LS</a:t>
            </a:r>
            <a:endParaRPr lang="en-US" sz="2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741" y="3428546"/>
            <a:ext cx="82282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where </a:t>
            </a:r>
            <a:r>
              <a:rPr lang="en-US" sz="1600" b="1" dirty="0"/>
              <a:t>L</a:t>
            </a:r>
            <a:r>
              <a:rPr lang="en-US" sz="1600" dirty="0"/>
              <a:t> is a matrix of size </a:t>
            </a:r>
            <a:r>
              <a:rPr lang="en-US" sz="1600" i="1" dirty="0"/>
              <a:t>d</a:t>
            </a:r>
            <a:r>
              <a:rPr lang="en-US" sz="1600" dirty="0"/>
              <a:t> × </a:t>
            </a:r>
            <a:r>
              <a:rPr lang="en-US" sz="1600" i="1" dirty="0"/>
              <a:t>k</a:t>
            </a:r>
            <a:r>
              <a:rPr lang="en-US" sz="1600" dirty="0"/>
              <a:t> with </a:t>
            </a:r>
            <a:r>
              <a:rPr lang="en-US" sz="1600" dirty="0" smtClean="0"/>
              <a:t>each column </a:t>
            </a:r>
            <a:r>
              <a:rPr lang="en-US" sz="1600" dirty="0"/>
              <a:t>representing a latent task, and </a:t>
            </a:r>
            <a:r>
              <a:rPr lang="en-US" sz="1600" b="1" dirty="0"/>
              <a:t>S</a:t>
            </a:r>
            <a:r>
              <a:rPr lang="en-US" sz="1600" dirty="0"/>
              <a:t> is a matrix </a:t>
            </a:r>
            <a:r>
              <a:rPr lang="en-US" sz="1600" dirty="0" smtClean="0"/>
              <a:t>of size </a:t>
            </a:r>
            <a:r>
              <a:rPr lang="en-US" sz="1600" i="1" dirty="0" err="1"/>
              <a:t>k</a:t>
            </a:r>
            <a:r>
              <a:rPr lang="en-US" sz="1600" dirty="0" err="1"/>
              <a:t>×</a:t>
            </a:r>
            <a:r>
              <a:rPr lang="en-US" sz="1600" i="1" dirty="0" err="1"/>
              <a:t>T</a:t>
            </a:r>
            <a:r>
              <a:rPr lang="en-US" sz="1600" dirty="0"/>
              <a:t> containing the weights of linear </a:t>
            </a:r>
            <a:r>
              <a:rPr lang="en-US" sz="1600" dirty="0" smtClean="0"/>
              <a:t>combination for </a:t>
            </a:r>
            <a:r>
              <a:rPr lang="en-US" sz="1600" dirty="0"/>
              <a:t>each task. </a:t>
            </a:r>
            <a:r>
              <a:rPr lang="en-US" sz="1600" b="1" dirty="0" smtClean="0"/>
              <a:t>W</a:t>
            </a:r>
            <a:r>
              <a:rPr lang="en-US" sz="1600" dirty="0" smtClean="0"/>
              <a:t> is the task weight matrix which is </a:t>
            </a:r>
            <a:r>
              <a:rPr lang="en-US" sz="1600" dirty="0"/>
              <a:t>of size </a:t>
            </a:r>
            <a:r>
              <a:rPr lang="en-US" sz="1600" i="1" dirty="0"/>
              <a:t>d</a:t>
            </a:r>
            <a:r>
              <a:rPr lang="en-US" sz="1600" dirty="0"/>
              <a:t> × </a:t>
            </a:r>
            <a:r>
              <a:rPr lang="en-US" sz="1600" i="1" dirty="0"/>
              <a:t>T</a:t>
            </a:r>
            <a:r>
              <a:rPr lang="en-US" sz="1600" dirty="0"/>
              <a:t> , with d being the feature dimension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i="1" dirty="0"/>
              <a:t>d</a:t>
            </a:r>
            <a:r>
              <a:rPr lang="en-US" sz="1600" dirty="0"/>
              <a:t> </a:t>
            </a:r>
            <a:r>
              <a:rPr lang="en-US" altLang="zh-CN" sz="1600" dirty="0" smtClean="0"/>
              <a:t>is </a:t>
            </a:r>
            <a:r>
              <a:rPr lang="en-US" sz="1600" dirty="0" smtClean="0"/>
              <a:t>feature dimension</a:t>
            </a:r>
            <a:r>
              <a:rPr lang="zh-CN" altLang="en-US" sz="1600" dirty="0" smtClean="0"/>
              <a:t>，</a:t>
            </a:r>
            <a:r>
              <a:rPr lang="en-US" altLang="zh-CN" sz="1600" i="1" dirty="0" smtClean="0"/>
              <a:t>k</a:t>
            </a:r>
            <a:r>
              <a:rPr lang="en-US" altLang="zh-CN" sz="1600" dirty="0" smtClean="0"/>
              <a:t> is the latent tasks.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64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32374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Learning Task Grouping and Overlap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148" y="1049563"/>
            <a:ext cx="8664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If </a:t>
            </a:r>
            <a:r>
              <a:rPr lang="en-US" sz="1600" b="1" dirty="0" err="1"/>
              <a:t>s</a:t>
            </a:r>
            <a:r>
              <a:rPr lang="en-US" sz="1600" i="1" baseline="-25000" dirty="0" err="1"/>
              <a:t>t</a:t>
            </a:r>
            <a:r>
              <a:rPr lang="en-US" sz="1600" dirty="0"/>
              <a:t> denotes the sparsity pattern for task </a:t>
            </a:r>
            <a:r>
              <a:rPr lang="en-US" sz="1600" i="1" dirty="0"/>
              <a:t>t</a:t>
            </a:r>
            <a:r>
              <a:rPr lang="en-US" sz="1600" dirty="0"/>
              <a:t>, our </a:t>
            </a:r>
            <a:r>
              <a:rPr lang="en-US" sz="1600" dirty="0" smtClean="0"/>
              <a:t>learning </a:t>
            </a:r>
            <a:r>
              <a:rPr lang="en-US" sz="1600" dirty="0"/>
              <a:t>cost function </a:t>
            </a:r>
            <a:r>
              <a:rPr lang="en-US" altLang="zh-CN" sz="1600" dirty="0" smtClean="0"/>
              <a:t>is: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64" y="1700561"/>
            <a:ext cx="5610225" cy="752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560" y="2796808"/>
            <a:ext cx="80114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where </a:t>
            </a:r>
            <a:r>
              <a:rPr lang="en-US" sz="1600" i="1" dirty="0"/>
              <a:t>L</a:t>
            </a:r>
            <a:r>
              <a:rPr lang="en-US" sz="1600" dirty="0"/>
              <a:t>(·, ·) is the empirical loss function, || · ||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is </a:t>
            </a:r>
            <a:r>
              <a:rPr lang="en-US" sz="1600" dirty="0"/>
              <a:t>entry-wise </a:t>
            </a:r>
            <a:r>
              <a:rPr lang="en-US" sz="1600" dirty="0" smtClean="0"/>
              <a:t>L1 </a:t>
            </a:r>
            <a:r>
              <a:rPr lang="en-US" sz="1600" dirty="0"/>
              <a:t>norm of the matrix and ||</a:t>
            </a:r>
            <a:r>
              <a:rPr lang="en-US" sz="1600" b="1" dirty="0"/>
              <a:t>L</a:t>
            </a:r>
            <a:r>
              <a:rPr lang="en-US" sz="1600" dirty="0"/>
              <a:t>||</a:t>
            </a:r>
            <a:r>
              <a:rPr lang="en-US" sz="1600" baseline="-25000" dirty="0"/>
              <a:t>F</a:t>
            </a:r>
            <a:r>
              <a:rPr lang="en-US" sz="1600" dirty="0"/>
              <a:t> </a:t>
            </a:r>
            <a:r>
              <a:rPr lang="en-US" sz="1600" dirty="0" smtClean="0"/>
              <a:t>= (</a:t>
            </a:r>
            <a:r>
              <a:rPr lang="en-US" sz="1600" dirty="0" err="1"/>
              <a:t>tr</a:t>
            </a:r>
            <a:r>
              <a:rPr lang="en-US" sz="1600" dirty="0"/>
              <a:t>(</a:t>
            </a:r>
            <a:r>
              <a:rPr lang="en-US" sz="1600" b="1" dirty="0"/>
              <a:t>LL</a:t>
            </a:r>
            <a:r>
              <a:rPr lang="en-US" sz="1600" dirty="0"/>
              <a:t>′))1/2 is the </a:t>
            </a:r>
            <a:r>
              <a:rPr lang="en-US" sz="1600" dirty="0" err="1"/>
              <a:t>Frobenius</a:t>
            </a:r>
            <a:r>
              <a:rPr lang="en-US" sz="1600" dirty="0"/>
              <a:t> norm of matrix </a:t>
            </a:r>
            <a:r>
              <a:rPr lang="en-US" sz="1600" b="1" dirty="0"/>
              <a:t>L</a:t>
            </a:r>
            <a:r>
              <a:rPr lang="en-US" sz="1600" dirty="0"/>
              <a:t>. </a:t>
            </a:r>
            <a:r>
              <a:rPr lang="en-US" sz="1600" dirty="0" smtClean="0"/>
              <a:t>The parameter </a:t>
            </a:r>
            <a:r>
              <a:rPr lang="en-US" sz="1600" i="1" dirty="0"/>
              <a:t>μ</a:t>
            </a:r>
            <a:r>
              <a:rPr lang="en-US" sz="1600" dirty="0"/>
              <a:t> controls the sparsity in </a:t>
            </a:r>
            <a:r>
              <a:rPr lang="en-US" sz="1600" b="1" dirty="0"/>
              <a:t>S</a:t>
            </a:r>
            <a:r>
              <a:rPr lang="en-US" sz="1600" dirty="0"/>
              <a:t>. The </a:t>
            </a:r>
            <a:r>
              <a:rPr lang="en-US" sz="1600" dirty="0" smtClean="0"/>
              <a:t>penalty on </a:t>
            </a:r>
            <a:r>
              <a:rPr lang="en-US" sz="1600" dirty="0"/>
              <a:t>the </a:t>
            </a:r>
            <a:r>
              <a:rPr lang="en-US" sz="1600" dirty="0" err="1"/>
              <a:t>Frobenius</a:t>
            </a:r>
            <a:r>
              <a:rPr lang="en-US" sz="1600" dirty="0"/>
              <a:t> norm of L regularizes the </a:t>
            </a:r>
            <a:r>
              <a:rPr lang="en-US" sz="1600" dirty="0" smtClean="0"/>
              <a:t>predictor weights </a:t>
            </a:r>
            <a:r>
              <a:rPr lang="en-US" sz="1600" dirty="0"/>
              <a:t>to have low L</a:t>
            </a:r>
            <a:r>
              <a:rPr lang="en-US" sz="1600" dirty="0" smtClean="0"/>
              <a:t>2 </a:t>
            </a:r>
            <a:r>
              <a:rPr lang="en-US" sz="1600" dirty="0"/>
              <a:t>norm and avoids overfitting.</a:t>
            </a:r>
          </a:p>
        </p:txBody>
      </p:sp>
    </p:spTree>
    <p:extLst>
      <p:ext uri="{BB962C8B-B14F-4D97-AF65-F5344CB8AC3E}">
        <p14:creationId xmlns:p14="http://schemas.microsoft.com/office/powerpoint/2010/main" val="16270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1266</Words>
  <Application>Microsoft Office PowerPoint</Application>
  <PresentationFormat>On-screen Show (16:9)</PresentationFormat>
  <Paragraphs>88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Wingdings</vt:lpstr>
      <vt:lpstr>Simple Light</vt:lpstr>
      <vt:lpstr>Office 主题</vt:lpstr>
      <vt:lpstr>Learning Task Grouping and Overlap in Multi-Task Learning</vt:lpstr>
      <vt:lpstr>PowerPoint Presentation</vt:lpstr>
      <vt:lpstr>Overview of Multi-Task Learning</vt:lpstr>
      <vt:lpstr>Multi-Task Learning</vt:lpstr>
      <vt:lpstr>How to share?</vt:lpstr>
      <vt:lpstr>Introduction</vt:lpstr>
      <vt:lpstr>Related Work</vt:lpstr>
      <vt:lpstr>Learning Task Grouping and Overlap</vt:lpstr>
      <vt:lpstr>Learning Task Grouping and Overlap</vt:lpstr>
      <vt:lpstr>Learning Task Grouping and Overlap</vt:lpstr>
      <vt:lpstr>Linear Mixed Models (LMMs) </vt:lpstr>
      <vt:lpstr>Regression: Squared Loss</vt:lpstr>
      <vt:lpstr>Regression: Squared Loss</vt:lpstr>
      <vt:lpstr>Classification: Logistic Loss</vt:lpstr>
      <vt:lpstr>Classification: Logistic Loss</vt:lpstr>
      <vt:lpstr>Experiments-Synthetic data 1</vt:lpstr>
      <vt:lpstr>Experiments-Synthetic data 1</vt:lpstr>
      <vt:lpstr>Experiments-Synthetic data 2</vt:lpstr>
      <vt:lpstr>Experiments-Synthetic data + Real datasets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Fair Machine Learning</dc:title>
  <dc:creator>Yijun Liu</dc:creator>
  <cp:lastModifiedBy>Yijun Liu</cp:lastModifiedBy>
  <cp:revision>511</cp:revision>
  <cp:lastPrinted>2019-02-12T19:24:58Z</cp:lastPrinted>
  <dcterms:created xsi:type="dcterms:W3CDTF">2018-12-06T06:16:00Z</dcterms:created>
  <dcterms:modified xsi:type="dcterms:W3CDTF">2019-03-07T21:07:18Z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