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0" r:id="rId2"/>
  </p:sldMasterIdLst>
  <p:notesMasterIdLst>
    <p:notesMasterId r:id="rId24"/>
  </p:notesMasterIdLst>
  <p:handoutMasterIdLst>
    <p:handoutMasterId r:id="rId25"/>
  </p:handoutMasterIdLst>
  <p:sldIdLst>
    <p:sldId id="256" r:id="rId3"/>
    <p:sldId id="271" r:id="rId4"/>
    <p:sldId id="257" r:id="rId5"/>
    <p:sldId id="295" r:id="rId6"/>
    <p:sldId id="322" r:id="rId7"/>
    <p:sldId id="258" r:id="rId8"/>
    <p:sldId id="325" r:id="rId9"/>
    <p:sldId id="326" r:id="rId10"/>
    <p:sldId id="324" r:id="rId11"/>
    <p:sldId id="272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21" r:id="rId23"/>
  </p:sldIdLst>
  <p:sldSz cx="9144000" cy="5143500" type="screen16x9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7F853C-D930-4DBC-803E-855FF516280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E5ED6C9-8469-4638-B52F-50C5E30BD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4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91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93162" rIns="93162" bIns="93162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0d55a3f61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0d55a3f61_2_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488c3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488c3654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488c3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488c3654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774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488c3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488c3654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573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488c3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488c3654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838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488c3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488c3654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036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488c3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488c3654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641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488c3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488c3654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281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488c3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488c3654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975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488c3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488c3654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778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488c3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488c3654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378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0d55a3f61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0d55a3f61_2_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488c3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488c3654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349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488c3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488c3654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6e61c1b1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6e61c1b10_0_4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6e61c1b1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6e61c1b10_0_4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6e61c1b1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6e61c1b10_0_4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981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6e61c1b1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6e61c1b10_0_5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6e61c1b1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6e61c1b10_0_5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687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6e61c1b1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6e61c1b10_0_5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117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6e61c1b1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6e61c1b10_0_5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78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139064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 panose="020B0604020202020204"/>
              <a:buNone/>
              <a:defRPr sz="5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6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○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■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●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5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○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5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■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5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●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5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○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5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Char char="■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>
  <p:cSld name="节标题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628650" y="1640582"/>
            <a:ext cx="78867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 panose="020B0604020202020204"/>
              <a:buNone/>
              <a:defRPr sz="4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1"/>
          </p:nvPr>
        </p:nvSpPr>
        <p:spPr>
          <a:xfrm>
            <a:off x="629841" y="1308721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2"/>
          </p:nvPr>
        </p:nvSpPr>
        <p:spPr>
          <a:xfrm>
            <a:off x="629841" y="1961707"/>
            <a:ext cx="3868200" cy="26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3"/>
          </p:nvPr>
        </p:nvSpPr>
        <p:spPr>
          <a:xfrm>
            <a:off x="4629150" y="1308721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4"/>
          </p:nvPr>
        </p:nvSpPr>
        <p:spPr>
          <a:xfrm>
            <a:off x="4629150" y="1961707"/>
            <a:ext cx="3887400" cy="26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>
  <p:cSld name="仅标题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2428875" y="1619250"/>
            <a:ext cx="4286100" cy="1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 panose="020B0604020202020204"/>
              <a:buNone/>
              <a:defRPr sz="6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2428875" y="2799901"/>
            <a:ext cx="4286100" cy="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628650" y="535255"/>
            <a:ext cx="3511200" cy="10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 panose="020B0604020202020204"/>
              <a:buNone/>
              <a:defRPr sz="2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5" name="Google Shape;105;p22"/>
          <p:cNvSpPr>
            <a:spLocks noGrp="1"/>
          </p:cNvSpPr>
          <p:nvPr>
            <p:ph type="pic" idx="2"/>
          </p:nvPr>
        </p:nvSpPr>
        <p:spPr>
          <a:xfrm>
            <a:off x="4231888" y="535255"/>
            <a:ext cx="4284000" cy="40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628650" y="1735405"/>
            <a:ext cx="35112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 rot="5400000">
            <a:off x="5995049" y="2112544"/>
            <a:ext cx="43590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 rot="5400000">
            <a:off x="1991582" y="-1089056"/>
            <a:ext cx="4359000" cy="7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">
  <p:cSld name="内容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628650" y="413657"/>
            <a:ext cx="7886700" cy="4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ctrTitle"/>
          </p:nvPr>
        </p:nvSpPr>
        <p:spPr>
          <a:xfrm>
            <a:off x="311700" y="616165"/>
            <a:ext cx="8520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smtClean="0"/>
              <a:t>Small Area Estimation</a:t>
            </a:r>
            <a:endParaRPr lang="en-GB" sz="3200" dirty="0"/>
          </a:p>
        </p:txBody>
      </p:sp>
      <p:sp>
        <p:nvSpPr>
          <p:cNvPr id="126" name="Google Shape;126;p25"/>
          <p:cNvSpPr txBox="1">
            <a:spLocks noGrp="1"/>
          </p:cNvSpPr>
          <p:nvPr>
            <p:ph type="subTitle" idx="1"/>
          </p:nvPr>
        </p:nvSpPr>
        <p:spPr>
          <a:xfrm>
            <a:off x="311700" y="2454135"/>
            <a:ext cx="8520600" cy="13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Yijun Liu</a:t>
            </a:r>
            <a:endParaRPr sz="1800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Department of Computer Science </a:t>
            </a:r>
            <a:endParaRPr sz="1800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University of Wyoming</a:t>
            </a:r>
            <a:endParaRPr sz="1800" dirty="0"/>
          </a:p>
        </p:txBody>
      </p:sp>
      <p:sp>
        <p:nvSpPr>
          <p:cNvPr id="2" name="文本框 0"/>
          <p:cNvSpPr txBox="1"/>
          <p:nvPr/>
        </p:nvSpPr>
        <p:spPr>
          <a:xfrm>
            <a:off x="445135" y="4579620"/>
            <a:ext cx="855535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00" dirty="0"/>
              <a:t>Rao, John NK, and Isabel Molina. Small area estimation. John Wiley &amp; Sons, 2015.</a:t>
            </a:r>
            <a:endParaRPr lang="zh-CN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11700" y="243730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GB" sz="2500" dirty="0">
                <a:solidFill>
                  <a:srgbClr val="B7B7B7"/>
                </a:solidFill>
              </a:rPr>
              <a:t>Linear Mixed Models (LMMs) </a:t>
            </a:r>
            <a:endParaRPr lang="en-GB" sz="2500" dirty="0">
              <a:solidFill>
                <a:srgbClr val="B7B7B7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6315" y="938351"/>
            <a:ext cx="7491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According to Brady et al. (2007), a simple and general form that indicates how most </a:t>
            </a:r>
            <a:r>
              <a:rPr lang="en-US" sz="1600" dirty="0" smtClean="0"/>
              <a:t>of the </a:t>
            </a:r>
            <a:r>
              <a:rPr lang="en-US" sz="1600" dirty="0"/>
              <a:t>components of an LMM can be written at the level of an individual observation (</a:t>
            </a:r>
            <a:r>
              <a:rPr lang="en-US" sz="1600" dirty="0" smtClean="0"/>
              <a:t>Level1</a:t>
            </a:r>
            <a:r>
              <a:rPr lang="en-US" sz="1600" dirty="0"/>
              <a:t>) in the context of a clustered two-level data set.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974" y="1891269"/>
            <a:ext cx="2759978" cy="11882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72455" y="3305208"/>
            <a:ext cx="768431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y</a:t>
            </a:r>
            <a:r>
              <a:rPr lang="en-US" i="1" baseline="-25000" dirty="0" err="1"/>
              <a:t>ij</a:t>
            </a:r>
            <a:r>
              <a:rPr lang="en-US" dirty="0"/>
              <a:t> = response of </a:t>
            </a:r>
            <a:r>
              <a:rPr lang="en-US" i="1" dirty="0" err="1"/>
              <a:t>j</a:t>
            </a:r>
            <a:r>
              <a:rPr lang="en-US" i="1" baseline="30000" dirty="0" err="1"/>
              <a:t>th</a:t>
            </a:r>
            <a:r>
              <a:rPr lang="en-US" dirty="0"/>
              <a:t> member of </a:t>
            </a:r>
            <a:r>
              <a:rPr lang="en-US" dirty="0" smtClean="0"/>
              <a:t>cluster </a:t>
            </a:r>
            <a:r>
              <a:rPr lang="en-US" i="1" dirty="0" err="1" smtClean="0"/>
              <a:t>i</a:t>
            </a:r>
            <a:endParaRPr lang="en-US" i="1" dirty="0"/>
          </a:p>
          <a:p>
            <a:r>
              <a:rPr lang="en-US" i="1" dirty="0"/>
              <a:t>m</a:t>
            </a:r>
            <a:r>
              <a:rPr lang="en-US" dirty="0"/>
              <a:t> = number of clusters</a:t>
            </a:r>
          </a:p>
          <a:p>
            <a:r>
              <a:rPr lang="en-US" i="1" dirty="0" err="1"/>
              <a:t>n</a:t>
            </a:r>
            <a:r>
              <a:rPr lang="en-US" baseline="-25000" dirty="0" err="1"/>
              <a:t>i</a:t>
            </a:r>
            <a:r>
              <a:rPr lang="en-US" dirty="0"/>
              <a:t> = size of cluster </a:t>
            </a:r>
            <a:r>
              <a:rPr lang="en-US" i="1" dirty="0" err="1"/>
              <a:t>i</a:t>
            </a:r>
            <a:endParaRPr lang="en-US" i="1" dirty="0"/>
          </a:p>
          <a:p>
            <a:r>
              <a:rPr lang="en-US" i="1" dirty="0" err="1"/>
              <a:t>x</a:t>
            </a:r>
            <a:r>
              <a:rPr lang="en-US" i="1" baseline="-25000" dirty="0" err="1"/>
              <a:t>ij</a:t>
            </a:r>
            <a:r>
              <a:rPr lang="en-US" dirty="0"/>
              <a:t> = covariate vector of </a:t>
            </a:r>
            <a:r>
              <a:rPr lang="en-US" i="1" dirty="0" err="1"/>
              <a:t>j</a:t>
            </a:r>
            <a:r>
              <a:rPr lang="en-US" i="1" baseline="30000" dirty="0" err="1"/>
              <a:t>th</a:t>
            </a:r>
            <a:r>
              <a:rPr lang="en-US" dirty="0"/>
              <a:t> member of cluster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smtClean="0"/>
              <a:t>for fixed effects</a:t>
            </a:r>
            <a:r>
              <a:rPr lang="en-US" dirty="0"/>
              <a:t/>
            </a:r>
            <a:r>
              <a:rPr lang="el-GR" i="1" dirty="0" smtClean="0"/>
              <a:t>β</a:t>
            </a:r>
            <a:r>
              <a:rPr lang="en-US" dirty="0" smtClean="0"/>
              <a:t> = fixed effects parameter</a:t>
            </a:r>
            <a:endParaRPr lang="en-US" dirty="0"/>
          </a:p>
          <a:p>
            <a:r>
              <a:rPr lang="en-US" i="1" dirty="0" err="1"/>
              <a:t>z</a:t>
            </a:r>
            <a:r>
              <a:rPr lang="en-US" i="1" baseline="-25000" dirty="0" err="1"/>
              <a:t>ij</a:t>
            </a:r>
            <a:r>
              <a:rPr lang="en-US" dirty="0"/>
              <a:t> = covariate vector of </a:t>
            </a:r>
            <a:r>
              <a:rPr lang="en-US" i="1" dirty="0" err="1"/>
              <a:t>j</a:t>
            </a:r>
            <a:r>
              <a:rPr lang="en-US" i="1" baseline="30000" dirty="0" err="1"/>
              <a:t>th</a:t>
            </a:r>
            <a:r>
              <a:rPr lang="en-US" dirty="0"/>
              <a:t> member of cluster </a:t>
            </a:r>
            <a:r>
              <a:rPr lang="en-US" i="1" dirty="0" err="1"/>
              <a:t>i</a:t>
            </a:r>
            <a:r>
              <a:rPr lang="en-US" dirty="0"/>
              <a:t> for random </a:t>
            </a:r>
            <a:r>
              <a:rPr lang="en-US" dirty="0" smtClean="0"/>
              <a:t>effects</a:t>
            </a:r>
            <a:endParaRPr lang="en-US" dirty="0"/>
          </a:p>
          <a:p>
            <a:r>
              <a:rPr lang="en-US" i="1" dirty="0" err="1" smtClean="0"/>
              <a:t>u</a:t>
            </a:r>
            <a:r>
              <a:rPr lang="en-US" i="1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random </a:t>
            </a:r>
            <a:r>
              <a:rPr lang="en-US" dirty="0" smtClean="0"/>
              <a:t>effect parameter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11700" y="243730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GB" sz="2500" dirty="0">
                <a:solidFill>
                  <a:srgbClr val="B7B7B7"/>
                </a:solidFill>
              </a:rPr>
              <a:t>Linear Mixed Models (LMMs) </a:t>
            </a:r>
            <a:endParaRPr lang="en-GB" sz="2500" dirty="0">
              <a:solidFill>
                <a:srgbClr val="B7B7B7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5595" y="816430"/>
            <a:ext cx="31662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In the formula, we assumed that: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472" y="1600281"/>
            <a:ext cx="3822923" cy="11816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77346" y="3227210"/>
            <a:ext cx="76549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u</a:t>
            </a:r>
            <a:r>
              <a:rPr lang="en-US" i="1" baseline="-25000" dirty="0"/>
              <a:t>1</a:t>
            </a:r>
            <a:r>
              <a:rPr lang="en-US" dirty="0"/>
              <a:t>; </a:t>
            </a:r>
            <a:r>
              <a:rPr lang="en-US" dirty="0" smtClean="0"/>
              <a:t>… </a:t>
            </a:r>
            <a:r>
              <a:rPr lang="en-US" dirty="0"/>
              <a:t>; </a:t>
            </a:r>
            <a:r>
              <a:rPr lang="en-US" i="1" dirty="0"/>
              <a:t>u</a:t>
            </a:r>
            <a:r>
              <a:rPr lang="en-US" i="1" baseline="-25000" dirty="0"/>
              <a:t>m</a:t>
            </a:r>
            <a:r>
              <a:rPr lang="en-US" dirty="0"/>
              <a:t>; </a:t>
            </a:r>
            <a:r>
              <a:rPr lang="en-US" i="1" dirty="0"/>
              <a:t>e</a:t>
            </a:r>
            <a:r>
              <a:rPr lang="en-US" i="1" baseline="-25000" dirty="0"/>
              <a:t>1</a:t>
            </a:r>
            <a:r>
              <a:rPr lang="en-US" dirty="0"/>
              <a:t>; </a:t>
            </a:r>
            <a:r>
              <a:rPr lang="en-US" dirty="0" smtClean="0"/>
              <a:t>… </a:t>
            </a:r>
            <a:r>
              <a:rPr lang="en-US" dirty="0"/>
              <a:t>; </a:t>
            </a:r>
            <a:r>
              <a:rPr lang="en-US" i="1" dirty="0" err="1"/>
              <a:t>e</a:t>
            </a:r>
            <a:r>
              <a:rPr lang="en-US" i="1" baseline="-25000" dirty="0" err="1"/>
              <a:t>m</a:t>
            </a:r>
            <a:r>
              <a:rPr lang="en-US" dirty="0"/>
              <a:t> are assumed independent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∑</a:t>
            </a:r>
            <a:r>
              <a:rPr lang="en-US" i="1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is covariance matrix of error vector </a:t>
            </a:r>
            <a:r>
              <a:rPr lang="en-US" i="1" dirty="0" err="1"/>
              <a:t>e</a:t>
            </a:r>
            <a:r>
              <a:rPr lang="en-US" baseline="-25000" dirty="0" err="1"/>
              <a:t>i</a:t>
            </a:r>
            <a:endParaRPr lang="en-US" baseline="-25000" dirty="0"/>
          </a:p>
          <a:p>
            <a:r>
              <a:rPr lang="en-US" dirty="0"/>
              <a:t>in cluster </a:t>
            </a:r>
            <a:r>
              <a:rPr lang="en-US" i="1" dirty="0" err="1"/>
              <a:t>i</a:t>
            </a:r>
            <a:r>
              <a:rPr lang="en-US" dirty="0"/>
              <a:t> and </a:t>
            </a:r>
            <a:r>
              <a:rPr lang="en-US" i="1" dirty="0"/>
              <a:t>D</a:t>
            </a:r>
            <a:r>
              <a:rPr lang="en-US" dirty="0"/>
              <a:t> is covariance matrix of random </a:t>
            </a:r>
            <a:r>
              <a:rPr lang="en-US" dirty="0" smtClean="0"/>
              <a:t>effects </a:t>
            </a:r>
            <a:r>
              <a:rPr lang="en-US" i="1" dirty="0" err="1"/>
              <a:t>u</a:t>
            </a:r>
            <a:r>
              <a:rPr lang="en-US" i="1" baseline="-25000" dirty="0" err="1"/>
              <a:t>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339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11700" y="243730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GB" sz="2500" dirty="0">
                <a:solidFill>
                  <a:srgbClr val="B7B7B7"/>
                </a:solidFill>
              </a:rPr>
              <a:t>Linear Mixed Models (LMMs) </a:t>
            </a:r>
            <a:endParaRPr lang="en-GB" sz="2500" dirty="0">
              <a:solidFill>
                <a:srgbClr val="B7B7B7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868226"/>
            <a:ext cx="7917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We can also </a:t>
            </a:r>
            <a:r>
              <a:rPr lang="en-US" sz="1600" dirty="0"/>
              <a:t>consider the </a:t>
            </a:r>
            <a:r>
              <a:rPr lang="en-US" sz="1600" dirty="0" err="1" smtClean="0"/>
              <a:t>the</a:t>
            </a:r>
            <a:r>
              <a:rPr lang="en-US" sz="1600" dirty="0" smtClean="0"/>
              <a:t> </a:t>
            </a:r>
            <a:r>
              <a:rPr lang="en-US" sz="1600" dirty="0"/>
              <a:t>general matrix </a:t>
            </a:r>
            <a:r>
              <a:rPr lang="en-US" sz="1600" dirty="0" smtClean="0"/>
              <a:t>specification </a:t>
            </a:r>
            <a:r>
              <a:rPr lang="en-US" sz="1600" dirty="0"/>
              <a:t>of an LMM for a given cluster </a:t>
            </a:r>
            <a:r>
              <a:rPr lang="en-US" sz="1600" i="1" dirty="0" err="1"/>
              <a:t>i</a:t>
            </a:r>
            <a:r>
              <a:rPr lang="en-US" sz="1600" dirty="0"/>
              <a:t>,</a:t>
            </a:r>
          </a:p>
        </p:txBody>
      </p:sp>
      <p:sp>
        <p:nvSpPr>
          <p:cNvPr id="2" name="Rectangle 1"/>
          <p:cNvSpPr/>
          <p:nvPr/>
        </p:nvSpPr>
        <p:spPr>
          <a:xfrm>
            <a:off x="3426903" y="1598704"/>
            <a:ext cx="16148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/>
              <a:t>Y</a:t>
            </a:r>
            <a:r>
              <a:rPr lang="en-US" sz="1600" dirty="0"/>
              <a:t> = </a:t>
            </a:r>
            <a:r>
              <a:rPr lang="en-US" sz="1600" b="1" i="1" dirty="0" smtClean="0"/>
              <a:t>X</a:t>
            </a:r>
            <a:r>
              <a:rPr lang="en-US" sz="1600" dirty="0" smtClean="0"/>
              <a:t> </a:t>
            </a:r>
            <a:r>
              <a:rPr lang="en-US" sz="1600" dirty="0"/>
              <a:t>+ </a:t>
            </a:r>
            <a:r>
              <a:rPr lang="en-US" sz="1600" b="1" i="1" dirty="0" err="1"/>
              <a:t>Zu</a:t>
            </a:r>
            <a:r>
              <a:rPr lang="en-US" sz="1600" dirty="0"/>
              <a:t> + </a:t>
            </a:r>
            <a:r>
              <a:rPr lang="en-US" sz="1600" b="1" i="1" dirty="0"/>
              <a:t>e</a:t>
            </a:r>
            <a:r>
              <a:rPr lang="en-US" sz="1600" dirty="0"/>
              <a:t>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2082962"/>
            <a:ext cx="66103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5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11700" y="243730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GB" sz="2500" dirty="0">
                <a:solidFill>
                  <a:srgbClr val="B7B7B7"/>
                </a:solidFill>
              </a:rPr>
              <a:t>Marginal Linear Model</a:t>
            </a:r>
            <a:endParaRPr lang="en-GB" sz="2500" dirty="0">
              <a:solidFill>
                <a:srgbClr val="B7B7B7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816430"/>
            <a:ext cx="7917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marginal model in matrix form </a:t>
            </a:r>
            <a:r>
              <a:rPr lang="en-US" sz="1600" dirty="0" smtClean="0"/>
              <a:t>is: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841" y="1203860"/>
            <a:ext cx="1423199" cy="454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13355" y="1274114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with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218" y="1274785"/>
            <a:ext cx="1291905" cy="337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6499" y="1727684"/>
            <a:ext cx="4318408" cy="25428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2841" y="4340160"/>
            <a:ext cx="15811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9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11700" y="243730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GB" sz="2500" dirty="0">
                <a:solidFill>
                  <a:srgbClr val="B7B7B7"/>
                </a:solidFill>
              </a:rPr>
              <a:t>Maximum Likelihood (ML) Estimation</a:t>
            </a:r>
            <a:endParaRPr lang="en-GB" sz="2500" dirty="0">
              <a:solidFill>
                <a:srgbClr val="B7B7B7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6953" y="1779671"/>
            <a:ext cx="7917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</a:t>
            </a:r>
            <a:r>
              <a:rPr lang="en-US" sz="1600" dirty="0" smtClean="0"/>
              <a:t>corresponding</a:t>
            </a:r>
            <a:r>
              <a:rPr lang="zh-CN" altLang="en-US" sz="1600" dirty="0"/>
              <a:t> </a:t>
            </a:r>
            <a:r>
              <a:rPr lang="en-US" sz="1600" dirty="0" smtClean="0"/>
              <a:t>multivariate </a:t>
            </a:r>
            <a:r>
              <a:rPr lang="en-US" sz="1600" dirty="0"/>
              <a:t>normal probability density function </a:t>
            </a:r>
            <a:r>
              <a:rPr lang="en-US" sz="1600" dirty="0" smtClean="0"/>
              <a:t>f(</a:t>
            </a:r>
            <a:r>
              <a:rPr lang="en-US" sz="1600" i="1" dirty="0" smtClean="0"/>
              <a:t>Y </a:t>
            </a:r>
            <a:r>
              <a:rPr lang="en-US" altLang="zh-CN" sz="1600" i="1" dirty="0" smtClean="0"/>
              <a:t>|</a:t>
            </a:r>
            <a:r>
              <a:rPr lang="en-US" altLang="zh-CN" sz="1600" dirty="0"/>
              <a:t> </a:t>
            </a:r>
            <a:r>
              <a:rPr lang="el-GR" altLang="zh-CN" sz="1600" i="1" dirty="0" smtClean="0"/>
              <a:t>β</a:t>
            </a:r>
            <a:r>
              <a:rPr lang="en-US" altLang="zh-CN" sz="1600" dirty="0" smtClean="0"/>
              <a:t>, </a:t>
            </a:r>
            <a:r>
              <a:rPr lang="el-GR" altLang="zh-CN" sz="1600" i="1" dirty="0" smtClean="0"/>
              <a:t>θ</a:t>
            </a:r>
            <a:r>
              <a:rPr lang="en-US" altLang="zh-CN" sz="1600" dirty="0" smtClean="0"/>
              <a:t>)</a:t>
            </a:r>
            <a:r>
              <a:rPr lang="en-US" sz="1600" dirty="0" smtClean="0"/>
              <a:t> </a:t>
            </a:r>
            <a:r>
              <a:rPr lang="en-US" sz="1600" dirty="0"/>
              <a:t>is :</a:t>
            </a:r>
          </a:p>
        </p:txBody>
      </p:sp>
      <p:sp>
        <p:nvSpPr>
          <p:cNvPr id="3" name="Rectangle 2"/>
          <p:cNvSpPr/>
          <p:nvPr/>
        </p:nvSpPr>
        <p:spPr>
          <a:xfrm>
            <a:off x="810234" y="2824279"/>
            <a:ext cx="16979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Log </a:t>
            </a:r>
            <a:r>
              <a:rPr lang="en-US" sz="1600" dirty="0"/>
              <a:t>likelihood </a:t>
            </a:r>
            <a:r>
              <a:rPr lang="en-US" sz="1600" dirty="0" smtClean="0"/>
              <a:t>is: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185" y="3354596"/>
            <a:ext cx="5068786" cy="47463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96953" y="1083515"/>
            <a:ext cx="78185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In general, maximum likelihood (ML) estimation is a method of obtaining estimates </a:t>
            </a:r>
            <a:r>
              <a:rPr lang="en-US" sz="1600" dirty="0" smtClean="0"/>
              <a:t>of unknown parameters </a:t>
            </a:r>
            <a:r>
              <a:rPr lang="en-US" sz="1600" dirty="0"/>
              <a:t>by optimizing a likelihood function.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6953" y="4020998"/>
            <a:ext cx="5737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 i="1" dirty="0" smtClean="0"/>
              <a:t>Θ</a:t>
            </a:r>
            <a:r>
              <a:rPr lang="en-US" sz="1600" dirty="0" smtClean="0"/>
              <a:t> combines </a:t>
            </a:r>
            <a:r>
              <a:rPr lang="en-US" sz="1600" dirty="0"/>
              <a:t>all covariance parameters contained </a:t>
            </a:r>
            <a:r>
              <a:rPr lang="en-US" sz="1600" dirty="0" smtClean="0"/>
              <a:t>in </a:t>
            </a:r>
            <a:r>
              <a:rPr lang="en-US" sz="1600" i="1" dirty="0" err="1" smtClean="0"/>
              <a:t>u</a:t>
            </a:r>
            <a:r>
              <a:rPr lang="en-US" sz="1600" i="1" baseline="-25000" dirty="0" err="1" smtClean="0"/>
              <a:t>i</a:t>
            </a:r>
            <a:r>
              <a:rPr lang="en-US" sz="1600" dirty="0" smtClean="0"/>
              <a:t> and </a:t>
            </a:r>
            <a:r>
              <a:rPr lang="en-US" sz="1600" i="1" dirty="0" err="1" smtClean="0"/>
              <a:t>e</a:t>
            </a:r>
            <a:r>
              <a:rPr lang="en-US" sz="1600" i="1" baseline="-25000" dirty="0" err="1" smtClean="0"/>
              <a:t>i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184" y="2338176"/>
            <a:ext cx="5173173" cy="38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11700" y="243730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GB" sz="2500" dirty="0">
                <a:solidFill>
                  <a:srgbClr val="B7B7B7"/>
                </a:solidFill>
              </a:rPr>
              <a:t>Maximum Likelihood (ML) Estimation</a:t>
            </a:r>
            <a:endParaRPr lang="en-GB" sz="2500" dirty="0">
              <a:solidFill>
                <a:srgbClr val="B7B7B7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7877" y="949789"/>
            <a:ext cx="27494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Case 1</a:t>
            </a:r>
            <a:r>
              <a:rPr lang="en-US" sz="1600" dirty="0" smtClean="0"/>
              <a:t>: Assume </a:t>
            </a:r>
            <a:r>
              <a:rPr lang="el-GR" sz="1600" dirty="0" smtClean="0"/>
              <a:t>θ</a:t>
            </a:r>
            <a:r>
              <a:rPr lang="en-US" sz="1600" dirty="0" smtClean="0"/>
              <a:t> is </a:t>
            </a:r>
            <a:r>
              <a:rPr lang="en-US" sz="1600" dirty="0"/>
              <a:t>Known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080" y="1380683"/>
            <a:ext cx="2600784" cy="7936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080" y="2307683"/>
            <a:ext cx="2600784" cy="4230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7877" y="2990983"/>
            <a:ext cx="7663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Which is also known as the Generalized Least Squares (GLS) estimator when it is </a:t>
            </a:r>
            <a:r>
              <a:rPr lang="en-US" sz="1600" dirty="0" smtClean="0"/>
              <a:t>assumed that </a:t>
            </a:r>
            <a:r>
              <a:rPr lang="en-US" sz="1600" i="1" dirty="0"/>
              <a:t>Y</a:t>
            </a:r>
            <a:r>
              <a:rPr lang="en-US" sz="1600" dirty="0"/>
              <a:t> has a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7294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11700" y="243730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GB" sz="2500" dirty="0">
                <a:solidFill>
                  <a:srgbClr val="B7B7B7"/>
                </a:solidFill>
              </a:rPr>
              <a:t>Maximum Likelihood (ML) Estimation</a:t>
            </a:r>
            <a:endParaRPr lang="en-GB" sz="2500" dirty="0">
              <a:solidFill>
                <a:srgbClr val="B7B7B7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7877" y="949789"/>
            <a:ext cx="4200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Case 2</a:t>
            </a:r>
            <a:r>
              <a:rPr lang="en-US" sz="1600" dirty="0"/>
              <a:t>: Assume </a:t>
            </a:r>
            <a:r>
              <a:rPr lang="el-GR" sz="1600" dirty="0" smtClean="0"/>
              <a:t>θ</a:t>
            </a:r>
            <a:r>
              <a:rPr lang="en-US" sz="1600" dirty="0" smtClean="0"/>
              <a:t> is </a:t>
            </a:r>
            <a:r>
              <a:rPr lang="en-US" sz="1600" dirty="0"/>
              <a:t>not </a:t>
            </a:r>
            <a:r>
              <a:rPr lang="en-US" sz="1600" dirty="0" smtClean="0"/>
              <a:t>Known, we can get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415" y="1421702"/>
            <a:ext cx="3348778" cy="3713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37877" y="2015190"/>
            <a:ext cx="3982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We put </a:t>
            </a:r>
            <a:r>
              <a:rPr lang="en-US" sz="1600" dirty="0"/>
              <a:t>this into the log </a:t>
            </a:r>
            <a:r>
              <a:rPr lang="en-US" sz="1600" dirty="0" smtClean="0"/>
              <a:t>likelihood formula: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6" y="2519936"/>
            <a:ext cx="6573101" cy="4665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37877" y="3158041"/>
            <a:ext cx="7003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</a:t>
            </a:r>
            <a:r>
              <a:rPr lang="en-US" sz="1600" dirty="0" smtClean="0"/>
              <a:t>profile </a:t>
            </a:r>
            <a:r>
              <a:rPr lang="en-US" sz="1600" dirty="0"/>
              <a:t>log likelihood is then maximized to </a:t>
            </a:r>
            <a:r>
              <a:rPr lang="en-US" sz="1600" dirty="0" smtClean="0"/>
              <a:t>find </a:t>
            </a:r>
            <a:r>
              <a:rPr lang="el-GR" sz="1600" i="1" dirty="0" smtClean="0"/>
              <a:t>θ</a:t>
            </a:r>
            <a:r>
              <a:rPr lang="en-US" sz="1600" i="1" baseline="-25000" dirty="0" smtClean="0"/>
              <a:t>ML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15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36867" y="285675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US" sz="2500" dirty="0">
                <a:solidFill>
                  <a:srgbClr val="B7B7B7"/>
                </a:solidFill>
              </a:rPr>
              <a:t>Small Area Estimation with </a:t>
            </a:r>
            <a:r>
              <a:rPr lang="en-US" sz="2500" dirty="0" smtClean="0">
                <a:solidFill>
                  <a:srgbClr val="B7B7B7"/>
                </a:solidFill>
              </a:rPr>
              <a:t>Linear Mixed </a:t>
            </a:r>
            <a:r>
              <a:rPr lang="en-US" sz="2500" dirty="0">
                <a:solidFill>
                  <a:srgbClr val="B7B7B7"/>
                </a:solidFill>
              </a:rPr>
              <a:t>Model</a:t>
            </a:r>
            <a:endParaRPr lang="en-GB" sz="2500" dirty="0">
              <a:solidFill>
                <a:srgbClr val="B7B7B7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3245" y="945405"/>
            <a:ext cx="74682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Suppose that the population </a:t>
            </a:r>
            <a:r>
              <a:rPr lang="en-US" sz="1600" i="1" dirty="0"/>
              <a:t>U</a:t>
            </a:r>
            <a:r>
              <a:rPr lang="en-US" sz="1600" dirty="0"/>
              <a:t> of size </a:t>
            </a:r>
            <a:r>
              <a:rPr lang="en-US" sz="1600" i="1" dirty="0"/>
              <a:t>N</a:t>
            </a:r>
            <a:r>
              <a:rPr lang="en-US" sz="1600" dirty="0"/>
              <a:t> is divided into </a:t>
            </a:r>
            <a:r>
              <a:rPr lang="en-US" sz="1600" i="1" dirty="0"/>
              <a:t>M</a:t>
            </a:r>
            <a:r>
              <a:rPr lang="en-US" sz="1600" dirty="0"/>
              <a:t> disjoint areas and that </a:t>
            </a:r>
            <a:r>
              <a:rPr lang="en-US" sz="1600" dirty="0" smtClean="0"/>
              <a:t>the survey </a:t>
            </a:r>
            <a:r>
              <a:rPr lang="en-US" sz="1600" dirty="0"/>
              <a:t>estimates are available for </a:t>
            </a:r>
            <a:r>
              <a:rPr lang="en-US" sz="1600" i="1" dirty="0"/>
              <a:t>m</a:t>
            </a:r>
            <a:r>
              <a:rPr lang="en-US" sz="1600" dirty="0"/>
              <a:t>, </a:t>
            </a:r>
            <a:r>
              <a:rPr lang="en-US" sz="1600" i="1" dirty="0" smtClean="0"/>
              <a:t>m</a:t>
            </a:r>
            <a:r>
              <a:rPr lang="en-US" sz="1600" dirty="0" smtClean="0"/>
              <a:t>&lt;=</a:t>
            </a:r>
            <a:r>
              <a:rPr lang="en-US" sz="1600" i="1" dirty="0" smtClean="0"/>
              <a:t>M</a:t>
            </a:r>
            <a:r>
              <a:rPr lang="en-US" sz="1600" dirty="0"/>
              <a:t>, of the areas.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023" y="1530180"/>
            <a:ext cx="3038475" cy="866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035" y="3351061"/>
            <a:ext cx="2838450" cy="8096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3244" y="2612398"/>
            <a:ext cx="81310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where </a:t>
            </a:r>
            <a:r>
              <a:rPr lang="en-US" sz="1600" i="1" dirty="0" smtClean="0"/>
              <a:t>N</a:t>
            </a:r>
            <a:r>
              <a:rPr lang="en-US" sz="1600" i="1" baseline="-25000" dirty="0" smtClean="0"/>
              <a:t>i</a:t>
            </a:r>
            <a:r>
              <a:rPr lang="en-US" sz="1600" dirty="0" smtClean="0"/>
              <a:t> </a:t>
            </a:r>
            <a:r>
              <a:rPr lang="en-US" sz="1600" dirty="0"/>
              <a:t>is the size of area population </a:t>
            </a:r>
            <a:r>
              <a:rPr lang="en-US" sz="1600" i="1" dirty="0" err="1"/>
              <a:t>U</a:t>
            </a:r>
            <a:r>
              <a:rPr lang="en-US" sz="1600" i="1" baseline="-25000" dirty="0" err="1"/>
              <a:t>i</a:t>
            </a:r>
            <a:r>
              <a:rPr lang="en-US" sz="1600" dirty="0"/>
              <a:t>, </a:t>
            </a:r>
            <a:r>
              <a:rPr lang="en-US" sz="1600" dirty="0" err="1"/>
              <a:t>i</a:t>
            </a:r>
            <a:r>
              <a:rPr lang="en-US" sz="1600" dirty="0"/>
              <a:t> = 1; 2; </a:t>
            </a:r>
            <a:r>
              <a:rPr lang="en-US" sz="1600" dirty="0" smtClean="0"/>
              <a:t>… </a:t>
            </a:r>
            <a:r>
              <a:rPr lang="en-US" sz="1600" dirty="0"/>
              <a:t>;M: Assume then that a </a:t>
            </a:r>
            <a:r>
              <a:rPr lang="en-US" sz="1600" dirty="0" smtClean="0"/>
              <a:t>random sample </a:t>
            </a:r>
            <a:r>
              <a:rPr lang="en-US" sz="1600" i="1" dirty="0"/>
              <a:t>s</a:t>
            </a:r>
            <a:r>
              <a:rPr lang="en-US" sz="1600" dirty="0"/>
              <a:t> of size </a:t>
            </a:r>
            <a:r>
              <a:rPr lang="en-US" sz="1600" i="1" dirty="0"/>
              <a:t>n</a:t>
            </a:r>
            <a:r>
              <a:rPr lang="en-US" sz="1600" dirty="0"/>
              <a:t> is drawn from </a:t>
            </a:r>
            <a:r>
              <a:rPr lang="en-US" sz="1600" i="1" dirty="0"/>
              <a:t>U</a:t>
            </a:r>
            <a:r>
              <a:rPr lang="en-US" sz="1600" dirty="0"/>
              <a:t> and</a:t>
            </a:r>
          </a:p>
        </p:txBody>
      </p:sp>
    </p:spTree>
    <p:extLst>
      <p:ext uri="{BB962C8B-B14F-4D97-AF65-F5344CB8AC3E}">
        <p14:creationId xmlns:p14="http://schemas.microsoft.com/office/powerpoint/2010/main" val="34050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521425" y="294064"/>
            <a:ext cx="7297114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US" sz="2500" dirty="0">
                <a:solidFill>
                  <a:srgbClr val="B7B7B7"/>
                </a:solidFill>
              </a:rPr>
              <a:t>Nested Error Regression Model</a:t>
            </a:r>
            <a:endParaRPr lang="en-GB" sz="2500" dirty="0">
              <a:solidFill>
                <a:srgbClr val="B7B7B7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440" y="1049682"/>
            <a:ext cx="23278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The model proposed </a:t>
            </a:r>
            <a:r>
              <a:rPr lang="en-US" sz="1600" dirty="0" smtClean="0"/>
              <a:t>is</a:t>
            </a:r>
            <a:r>
              <a:rPr lang="en-US" sz="1600" dirty="0"/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440" y="2037139"/>
            <a:ext cx="78797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Here </a:t>
            </a:r>
            <a:r>
              <a:rPr lang="en-US" sz="1600" i="1" dirty="0" err="1"/>
              <a:t>y</a:t>
            </a:r>
            <a:r>
              <a:rPr lang="en-US" sz="1600" i="1" baseline="-25000" dirty="0" err="1"/>
              <a:t>ij</a:t>
            </a:r>
            <a:r>
              <a:rPr lang="en-US" sz="1600" dirty="0"/>
              <a:t> is the response of unit </a:t>
            </a:r>
            <a:r>
              <a:rPr lang="en-US" sz="1600" i="1" dirty="0"/>
              <a:t>j</a:t>
            </a:r>
            <a:r>
              <a:rPr lang="en-US" sz="1600" dirty="0"/>
              <a:t> in area </a:t>
            </a:r>
            <a:r>
              <a:rPr lang="en-US" sz="1600" i="1" dirty="0" err="1"/>
              <a:t>i</a:t>
            </a:r>
            <a:r>
              <a:rPr lang="en-US" sz="1600" dirty="0"/>
              <a:t>, </a:t>
            </a:r>
            <a:r>
              <a:rPr lang="en-US" sz="1600" i="1" dirty="0" err="1"/>
              <a:t>x</a:t>
            </a:r>
            <a:r>
              <a:rPr lang="en-US" sz="1600" i="1" baseline="-25000" dirty="0" err="1"/>
              <a:t>ij</a:t>
            </a:r>
            <a:r>
              <a:rPr lang="en-US" sz="1600" dirty="0"/>
              <a:t> is the corresponding vector of auxiliary</a:t>
            </a:r>
          </a:p>
          <a:p>
            <a:r>
              <a:rPr lang="en-US" sz="1600" dirty="0"/>
              <a:t>variables, </a:t>
            </a:r>
            <a:r>
              <a:rPr lang="el-GR" sz="1600" i="1" dirty="0" smtClean="0"/>
              <a:t>β</a:t>
            </a:r>
            <a:r>
              <a:rPr lang="en-US" sz="1600" dirty="0" smtClean="0"/>
              <a:t> is </a:t>
            </a:r>
            <a:r>
              <a:rPr lang="en-US" sz="1600" dirty="0"/>
              <a:t>the vector of </a:t>
            </a:r>
            <a:r>
              <a:rPr lang="en-US" sz="1600" dirty="0" smtClean="0"/>
              <a:t>fixed </a:t>
            </a:r>
            <a:r>
              <a:rPr lang="en-US" sz="1600" dirty="0"/>
              <a:t>parameters, </a:t>
            </a:r>
            <a:r>
              <a:rPr lang="en-US" sz="1600" i="1" dirty="0" err="1"/>
              <a:t>u</a:t>
            </a:r>
            <a:r>
              <a:rPr lang="en-US" sz="1600" i="1" baseline="-25000" dirty="0" err="1"/>
              <a:t>i</a:t>
            </a:r>
            <a:r>
              <a:rPr lang="en-US" sz="1600" dirty="0"/>
              <a:t> is the random </a:t>
            </a:r>
            <a:r>
              <a:rPr lang="en-US" sz="1600" dirty="0" smtClean="0"/>
              <a:t>effect </a:t>
            </a:r>
            <a:r>
              <a:rPr lang="en-US" sz="1600" dirty="0"/>
              <a:t>of area </a:t>
            </a:r>
            <a:r>
              <a:rPr lang="en-US" sz="1600" i="1" dirty="0" err="1"/>
              <a:t>i</a:t>
            </a:r>
            <a:r>
              <a:rPr lang="en-US" sz="1600" dirty="0"/>
              <a:t> and </a:t>
            </a:r>
            <a:r>
              <a:rPr lang="en-US" sz="1600" dirty="0" err="1"/>
              <a:t>e</a:t>
            </a:r>
            <a:r>
              <a:rPr lang="en-US" sz="1600" i="1" baseline="-25000" dirty="0" err="1"/>
              <a:t>ij</a:t>
            </a:r>
            <a:r>
              <a:rPr lang="en-US" sz="1600" dirty="0"/>
              <a:t> </a:t>
            </a:r>
            <a:r>
              <a:rPr lang="en-US" sz="1600" dirty="0" smtClean="0"/>
              <a:t>is the random </a:t>
            </a:r>
            <a:r>
              <a:rPr lang="en-US" sz="1600" dirty="0"/>
              <a:t>individual error term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/>
              <a:t>The area effects </a:t>
            </a:r>
            <a:r>
              <a:rPr lang="en-US" sz="1600" i="1" dirty="0" err="1"/>
              <a:t>u</a:t>
            </a:r>
            <a:r>
              <a:rPr lang="en-US" sz="1600" i="1" baseline="-25000" dirty="0" err="1"/>
              <a:t>i</a:t>
            </a:r>
            <a:r>
              <a:rPr lang="en-US" sz="1600" dirty="0"/>
              <a:t> are assumed independent with zero mean and </a:t>
            </a:r>
            <a:r>
              <a:rPr lang="en-US" sz="1600" dirty="0" smtClean="0"/>
              <a:t>variance      . </a:t>
            </a:r>
            <a:r>
              <a:rPr lang="en-US" sz="1600" dirty="0"/>
              <a:t>Similarly, the errors </a:t>
            </a:r>
            <a:r>
              <a:rPr lang="en-US" sz="1600" i="1" dirty="0" err="1"/>
              <a:t>e</a:t>
            </a:r>
            <a:r>
              <a:rPr lang="en-US" sz="1600" i="1" baseline="-25000" dirty="0" err="1"/>
              <a:t>ij</a:t>
            </a:r>
            <a:r>
              <a:rPr lang="en-US" sz="1600" dirty="0"/>
              <a:t> are independent with zero mean and </a:t>
            </a:r>
            <a:r>
              <a:rPr lang="en-US" sz="1600" dirty="0" smtClean="0"/>
              <a:t>variance     . Than we have: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306" y="1465181"/>
            <a:ext cx="2290194" cy="389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051" y="3930363"/>
            <a:ext cx="1277093" cy="3182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081" y="3903766"/>
            <a:ext cx="1533525" cy="3714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1072" y="3041673"/>
            <a:ext cx="228645" cy="2528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3620" y="3296465"/>
            <a:ext cx="176309" cy="22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521425" y="294064"/>
            <a:ext cx="7297114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US" sz="2500" dirty="0">
                <a:solidFill>
                  <a:srgbClr val="B7B7B7"/>
                </a:solidFill>
              </a:rPr>
              <a:t>Nested Error Regression Model</a:t>
            </a:r>
            <a:endParaRPr lang="en-GB" sz="2500" dirty="0">
              <a:solidFill>
                <a:srgbClr val="B7B7B7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1010" y="967901"/>
            <a:ext cx="77444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We can also have the matrix form, The </a:t>
            </a:r>
            <a:r>
              <a:rPr lang="en-US" sz="1600" dirty="0"/>
              <a:t>model is now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179" y="1376815"/>
            <a:ext cx="1815605" cy="2767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949" y="2128149"/>
            <a:ext cx="2509530" cy="1809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479" y="1963781"/>
            <a:ext cx="1442907" cy="20288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777" y="2455222"/>
            <a:ext cx="4518500" cy="154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1680" y="705485"/>
            <a:ext cx="17754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GB" sz="2400" dirty="0">
                <a:sym typeface="+mn-ea"/>
              </a:rPr>
              <a:t>Introduction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41680" y="1473200"/>
            <a:ext cx="423866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en-GB" sz="2400" dirty="0" smtClean="0">
                <a:sym typeface="+mn-ea"/>
              </a:rPr>
              <a:t>An Overview of SAE methods</a:t>
            </a:r>
            <a:endParaRPr lang="en-US" altLang="en-GB" sz="2400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1680" y="2294890"/>
            <a:ext cx="424186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GB" sz="2400" dirty="0">
                <a:sym typeface="+mn-ea"/>
              </a:rPr>
              <a:t>Linear Mixed Models (LMMs) </a:t>
            </a:r>
            <a:endParaRPr lang="en-US" altLang="en-GB" sz="2400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1680" y="3181350"/>
            <a:ext cx="662232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dirty="0">
                <a:sym typeface="+mn-ea"/>
              </a:rPr>
              <a:t>Small Area Estimation with Linear Mixed Model</a:t>
            </a:r>
            <a:endParaRPr lang="en-US" altLang="en-GB" sz="2400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1680" y="4067810"/>
            <a:ext cx="408797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GB" sz="2400" dirty="0">
                <a:sym typeface="+mn-ea"/>
              </a:rPr>
              <a:t>Conclusion and Future Work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521425" y="294064"/>
            <a:ext cx="7297114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US" sz="2500" dirty="0" smtClean="0">
                <a:solidFill>
                  <a:srgbClr val="B7B7B7"/>
                </a:solidFill>
              </a:rPr>
              <a:t>Conclusion and Future </a:t>
            </a:r>
            <a:r>
              <a:rPr lang="en-US" sz="2500" dirty="0">
                <a:solidFill>
                  <a:srgbClr val="B7B7B7"/>
                </a:solidFill>
              </a:rPr>
              <a:t>W</a:t>
            </a:r>
            <a:r>
              <a:rPr lang="en-US" sz="2500" dirty="0" smtClean="0">
                <a:solidFill>
                  <a:srgbClr val="B7B7B7"/>
                </a:solidFill>
              </a:rPr>
              <a:t>ork</a:t>
            </a:r>
            <a:endParaRPr lang="en-US" sz="2500" dirty="0">
              <a:solidFill>
                <a:srgbClr val="B7B7B7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6984" y="1139034"/>
            <a:ext cx="73055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In this work we have considered model-based approaches to </a:t>
            </a:r>
            <a:r>
              <a:rPr lang="en-US" sz="1600" dirty="0" smtClean="0"/>
              <a:t>finding </a:t>
            </a:r>
            <a:r>
              <a:rPr lang="en-US" sz="1600" dirty="0"/>
              <a:t>the estimates of </a:t>
            </a:r>
            <a:r>
              <a:rPr lang="en-US" sz="1600" dirty="0" smtClean="0"/>
              <a:t>small area </a:t>
            </a:r>
            <a:r>
              <a:rPr lang="en-US" sz="1600" dirty="0"/>
              <a:t>target quantities. The linear mixed model was used to </a:t>
            </a:r>
            <a:r>
              <a:rPr lang="en-US" sz="1600" dirty="0" smtClean="0"/>
              <a:t>find </a:t>
            </a:r>
            <a:r>
              <a:rPr lang="en-US" sz="1600" dirty="0"/>
              <a:t>the estimates for the regression </a:t>
            </a:r>
            <a:r>
              <a:rPr lang="en-US" sz="1600" dirty="0" smtClean="0"/>
              <a:t>coefficients and the </a:t>
            </a:r>
            <a:r>
              <a:rPr lang="en-US" sz="1600" dirty="0"/>
              <a:t>variance components using the Maximum Likelihood Estimation (MLE</a:t>
            </a:r>
            <a:r>
              <a:rPr lang="en-US" sz="1600" dirty="0" smtClean="0"/>
              <a:t>).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856984" y="2488522"/>
            <a:ext cx="768300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linear mixed models that we revised in </a:t>
            </a:r>
            <a:r>
              <a:rPr lang="en-US" sz="1600" dirty="0" smtClean="0"/>
              <a:t>this talk </a:t>
            </a:r>
            <a:r>
              <a:rPr lang="en-US" sz="1600" dirty="0"/>
              <a:t>are generally used in the situations where the observations are continuous and assume that the relationship between the mean of the dependent variable and the covariates can be modeled as a linear function.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However</a:t>
            </a:r>
            <a:r>
              <a:rPr lang="en-US" sz="1600" dirty="0"/>
              <a:t>, in some cases, </a:t>
            </a:r>
            <a:r>
              <a:rPr lang="en-US" sz="1600" dirty="0" smtClean="0"/>
              <a:t>the </a:t>
            </a:r>
            <a:r>
              <a:rPr lang="en-US" sz="1600" dirty="0"/>
              <a:t>linear mixed models do not </a:t>
            </a:r>
            <a:r>
              <a:rPr lang="en-US" sz="1600" dirty="0" smtClean="0"/>
              <a:t>apply. The </a:t>
            </a:r>
            <a:r>
              <a:rPr lang="en-US" sz="1600" dirty="0"/>
              <a:t>generalized linear mixed model is the most frequently used random </a:t>
            </a:r>
            <a:r>
              <a:rPr lang="en-US" sz="1600" dirty="0" smtClean="0"/>
              <a:t>effects </a:t>
            </a:r>
            <a:r>
              <a:rPr lang="en-US" sz="1600" dirty="0"/>
              <a:t>model in </a:t>
            </a:r>
            <a:r>
              <a:rPr lang="en-US" sz="1600" dirty="0" smtClean="0"/>
              <a:t>the context </a:t>
            </a:r>
            <a:r>
              <a:rPr lang="en-US" sz="1600" dirty="0"/>
              <a:t>of discrete repeated measurements.</a:t>
            </a:r>
          </a:p>
        </p:txBody>
      </p:sp>
    </p:spTree>
    <p:extLst>
      <p:ext uri="{BB962C8B-B14F-4D97-AF65-F5344CB8AC3E}">
        <p14:creationId xmlns:p14="http://schemas.microsoft.com/office/powerpoint/2010/main" val="250762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0"/>
          <p:cNvSpPr>
            <a:spLocks noGrp="1"/>
          </p:cNvSpPr>
          <p:nvPr>
            <p:ph type="title"/>
          </p:nvPr>
        </p:nvSpPr>
        <p:spPr>
          <a:xfrm>
            <a:off x="2844800" y="1621155"/>
            <a:ext cx="3352165" cy="57277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800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311700" y="296435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lvl="0">
              <a:buClr>
                <a:srgbClr val="B7B7B7"/>
              </a:buClr>
            </a:pPr>
            <a:r>
              <a:rPr lang="en-GB" sz="3000" dirty="0" smtClean="0">
                <a:solidFill>
                  <a:srgbClr val="B7B7B7"/>
                </a:solidFill>
              </a:rPr>
              <a:t>Introduction</a:t>
            </a:r>
            <a:endParaRPr lang="en-GB" sz="3000" dirty="0">
              <a:solidFill>
                <a:srgbClr val="B7B7B7"/>
              </a:solidFill>
            </a:endParaRPr>
          </a:p>
        </p:txBody>
      </p:sp>
      <p:sp>
        <p:nvSpPr>
          <p:cNvPr id="2" name="文本框 0"/>
          <p:cNvSpPr txBox="1"/>
          <p:nvPr/>
        </p:nvSpPr>
        <p:spPr>
          <a:xfrm>
            <a:off x="694923" y="1141969"/>
            <a:ext cx="744855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1600" dirty="0"/>
              <a:t>Censuses and administrative records have limited scope. Sample surveys can provide reliable current statistics for large areas or subpopulations (domains) with large sample sizes</a:t>
            </a:r>
            <a:r>
              <a:rPr lang="en-US" altLang="zh-CN" sz="1600" dirty="0" smtClean="0"/>
              <a:t>.</a:t>
            </a:r>
          </a:p>
          <a:p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1600" dirty="0"/>
              <a:t>Growing demand for reliable small area statistics but sample sizes are too small to provide direct (or area specific) estimators with acceptable accuracy</a:t>
            </a:r>
            <a:r>
              <a:rPr lang="en-US" altLang="zh-CN" sz="16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439386" y="411212"/>
            <a:ext cx="8419465" cy="57277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lvl="0">
              <a:buClr>
                <a:srgbClr val="B7B7B7"/>
              </a:buClr>
            </a:pPr>
            <a:r>
              <a:rPr lang="en-US" sz="3000" dirty="0">
                <a:solidFill>
                  <a:srgbClr val="B7B7B7"/>
                </a:solidFill>
              </a:rPr>
              <a:t>Small Area Estimation</a:t>
            </a:r>
            <a:endParaRPr sz="3000" dirty="0">
              <a:solidFill>
                <a:srgbClr val="B7B7B7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2010" y="1236345"/>
            <a:ext cx="7187565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dirty="0" smtClean="0"/>
              <a:t>In </a:t>
            </a:r>
            <a:r>
              <a:rPr lang="en-US" altLang="zh-CN" sz="1600" dirty="0"/>
              <a:t>the sampling survey, Domain or subpopulation is called a small area if the domain-specific sample size is </a:t>
            </a:r>
            <a:r>
              <a:rPr lang="en-US" altLang="zh-CN" sz="1600" dirty="0" smtClean="0"/>
              <a:t>small.</a:t>
            </a:r>
          </a:p>
          <a:p>
            <a:endParaRPr lang="en-US" altLang="zh-CN" sz="1600" dirty="0">
              <a:sym typeface="+mn-ea"/>
            </a:endParaRPr>
          </a:p>
          <a:p>
            <a:r>
              <a:rPr lang="en-US" sz="1600" dirty="0"/>
              <a:t>It is necessary to borrow strength from related areas through linking models based on auxiliary data such as recent census and administrative records. This leads to indirect estimators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smtClean="0"/>
              <a:t>Estimation </a:t>
            </a:r>
            <a:r>
              <a:rPr lang="en-US" sz="1600" dirty="0"/>
              <a:t>of counts and rates for </a:t>
            </a:r>
            <a:r>
              <a:rPr lang="en-US" sz="1600" dirty="0" smtClean="0"/>
              <a:t>school</a:t>
            </a:r>
            <a:r>
              <a:rPr lang="en-US" altLang="zh-CN" sz="1600" dirty="0" smtClean="0"/>
              <a:t>-</a:t>
            </a:r>
            <a:r>
              <a:rPr lang="en-US" sz="1600" dirty="0" smtClean="0"/>
              <a:t>age </a:t>
            </a:r>
            <a:r>
              <a:rPr lang="en-US" sz="1600" dirty="0"/>
              <a:t>children under poverty </a:t>
            </a:r>
            <a:r>
              <a:rPr lang="en-US" sz="1600" dirty="0" smtClean="0"/>
              <a:t>in </a:t>
            </a:r>
            <a:r>
              <a:rPr lang="en-US" altLang="zh-CN" sz="1600" dirty="0" smtClean="0"/>
              <a:t>the</a:t>
            </a:r>
            <a:r>
              <a:rPr lang="en-US" sz="1600" dirty="0" smtClean="0"/>
              <a:t> </a:t>
            </a:r>
            <a:r>
              <a:rPr lang="en-US" sz="1600" dirty="0"/>
              <a:t>USA at the county and school district level. More than 15 billion dollars of federal funds are allocated </a:t>
            </a:r>
            <a:r>
              <a:rPr lang="en-US" sz="1600" dirty="0" smtClean="0"/>
              <a:t>annually.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439386" y="276988"/>
            <a:ext cx="8419465" cy="57277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lvl="0">
              <a:buClr>
                <a:srgbClr val="B7B7B7"/>
              </a:buClr>
            </a:pPr>
            <a:r>
              <a:rPr lang="en-US" sz="3000" dirty="0">
                <a:solidFill>
                  <a:srgbClr val="B7B7B7"/>
                </a:solidFill>
              </a:rPr>
              <a:t>Small Area </a:t>
            </a:r>
            <a:r>
              <a:rPr lang="en-US" sz="3000" dirty="0" smtClean="0">
                <a:solidFill>
                  <a:srgbClr val="B7B7B7"/>
                </a:solidFill>
              </a:rPr>
              <a:t>Estimation: Example</a:t>
            </a:r>
            <a:endParaRPr sz="3000" dirty="0">
              <a:solidFill>
                <a:srgbClr val="B7B7B7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6697" y="969103"/>
            <a:ext cx="81121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US sample sizes with an equal probability of selection method sample of 10,000 </a:t>
            </a:r>
            <a:r>
              <a:rPr lang="en-US" sz="1600" dirty="0" smtClean="0"/>
              <a:t>person.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580" y="1307657"/>
            <a:ext cx="5553075" cy="2247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6697" y="3757052"/>
            <a:ext cx="79610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Suppose to measure customer satisfaction for a government service: California 24.86% → leads to a conﬁdence interval of 22.4%-27.3% (reliable) Wyoming 33.33% → leads to a conﬁdence interval of 10.9%-55.7% (unreliable → need SAE)</a:t>
            </a:r>
          </a:p>
        </p:txBody>
      </p:sp>
    </p:spTree>
    <p:extLst>
      <p:ext uri="{BB962C8B-B14F-4D97-AF65-F5344CB8AC3E}">
        <p14:creationId xmlns:p14="http://schemas.microsoft.com/office/powerpoint/2010/main" val="237028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323740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US" sz="2500" dirty="0">
                <a:solidFill>
                  <a:srgbClr val="B7B7B7"/>
                </a:solidFill>
              </a:rPr>
              <a:t>SAE: classiﬁcation</a:t>
            </a:r>
            <a:endParaRPr lang="en-GB" sz="2500" dirty="0">
              <a:solidFill>
                <a:srgbClr val="B7B7B7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3761" y="3043842"/>
            <a:ext cx="75207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Design-based (Model-assisted) methods </a:t>
            </a: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Direct </a:t>
            </a:r>
            <a:r>
              <a:rPr lang="en-US" sz="1600" dirty="0"/>
              <a:t>estimation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Can </a:t>
            </a:r>
            <a:r>
              <a:rPr lang="en-US" sz="1600" dirty="0"/>
              <a:t>allow for the use of models (model-assisted</a:t>
            </a:r>
            <a:r>
              <a:rPr lang="en-US" sz="1600" dirty="0" smtClean="0"/>
              <a:t>)</a:t>
            </a:r>
          </a:p>
          <a:p>
            <a:r>
              <a:rPr lang="en-US" sz="1600" dirty="0"/>
              <a:t>Model-based methods </a:t>
            </a: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Borrow </a:t>
            </a:r>
            <a:r>
              <a:rPr lang="en-US" sz="1600" dirty="0"/>
              <a:t>strength by using a model </a:t>
            </a: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Estimation </a:t>
            </a:r>
            <a:r>
              <a:rPr lang="en-US" sz="1600" dirty="0"/>
              <a:t>using frequentist or Bayesian </a:t>
            </a:r>
            <a:r>
              <a:rPr lang="en-US" sz="1600" dirty="0" smtClean="0"/>
              <a:t>approaches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943760" y="1062200"/>
            <a:ext cx="77807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several classiﬁcations of SAE </a:t>
            </a:r>
            <a:r>
              <a:rPr lang="en-US" sz="1600" dirty="0" smtClean="0"/>
              <a:t>methods, Some </a:t>
            </a:r>
            <a:r>
              <a:rPr lang="en-US" sz="1600" dirty="0"/>
              <a:t>of these classiﬁcations cross each </a:t>
            </a:r>
            <a:r>
              <a:rPr lang="en-US" sz="1600" dirty="0" smtClean="0"/>
              <a:t>other.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Direct methods use only domain-speciﬁc data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Indirect </a:t>
            </a:r>
            <a:r>
              <a:rPr lang="en-US" sz="1600" dirty="0"/>
              <a:t>methods borrow information from all the </a:t>
            </a:r>
            <a:r>
              <a:rPr lang="en-US" sz="1600" dirty="0" smtClean="0"/>
              <a:t>data</a:t>
            </a:r>
          </a:p>
          <a:p>
            <a:r>
              <a:rPr lang="en-US" sz="1600" dirty="0" smtClean="0"/>
              <a:t>                1. Synthetic Estimation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2. Composite </a:t>
            </a:r>
            <a:r>
              <a:rPr lang="en-US" sz="1600" dirty="0"/>
              <a:t>Estimation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323740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US" sz="2500" dirty="0">
                <a:solidFill>
                  <a:srgbClr val="B7B7B7"/>
                </a:solidFill>
              </a:rPr>
              <a:t>Approaches to Small Area Estimation</a:t>
            </a:r>
            <a:endParaRPr lang="en-GB" sz="2500" dirty="0">
              <a:solidFill>
                <a:srgbClr val="B7B7B7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4307" y="1533970"/>
            <a:ext cx="79934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Following the </a:t>
            </a:r>
            <a:r>
              <a:rPr lang="en-US" sz="1600" dirty="0" smtClean="0"/>
              <a:t>definition </a:t>
            </a:r>
            <a:r>
              <a:rPr lang="en-US" sz="1600" dirty="0"/>
              <a:t>given by Rao (2003), a small area estimator is direct when it </a:t>
            </a:r>
            <a:r>
              <a:rPr lang="en-US" sz="1600" dirty="0" smtClean="0"/>
              <a:t>uses the </a:t>
            </a:r>
            <a:r>
              <a:rPr lang="en-US" sz="1600" dirty="0"/>
              <a:t>sample values of study variables from the </a:t>
            </a:r>
            <a:r>
              <a:rPr lang="en-US" sz="1600" dirty="0" smtClean="0"/>
              <a:t>specified </a:t>
            </a:r>
            <a:r>
              <a:rPr lang="en-US" sz="1600" dirty="0"/>
              <a:t>area only.</a:t>
            </a:r>
          </a:p>
        </p:txBody>
      </p:sp>
      <p:sp>
        <p:nvSpPr>
          <p:cNvPr id="3" name="Rectangle 2"/>
          <p:cNvSpPr/>
          <p:nvPr/>
        </p:nvSpPr>
        <p:spPr>
          <a:xfrm>
            <a:off x="824307" y="1115845"/>
            <a:ext cx="18742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Direct Estimation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318" y="2322536"/>
            <a:ext cx="1451295" cy="6106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4306" y="3224540"/>
            <a:ext cx="67090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where </a:t>
            </a:r>
            <a:r>
              <a:rPr lang="en-US" sz="1600" i="1" dirty="0" err="1" smtClean="0"/>
              <a:t>w</a:t>
            </a:r>
            <a:r>
              <a:rPr lang="en-US" sz="1600" i="1" baseline="-250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/>
              <a:t>are the design weights, </a:t>
            </a:r>
            <a:r>
              <a:rPr lang="en-US" sz="1600" i="1" dirty="0"/>
              <a:t>s</a:t>
            </a:r>
            <a:r>
              <a:rPr lang="en-US" sz="1600" dirty="0"/>
              <a:t> is a selected sample, </a:t>
            </a:r>
            <a:r>
              <a:rPr lang="en-US" sz="1600" i="1" dirty="0" err="1" smtClean="0"/>
              <a:t>i</a:t>
            </a:r>
            <a:r>
              <a:rPr lang="en-US" sz="1600" i="1" dirty="0" smtClean="0"/>
              <a:t> </a:t>
            </a:r>
            <a:r>
              <a:rPr lang="en-US" sz="1600" dirty="0" smtClean="0"/>
              <a:t>∈</a:t>
            </a:r>
            <a:r>
              <a:rPr lang="en-US" sz="1600" i="1" dirty="0" smtClean="0"/>
              <a:t> </a:t>
            </a:r>
            <a:r>
              <a:rPr lang="en-US" sz="1600" i="1" dirty="0"/>
              <a:t>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7980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323740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US" sz="2500" dirty="0">
                <a:solidFill>
                  <a:srgbClr val="B7B7B7"/>
                </a:solidFill>
              </a:rPr>
              <a:t>Approaches to Small Area Estimation</a:t>
            </a:r>
            <a:endParaRPr lang="en-GB" sz="2500" dirty="0">
              <a:solidFill>
                <a:srgbClr val="B7B7B7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4307" y="1115845"/>
            <a:ext cx="20345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I</a:t>
            </a:r>
            <a:r>
              <a:rPr lang="en-US" altLang="zh-CN" sz="1600" b="1" dirty="0" smtClean="0"/>
              <a:t>nd</a:t>
            </a:r>
            <a:r>
              <a:rPr lang="en-US" sz="1600" b="1" dirty="0" smtClean="0"/>
              <a:t>irect </a:t>
            </a:r>
            <a:r>
              <a:rPr lang="en-US" sz="1600" b="1" dirty="0"/>
              <a:t>Estimation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4307" y="1454399"/>
            <a:ext cx="76554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Synthetic Estimation</a:t>
            </a:r>
          </a:p>
          <a:p>
            <a:r>
              <a:rPr lang="en-US" sz="1600" dirty="0" smtClean="0"/>
              <a:t>Can </a:t>
            </a:r>
            <a:r>
              <a:rPr lang="en-US" sz="1600" dirty="0"/>
              <a:t>be considered </a:t>
            </a:r>
            <a:r>
              <a:rPr lang="en-US" sz="1600" dirty="0" smtClean="0"/>
              <a:t>either model-based </a:t>
            </a:r>
            <a:r>
              <a:rPr lang="en-US" sz="1600" dirty="0"/>
              <a:t>or design-based model-assisted. In both cases the </a:t>
            </a:r>
            <a:r>
              <a:rPr lang="en-US" sz="1600" dirty="0" smtClean="0"/>
              <a:t>specified </a:t>
            </a:r>
            <a:r>
              <a:rPr lang="en-US" sz="1600" dirty="0"/>
              <a:t>linear </a:t>
            </a:r>
            <a:r>
              <a:rPr lang="en-US" sz="1600" dirty="0" smtClean="0"/>
              <a:t>relationship between </a:t>
            </a:r>
            <a:r>
              <a:rPr lang="en-US" sz="1600" i="1" dirty="0"/>
              <a:t>y</a:t>
            </a:r>
            <a:r>
              <a:rPr lang="en-US" sz="1600" dirty="0"/>
              <a:t> (study variable) and the auxiliary variables, described with the parameter </a:t>
            </a:r>
            <a:r>
              <a:rPr lang="en-US" sz="1600" dirty="0" smtClean="0"/>
              <a:t>(vector </a:t>
            </a:r>
            <a:r>
              <a:rPr lang="en-US" sz="1600" dirty="0"/>
              <a:t>of regression </a:t>
            </a:r>
            <a:r>
              <a:rPr lang="en-US" sz="1600" dirty="0" smtClean="0"/>
              <a:t>coefficients</a:t>
            </a:r>
            <a:r>
              <a:rPr lang="en-US" sz="1600" dirty="0"/>
              <a:t>) plays an important role.</a:t>
            </a:r>
          </a:p>
        </p:txBody>
      </p:sp>
      <p:sp>
        <p:nvSpPr>
          <p:cNvPr id="8" name="Rectangle 7"/>
          <p:cNvSpPr/>
          <p:nvPr/>
        </p:nvSpPr>
        <p:spPr>
          <a:xfrm>
            <a:off x="824305" y="2898704"/>
            <a:ext cx="78499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2. </a:t>
            </a:r>
            <a:r>
              <a:rPr lang="en-US" sz="1600" dirty="0" smtClean="0"/>
              <a:t>Composite Estimation</a:t>
            </a:r>
          </a:p>
          <a:p>
            <a:r>
              <a:rPr lang="en-US" sz="1600" dirty="0"/>
              <a:t>According to Rao (2003), to avoid the potential bias of a synthetic estimator, </a:t>
            </a:r>
            <a:r>
              <a:rPr lang="en-US" sz="1600" dirty="0" smtClean="0"/>
              <a:t>and the </a:t>
            </a:r>
            <a:r>
              <a:rPr lang="en-US" sz="1600" dirty="0"/>
              <a:t>instability of the direct estimator, </a:t>
            </a:r>
            <a:r>
              <a:rPr lang="en-US" sz="1600" dirty="0" smtClean="0"/>
              <a:t>we </a:t>
            </a:r>
            <a:r>
              <a:rPr lang="en-US" sz="1600" dirty="0"/>
              <a:t>consider a convex combination of </a:t>
            </a:r>
            <a:r>
              <a:rPr lang="en-US" sz="1600" dirty="0" smtClean="0"/>
              <a:t>both, known </a:t>
            </a:r>
            <a:r>
              <a:rPr lang="en-US" sz="1600" dirty="0"/>
              <a:t>as the composite estimator.</a:t>
            </a:r>
          </a:p>
        </p:txBody>
      </p:sp>
    </p:spTree>
    <p:extLst>
      <p:ext uri="{BB962C8B-B14F-4D97-AF65-F5344CB8AC3E}">
        <p14:creationId xmlns:p14="http://schemas.microsoft.com/office/powerpoint/2010/main" val="261644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323740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B7B7B7"/>
              </a:buClr>
            </a:pPr>
            <a:r>
              <a:rPr lang="en-US" sz="2500" dirty="0">
                <a:solidFill>
                  <a:srgbClr val="B7B7B7"/>
                </a:solidFill>
              </a:rPr>
              <a:t>SAE: classiﬁcation</a:t>
            </a:r>
            <a:endParaRPr lang="en-GB" sz="2500" dirty="0">
              <a:solidFill>
                <a:srgbClr val="B7B7B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1482" y="1093736"/>
            <a:ext cx="798081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Area-level models relate small area direct estimators to area speciﬁc covariates. Such models are necessary if unit (or element) level data are not available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where m is the number of small areas, </a:t>
            </a:r>
            <a:r>
              <a:rPr lang="el-GR" sz="1600" b="1" i="1" dirty="0" smtClean="0"/>
              <a:t>β</a:t>
            </a:r>
            <a:r>
              <a:rPr lang="en-US" sz="1600" dirty="0" smtClean="0"/>
              <a:t> is the vector </a:t>
            </a:r>
            <a:r>
              <a:rPr lang="en-US" sz="1600" dirty="0"/>
              <a:t>of </a:t>
            </a:r>
            <a:r>
              <a:rPr lang="en-US" sz="1600" dirty="0" smtClean="0"/>
              <a:t>regression coefficients</a:t>
            </a:r>
            <a:r>
              <a:rPr lang="en-US" sz="1600" dirty="0"/>
              <a:t>, </a:t>
            </a:r>
            <a:r>
              <a:rPr lang="en-US" sz="1600" b="1" i="1" dirty="0" smtClean="0"/>
              <a:t>v</a:t>
            </a:r>
            <a:r>
              <a:rPr lang="en-US" sz="1600" i="1" baseline="-25000" dirty="0" smtClean="0"/>
              <a:t>i</a:t>
            </a:r>
            <a:r>
              <a:rPr lang="en-US" sz="1600" dirty="0" smtClean="0"/>
              <a:t> is the area-specific random effects and </a:t>
            </a:r>
            <a:r>
              <a:rPr lang="en-US" sz="1600" b="1" i="1" dirty="0" err="1" smtClean="0"/>
              <a:t>e</a:t>
            </a:r>
            <a:r>
              <a:rPr lang="en-US" sz="1600" i="1" baseline="-25000" dirty="0" err="1" smtClean="0"/>
              <a:t>i</a:t>
            </a:r>
            <a:r>
              <a:rPr lang="en-US" sz="1600" dirty="0" smtClean="0"/>
              <a:t> is the sample error.</a:t>
            </a:r>
            <a:endParaRPr lang="en-US" sz="1600" dirty="0"/>
          </a:p>
          <a:p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Unit level models that relate the unit values of a study variable to unit-speciﬁc covariates</a:t>
            </a:r>
            <a:r>
              <a:rPr lang="en-US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where </a:t>
            </a:r>
            <a:r>
              <a:rPr lang="en-US" sz="1600" i="1" dirty="0" err="1"/>
              <a:t>y</a:t>
            </a:r>
            <a:r>
              <a:rPr lang="en-US" sz="1600" i="1" baseline="-25000" dirty="0" err="1"/>
              <a:t>ij</a:t>
            </a:r>
            <a:r>
              <a:rPr lang="en-US" sz="1600" dirty="0"/>
              <a:t> is the response of unit </a:t>
            </a:r>
            <a:r>
              <a:rPr lang="en-US" sz="1600" i="1" dirty="0"/>
              <a:t>j</a:t>
            </a:r>
            <a:r>
              <a:rPr lang="en-US" sz="1600" dirty="0"/>
              <a:t>, </a:t>
            </a:r>
            <a:r>
              <a:rPr lang="en-US" sz="1600" i="1" dirty="0"/>
              <a:t>j</a:t>
            </a:r>
            <a:r>
              <a:rPr lang="en-US" sz="1600" dirty="0"/>
              <a:t> = 1; 2; </a:t>
            </a:r>
            <a:r>
              <a:rPr lang="en-US" sz="1600" dirty="0" smtClean="0"/>
              <a:t>…; </a:t>
            </a:r>
            <a:r>
              <a:rPr lang="en-US" sz="1600" i="1" dirty="0" err="1"/>
              <a:t>ni</a:t>
            </a:r>
            <a:r>
              <a:rPr lang="en-US" sz="1600" dirty="0"/>
              <a:t>, in area </a:t>
            </a:r>
            <a:r>
              <a:rPr lang="en-US" sz="1600" i="1" dirty="0" err="1"/>
              <a:t>i</a:t>
            </a:r>
            <a:r>
              <a:rPr lang="en-US" sz="1600" dirty="0"/>
              <a:t>, </a:t>
            </a:r>
            <a:r>
              <a:rPr lang="en-US" sz="1600" i="1" dirty="0" err="1"/>
              <a:t>i</a:t>
            </a:r>
            <a:r>
              <a:rPr lang="en-US" sz="1600" dirty="0"/>
              <a:t> = 1; 2; </a:t>
            </a:r>
            <a:r>
              <a:rPr lang="en-US" sz="1600" dirty="0" smtClean="0"/>
              <a:t>… </a:t>
            </a:r>
            <a:r>
              <a:rPr lang="en-US" sz="1600" dirty="0"/>
              <a:t>;m, </a:t>
            </a:r>
            <a:r>
              <a:rPr lang="en-US" sz="1600" i="1" dirty="0" err="1"/>
              <a:t>x</a:t>
            </a:r>
            <a:r>
              <a:rPr lang="en-US" sz="1600" baseline="-25000" dirty="0" err="1"/>
              <a:t>ij</a:t>
            </a:r>
            <a:r>
              <a:rPr lang="en-US" sz="1600" dirty="0"/>
              <a:t> is </a:t>
            </a:r>
            <a:r>
              <a:rPr lang="en-US" sz="1600" dirty="0" smtClean="0"/>
              <a:t>the vector </a:t>
            </a:r>
            <a:r>
              <a:rPr lang="en-US" sz="1600" dirty="0"/>
              <a:t>of auxiliary variables, </a:t>
            </a:r>
            <a:r>
              <a:rPr lang="el-GR" sz="1600" i="1" dirty="0" smtClean="0"/>
              <a:t>β</a:t>
            </a:r>
            <a:r>
              <a:rPr lang="en-US" sz="1600" dirty="0" smtClean="0"/>
              <a:t> is </a:t>
            </a:r>
            <a:r>
              <a:rPr lang="en-US" sz="1600" dirty="0"/>
              <a:t>the vector of regression parameters, </a:t>
            </a:r>
            <a:r>
              <a:rPr lang="en-US" sz="1600" i="1" dirty="0" smtClean="0"/>
              <a:t>v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 </a:t>
            </a:r>
            <a:r>
              <a:rPr lang="en-US" sz="1600" dirty="0"/>
              <a:t>is the </a:t>
            </a:r>
            <a:r>
              <a:rPr lang="en-US" sz="1600" dirty="0" smtClean="0"/>
              <a:t>random e</a:t>
            </a:r>
            <a:r>
              <a:rPr lang="en-US" altLang="zh-CN" sz="1600" dirty="0" smtClean="0"/>
              <a:t>ff</a:t>
            </a:r>
            <a:r>
              <a:rPr lang="en-US" sz="1600" dirty="0" smtClean="0"/>
              <a:t>ect </a:t>
            </a:r>
            <a:r>
              <a:rPr lang="en-US" sz="1600" dirty="0"/>
              <a:t>of area </a:t>
            </a:r>
            <a:r>
              <a:rPr lang="en-US" sz="1600" i="1" dirty="0" err="1"/>
              <a:t>i</a:t>
            </a:r>
            <a:r>
              <a:rPr lang="en-US" sz="1600" dirty="0"/>
              <a:t> </a:t>
            </a:r>
            <a:r>
              <a:rPr lang="en-US" sz="1600" dirty="0" smtClean="0"/>
              <a:t>and </a:t>
            </a:r>
            <a:r>
              <a:rPr lang="en-US" altLang="zh-CN" sz="1600" i="1" dirty="0" err="1" smtClean="0"/>
              <a:t>e</a:t>
            </a:r>
            <a:r>
              <a:rPr lang="en-US" altLang="zh-CN" sz="1600" baseline="-25000" dirty="0" err="1" smtClean="0"/>
              <a:t>ij</a:t>
            </a:r>
            <a:r>
              <a:rPr lang="en-US" sz="1600" dirty="0" smtClean="0"/>
              <a:t> is </a:t>
            </a:r>
            <a:r>
              <a:rPr lang="en-US" sz="1600" dirty="0"/>
              <a:t>the individual unit error term.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870" y="1714371"/>
            <a:ext cx="1673079" cy="3943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311" y="3256338"/>
            <a:ext cx="2017377" cy="45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6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1223</Words>
  <Application>Microsoft Office PowerPoint</Application>
  <PresentationFormat>On-screen Show (16:9)</PresentationFormat>
  <Paragraphs>103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Wingdings</vt:lpstr>
      <vt:lpstr>Simple Light</vt:lpstr>
      <vt:lpstr>Office 主题</vt:lpstr>
      <vt:lpstr>Small Area Estimation</vt:lpstr>
      <vt:lpstr>PowerPoint Presentation</vt:lpstr>
      <vt:lpstr>Introduction</vt:lpstr>
      <vt:lpstr>Small Area Estimation</vt:lpstr>
      <vt:lpstr>Small Area Estimation: Example</vt:lpstr>
      <vt:lpstr>SAE: classiﬁcation</vt:lpstr>
      <vt:lpstr>Approaches to Small Area Estimation</vt:lpstr>
      <vt:lpstr>Approaches to Small Area Estimation</vt:lpstr>
      <vt:lpstr>SAE: classiﬁcation</vt:lpstr>
      <vt:lpstr>Linear Mixed Models (LMMs) </vt:lpstr>
      <vt:lpstr>Linear Mixed Models (LMMs) </vt:lpstr>
      <vt:lpstr>Linear Mixed Models (LMMs) </vt:lpstr>
      <vt:lpstr>Marginal Linear Model</vt:lpstr>
      <vt:lpstr>Maximum Likelihood (ML) Estimation</vt:lpstr>
      <vt:lpstr>Maximum Likelihood (ML) Estimation</vt:lpstr>
      <vt:lpstr>Maximum Likelihood (ML) Estimation</vt:lpstr>
      <vt:lpstr>Small Area Estimation with Linear Mixed Model</vt:lpstr>
      <vt:lpstr>Nested Error Regression Model</vt:lpstr>
      <vt:lpstr>Nested Error Regression Model</vt:lpstr>
      <vt:lpstr>Conclusion and 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Introduction to Fair Machine Learning</dc:title>
  <dc:creator>Yijun Liu</dc:creator>
  <cp:lastModifiedBy>Yijun Liu</cp:lastModifiedBy>
  <cp:revision>383</cp:revision>
  <cp:lastPrinted>2019-02-12T19:24:58Z</cp:lastPrinted>
  <dcterms:created xsi:type="dcterms:W3CDTF">2018-12-06T06:16:00Z</dcterms:created>
  <dcterms:modified xsi:type="dcterms:W3CDTF">2019-02-12T23:22:05Z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