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60" r:id="rId2"/>
  </p:sldMasterIdLst>
  <p:notesMasterIdLst>
    <p:notesMasterId r:id="rId25"/>
  </p:notesMasterIdLst>
  <p:handoutMasterIdLst>
    <p:handoutMasterId r:id="rId26"/>
  </p:handoutMasterIdLst>
  <p:sldIdLst>
    <p:sldId id="256" r:id="rId3"/>
    <p:sldId id="271" r:id="rId4"/>
    <p:sldId id="257" r:id="rId5"/>
    <p:sldId id="295" r:id="rId6"/>
    <p:sldId id="344" r:id="rId7"/>
    <p:sldId id="345" r:id="rId8"/>
    <p:sldId id="346" r:id="rId9"/>
    <p:sldId id="347" r:id="rId10"/>
    <p:sldId id="348" r:id="rId11"/>
    <p:sldId id="349" r:id="rId12"/>
    <p:sldId id="350" r:id="rId13"/>
    <p:sldId id="258" r:id="rId14"/>
    <p:sldId id="325" r:id="rId15"/>
    <p:sldId id="327" r:id="rId16"/>
    <p:sldId id="351" r:id="rId17"/>
    <p:sldId id="355" r:id="rId18"/>
    <p:sldId id="354" r:id="rId19"/>
    <p:sldId id="352" r:id="rId20"/>
    <p:sldId id="336" r:id="rId21"/>
    <p:sldId id="353" r:id="rId22"/>
    <p:sldId id="337" r:id="rId23"/>
    <p:sldId id="321" r:id="rId24"/>
  </p:sldIdLst>
  <p:sldSz cx="9144000" cy="5143500" type="screen16x9"/>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06" autoAdjust="0"/>
  </p:normalViewPr>
  <p:slideViewPr>
    <p:cSldViewPr snapToGrid="0">
      <p:cViewPr varScale="1">
        <p:scale>
          <a:sx n="111" d="100"/>
          <a:sy n="111" d="100"/>
        </p:scale>
        <p:origin x="80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53" tIns="48327" rIns="96653" bIns="48327" rtlCol="0"/>
          <a:lstStyle>
            <a:lvl1pPr algn="r">
              <a:defRPr sz="1200"/>
            </a:lvl1pPr>
          </a:lstStyle>
          <a:p>
            <a:fld id="{5C7F853C-D930-4DBC-803E-855FF5162805}" type="datetimeFigureOut">
              <a:rPr lang="en-US" smtClean="0"/>
              <a:t>3/31/2019</a:t>
            </a:fld>
            <a:endParaRPr lang="en-US"/>
          </a:p>
        </p:txBody>
      </p:sp>
      <p:sp>
        <p:nvSpPr>
          <p:cNvPr id="4" name="Footer Placeholder 3"/>
          <p:cNvSpPr>
            <a:spLocks noGrp="1"/>
          </p:cNvSpPr>
          <p:nvPr>
            <p:ph type="ftr" sz="quarter" idx="2"/>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a:p>
        </p:txBody>
      </p:sp>
      <p:sp>
        <p:nvSpPr>
          <p:cNvPr id="5" name="Slide Number Placeholder 4"/>
          <p:cNvSpPr>
            <a:spLocks noGrp="1"/>
          </p:cNvSpPr>
          <p:nvPr>
            <p:ph type="sldNum" sz="quarter" idx="3"/>
          </p:nvPr>
        </p:nvSpPr>
        <p:spPr>
          <a:xfrm>
            <a:off x="4143587" y="9119475"/>
            <a:ext cx="3169920" cy="481726"/>
          </a:xfrm>
          <a:prstGeom prst="rect">
            <a:avLst/>
          </a:prstGeom>
        </p:spPr>
        <p:txBody>
          <a:bodyPr vert="horz" lIns="96653" tIns="48327" rIns="96653" bIns="48327" rtlCol="0" anchor="b"/>
          <a:lstStyle>
            <a:lvl1pPr algn="r">
              <a:defRPr sz="1200"/>
            </a:lvl1pPr>
          </a:lstStyle>
          <a:p>
            <a:fld id="{4E5ED6C9-8469-4638-B52F-50C5E30BD8C2}" type="slidenum">
              <a:rPr lang="en-US" smtClean="0"/>
              <a:t>‹#›</a:t>
            </a:fld>
            <a:endParaRPr lang="en-US"/>
          </a:p>
        </p:txBody>
      </p:sp>
    </p:spTree>
    <p:extLst>
      <p:ext uri="{BB962C8B-B14F-4D97-AF65-F5344CB8AC3E}">
        <p14:creationId xmlns:p14="http://schemas.microsoft.com/office/powerpoint/2010/main" val="8923415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57200" y="719138"/>
            <a:ext cx="6402388"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20" y="4560570"/>
            <a:ext cx="5852160" cy="4320540"/>
          </a:xfrm>
          <a:prstGeom prst="rect">
            <a:avLst/>
          </a:prstGeom>
          <a:noFill/>
          <a:ln>
            <a:noFill/>
          </a:ln>
        </p:spPr>
        <p:txBody>
          <a:bodyPr spcFirstLastPara="1" wrap="square" lIns="96637" tIns="96637" rIns="96637" bIns="96637"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0d55a3f61_2_1: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0d55a3f61_2_1:notes"/>
          <p:cNvSpPr txBox="1">
            <a:spLocks noGrp="1"/>
          </p:cNvSpPr>
          <p:nvPr>
            <p:ph type="body" idx="1"/>
          </p:nvPr>
        </p:nvSpPr>
        <p:spPr>
          <a:xfrm>
            <a:off x="731520" y="4560570"/>
            <a:ext cx="5852160" cy="4320540"/>
          </a:xfrm>
          <a:prstGeom prst="rect">
            <a:avLst/>
          </a:prstGeom>
        </p:spPr>
        <p:txBody>
          <a:bodyPr spcFirstLastPara="1" wrap="square" lIns="96637" tIns="96637" rIns="96637" bIns="96637" anchor="t" anchorCtr="0">
            <a:noAutofit/>
          </a:bodyPr>
          <a:lstStyle/>
          <a:p>
            <a:pPr marL="0" indent="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lIns="94851" tIns="47425" rIns="94851" bIns="47425"/>
          <a:lstStyle/>
          <a:p>
            <a:fld id="{C583BBB4-B663-4D0A-8483-3D1515F6231C}" type="slidenum">
              <a:rPr lang="en-US" altLang="zh-CN"/>
              <a:pPr/>
              <a:t>10</a:t>
            </a:fld>
            <a:endParaRPr lang="en-US" altLang="zh-CN"/>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32856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lIns="94851" tIns="47425" rIns="94851" bIns="47425"/>
          <a:lstStyle/>
          <a:p>
            <a:fld id="{122D6BF7-6FB4-4E78-B25D-75B0C15B817A}" type="slidenum">
              <a:rPr lang="en-US" altLang="zh-CN"/>
              <a:pPr/>
              <a:t>11</a:t>
            </a:fld>
            <a:endParaRPr lang="en-US" altLang="zh-CN"/>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7274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46e61c1b10_0_53: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46e61c1b10_0_53:notes"/>
          <p:cNvSpPr txBox="1">
            <a:spLocks noGrp="1"/>
          </p:cNvSpPr>
          <p:nvPr>
            <p:ph type="body" idx="1"/>
          </p:nvPr>
        </p:nvSpPr>
        <p:spPr>
          <a:xfrm>
            <a:off x="731520" y="4560570"/>
            <a:ext cx="5852160" cy="4320540"/>
          </a:xfrm>
          <a:prstGeom prst="rect">
            <a:avLst/>
          </a:prstGeom>
        </p:spPr>
        <p:txBody>
          <a:bodyPr spcFirstLastPara="1" wrap="square" lIns="96637" tIns="96637" rIns="96637" bIns="96637" anchor="t" anchorCtr="0">
            <a:noAutofit/>
          </a:bodyPr>
          <a:lstStyle/>
          <a:p>
            <a:pPr marL="0" indent="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46e61c1b10_0_53: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46e61c1b10_0_53:notes"/>
          <p:cNvSpPr txBox="1">
            <a:spLocks noGrp="1"/>
          </p:cNvSpPr>
          <p:nvPr>
            <p:ph type="body" idx="1"/>
          </p:nvPr>
        </p:nvSpPr>
        <p:spPr>
          <a:xfrm>
            <a:off x="731520" y="4560570"/>
            <a:ext cx="5852160" cy="4320540"/>
          </a:xfrm>
          <a:prstGeom prst="rect">
            <a:avLst/>
          </a:prstGeom>
        </p:spPr>
        <p:txBody>
          <a:bodyPr spcFirstLastPara="1" wrap="square" lIns="96637" tIns="96637" rIns="96637" bIns="96637" anchor="t" anchorCtr="0">
            <a:noAutofit/>
          </a:bodyPr>
          <a:lstStyle/>
          <a:p>
            <a:pPr marL="0" indent="0">
              <a:buNone/>
            </a:pPr>
            <a:endParaRPr/>
          </a:p>
        </p:txBody>
      </p:sp>
    </p:spTree>
    <p:extLst>
      <p:ext uri="{BB962C8B-B14F-4D97-AF65-F5344CB8AC3E}">
        <p14:creationId xmlns:p14="http://schemas.microsoft.com/office/powerpoint/2010/main" val="1275687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8488c3654_0_0: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a:spLocks noGrp="1"/>
          </p:cNvSpPr>
          <p:nvPr>
            <p:ph type="body" idx="1"/>
          </p:nvPr>
        </p:nvSpPr>
        <p:spPr>
          <a:xfrm>
            <a:off x="731520" y="4560570"/>
            <a:ext cx="5852160" cy="4320540"/>
          </a:xfrm>
          <a:prstGeom prst="rect">
            <a:avLst/>
          </a:prstGeom>
        </p:spPr>
        <p:txBody>
          <a:bodyPr spcFirstLastPara="1" wrap="square" lIns="96637" tIns="96637" rIns="96637" bIns="96637" anchor="t" anchorCtr="0">
            <a:noAutofit/>
          </a:bodyPr>
          <a:lstStyle/>
          <a:p>
            <a:pPr marL="0" indent="0">
              <a:buNone/>
            </a:pPr>
            <a:endParaRPr/>
          </a:p>
        </p:txBody>
      </p:sp>
    </p:spTree>
    <p:extLst>
      <p:ext uri="{BB962C8B-B14F-4D97-AF65-F5344CB8AC3E}">
        <p14:creationId xmlns:p14="http://schemas.microsoft.com/office/powerpoint/2010/main" val="3893774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8488c3654_0_0: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a:spLocks noGrp="1"/>
          </p:cNvSpPr>
          <p:nvPr>
            <p:ph type="body" idx="1"/>
          </p:nvPr>
        </p:nvSpPr>
        <p:spPr>
          <a:xfrm>
            <a:off x="731520" y="4560570"/>
            <a:ext cx="5852160" cy="4320540"/>
          </a:xfrm>
          <a:prstGeom prst="rect">
            <a:avLst/>
          </a:prstGeom>
        </p:spPr>
        <p:txBody>
          <a:bodyPr spcFirstLastPara="1" wrap="square" lIns="96637" tIns="96637" rIns="96637" bIns="96637" anchor="t" anchorCtr="0">
            <a:noAutofit/>
          </a:bodyPr>
          <a:lstStyle/>
          <a:p>
            <a:pPr marL="0" indent="0">
              <a:buNone/>
            </a:pPr>
            <a:endParaRPr/>
          </a:p>
        </p:txBody>
      </p:sp>
    </p:spTree>
    <p:extLst>
      <p:ext uri="{BB962C8B-B14F-4D97-AF65-F5344CB8AC3E}">
        <p14:creationId xmlns:p14="http://schemas.microsoft.com/office/powerpoint/2010/main" val="461431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8488c3654_0_0: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a:spLocks noGrp="1"/>
          </p:cNvSpPr>
          <p:nvPr>
            <p:ph type="body" idx="1"/>
          </p:nvPr>
        </p:nvSpPr>
        <p:spPr>
          <a:xfrm>
            <a:off x="731520" y="4560570"/>
            <a:ext cx="5852160" cy="4320540"/>
          </a:xfrm>
          <a:prstGeom prst="rect">
            <a:avLst/>
          </a:prstGeom>
        </p:spPr>
        <p:txBody>
          <a:bodyPr spcFirstLastPara="1" wrap="square" lIns="96637" tIns="96637" rIns="96637" bIns="96637" anchor="t" anchorCtr="0">
            <a:noAutofit/>
          </a:bodyPr>
          <a:lstStyle/>
          <a:p>
            <a:pPr marL="0" indent="0">
              <a:buNone/>
            </a:pPr>
            <a:endParaRPr/>
          </a:p>
        </p:txBody>
      </p:sp>
    </p:spTree>
    <p:extLst>
      <p:ext uri="{BB962C8B-B14F-4D97-AF65-F5344CB8AC3E}">
        <p14:creationId xmlns:p14="http://schemas.microsoft.com/office/powerpoint/2010/main" val="498880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8488c3654_0_0: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a:spLocks noGrp="1"/>
          </p:cNvSpPr>
          <p:nvPr>
            <p:ph type="body" idx="1"/>
          </p:nvPr>
        </p:nvSpPr>
        <p:spPr>
          <a:xfrm>
            <a:off x="731520" y="4560570"/>
            <a:ext cx="5852160" cy="4320540"/>
          </a:xfrm>
          <a:prstGeom prst="rect">
            <a:avLst/>
          </a:prstGeom>
        </p:spPr>
        <p:txBody>
          <a:bodyPr spcFirstLastPara="1" wrap="square" lIns="96637" tIns="96637" rIns="96637" bIns="96637" anchor="t" anchorCtr="0">
            <a:noAutofit/>
          </a:bodyPr>
          <a:lstStyle/>
          <a:p>
            <a:pPr marL="0" indent="0">
              <a:buNone/>
            </a:pPr>
            <a:endParaRPr/>
          </a:p>
        </p:txBody>
      </p:sp>
    </p:spTree>
    <p:extLst>
      <p:ext uri="{BB962C8B-B14F-4D97-AF65-F5344CB8AC3E}">
        <p14:creationId xmlns:p14="http://schemas.microsoft.com/office/powerpoint/2010/main" val="407028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8488c3654_0_0: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a:spLocks noGrp="1"/>
          </p:cNvSpPr>
          <p:nvPr>
            <p:ph type="body" idx="1"/>
          </p:nvPr>
        </p:nvSpPr>
        <p:spPr>
          <a:xfrm>
            <a:off x="731520" y="4560570"/>
            <a:ext cx="5852160" cy="4320540"/>
          </a:xfrm>
          <a:prstGeom prst="rect">
            <a:avLst/>
          </a:prstGeom>
        </p:spPr>
        <p:txBody>
          <a:bodyPr spcFirstLastPara="1" wrap="square" lIns="96637" tIns="96637" rIns="96637" bIns="96637" anchor="t" anchorCtr="0">
            <a:noAutofit/>
          </a:bodyPr>
          <a:lstStyle/>
          <a:p>
            <a:pPr marL="0" indent="0">
              <a:buNone/>
            </a:pPr>
            <a:endParaRPr/>
          </a:p>
        </p:txBody>
      </p:sp>
    </p:spTree>
    <p:extLst>
      <p:ext uri="{BB962C8B-B14F-4D97-AF65-F5344CB8AC3E}">
        <p14:creationId xmlns:p14="http://schemas.microsoft.com/office/powerpoint/2010/main" val="11973161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8488c3654_0_0: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a:spLocks noGrp="1"/>
          </p:cNvSpPr>
          <p:nvPr>
            <p:ph type="body" idx="1"/>
          </p:nvPr>
        </p:nvSpPr>
        <p:spPr>
          <a:xfrm>
            <a:off x="731520" y="4560570"/>
            <a:ext cx="5852160" cy="4320540"/>
          </a:xfrm>
          <a:prstGeom prst="rect">
            <a:avLst/>
          </a:prstGeom>
        </p:spPr>
        <p:txBody>
          <a:bodyPr spcFirstLastPara="1" wrap="square" lIns="96637" tIns="96637" rIns="96637" bIns="96637" anchor="t" anchorCtr="0">
            <a:noAutofit/>
          </a:bodyPr>
          <a:lstStyle/>
          <a:p>
            <a:pPr marL="0" indent="0">
              <a:buNone/>
            </a:pPr>
            <a:endParaRPr/>
          </a:p>
        </p:txBody>
      </p:sp>
    </p:spTree>
    <p:extLst>
      <p:ext uri="{BB962C8B-B14F-4D97-AF65-F5344CB8AC3E}">
        <p14:creationId xmlns:p14="http://schemas.microsoft.com/office/powerpoint/2010/main" val="3473349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0d55a3f61_2_1: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0d55a3f61_2_1:notes"/>
          <p:cNvSpPr txBox="1">
            <a:spLocks noGrp="1"/>
          </p:cNvSpPr>
          <p:nvPr>
            <p:ph type="body" idx="1"/>
          </p:nvPr>
        </p:nvSpPr>
        <p:spPr>
          <a:xfrm>
            <a:off x="731520" y="4560570"/>
            <a:ext cx="5852160" cy="4320540"/>
          </a:xfrm>
          <a:prstGeom prst="rect">
            <a:avLst/>
          </a:prstGeom>
        </p:spPr>
        <p:txBody>
          <a:bodyPr spcFirstLastPara="1" wrap="square" lIns="96637" tIns="96637" rIns="96637" bIns="96637" anchor="t" anchorCtr="0">
            <a:noAutofit/>
          </a:bodyPr>
          <a:lstStyle/>
          <a:p>
            <a:pPr marL="0" indent="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8488c3654_0_0: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a:spLocks noGrp="1"/>
          </p:cNvSpPr>
          <p:nvPr>
            <p:ph type="body" idx="1"/>
          </p:nvPr>
        </p:nvSpPr>
        <p:spPr>
          <a:xfrm>
            <a:off x="731520" y="4560570"/>
            <a:ext cx="5852160" cy="4320540"/>
          </a:xfrm>
          <a:prstGeom prst="rect">
            <a:avLst/>
          </a:prstGeom>
        </p:spPr>
        <p:txBody>
          <a:bodyPr spcFirstLastPara="1" wrap="square" lIns="96637" tIns="96637" rIns="96637" bIns="96637" anchor="t" anchorCtr="0">
            <a:noAutofit/>
          </a:bodyPr>
          <a:lstStyle/>
          <a:p>
            <a:pPr marL="0" indent="0">
              <a:buNone/>
            </a:pPr>
            <a:endParaRPr/>
          </a:p>
        </p:txBody>
      </p:sp>
    </p:spTree>
    <p:extLst>
      <p:ext uri="{BB962C8B-B14F-4D97-AF65-F5344CB8AC3E}">
        <p14:creationId xmlns:p14="http://schemas.microsoft.com/office/powerpoint/2010/main" val="684641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8488c3654_0_0: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a:spLocks noGrp="1"/>
          </p:cNvSpPr>
          <p:nvPr>
            <p:ph type="body" idx="1"/>
          </p:nvPr>
        </p:nvSpPr>
        <p:spPr>
          <a:xfrm>
            <a:off x="731520" y="4560570"/>
            <a:ext cx="5852160" cy="4320540"/>
          </a:xfrm>
          <a:prstGeom prst="rect">
            <a:avLst/>
          </a:prstGeom>
        </p:spPr>
        <p:txBody>
          <a:bodyPr spcFirstLastPara="1" wrap="square" lIns="96637" tIns="96637" rIns="96637" bIns="96637" anchor="t" anchorCtr="0">
            <a:noAutofit/>
          </a:bodyPr>
          <a:lstStyle/>
          <a:p>
            <a:pPr marL="0" indent="0">
              <a:buNone/>
            </a:pPr>
            <a:endParaRPr/>
          </a:p>
        </p:txBody>
      </p:sp>
    </p:spTree>
    <p:extLst>
      <p:ext uri="{BB962C8B-B14F-4D97-AF65-F5344CB8AC3E}">
        <p14:creationId xmlns:p14="http://schemas.microsoft.com/office/powerpoint/2010/main" val="42361813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8488c3654_0_0: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8488c3654_0_0:notes"/>
          <p:cNvSpPr txBox="1">
            <a:spLocks noGrp="1"/>
          </p:cNvSpPr>
          <p:nvPr>
            <p:ph type="body" idx="1"/>
          </p:nvPr>
        </p:nvSpPr>
        <p:spPr>
          <a:xfrm>
            <a:off x="731520" y="4560570"/>
            <a:ext cx="5852160" cy="4320540"/>
          </a:xfrm>
          <a:prstGeom prst="rect">
            <a:avLst/>
          </a:prstGeom>
        </p:spPr>
        <p:txBody>
          <a:bodyPr spcFirstLastPara="1" wrap="square" lIns="96637" tIns="96637" rIns="96637" bIns="96637" anchor="t" anchorCtr="0">
            <a:noAutofit/>
          </a:bodyPr>
          <a:lstStyle/>
          <a:p>
            <a:pPr marL="0" indent="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46e61c1b10_0_40: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46e61c1b10_0_40:notes"/>
          <p:cNvSpPr txBox="1">
            <a:spLocks noGrp="1"/>
          </p:cNvSpPr>
          <p:nvPr>
            <p:ph type="body" idx="1"/>
          </p:nvPr>
        </p:nvSpPr>
        <p:spPr>
          <a:xfrm>
            <a:off x="731520" y="4560570"/>
            <a:ext cx="5852160" cy="4320540"/>
          </a:xfrm>
          <a:prstGeom prst="rect">
            <a:avLst/>
          </a:prstGeom>
        </p:spPr>
        <p:txBody>
          <a:bodyPr spcFirstLastPara="1" wrap="square" lIns="96637" tIns="96637" rIns="96637" bIns="96637" anchor="t" anchorCtr="0">
            <a:noAutofit/>
          </a:bodyPr>
          <a:lstStyle/>
          <a:p>
            <a:pPr marL="0" indent="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46e61c1b10_0_40: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46e61c1b10_0_40:notes"/>
          <p:cNvSpPr txBox="1">
            <a:spLocks noGrp="1"/>
          </p:cNvSpPr>
          <p:nvPr>
            <p:ph type="body" idx="1"/>
          </p:nvPr>
        </p:nvSpPr>
        <p:spPr>
          <a:xfrm>
            <a:off x="731520" y="4560570"/>
            <a:ext cx="5852160" cy="4320540"/>
          </a:xfrm>
          <a:prstGeom prst="rect">
            <a:avLst/>
          </a:prstGeom>
        </p:spPr>
        <p:txBody>
          <a:bodyPr spcFirstLastPara="1" wrap="square" lIns="96637" tIns="96637" rIns="96637" bIns="96637" anchor="t" anchorCtr="0">
            <a:noAutofit/>
          </a:bodyPr>
          <a:lstStyle/>
          <a:p>
            <a:pPr marL="0" indent="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46e61c1b10_0_53: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46e61c1b10_0_53:notes"/>
          <p:cNvSpPr txBox="1">
            <a:spLocks noGrp="1"/>
          </p:cNvSpPr>
          <p:nvPr>
            <p:ph type="body" idx="1"/>
          </p:nvPr>
        </p:nvSpPr>
        <p:spPr>
          <a:xfrm>
            <a:off x="731520" y="4560570"/>
            <a:ext cx="5852160" cy="4320540"/>
          </a:xfrm>
          <a:prstGeom prst="rect">
            <a:avLst/>
          </a:prstGeom>
        </p:spPr>
        <p:txBody>
          <a:bodyPr spcFirstLastPara="1" wrap="square" lIns="96637" tIns="96637" rIns="96637" bIns="96637" anchor="t" anchorCtr="0">
            <a:noAutofit/>
          </a:bodyPr>
          <a:lstStyle/>
          <a:p>
            <a:pPr marL="0" indent="0">
              <a:buNone/>
            </a:pPr>
            <a:endParaRPr/>
          </a:p>
        </p:txBody>
      </p:sp>
    </p:spTree>
    <p:extLst>
      <p:ext uri="{BB962C8B-B14F-4D97-AF65-F5344CB8AC3E}">
        <p14:creationId xmlns:p14="http://schemas.microsoft.com/office/powerpoint/2010/main" val="2672430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lIns="94851" tIns="47425" rIns="94851" bIns="47425"/>
          <a:lstStyle/>
          <a:p>
            <a:fld id="{51C02C21-C873-48CE-9616-B4E82AD666B7}" type="slidenum">
              <a:rPr lang="en-US" altLang="zh-CN"/>
              <a:pPr/>
              <a:t>6</a:t>
            </a:fld>
            <a:endParaRPr lang="en-US" altLang="zh-CN"/>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9725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lIns="94851" tIns="47425" rIns="94851" bIns="47425"/>
          <a:lstStyle/>
          <a:p>
            <a:fld id="{424AD709-5DB7-454E-8282-7F553CEF3D68}" type="slidenum">
              <a:rPr lang="en-US" altLang="zh-CN"/>
              <a:pPr/>
              <a:t>7</a:t>
            </a:fld>
            <a:endParaRPr lang="en-US" altLang="zh-CN"/>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15705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lIns="94851" tIns="47425" rIns="94851" bIns="47425"/>
          <a:lstStyle/>
          <a:p>
            <a:fld id="{EB4E8692-BC7C-4FEF-94BE-FD2ADB60DA5A}" type="slidenum">
              <a:rPr lang="en-US" altLang="zh-CN"/>
              <a:pPr/>
              <a:t>8</a:t>
            </a:fld>
            <a:endParaRPr lang="en-US" altLang="zh-CN"/>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08927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lIns="94851" tIns="47425" rIns="94851" bIns="47425"/>
          <a:lstStyle/>
          <a:p>
            <a:fld id="{98C73D73-B0DF-4087-BC0C-FA5639FC67A0}" type="slidenum">
              <a:rPr lang="en-US" altLang="zh-CN"/>
              <a:pPr/>
              <a:t>9</a:t>
            </a:fld>
            <a:endParaRPr lang="en-US" altLang="zh-CN"/>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77948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1390649"/>
            <a:ext cx="6858000" cy="1241700"/>
          </a:xfrm>
          <a:prstGeom prst="rect">
            <a:avLst/>
          </a:prstGeom>
          <a:noFill/>
          <a:ln>
            <a:noFill/>
          </a:ln>
        </p:spPr>
        <p:txBody>
          <a:bodyPr spcFirstLastPara="1" wrap="square" lIns="68575" tIns="34275" rIns="68575" bIns="34275" anchor="b" anchorCtr="0"/>
          <a:lstStyle>
            <a:lvl1pPr marR="0" lvl="0" algn="ctr" rtl="0">
              <a:lnSpc>
                <a:spcPct val="90000"/>
              </a:lnSpc>
              <a:spcBef>
                <a:spcPts val="0"/>
              </a:spcBef>
              <a:spcAft>
                <a:spcPts val="0"/>
              </a:spcAft>
              <a:buClr>
                <a:schemeClr val="dk1"/>
              </a:buClr>
              <a:buSzPts val="5400"/>
              <a:buFont typeface="Arial" panose="020B0604020202020204"/>
              <a:buNone/>
              <a:defRPr sz="5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8" name="Google Shape;58;p14"/>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lstStyle>
            <a:lvl1pPr marR="0" lvl="0" algn="ctr" rtl="0">
              <a:lnSpc>
                <a:spcPct val="90000"/>
              </a:lnSpc>
              <a:spcBef>
                <a:spcPts val="80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ctr"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90000"/>
              </a:lnSpc>
              <a:spcBef>
                <a:spcPts val="40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90000"/>
              </a:lnSpc>
              <a:spcBef>
                <a:spcPts val="400"/>
              </a:spcBef>
              <a:spcAft>
                <a:spcPts val="0"/>
              </a:spcAft>
              <a:buClr>
                <a:schemeClr val="dk1"/>
              </a:buClr>
              <a:buSzPts val="12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90000"/>
              </a:lnSpc>
              <a:spcBef>
                <a:spcPts val="400"/>
              </a:spcBef>
              <a:spcAft>
                <a:spcPts val="0"/>
              </a:spcAft>
              <a:buClr>
                <a:schemeClr val="dk1"/>
              </a:buClr>
              <a:buSzPts val="12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90000"/>
              </a:lnSpc>
              <a:spcBef>
                <a:spcPts val="400"/>
              </a:spcBef>
              <a:spcAft>
                <a:spcPts val="0"/>
              </a:spcAft>
              <a:buClr>
                <a:schemeClr val="dk1"/>
              </a:buClr>
              <a:buSzPts val="12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90000"/>
              </a:lnSpc>
              <a:spcBef>
                <a:spcPts val="400"/>
              </a:spcBef>
              <a:spcAft>
                <a:spcPts val="0"/>
              </a:spcAft>
              <a:buClr>
                <a:schemeClr val="dk1"/>
              </a:buClr>
              <a:buSzPts val="12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90000"/>
              </a:lnSpc>
              <a:spcBef>
                <a:spcPts val="400"/>
              </a:spcBef>
              <a:spcAft>
                <a:spcPts val="0"/>
              </a:spcAft>
              <a:buClr>
                <a:schemeClr val="dk1"/>
              </a:buClr>
              <a:buSzPts val="12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90000"/>
              </a:lnSpc>
              <a:spcBef>
                <a:spcPts val="400"/>
              </a:spcBef>
              <a:spcAft>
                <a:spcPts val="0"/>
              </a:spcAft>
              <a:buClr>
                <a:schemeClr val="dk1"/>
              </a:buClr>
              <a:buSzPts val="12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9" name="Google Shape;59;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60" name="Google Shape;60;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61" name="Google Shape;61;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5pPr>
            <a:lvl6pPr marL="0" marR="0" lvl="5"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6pPr>
            <a:lvl7pPr marL="0" marR="0" lvl="6"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7pPr>
            <a:lvl8pPr marL="0" marR="0" lvl="7"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8pPr>
            <a:lvl9pPr marL="0" marR="0" lvl="8"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311700" y="445025"/>
            <a:ext cx="8520600" cy="572700"/>
          </a:xfrm>
          <a:prstGeom prst="rect">
            <a:avLst/>
          </a:prstGeom>
          <a:noFill/>
          <a:ln>
            <a:noFill/>
          </a:ln>
        </p:spPr>
        <p:txBody>
          <a:bodyPr spcFirstLastPara="1" wrap="square" lIns="68575" tIns="68575" rIns="68575" bIns="68575" anchor="t" anchorCtr="0"/>
          <a:lstStyle>
            <a:lvl1pPr marR="0" lvl="0" algn="l" rtl="0">
              <a:lnSpc>
                <a:spcPct val="90000"/>
              </a:lnSpc>
              <a:spcBef>
                <a:spcPts val="0"/>
              </a:spcBef>
              <a:spcAft>
                <a:spcPts val="0"/>
              </a:spcAft>
              <a:buClr>
                <a:schemeClr val="dk1"/>
              </a:buClr>
              <a:buSzPts val="2100"/>
              <a:buFont typeface="Arial" panose="020B0604020202020204"/>
              <a:buNone/>
              <a:defRPr sz="33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2100"/>
              <a:buFont typeface="Arial" panose="020B0604020202020204"/>
              <a:buNone/>
              <a:defRPr sz="1400"/>
            </a:lvl2pPr>
            <a:lvl3pPr lvl="2" rtl="0">
              <a:spcBef>
                <a:spcPts val="0"/>
              </a:spcBef>
              <a:spcAft>
                <a:spcPts val="0"/>
              </a:spcAft>
              <a:buSzPts val="2100"/>
              <a:buFont typeface="Arial" panose="020B0604020202020204"/>
              <a:buNone/>
              <a:defRPr sz="1400"/>
            </a:lvl3pPr>
            <a:lvl4pPr lvl="3" rtl="0">
              <a:spcBef>
                <a:spcPts val="0"/>
              </a:spcBef>
              <a:spcAft>
                <a:spcPts val="0"/>
              </a:spcAft>
              <a:buSzPts val="2100"/>
              <a:buFont typeface="Arial" panose="020B0604020202020204"/>
              <a:buNone/>
              <a:defRPr sz="1400"/>
            </a:lvl4pPr>
            <a:lvl5pPr lvl="4" rtl="0">
              <a:spcBef>
                <a:spcPts val="0"/>
              </a:spcBef>
              <a:spcAft>
                <a:spcPts val="0"/>
              </a:spcAft>
              <a:buSzPts val="2100"/>
              <a:buFont typeface="Arial" panose="020B0604020202020204"/>
              <a:buNone/>
              <a:defRPr sz="1400"/>
            </a:lvl5pPr>
            <a:lvl6pPr lvl="5" rtl="0">
              <a:spcBef>
                <a:spcPts val="0"/>
              </a:spcBef>
              <a:spcAft>
                <a:spcPts val="0"/>
              </a:spcAft>
              <a:buSzPts val="2100"/>
              <a:buFont typeface="Arial" panose="020B0604020202020204"/>
              <a:buNone/>
              <a:defRPr sz="1400"/>
            </a:lvl6pPr>
            <a:lvl7pPr lvl="6" rtl="0">
              <a:spcBef>
                <a:spcPts val="0"/>
              </a:spcBef>
              <a:spcAft>
                <a:spcPts val="0"/>
              </a:spcAft>
              <a:buSzPts val="2100"/>
              <a:buFont typeface="Arial" panose="020B0604020202020204"/>
              <a:buNone/>
              <a:defRPr sz="1400"/>
            </a:lvl7pPr>
            <a:lvl8pPr lvl="7" rtl="0">
              <a:spcBef>
                <a:spcPts val="0"/>
              </a:spcBef>
              <a:spcAft>
                <a:spcPts val="0"/>
              </a:spcAft>
              <a:buSzPts val="2100"/>
              <a:buFont typeface="Arial" panose="020B0604020202020204"/>
              <a:buNone/>
              <a:defRPr sz="1400"/>
            </a:lvl8pPr>
            <a:lvl9pPr lvl="8" rtl="0">
              <a:spcBef>
                <a:spcPts val="0"/>
              </a:spcBef>
              <a:spcAft>
                <a:spcPts val="0"/>
              </a:spcAft>
              <a:buSzPts val="2100"/>
              <a:buFont typeface="Arial" panose="020B0604020202020204"/>
              <a:buNone/>
              <a:defRPr sz="1400"/>
            </a:lvl9pPr>
          </a:lstStyle>
          <a:p>
            <a:endParaRPr/>
          </a:p>
        </p:txBody>
      </p:sp>
      <p:sp>
        <p:nvSpPr>
          <p:cNvPr id="64" name="Google Shape;64;p15"/>
          <p:cNvSpPr txBox="1">
            <a:spLocks noGrp="1"/>
          </p:cNvSpPr>
          <p:nvPr>
            <p:ph type="body" idx="1"/>
          </p:nvPr>
        </p:nvSpPr>
        <p:spPr>
          <a:xfrm>
            <a:off x="311700" y="1152475"/>
            <a:ext cx="8520600" cy="3416400"/>
          </a:xfrm>
          <a:prstGeom prst="rect">
            <a:avLst/>
          </a:prstGeom>
          <a:noFill/>
          <a:ln>
            <a:noFill/>
          </a:ln>
        </p:spPr>
        <p:txBody>
          <a:bodyPr spcFirstLastPara="1" wrap="square" lIns="68575" tIns="68575" rIns="68575" bIns="68575" anchor="t" anchorCtr="0"/>
          <a:lstStyle>
            <a:lvl1pPr marL="457200" marR="0" lvl="0" indent="-317500" algn="l" rtl="0">
              <a:lnSpc>
                <a:spcPct val="90000"/>
              </a:lnSpc>
              <a:spcBef>
                <a:spcPts val="0"/>
              </a:spcBef>
              <a:spcAft>
                <a:spcPts val="0"/>
              </a:spcAft>
              <a:buClr>
                <a:schemeClr val="dk1"/>
              </a:buClr>
              <a:buSzPts val="14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90000"/>
              </a:lnSpc>
              <a:spcBef>
                <a:spcPts val="6400"/>
              </a:spcBef>
              <a:spcAft>
                <a:spcPts val="0"/>
              </a:spcAft>
              <a:buClr>
                <a:schemeClr val="dk1"/>
              </a:buClr>
              <a:buSzPts val="1100"/>
              <a:buFont typeface="Arial" panose="020B0604020202020204"/>
              <a:buChar char="○"/>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90000"/>
              </a:lnSpc>
              <a:spcBef>
                <a:spcPts val="5800"/>
              </a:spcBef>
              <a:spcAft>
                <a:spcPts val="0"/>
              </a:spcAft>
              <a:buClr>
                <a:schemeClr val="dk1"/>
              </a:buClr>
              <a:buSzPts val="11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90000"/>
              </a:lnSpc>
              <a:spcBef>
                <a:spcPts val="5800"/>
              </a:spcBef>
              <a:spcAft>
                <a:spcPts val="0"/>
              </a:spcAft>
              <a:buClr>
                <a:schemeClr val="dk1"/>
              </a:buClr>
              <a:buSzPts val="11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90000"/>
              </a:lnSpc>
              <a:spcBef>
                <a:spcPts val="5800"/>
              </a:spcBef>
              <a:spcAft>
                <a:spcPts val="0"/>
              </a:spcAft>
              <a:buClr>
                <a:schemeClr val="dk1"/>
              </a:buClr>
              <a:buSzPts val="11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90000"/>
              </a:lnSpc>
              <a:spcBef>
                <a:spcPts val="5800"/>
              </a:spcBef>
              <a:spcAft>
                <a:spcPts val="0"/>
              </a:spcAft>
              <a:buClr>
                <a:schemeClr val="dk1"/>
              </a:buClr>
              <a:buSzPts val="11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90000"/>
              </a:lnSpc>
              <a:spcBef>
                <a:spcPts val="5800"/>
              </a:spcBef>
              <a:spcAft>
                <a:spcPts val="0"/>
              </a:spcAft>
              <a:buClr>
                <a:schemeClr val="dk1"/>
              </a:buClr>
              <a:buSzPts val="11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90000"/>
              </a:lnSpc>
              <a:spcBef>
                <a:spcPts val="5800"/>
              </a:spcBef>
              <a:spcAft>
                <a:spcPts val="0"/>
              </a:spcAft>
              <a:buClr>
                <a:schemeClr val="dk1"/>
              </a:buClr>
              <a:buSzPts val="11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90000"/>
              </a:lnSpc>
              <a:spcBef>
                <a:spcPts val="5800"/>
              </a:spcBef>
              <a:spcAft>
                <a:spcPts val="1200"/>
              </a:spcAft>
              <a:buClr>
                <a:schemeClr val="dk1"/>
              </a:buClr>
              <a:buSzPts val="11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65" name="Google Shape;65;p15"/>
          <p:cNvSpPr txBox="1">
            <a:spLocks noGrp="1"/>
          </p:cNvSpPr>
          <p:nvPr>
            <p:ph type="sldNum" idx="12"/>
          </p:nvPr>
        </p:nvSpPr>
        <p:spPr>
          <a:xfrm>
            <a:off x="8472458" y="4663217"/>
            <a:ext cx="548700" cy="393600"/>
          </a:xfrm>
          <a:prstGeom prst="rect">
            <a:avLst/>
          </a:prstGeom>
          <a:noFill/>
          <a:ln>
            <a:noFill/>
          </a:ln>
        </p:spPr>
        <p:txBody>
          <a:bodyPr spcFirstLastPara="1" wrap="square" lIns="68575" tIns="68575" rIns="68575" bIns="68575" anchor="ctr" anchorCtr="0">
            <a:noAutofit/>
          </a:bodyPr>
          <a:lstStyle>
            <a:lvl1pPr marL="0" marR="0" lvl="0" indent="0" algn="ctr" rtl="0">
              <a:spcBef>
                <a:spcPts val="0"/>
              </a:spcBef>
              <a:spcAft>
                <a:spcPts val="0"/>
              </a:spcAft>
              <a:buClr>
                <a:srgbClr val="7F7F7F"/>
              </a:buClr>
              <a:buSzPts val="900"/>
              <a:buFont typeface="Arial" panose="020B0604020202020204"/>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spcAft>
                <a:spcPts val="0"/>
              </a:spcAft>
              <a:buClr>
                <a:srgbClr val="7F7F7F"/>
              </a:buClr>
              <a:buSzPts val="900"/>
              <a:buFont typeface="Arial" panose="020B0604020202020204"/>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spcAft>
                <a:spcPts val="0"/>
              </a:spcAft>
              <a:buClr>
                <a:srgbClr val="7F7F7F"/>
              </a:buClr>
              <a:buSzPts val="900"/>
              <a:buFont typeface="Arial" panose="020B0604020202020204"/>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spcAft>
                <a:spcPts val="0"/>
              </a:spcAft>
              <a:buClr>
                <a:srgbClr val="7F7F7F"/>
              </a:buClr>
              <a:buSzPts val="900"/>
              <a:buFont typeface="Arial" panose="020B0604020202020204"/>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spcAft>
                <a:spcPts val="0"/>
              </a:spcAft>
              <a:buClr>
                <a:srgbClr val="7F7F7F"/>
              </a:buClr>
              <a:buSzPts val="900"/>
              <a:buFont typeface="Arial" panose="020B0604020202020204"/>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5pPr>
            <a:lvl6pPr marL="0" marR="0" lvl="5" indent="0" algn="ctr" rtl="0">
              <a:spcBef>
                <a:spcPts val="0"/>
              </a:spcBef>
              <a:spcAft>
                <a:spcPts val="0"/>
              </a:spcAft>
              <a:buClr>
                <a:srgbClr val="7F7F7F"/>
              </a:buClr>
              <a:buSzPts val="900"/>
              <a:buFont typeface="Arial" panose="020B0604020202020204"/>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6pPr>
            <a:lvl7pPr marL="0" marR="0" lvl="6" indent="0" algn="ctr" rtl="0">
              <a:spcBef>
                <a:spcPts val="0"/>
              </a:spcBef>
              <a:spcAft>
                <a:spcPts val="0"/>
              </a:spcAft>
              <a:buClr>
                <a:srgbClr val="7F7F7F"/>
              </a:buClr>
              <a:buSzPts val="900"/>
              <a:buFont typeface="Arial" panose="020B0604020202020204"/>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7pPr>
            <a:lvl8pPr marL="0" marR="0" lvl="7" indent="0" algn="ctr" rtl="0">
              <a:spcBef>
                <a:spcPts val="0"/>
              </a:spcBef>
              <a:spcAft>
                <a:spcPts val="0"/>
              </a:spcAft>
              <a:buClr>
                <a:srgbClr val="7F7F7F"/>
              </a:buClr>
              <a:buSzPts val="900"/>
              <a:buFont typeface="Arial" panose="020B0604020202020204"/>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8pPr>
            <a:lvl9pPr marL="0" marR="0" lvl="8" indent="0" algn="ctr" rtl="0">
              <a:spcBef>
                <a:spcPts val="0"/>
              </a:spcBef>
              <a:spcAft>
                <a:spcPts val="0"/>
              </a:spcAft>
              <a:buClr>
                <a:srgbClr val="7F7F7F"/>
              </a:buClr>
              <a:buSzPts val="900"/>
              <a:buFont typeface="Arial" panose="020B0604020202020204"/>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chemeClr val="dk1"/>
              </a:buClr>
              <a:buSzPts val="3300"/>
              <a:buFont typeface="Arial" panose="020B0604020202020204"/>
              <a:buNone/>
              <a:defRPr sz="33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68" name="Google Shape;68;p1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lstStyle>
            <a:lvl1pPr marL="457200" marR="0" lvl="0" indent="-342900" algn="l" rtl="0">
              <a:lnSpc>
                <a:spcPct val="90000"/>
              </a:lnSpc>
              <a:spcBef>
                <a:spcPts val="8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69" name="Google Shape;69;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0" name="Google Shape;70;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1" name="Google Shape;71;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5pPr>
            <a:lvl6pPr marL="0" marR="0" lvl="5"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6pPr>
            <a:lvl7pPr marL="0" marR="0" lvl="6"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7pPr>
            <a:lvl8pPr marL="0" marR="0" lvl="7"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8pPr>
            <a:lvl9pPr marL="0" marR="0" lvl="8"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节标题">
  <p:cSld name="节标题">
    <p:spTree>
      <p:nvGrpSpPr>
        <p:cNvPr id="1" name="Shape 72"/>
        <p:cNvGrpSpPr/>
        <p:nvPr/>
      </p:nvGrpSpPr>
      <p:grpSpPr>
        <a:xfrm>
          <a:off x="0" y="0"/>
          <a:ext cx="0" cy="0"/>
          <a:chOff x="0" y="0"/>
          <a:chExt cx="0" cy="0"/>
        </a:xfrm>
      </p:grpSpPr>
      <p:sp>
        <p:nvSpPr>
          <p:cNvPr id="73" name="Google Shape;73;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4" name="Google Shape;74;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5" name="Google Shape;75;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5pPr>
            <a:lvl6pPr marL="0" marR="0" lvl="5"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6pPr>
            <a:lvl7pPr marL="0" marR="0" lvl="6"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7pPr>
            <a:lvl8pPr marL="0" marR="0" lvl="7"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8pPr>
            <a:lvl9pPr marL="0" marR="0" lvl="8"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GB"/>
              <a:t>‹#›</a:t>
            </a:fld>
            <a:endParaRPr lang="en-GB"/>
          </a:p>
        </p:txBody>
      </p:sp>
      <p:sp>
        <p:nvSpPr>
          <p:cNvPr id="76" name="Google Shape;76;p17"/>
          <p:cNvSpPr txBox="1">
            <a:spLocks noGrp="1"/>
          </p:cNvSpPr>
          <p:nvPr>
            <p:ph type="title"/>
          </p:nvPr>
        </p:nvSpPr>
        <p:spPr>
          <a:xfrm>
            <a:off x="628650" y="1640582"/>
            <a:ext cx="7886700" cy="1862400"/>
          </a:xfrm>
          <a:prstGeom prst="rect">
            <a:avLst/>
          </a:prstGeom>
          <a:noFill/>
          <a:ln>
            <a:noFill/>
          </a:ln>
        </p:spPr>
        <p:txBody>
          <a:bodyPr spcFirstLastPara="1" wrap="square" lIns="68575" tIns="34275" rIns="68575" bIns="34275" anchor="ctr" anchorCtr="0"/>
          <a:lstStyle>
            <a:lvl1pPr marR="0" lvl="0" algn="ctr" rtl="0">
              <a:lnSpc>
                <a:spcPct val="90000"/>
              </a:lnSpc>
              <a:spcBef>
                <a:spcPts val="0"/>
              </a:spcBef>
              <a:spcAft>
                <a:spcPts val="0"/>
              </a:spcAft>
              <a:buClr>
                <a:schemeClr val="dk1"/>
              </a:buClr>
              <a:buSzPts val="4500"/>
              <a:buFont typeface="Arial" panose="020B0604020202020204"/>
              <a:buNone/>
              <a:defRPr sz="45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77"/>
        <p:cNvGrpSpPr/>
        <p:nvPr/>
      </p:nvGrpSpPr>
      <p:grpSpPr>
        <a:xfrm>
          <a:off x="0" y="0"/>
          <a:ext cx="0" cy="0"/>
          <a:chOff x="0" y="0"/>
          <a:chExt cx="0" cy="0"/>
        </a:xfrm>
      </p:grpSpPr>
      <p:sp>
        <p:nvSpPr>
          <p:cNvPr id="78" name="Google Shape;78;p1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chemeClr val="dk1"/>
              </a:buClr>
              <a:buSzPts val="3300"/>
              <a:buFont typeface="Arial" panose="020B0604020202020204"/>
              <a:buNone/>
              <a:defRPr sz="33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79" name="Google Shape;79;p18"/>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lstStyle>
            <a:lvl1pPr marL="457200" marR="0" lvl="0" indent="-342900" algn="l" rtl="0">
              <a:lnSpc>
                <a:spcPct val="90000"/>
              </a:lnSpc>
              <a:spcBef>
                <a:spcPts val="8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0" name="Google Shape;80;p18"/>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lstStyle>
            <a:lvl1pPr marL="457200" marR="0" lvl="0" indent="-342900" algn="l" rtl="0">
              <a:lnSpc>
                <a:spcPct val="90000"/>
              </a:lnSpc>
              <a:spcBef>
                <a:spcPts val="8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1" name="Google Shape;81;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2" name="Google Shape;82;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3" name="Google Shape;83;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5pPr>
            <a:lvl6pPr marL="0" marR="0" lvl="5"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6pPr>
            <a:lvl7pPr marL="0" marR="0" lvl="6"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7pPr>
            <a:lvl8pPr marL="0" marR="0" lvl="7"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8pPr>
            <a:lvl9pPr marL="0" marR="0" lvl="8"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84"/>
        <p:cNvGrpSpPr/>
        <p:nvPr/>
      </p:nvGrpSpPr>
      <p:grpSpPr>
        <a:xfrm>
          <a:off x="0" y="0"/>
          <a:ext cx="0" cy="0"/>
          <a:chOff x="0" y="0"/>
          <a:chExt cx="0" cy="0"/>
        </a:xfrm>
      </p:grpSpPr>
      <p:sp>
        <p:nvSpPr>
          <p:cNvPr id="85" name="Google Shape;85;p19"/>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chemeClr val="dk1"/>
              </a:buClr>
              <a:buSzPts val="3300"/>
              <a:buFont typeface="Arial" panose="020B0604020202020204"/>
              <a:buNone/>
              <a:defRPr sz="33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86" name="Google Shape;86;p19"/>
          <p:cNvSpPr txBox="1">
            <a:spLocks noGrp="1"/>
          </p:cNvSpPr>
          <p:nvPr>
            <p:ph type="body" idx="1"/>
          </p:nvPr>
        </p:nvSpPr>
        <p:spPr>
          <a:xfrm>
            <a:off x="629841" y="1308721"/>
            <a:ext cx="3868200" cy="618000"/>
          </a:xfrm>
          <a:prstGeom prst="rect">
            <a:avLst/>
          </a:prstGeom>
          <a:noFill/>
          <a:ln>
            <a:noFill/>
          </a:ln>
        </p:spPr>
        <p:txBody>
          <a:bodyPr spcFirstLastPara="1" wrap="square" lIns="68575" tIns="34275" rIns="68575" bIns="34275" anchor="b" anchorCtr="0"/>
          <a:lstStyle>
            <a:lvl1pPr marL="457200" marR="0" lvl="0" indent="-228600" algn="l" rtl="0">
              <a:lnSpc>
                <a:spcPct val="90000"/>
              </a:lnSpc>
              <a:spcBef>
                <a:spcPts val="800"/>
              </a:spcBef>
              <a:spcAft>
                <a:spcPts val="0"/>
              </a:spcAft>
              <a:buClr>
                <a:schemeClr val="dk1"/>
              </a:buClr>
              <a:buSzPts val="1800"/>
              <a:buFont typeface="Arial" panose="020B0604020202020204"/>
              <a:buNone/>
              <a:defRPr sz="18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90000"/>
              </a:lnSpc>
              <a:spcBef>
                <a:spcPts val="400"/>
              </a:spcBef>
              <a:spcAft>
                <a:spcPts val="0"/>
              </a:spcAft>
              <a:buClr>
                <a:schemeClr val="dk1"/>
              </a:buClr>
              <a:buSzPts val="1500"/>
              <a:buFont typeface="Arial" panose="020B0604020202020204"/>
              <a:buNone/>
              <a:defRPr sz="1500" b="1"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90000"/>
              </a:lnSpc>
              <a:spcBef>
                <a:spcPts val="400"/>
              </a:spcBef>
              <a:spcAft>
                <a:spcPts val="0"/>
              </a:spcAft>
              <a:buClr>
                <a:schemeClr val="dk1"/>
              </a:buClr>
              <a:buSzPts val="1400"/>
              <a:buFont typeface="Arial" panose="020B0604020202020204"/>
              <a:buNone/>
              <a:defRPr sz="1400" b="1"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7" name="Google Shape;87;p19"/>
          <p:cNvSpPr txBox="1">
            <a:spLocks noGrp="1"/>
          </p:cNvSpPr>
          <p:nvPr>
            <p:ph type="body" idx="2"/>
          </p:nvPr>
        </p:nvSpPr>
        <p:spPr>
          <a:xfrm>
            <a:off x="629841" y="1961707"/>
            <a:ext cx="3868200" cy="2680500"/>
          </a:xfrm>
          <a:prstGeom prst="rect">
            <a:avLst/>
          </a:prstGeom>
          <a:noFill/>
          <a:ln>
            <a:noFill/>
          </a:ln>
        </p:spPr>
        <p:txBody>
          <a:bodyPr spcFirstLastPara="1" wrap="square" lIns="68575" tIns="34275" rIns="68575" bIns="34275" anchor="t" anchorCtr="0"/>
          <a:lstStyle>
            <a:lvl1pPr marL="457200" marR="0" lvl="0" indent="-342900" algn="l" rtl="0">
              <a:lnSpc>
                <a:spcPct val="90000"/>
              </a:lnSpc>
              <a:spcBef>
                <a:spcPts val="8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8" name="Google Shape;88;p19"/>
          <p:cNvSpPr txBox="1">
            <a:spLocks noGrp="1"/>
          </p:cNvSpPr>
          <p:nvPr>
            <p:ph type="body" idx="3"/>
          </p:nvPr>
        </p:nvSpPr>
        <p:spPr>
          <a:xfrm>
            <a:off x="4629150" y="1308721"/>
            <a:ext cx="3887400" cy="618000"/>
          </a:xfrm>
          <a:prstGeom prst="rect">
            <a:avLst/>
          </a:prstGeom>
          <a:noFill/>
          <a:ln>
            <a:noFill/>
          </a:ln>
        </p:spPr>
        <p:txBody>
          <a:bodyPr spcFirstLastPara="1" wrap="square" lIns="68575" tIns="34275" rIns="68575" bIns="34275" anchor="b" anchorCtr="0"/>
          <a:lstStyle>
            <a:lvl1pPr marL="457200" marR="0" lvl="0" indent="-228600" algn="l" rtl="0">
              <a:lnSpc>
                <a:spcPct val="90000"/>
              </a:lnSpc>
              <a:spcBef>
                <a:spcPts val="800"/>
              </a:spcBef>
              <a:spcAft>
                <a:spcPts val="0"/>
              </a:spcAft>
              <a:buClr>
                <a:schemeClr val="dk1"/>
              </a:buClr>
              <a:buSzPts val="1800"/>
              <a:buFont typeface="Arial" panose="020B0604020202020204"/>
              <a:buNone/>
              <a:defRPr sz="18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90000"/>
              </a:lnSpc>
              <a:spcBef>
                <a:spcPts val="400"/>
              </a:spcBef>
              <a:spcAft>
                <a:spcPts val="0"/>
              </a:spcAft>
              <a:buClr>
                <a:schemeClr val="dk1"/>
              </a:buClr>
              <a:buSzPts val="1500"/>
              <a:buFont typeface="Arial" panose="020B0604020202020204"/>
              <a:buNone/>
              <a:defRPr sz="1500" b="1"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90000"/>
              </a:lnSpc>
              <a:spcBef>
                <a:spcPts val="400"/>
              </a:spcBef>
              <a:spcAft>
                <a:spcPts val="0"/>
              </a:spcAft>
              <a:buClr>
                <a:schemeClr val="dk1"/>
              </a:buClr>
              <a:buSzPts val="1400"/>
              <a:buFont typeface="Arial" panose="020B0604020202020204"/>
              <a:buNone/>
              <a:defRPr sz="1400" b="1"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9" name="Google Shape;89;p19"/>
          <p:cNvSpPr txBox="1">
            <a:spLocks noGrp="1"/>
          </p:cNvSpPr>
          <p:nvPr>
            <p:ph type="body" idx="4"/>
          </p:nvPr>
        </p:nvSpPr>
        <p:spPr>
          <a:xfrm>
            <a:off x="4629150" y="1961707"/>
            <a:ext cx="3887400" cy="2680500"/>
          </a:xfrm>
          <a:prstGeom prst="rect">
            <a:avLst/>
          </a:prstGeom>
          <a:noFill/>
          <a:ln>
            <a:noFill/>
          </a:ln>
        </p:spPr>
        <p:txBody>
          <a:bodyPr spcFirstLastPara="1" wrap="square" lIns="68575" tIns="34275" rIns="68575" bIns="34275" anchor="t" anchorCtr="0"/>
          <a:lstStyle>
            <a:lvl1pPr marL="457200" marR="0" lvl="0" indent="-342900" algn="l" rtl="0">
              <a:lnSpc>
                <a:spcPct val="90000"/>
              </a:lnSpc>
              <a:spcBef>
                <a:spcPts val="8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90" name="Google Shape;90;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91" name="Google Shape;91;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92" name="Google Shape;92;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5pPr>
            <a:lvl6pPr marL="0" marR="0" lvl="5"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6pPr>
            <a:lvl7pPr marL="0" marR="0" lvl="6"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7pPr>
            <a:lvl8pPr marL="0" marR="0" lvl="7"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8pPr>
            <a:lvl9pPr marL="0" marR="0" lvl="8"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仅标题">
  <p:cSld name="仅标题">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2428875" y="1619250"/>
            <a:ext cx="4286100" cy="1036800"/>
          </a:xfrm>
          <a:prstGeom prst="rect">
            <a:avLst/>
          </a:prstGeom>
          <a:noFill/>
          <a:ln>
            <a:noFill/>
          </a:ln>
        </p:spPr>
        <p:txBody>
          <a:bodyPr spcFirstLastPara="1" wrap="square" lIns="68575" tIns="34275" rIns="68575" bIns="34275" anchor="b" anchorCtr="0"/>
          <a:lstStyle>
            <a:lvl1pPr marR="0" lvl="0" algn="ctr" rtl="0">
              <a:lnSpc>
                <a:spcPct val="90000"/>
              </a:lnSpc>
              <a:spcBef>
                <a:spcPts val="0"/>
              </a:spcBef>
              <a:spcAft>
                <a:spcPts val="0"/>
              </a:spcAft>
              <a:buClr>
                <a:schemeClr val="dk1"/>
              </a:buClr>
              <a:buSzPts val="6000"/>
              <a:buFont typeface="Arial" panose="020B0604020202020204"/>
              <a:buNone/>
              <a:defRPr sz="6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95" name="Google Shape;95;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96" name="Google Shape;96;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97" name="Google Shape;97;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5pPr>
            <a:lvl6pPr marL="0" marR="0" lvl="5"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6pPr>
            <a:lvl7pPr marL="0" marR="0" lvl="6"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7pPr>
            <a:lvl8pPr marL="0" marR="0" lvl="7"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8pPr>
            <a:lvl9pPr marL="0" marR="0" lvl="8"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GB"/>
              <a:t>‹#›</a:t>
            </a:fld>
            <a:endParaRPr lang="en-GB"/>
          </a:p>
        </p:txBody>
      </p:sp>
      <p:sp>
        <p:nvSpPr>
          <p:cNvPr id="98" name="Google Shape;98;p20"/>
          <p:cNvSpPr txBox="1">
            <a:spLocks noGrp="1"/>
          </p:cNvSpPr>
          <p:nvPr>
            <p:ph type="body" idx="1"/>
          </p:nvPr>
        </p:nvSpPr>
        <p:spPr>
          <a:xfrm>
            <a:off x="2428875" y="2799901"/>
            <a:ext cx="4286100" cy="889500"/>
          </a:xfrm>
          <a:prstGeom prst="rect">
            <a:avLst/>
          </a:prstGeom>
          <a:noFill/>
          <a:ln>
            <a:noFill/>
          </a:ln>
        </p:spPr>
        <p:txBody>
          <a:bodyPr spcFirstLastPara="1" wrap="square" lIns="68575" tIns="34275" rIns="68575" bIns="34275" anchor="t" anchorCtr="0"/>
          <a:lstStyle>
            <a:lvl1pPr marL="457200" marR="0" lvl="0" indent="-228600" algn="ctr" rtl="0">
              <a:lnSpc>
                <a:spcPct val="90000"/>
              </a:lnSpc>
              <a:spcBef>
                <a:spcPts val="800"/>
              </a:spcBef>
              <a:spcAft>
                <a:spcPts val="0"/>
              </a:spcAft>
              <a:buClr>
                <a:schemeClr val="dk1"/>
              </a:buClr>
              <a:buSzPts val="240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99"/>
        <p:cNvGrpSpPr/>
        <p:nvPr/>
      </p:nvGrpSpPr>
      <p:grpSpPr>
        <a:xfrm>
          <a:off x="0" y="0"/>
          <a:ext cx="0" cy="0"/>
          <a:chOff x="0" y="0"/>
          <a:chExt cx="0" cy="0"/>
        </a:xfrm>
      </p:grpSpPr>
      <p:sp>
        <p:nvSpPr>
          <p:cNvPr id="100" name="Google Shape;100;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01" name="Google Shape;101;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02" name="Google Shape;102;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5pPr>
            <a:lvl6pPr marL="0" marR="0" lvl="5"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6pPr>
            <a:lvl7pPr marL="0" marR="0" lvl="6"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7pPr>
            <a:lvl8pPr marL="0" marR="0" lvl="7"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8pPr>
            <a:lvl9pPr marL="0" marR="0" lvl="8"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103"/>
        <p:cNvGrpSpPr/>
        <p:nvPr/>
      </p:nvGrpSpPr>
      <p:grpSpPr>
        <a:xfrm>
          <a:off x="0" y="0"/>
          <a:ext cx="0" cy="0"/>
          <a:chOff x="0" y="0"/>
          <a:chExt cx="0" cy="0"/>
        </a:xfrm>
      </p:grpSpPr>
      <p:sp>
        <p:nvSpPr>
          <p:cNvPr id="104" name="Google Shape;104;p22"/>
          <p:cNvSpPr txBox="1">
            <a:spLocks noGrp="1"/>
          </p:cNvSpPr>
          <p:nvPr>
            <p:ph type="title"/>
          </p:nvPr>
        </p:nvSpPr>
        <p:spPr>
          <a:xfrm>
            <a:off x="628650" y="535255"/>
            <a:ext cx="3511200" cy="1071000"/>
          </a:xfrm>
          <a:prstGeom prst="rect">
            <a:avLst/>
          </a:prstGeom>
          <a:noFill/>
          <a:ln>
            <a:noFill/>
          </a:ln>
        </p:spPr>
        <p:txBody>
          <a:bodyPr spcFirstLastPara="1" wrap="square" lIns="68575" tIns="34275" rIns="68575" bIns="34275" anchor="t" anchorCtr="0"/>
          <a:lstStyle>
            <a:lvl1pPr marR="0" lvl="0" algn="l" rtl="0">
              <a:lnSpc>
                <a:spcPct val="90000"/>
              </a:lnSpc>
              <a:spcBef>
                <a:spcPts val="0"/>
              </a:spcBef>
              <a:spcAft>
                <a:spcPts val="0"/>
              </a:spcAft>
              <a:buClr>
                <a:schemeClr val="dk1"/>
              </a:buClr>
              <a:buSzPts val="2700"/>
              <a:buFont typeface="Arial" panose="020B0604020202020204"/>
              <a:buNone/>
              <a:defRPr sz="27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05" name="Google Shape;105;p22"/>
          <p:cNvSpPr>
            <a:spLocks noGrp="1"/>
          </p:cNvSpPr>
          <p:nvPr>
            <p:ph type="pic" idx="2"/>
          </p:nvPr>
        </p:nvSpPr>
        <p:spPr>
          <a:xfrm>
            <a:off x="4231888" y="535255"/>
            <a:ext cx="4284000" cy="40527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chemeClr val="dk1"/>
              </a:buClr>
              <a:buSzPts val="240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90000"/>
              </a:lnSpc>
              <a:spcBef>
                <a:spcPts val="400"/>
              </a:spcBef>
              <a:spcAft>
                <a:spcPts val="0"/>
              </a:spcAft>
              <a:buClr>
                <a:schemeClr val="dk1"/>
              </a:buClr>
              <a:buSzPts val="2100"/>
              <a:buFont typeface="Arial" panose="020B0604020202020204"/>
              <a:buNone/>
              <a:defRPr sz="21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90000"/>
              </a:lnSpc>
              <a:spcBef>
                <a:spcPts val="400"/>
              </a:spcBef>
              <a:spcAft>
                <a:spcPts val="0"/>
              </a:spcAft>
              <a:buClr>
                <a:schemeClr val="dk1"/>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06" name="Google Shape;106;p22"/>
          <p:cNvSpPr txBox="1">
            <a:spLocks noGrp="1"/>
          </p:cNvSpPr>
          <p:nvPr>
            <p:ph type="body" idx="1"/>
          </p:nvPr>
        </p:nvSpPr>
        <p:spPr>
          <a:xfrm>
            <a:off x="628650" y="1735405"/>
            <a:ext cx="3511200" cy="2858700"/>
          </a:xfrm>
          <a:prstGeom prst="rect">
            <a:avLst/>
          </a:prstGeom>
          <a:noFill/>
          <a:ln>
            <a:noFill/>
          </a:ln>
        </p:spPr>
        <p:txBody>
          <a:bodyPr spcFirstLastPara="1" wrap="square" lIns="68575" tIns="34275" rIns="68575" bIns="34275" anchor="t" anchorCtr="0"/>
          <a:lstStyle>
            <a:lvl1pPr marL="457200" marR="0" lvl="0" indent="-228600" algn="l" rtl="0">
              <a:lnSpc>
                <a:spcPct val="90000"/>
              </a:lnSpc>
              <a:spcBef>
                <a:spcPts val="80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90000"/>
              </a:lnSpc>
              <a:spcBef>
                <a:spcPts val="400"/>
              </a:spcBef>
              <a:spcAft>
                <a:spcPts val="0"/>
              </a:spcAft>
              <a:buClr>
                <a:schemeClr val="dk1"/>
              </a:buClr>
              <a:buSzPts val="1100"/>
              <a:buFont typeface="Arial" panose="020B0604020202020204"/>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90000"/>
              </a:lnSpc>
              <a:spcBef>
                <a:spcPts val="400"/>
              </a:spcBef>
              <a:spcAft>
                <a:spcPts val="0"/>
              </a:spcAft>
              <a:buClr>
                <a:schemeClr val="dk1"/>
              </a:buClr>
              <a:buSzPts val="900"/>
              <a:buFont typeface="Arial" panose="020B0604020202020204"/>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07" name="Google Shape;107;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08" name="Google Shape;108;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09" name="Google Shape;109;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5pPr>
            <a:lvl6pPr marL="0" marR="0" lvl="5"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6pPr>
            <a:lvl7pPr marL="0" marR="0" lvl="6"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7pPr>
            <a:lvl8pPr marL="0" marR="0" lvl="7"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8pPr>
            <a:lvl9pPr marL="0" marR="0" lvl="8"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110"/>
        <p:cNvGrpSpPr/>
        <p:nvPr/>
      </p:nvGrpSpPr>
      <p:grpSpPr>
        <a:xfrm>
          <a:off x="0" y="0"/>
          <a:ext cx="0" cy="0"/>
          <a:chOff x="0" y="0"/>
          <a:chExt cx="0" cy="0"/>
        </a:xfrm>
      </p:grpSpPr>
      <p:sp>
        <p:nvSpPr>
          <p:cNvPr id="111" name="Google Shape;111;p23"/>
          <p:cNvSpPr txBox="1">
            <a:spLocks noGrp="1"/>
          </p:cNvSpPr>
          <p:nvPr>
            <p:ph type="title"/>
          </p:nvPr>
        </p:nvSpPr>
        <p:spPr>
          <a:xfrm rot="5400000">
            <a:off x="5995049" y="2112544"/>
            <a:ext cx="4359000" cy="6816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chemeClr val="dk1"/>
              </a:buClr>
              <a:buSzPts val="3300"/>
              <a:buFont typeface="Arial" panose="020B0604020202020204"/>
              <a:buNone/>
              <a:defRPr sz="33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12" name="Google Shape;112;p23"/>
          <p:cNvSpPr txBox="1">
            <a:spLocks noGrp="1"/>
          </p:cNvSpPr>
          <p:nvPr>
            <p:ph type="body" idx="1"/>
          </p:nvPr>
        </p:nvSpPr>
        <p:spPr>
          <a:xfrm rot="5400000">
            <a:off x="1991582" y="-1089056"/>
            <a:ext cx="4359000" cy="7084800"/>
          </a:xfrm>
          <a:prstGeom prst="rect">
            <a:avLst/>
          </a:prstGeom>
          <a:noFill/>
          <a:ln>
            <a:noFill/>
          </a:ln>
        </p:spPr>
        <p:txBody>
          <a:bodyPr spcFirstLastPara="1" wrap="square" lIns="68575" tIns="34275" rIns="68575" bIns="34275" anchor="t" anchorCtr="0"/>
          <a:lstStyle>
            <a:lvl1pPr marL="457200" marR="0" lvl="0" indent="-342900" algn="l" rtl="0">
              <a:lnSpc>
                <a:spcPct val="90000"/>
              </a:lnSpc>
              <a:spcBef>
                <a:spcPts val="8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13" name="Google Shape;113;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14" name="Google Shape;114;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15" name="Google Shape;115;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5pPr>
            <a:lvl6pPr marL="0" marR="0" lvl="5"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6pPr>
            <a:lvl7pPr marL="0" marR="0" lvl="6"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7pPr>
            <a:lvl8pPr marL="0" marR="0" lvl="7"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8pPr>
            <a:lvl9pPr marL="0" marR="0" lvl="8"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内容">
  <p:cSld name="内容">
    <p:spTree>
      <p:nvGrpSpPr>
        <p:cNvPr id="1" name="Shape 116"/>
        <p:cNvGrpSpPr/>
        <p:nvPr/>
      </p:nvGrpSpPr>
      <p:grpSpPr>
        <a:xfrm>
          <a:off x="0" y="0"/>
          <a:ext cx="0" cy="0"/>
          <a:chOff x="0" y="0"/>
          <a:chExt cx="0" cy="0"/>
        </a:xfrm>
      </p:grpSpPr>
      <p:sp>
        <p:nvSpPr>
          <p:cNvPr id="117" name="Google Shape;117;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18" name="Google Shape;118;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19" name="Google Shape;119;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5pPr>
            <a:lvl6pPr marL="0" marR="0" lvl="5"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6pPr>
            <a:lvl7pPr marL="0" marR="0" lvl="6"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7pPr>
            <a:lvl8pPr marL="0" marR="0" lvl="7"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8pPr>
            <a:lvl9pPr marL="0" marR="0" lvl="8" indent="0" algn="ctr" rtl="0">
              <a:spcBef>
                <a:spcPts val="0"/>
              </a:spcBef>
              <a:buNone/>
              <a:defRPr sz="900">
                <a:solidFill>
                  <a:srgbClr val="7F7F7F"/>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GB"/>
              <a:t>‹#›</a:t>
            </a:fld>
            <a:endParaRPr lang="en-GB"/>
          </a:p>
        </p:txBody>
      </p:sp>
      <p:sp>
        <p:nvSpPr>
          <p:cNvPr id="120" name="Google Shape;120;p24"/>
          <p:cNvSpPr txBox="1">
            <a:spLocks noGrp="1"/>
          </p:cNvSpPr>
          <p:nvPr>
            <p:ph type="body" idx="1"/>
          </p:nvPr>
        </p:nvSpPr>
        <p:spPr>
          <a:xfrm>
            <a:off x="628650" y="413657"/>
            <a:ext cx="7886700" cy="4169100"/>
          </a:xfrm>
          <a:prstGeom prst="rect">
            <a:avLst/>
          </a:prstGeom>
          <a:noFill/>
          <a:ln>
            <a:noFill/>
          </a:ln>
        </p:spPr>
        <p:txBody>
          <a:bodyPr spcFirstLastPara="1" wrap="square" lIns="68575" tIns="34275" rIns="68575" bIns="34275" anchor="t" anchorCtr="0"/>
          <a:lstStyle>
            <a:lvl1pPr marL="457200" marR="0" lvl="0" indent="-342900" algn="l" rtl="0">
              <a:lnSpc>
                <a:spcPct val="90000"/>
              </a:lnSpc>
              <a:spcBef>
                <a:spcPts val="8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00151"/>
            <a:ext cx="4038600" cy="33944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4683919"/>
            <a:ext cx="2133600" cy="357188"/>
          </a:xfrm>
        </p:spPr>
        <p:txBody>
          <a:bodyPr/>
          <a:lstStyle>
            <a:lvl1pPr>
              <a:defRPr/>
            </a:lvl1pPr>
          </a:lstStyle>
          <a:p>
            <a:endParaRPr lang="en-US" altLang="zh-CN"/>
          </a:p>
        </p:txBody>
      </p:sp>
      <p:sp>
        <p:nvSpPr>
          <p:cNvPr id="6" name="Footer Placeholder 5"/>
          <p:cNvSpPr>
            <a:spLocks noGrp="1"/>
          </p:cNvSpPr>
          <p:nvPr>
            <p:ph type="ftr" sz="quarter" idx="11"/>
          </p:nvPr>
        </p:nvSpPr>
        <p:spPr>
          <a:xfrm>
            <a:off x="3124200" y="4683919"/>
            <a:ext cx="2895600" cy="357188"/>
          </a:xfrm>
        </p:spPr>
        <p:txBody>
          <a:bodyPr/>
          <a:lstStyle>
            <a:lvl1pPr>
              <a:defRPr/>
            </a:lvl1pPr>
          </a:lstStyle>
          <a:p>
            <a:endParaRPr lang="en-US" altLang="zh-CN"/>
          </a:p>
        </p:txBody>
      </p:sp>
      <p:sp>
        <p:nvSpPr>
          <p:cNvPr id="7" name="Slide Number Placeholder 6"/>
          <p:cNvSpPr>
            <a:spLocks noGrp="1"/>
          </p:cNvSpPr>
          <p:nvPr>
            <p:ph type="sldNum" sz="quarter" idx="12"/>
          </p:nvPr>
        </p:nvSpPr>
        <p:spPr>
          <a:xfrm>
            <a:off x="6553200" y="4683919"/>
            <a:ext cx="2133600" cy="357188"/>
          </a:xfrm>
        </p:spPr>
        <p:txBody>
          <a:bodyPr/>
          <a:lstStyle>
            <a:lvl1pPr>
              <a:defRPr/>
            </a:lvl1pPr>
          </a:lstStyle>
          <a:p>
            <a:fld id="{E59DB91E-F7A3-4BED-837E-2627D8DBCE42}" type="slidenum">
              <a:rPr lang="en-US" altLang="zh-CN"/>
              <a:pPr/>
              <a:t>‹#›</a:t>
            </a:fld>
            <a:endParaRPr lang="en-US" altLang="zh-CN"/>
          </a:p>
        </p:txBody>
      </p:sp>
    </p:spTree>
    <p:extLst>
      <p:ext uri="{BB962C8B-B14F-4D97-AF65-F5344CB8AC3E}">
        <p14:creationId xmlns:p14="http://schemas.microsoft.com/office/powerpoint/2010/main" val="13199685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200151"/>
            <a:ext cx="8229600" cy="3394472"/>
          </a:xfrm>
        </p:spPr>
        <p:txBody>
          <a:bodyPr/>
          <a:lstStyle/>
          <a:p>
            <a:endParaRPr lang="en-US"/>
          </a:p>
        </p:txBody>
      </p:sp>
      <p:sp>
        <p:nvSpPr>
          <p:cNvPr id="4" name="Date Placeholder 3"/>
          <p:cNvSpPr>
            <a:spLocks noGrp="1"/>
          </p:cNvSpPr>
          <p:nvPr>
            <p:ph type="dt" sz="half" idx="10"/>
          </p:nvPr>
        </p:nvSpPr>
        <p:spPr>
          <a:xfrm>
            <a:off x="457200" y="4683919"/>
            <a:ext cx="2133600" cy="357188"/>
          </a:xfrm>
        </p:spPr>
        <p:txBody>
          <a:bodyPr/>
          <a:lstStyle>
            <a:lvl1pPr>
              <a:defRPr/>
            </a:lvl1pPr>
          </a:lstStyle>
          <a:p>
            <a:endParaRPr lang="en-US" altLang="zh-CN"/>
          </a:p>
        </p:txBody>
      </p:sp>
      <p:sp>
        <p:nvSpPr>
          <p:cNvPr id="5" name="Footer Placeholder 4"/>
          <p:cNvSpPr>
            <a:spLocks noGrp="1"/>
          </p:cNvSpPr>
          <p:nvPr>
            <p:ph type="ftr" sz="quarter" idx="11"/>
          </p:nvPr>
        </p:nvSpPr>
        <p:spPr>
          <a:xfrm>
            <a:off x="3124200" y="4683919"/>
            <a:ext cx="2895600" cy="357188"/>
          </a:xfrm>
        </p:spPr>
        <p:txBody>
          <a:bodyPr/>
          <a:lstStyle>
            <a:lvl1pPr>
              <a:defRPr/>
            </a:lvl1pPr>
          </a:lstStyle>
          <a:p>
            <a:endParaRPr lang="en-US" altLang="zh-CN"/>
          </a:p>
        </p:txBody>
      </p:sp>
      <p:sp>
        <p:nvSpPr>
          <p:cNvPr id="6" name="Slide Number Placeholder 5"/>
          <p:cNvSpPr>
            <a:spLocks noGrp="1"/>
          </p:cNvSpPr>
          <p:nvPr>
            <p:ph type="sldNum" sz="quarter" idx="12"/>
          </p:nvPr>
        </p:nvSpPr>
        <p:spPr>
          <a:xfrm>
            <a:off x="6553200" y="4683919"/>
            <a:ext cx="2133600" cy="357188"/>
          </a:xfrm>
        </p:spPr>
        <p:txBody>
          <a:bodyPr/>
          <a:lstStyle>
            <a:lvl1pPr>
              <a:defRPr/>
            </a:lvl1pPr>
          </a:lstStyle>
          <a:p>
            <a:fld id="{F3911E92-BB8D-4F1D-8E27-BB459C9722BC}" type="slidenum">
              <a:rPr lang="en-US" altLang="zh-CN"/>
              <a:pPr/>
              <a:t>‹#›</a:t>
            </a:fld>
            <a:endParaRPr lang="en-US" altLang="zh-CN"/>
          </a:p>
        </p:txBody>
      </p:sp>
    </p:spTree>
    <p:extLst>
      <p:ext uri="{BB962C8B-B14F-4D97-AF65-F5344CB8AC3E}">
        <p14:creationId xmlns:p14="http://schemas.microsoft.com/office/powerpoint/2010/main" val="1892404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chemeClr val="dk1"/>
              </a:buClr>
              <a:buSzPts val="3300"/>
              <a:buFont typeface="Arial" panose="020B0604020202020204"/>
              <a:buNone/>
              <a:defRPr sz="33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lstStyle>
            <a:lvl1pPr marL="457200" marR="0" lvl="0" indent="-342900" algn="l" rtl="0">
              <a:lnSpc>
                <a:spcPct val="90000"/>
              </a:lnSpc>
              <a:spcBef>
                <a:spcPts val="8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1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1pPr>
            <a:lvl2pPr marL="0" marR="0" lvl="1"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2pPr>
            <a:lvl3pPr marL="0" marR="0" lvl="2"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3pPr>
            <a:lvl4pPr marL="0" marR="0" lvl="3"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4pPr>
            <a:lvl5pPr marL="0" marR="0" lvl="4"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5pPr>
            <a:lvl6pPr marL="0" marR="0" lvl="5"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6pPr>
            <a:lvl7pPr marL="0" marR="0" lvl="6"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7pPr>
            <a:lvl8pPr marL="0" marR="0" lvl="7"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8pPr>
            <a:lvl9pPr marL="0" marR="0" lvl="8" indent="0" algn="ctr" rtl="0">
              <a:spcBef>
                <a:spcPts val="0"/>
              </a:spcBef>
              <a:buNone/>
              <a:defRPr sz="900" b="0" i="0" u="none" strike="noStrike" cap="none">
                <a:solidFill>
                  <a:srgbClr val="7F7F7F"/>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5"/>
          <p:cNvSpPr txBox="1">
            <a:spLocks noGrp="1"/>
          </p:cNvSpPr>
          <p:nvPr>
            <p:ph type="ctrTitle"/>
          </p:nvPr>
        </p:nvSpPr>
        <p:spPr>
          <a:xfrm>
            <a:off x="311700" y="697829"/>
            <a:ext cx="8520600" cy="1066200"/>
          </a:xfrm>
          <a:prstGeom prst="rect">
            <a:avLst/>
          </a:prstGeom>
        </p:spPr>
        <p:txBody>
          <a:bodyPr spcFirstLastPara="1" wrap="square" lIns="91425" tIns="91425" rIns="91425" bIns="91425" anchor="ctr" anchorCtr="0">
            <a:noAutofit/>
          </a:bodyPr>
          <a:lstStyle/>
          <a:p>
            <a:pPr lvl="0"/>
            <a:r>
              <a:rPr lang="en-US" sz="3200" dirty="0"/>
              <a:t>Boosting for transfer learning with multiple sources</a:t>
            </a:r>
            <a:endParaRPr lang="en-GB" sz="3200" dirty="0"/>
          </a:p>
        </p:txBody>
      </p:sp>
      <p:sp>
        <p:nvSpPr>
          <p:cNvPr id="126" name="Google Shape;126;p25"/>
          <p:cNvSpPr txBox="1">
            <a:spLocks noGrp="1"/>
          </p:cNvSpPr>
          <p:nvPr>
            <p:ph type="subTitle" idx="1"/>
          </p:nvPr>
        </p:nvSpPr>
        <p:spPr>
          <a:xfrm>
            <a:off x="311700" y="2454135"/>
            <a:ext cx="8520600" cy="13431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000" dirty="0"/>
              <a:t>Yijun Liu</a:t>
            </a:r>
            <a:endParaRPr sz="1800" dirty="0"/>
          </a:p>
          <a:p>
            <a:pPr marL="0" lvl="0" indent="0" algn="ctr" rtl="0">
              <a:lnSpc>
                <a:spcPct val="115000"/>
              </a:lnSpc>
              <a:spcBef>
                <a:spcPts val="0"/>
              </a:spcBef>
              <a:spcAft>
                <a:spcPts val="0"/>
              </a:spcAft>
              <a:buNone/>
            </a:pPr>
            <a:r>
              <a:rPr lang="en-GB" sz="1800" dirty="0"/>
              <a:t>Department of Computer Science </a:t>
            </a:r>
            <a:endParaRPr sz="1800" dirty="0"/>
          </a:p>
          <a:p>
            <a:pPr marL="0" lvl="0" indent="0" algn="ctr" rtl="0">
              <a:lnSpc>
                <a:spcPct val="115000"/>
              </a:lnSpc>
              <a:spcBef>
                <a:spcPts val="0"/>
              </a:spcBef>
              <a:spcAft>
                <a:spcPts val="0"/>
              </a:spcAft>
              <a:buNone/>
            </a:pPr>
            <a:r>
              <a:rPr lang="en-GB" sz="1800" dirty="0"/>
              <a:t>University of Wyoming</a:t>
            </a:r>
            <a:endParaRPr sz="1800" dirty="0"/>
          </a:p>
        </p:txBody>
      </p:sp>
      <p:sp>
        <p:nvSpPr>
          <p:cNvPr id="2" name="文本框 0"/>
          <p:cNvSpPr txBox="1"/>
          <p:nvPr/>
        </p:nvSpPr>
        <p:spPr>
          <a:xfrm>
            <a:off x="453524" y="4487341"/>
            <a:ext cx="8555355" cy="553998"/>
          </a:xfrm>
          <a:prstGeom prst="rect">
            <a:avLst/>
          </a:prstGeom>
          <a:noFill/>
        </p:spPr>
        <p:txBody>
          <a:bodyPr wrap="square" rtlCol="0" anchor="t">
            <a:spAutoFit/>
          </a:bodyPr>
          <a:lstStyle/>
          <a:p>
            <a:r>
              <a:rPr lang="en-US" altLang="zh-CN" sz="1000" dirty="0"/>
              <a:t>Pan, S. J., &amp; Yang, Q. (2010). A survey on transfer learning. IEEE Transactions on knowledge and data engineering, 22(10), 1345-1359</a:t>
            </a:r>
            <a:r>
              <a:rPr lang="en-US" altLang="zh-CN" sz="1000" dirty="0" smtClean="0"/>
              <a:t>.</a:t>
            </a:r>
          </a:p>
          <a:p>
            <a:r>
              <a:rPr lang="en-US" altLang="zh-CN" sz="1000" dirty="0" smtClean="0"/>
              <a:t>Yao</a:t>
            </a:r>
            <a:r>
              <a:rPr lang="en-US" altLang="zh-CN" sz="1000" dirty="0"/>
              <a:t>, Y., &amp; </a:t>
            </a:r>
            <a:r>
              <a:rPr lang="en-US" altLang="zh-CN" sz="1000" dirty="0" err="1"/>
              <a:t>Doretto</a:t>
            </a:r>
            <a:r>
              <a:rPr lang="en-US" altLang="zh-CN" sz="1000" dirty="0"/>
              <a:t>, G. (2010, June). Boosting for transfer learning with multiple sources. In 2010 IEEE Computer Society Conference on Computer Vision and Pattern Recognition (pp. 1855-1862). IEEE.</a:t>
            </a:r>
            <a:endParaRPr lang="zh-CN" altLang="en-US" sz="1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body" idx="1"/>
          </p:nvPr>
        </p:nvSpPr>
        <p:spPr>
          <a:xfrm>
            <a:off x="1485900" y="465535"/>
            <a:ext cx="6172200" cy="4129088"/>
          </a:xfrm>
        </p:spPr>
        <p:txBody>
          <a:bodyPr/>
          <a:lstStyle/>
          <a:p>
            <a:pPr>
              <a:buFontTx/>
              <a:buNone/>
            </a:pPr>
            <a:r>
              <a:rPr lang="en-US" altLang="zh-CN"/>
              <a:t> </a:t>
            </a:r>
          </a:p>
        </p:txBody>
      </p:sp>
      <p:sp>
        <p:nvSpPr>
          <p:cNvPr id="65542" name="Text Box 6"/>
          <p:cNvSpPr txBox="1">
            <a:spLocks noChangeArrowheads="1"/>
          </p:cNvSpPr>
          <p:nvPr/>
        </p:nvSpPr>
        <p:spPr bwMode="auto">
          <a:xfrm>
            <a:off x="1331119" y="2463404"/>
            <a:ext cx="917972" cy="507831"/>
          </a:xfrm>
          <a:prstGeom prst="rect">
            <a:avLst/>
          </a:prstGeom>
          <a:solidFill>
            <a:srgbClr val="FFCC99"/>
          </a:solidFill>
          <a:ln w="9525" algn="ctr">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350">
                <a:latin typeface="Times New Roman" panose="02020603050405020304" pitchFamily="18" charset="0"/>
              </a:rPr>
              <a:t>Transfer Learning</a:t>
            </a:r>
          </a:p>
        </p:txBody>
      </p:sp>
      <p:sp>
        <p:nvSpPr>
          <p:cNvPr id="65543" name="Text Box 7"/>
          <p:cNvSpPr txBox="1">
            <a:spLocks noChangeArrowheads="1"/>
          </p:cNvSpPr>
          <p:nvPr/>
        </p:nvSpPr>
        <p:spPr bwMode="auto">
          <a:xfrm>
            <a:off x="6893719" y="1869282"/>
            <a:ext cx="1026319" cy="507831"/>
          </a:xfrm>
          <a:prstGeom prst="rect">
            <a:avLst/>
          </a:prstGeom>
          <a:solidFill>
            <a:srgbClr val="FFFF99"/>
          </a:solidFill>
          <a:ln w="9525"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350">
                <a:latin typeface="Times New Roman" panose="02020603050405020304" pitchFamily="18" charset="0"/>
              </a:rPr>
              <a:t>Multi-task Learning</a:t>
            </a:r>
          </a:p>
        </p:txBody>
      </p:sp>
      <p:sp>
        <p:nvSpPr>
          <p:cNvPr id="65544" name="Text Box 8"/>
          <p:cNvSpPr txBox="1">
            <a:spLocks noChangeArrowheads="1"/>
          </p:cNvSpPr>
          <p:nvPr/>
        </p:nvSpPr>
        <p:spPr bwMode="auto">
          <a:xfrm>
            <a:off x="4193382" y="3057526"/>
            <a:ext cx="1403747" cy="715581"/>
          </a:xfrm>
          <a:prstGeom prst="rect">
            <a:avLst/>
          </a:prstGeom>
          <a:solidFill>
            <a:srgbClr val="FFCC99"/>
          </a:solidFill>
          <a:ln w="9525" algn="ctr">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350">
                <a:latin typeface="Times New Roman" panose="02020603050405020304" pitchFamily="18" charset="0"/>
              </a:rPr>
              <a:t>Transductive Transfer Learning</a:t>
            </a:r>
          </a:p>
        </p:txBody>
      </p:sp>
      <p:sp>
        <p:nvSpPr>
          <p:cNvPr id="65545" name="Text Box 9"/>
          <p:cNvSpPr txBox="1">
            <a:spLocks noChangeArrowheads="1"/>
          </p:cNvSpPr>
          <p:nvPr/>
        </p:nvSpPr>
        <p:spPr bwMode="auto">
          <a:xfrm>
            <a:off x="2736057" y="4300538"/>
            <a:ext cx="1403747" cy="715581"/>
          </a:xfrm>
          <a:prstGeom prst="rect">
            <a:avLst/>
          </a:prstGeom>
          <a:solidFill>
            <a:srgbClr val="FFCC99"/>
          </a:solidFill>
          <a:ln w="9525" algn="ctr">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350">
                <a:latin typeface="Times New Roman" panose="02020603050405020304" pitchFamily="18" charset="0"/>
              </a:rPr>
              <a:t>Unsupervised Transfer Learning</a:t>
            </a:r>
          </a:p>
        </p:txBody>
      </p:sp>
      <p:sp>
        <p:nvSpPr>
          <p:cNvPr id="65546" name="Text Box 10"/>
          <p:cNvSpPr txBox="1">
            <a:spLocks noChangeArrowheads="1"/>
          </p:cNvSpPr>
          <p:nvPr/>
        </p:nvSpPr>
        <p:spPr bwMode="auto">
          <a:xfrm>
            <a:off x="3006328" y="1059657"/>
            <a:ext cx="1403747" cy="715581"/>
          </a:xfrm>
          <a:prstGeom prst="rect">
            <a:avLst/>
          </a:prstGeom>
          <a:solidFill>
            <a:srgbClr val="FFCC99"/>
          </a:solidFill>
          <a:ln w="9525" algn="ctr">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350">
                <a:latin typeface="Times New Roman" panose="02020603050405020304" pitchFamily="18" charset="0"/>
              </a:rPr>
              <a:t>Inductive Transfer Learning</a:t>
            </a:r>
          </a:p>
        </p:txBody>
      </p:sp>
      <p:sp>
        <p:nvSpPr>
          <p:cNvPr id="65547" name="Line 11"/>
          <p:cNvSpPr>
            <a:spLocks noChangeShapeType="1"/>
          </p:cNvSpPr>
          <p:nvPr/>
        </p:nvSpPr>
        <p:spPr bwMode="auto">
          <a:xfrm flipV="1">
            <a:off x="1763316" y="1275160"/>
            <a:ext cx="1243013" cy="1188244"/>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050"/>
          </a:p>
        </p:txBody>
      </p:sp>
      <p:sp>
        <p:nvSpPr>
          <p:cNvPr id="65548" name="Text Box 12"/>
          <p:cNvSpPr txBox="1">
            <a:spLocks noChangeArrowheads="1"/>
          </p:cNvSpPr>
          <p:nvPr/>
        </p:nvSpPr>
        <p:spPr bwMode="auto">
          <a:xfrm>
            <a:off x="6948488" y="3057526"/>
            <a:ext cx="972741" cy="507831"/>
          </a:xfrm>
          <a:prstGeom prst="rect">
            <a:avLst/>
          </a:prstGeom>
          <a:solidFill>
            <a:srgbClr val="FFFF99"/>
          </a:solidFill>
          <a:ln w="9525"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350">
                <a:latin typeface="Times New Roman" panose="02020603050405020304" pitchFamily="18" charset="0"/>
              </a:rPr>
              <a:t>Domain Adaptation</a:t>
            </a:r>
          </a:p>
        </p:txBody>
      </p:sp>
      <p:sp>
        <p:nvSpPr>
          <p:cNvPr id="65549" name="Text Box 13"/>
          <p:cNvSpPr txBox="1">
            <a:spLocks noChangeArrowheads="1"/>
          </p:cNvSpPr>
          <p:nvPr/>
        </p:nvSpPr>
        <p:spPr bwMode="auto">
          <a:xfrm>
            <a:off x="6137673" y="4300538"/>
            <a:ext cx="1782365" cy="507831"/>
          </a:xfrm>
          <a:prstGeom prst="rect">
            <a:avLst/>
          </a:prstGeom>
          <a:solidFill>
            <a:srgbClr val="FFFF99"/>
          </a:solidFill>
          <a:ln w="9525"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350">
                <a:latin typeface="Times New Roman" panose="02020603050405020304" pitchFamily="18" charset="0"/>
              </a:rPr>
              <a:t>Sample Selection Bias /Covariance Shift</a:t>
            </a:r>
          </a:p>
        </p:txBody>
      </p:sp>
      <p:sp>
        <p:nvSpPr>
          <p:cNvPr id="65550" name="Text Box 14"/>
          <p:cNvSpPr txBox="1">
            <a:spLocks noChangeArrowheads="1"/>
          </p:cNvSpPr>
          <p:nvPr/>
        </p:nvSpPr>
        <p:spPr bwMode="auto">
          <a:xfrm>
            <a:off x="6893719" y="250032"/>
            <a:ext cx="1026319" cy="507831"/>
          </a:xfrm>
          <a:prstGeom prst="rect">
            <a:avLst/>
          </a:prstGeom>
          <a:solidFill>
            <a:srgbClr val="FFFF99"/>
          </a:solidFill>
          <a:ln w="9525" algn="ctr">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350">
                <a:latin typeface="Times New Roman" panose="02020603050405020304" pitchFamily="18" charset="0"/>
              </a:rPr>
              <a:t>Self-taught Learning</a:t>
            </a:r>
          </a:p>
        </p:txBody>
      </p:sp>
      <p:sp>
        <p:nvSpPr>
          <p:cNvPr id="65551" name="Line 15"/>
          <p:cNvSpPr>
            <a:spLocks noChangeShapeType="1"/>
          </p:cNvSpPr>
          <p:nvPr/>
        </p:nvSpPr>
        <p:spPr bwMode="auto">
          <a:xfrm>
            <a:off x="2250281" y="2733676"/>
            <a:ext cx="1943100" cy="594122"/>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050"/>
          </a:p>
        </p:txBody>
      </p:sp>
      <p:sp>
        <p:nvSpPr>
          <p:cNvPr id="65552" name="Line 16"/>
          <p:cNvSpPr>
            <a:spLocks noChangeShapeType="1"/>
          </p:cNvSpPr>
          <p:nvPr/>
        </p:nvSpPr>
        <p:spPr bwMode="auto">
          <a:xfrm>
            <a:off x="1763317" y="2950369"/>
            <a:ext cx="972740" cy="161925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050"/>
          </a:p>
        </p:txBody>
      </p:sp>
      <p:sp>
        <p:nvSpPr>
          <p:cNvPr id="65553" name="Text Box 17"/>
          <p:cNvSpPr txBox="1">
            <a:spLocks noChangeArrowheads="1"/>
          </p:cNvSpPr>
          <p:nvPr/>
        </p:nvSpPr>
        <p:spPr bwMode="auto">
          <a:xfrm>
            <a:off x="1601392" y="1762125"/>
            <a:ext cx="1458515" cy="369332"/>
          </a:xfrm>
          <a:prstGeom prst="rect">
            <a:avLst/>
          </a:prstGeom>
          <a:solidFill>
            <a:srgbClr val="CCFFFF"/>
          </a:solidFill>
          <a:ln w="19050" algn="ctr">
            <a:solidFill>
              <a:srgbClr val="0000FF"/>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900">
                <a:latin typeface="Times New Roman" panose="02020603050405020304" pitchFamily="18" charset="0"/>
              </a:rPr>
              <a:t>Labeled data are available in a target domain</a:t>
            </a:r>
          </a:p>
        </p:txBody>
      </p:sp>
      <p:sp>
        <p:nvSpPr>
          <p:cNvPr id="65554" name="Text Box 18"/>
          <p:cNvSpPr txBox="1">
            <a:spLocks noChangeArrowheads="1"/>
          </p:cNvSpPr>
          <p:nvPr/>
        </p:nvSpPr>
        <p:spPr bwMode="auto">
          <a:xfrm>
            <a:off x="2789635" y="2842023"/>
            <a:ext cx="1026319" cy="507831"/>
          </a:xfrm>
          <a:prstGeom prst="rect">
            <a:avLst/>
          </a:prstGeom>
          <a:solidFill>
            <a:srgbClr val="CCFFFF"/>
          </a:solidFill>
          <a:ln w="19050" algn="ctr">
            <a:solidFill>
              <a:srgbClr val="0000FF"/>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900">
                <a:latin typeface="Times New Roman" panose="02020603050405020304" pitchFamily="18" charset="0"/>
              </a:rPr>
              <a:t>Labeled data are available only in a source domain</a:t>
            </a:r>
          </a:p>
        </p:txBody>
      </p:sp>
      <p:sp>
        <p:nvSpPr>
          <p:cNvPr id="65555" name="Text Box 19"/>
          <p:cNvSpPr txBox="1">
            <a:spLocks noChangeArrowheads="1"/>
          </p:cNvSpPr>
          <p:nvPr/>
        </p:nvSpPr>
        <p:spPr bwMode="auto">
          <a:xfrm>
            <a:off x="1601391" y="3489722"/>
            <a:ext cx="1026319" cy="507831"/>
          </a:xfrm>
          <a:prstGeom prst="rect">
            <a:avLst/>
          </a:prstGeom>
          <a:solidFill>
            <a:srgbClr val="CCFFFF"/>
          </a:solidFill>
          <a:ln w="19050" algn="ctr">
            <a:solidFill>
              <a:srgbClr val="0000FF"/>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900">
                <a:latin typeface="Times New Roman" panose="02020603050405020304" pitchFamily="18" charset="0"/>
              </a:rPr>
              <a:t>No labeled data in both source and target domain</a:t>
            </a:r>
          </a:p>
        </p:txBody>
      </p:sp>
      <p:sp>
        <p:nvSpPr>
          <p:cNvPr id="65556" name="Line 20"/>
          <p:cNvSpPr>
            <a:spLocks noChangeShapeType="1"/>
          </p:cNvSpPr>
          <p:nvPr/>
        </p:nvSpPr>
        <p:spPr bwMode="auto">
          <a:xfrm flipV="1">
            <a:off x="4410075" y="465535"/>
            <a:ext cx="702469" cy="809625"/>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050"/>
          </a:p>
        </p:txBody>
      </p:sp>
      <p:sp>
        <p:nvSpPr>
          <p:cNvPr id="65557" name="Text Box 21"/>
          <p:cNvSpPr txBox="1">
            <a:spLocks noChangeArrowheads="1"/>
          </p:cNvSpPr>
          <p:nvPr/>
        </p:nvSpPr>
        <p:spPr bwMode="auto">
          <a:xfrm>
            <a:off x="3815954" y="735806"/>
            <a:ext cx="1782365" cy="369332"/>
          </a:xfrm>
          <a:prstGeom prst="rect">
            <a:avLst/>
          </a:prstGeom>
          <a:solidFill>
            <a:srgbClr val="CCFFFF"/>
          </a:solidFill>
          <a:ln w="19050" algn="ctr">
            <a:solidFill>
              <a:srgbClr val="0000FF"/>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900">
                <a:latin typeface="Times New Roman" panose="02020603050405020304" pitchFamily="18" charset="0"/>
              </a:rPr>
              <a:t>No labeled data in a source domain</a:t>
            </a:r>
          </a:p>
        </p:txBody>
      </p:sp>
      <p:sp>
        <p:nvSpPr>
          <p:cNvPr id="65558" name="Line 22"/>
          <p:cNvSpPr>
            <a:spLocks noChangeShapeType="1"/>
          </p:cNvSpPr>
          <p:nvPr/>
        </p:nvSpPr>
        <p:spPr bwMode="auto">
          <a:xfrm>
            <a:off x="4410075" y="1329929"/>
            <a:ext cx="702469" cy="863203"/>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050"/>
          </a:p>
        </p:txBody>
      </p:sp>
      <p:sp>
        <p:nvSpPr>
          <p:cNvPr id="65559" name="Text Box 23"/>
          <p:cNvSpPr txBox="1">
            <a:spLocks noChangeArrowheads="1"/>
          </p:cNvSpPr>
          <p:nvPr/>
        </p:nvSpPr>
        <p:spPr bwMode="auto">
          <a:xfrm>
            <a:off x="3492104" y="1653779"/>
            <a:ext cx="2268140" cy="369332"/>
          </a:xfrm>
          <a:prstGeom prst="rect">
            <a:avLst/>
          </a:prstGeom>
          <a:solidFill>
            <a:srgbClr val="CCFFFF"/>
          </a:solidFill>
          <a:ln w="19050" algn="ctr">
            <a:solidFill>
              <a:srgbClr val="0000FF"/>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900">
                <a:latin typeface="Times New Roman" panose="02020603050405020304" pitchFamily="18" charset="0"/>
              </a:rPr>
              <a:t>Labeled data are available in a source domain</a:t>
            </a:r>
          </a:p>
        </p:txBody>
      </p:sp>
      <p:sp>
        <p:nvSpPr>
          <p:cNvPr id="65560" name="Text Box 24"/>
          <p:cNvSpPr txBox="1">
            <a:spLocks noChangeArrowheads="1"/>
          </p:cNvSpPr>
          <p:nvPr/>
        </p:nvSpPr>
        <p:spPr bwMode="auto">
          <a:xfrm>
            <a:off x="5112544" y="357187"/>
            <a:ext cx="647700" cy="300082"/>
          </a:xfrm>
          <a:prstGeom prst="rect">
            <a:avLst/>
          </a:prstGeom>
          <a:solidFill>
            <a:srgbClr val="FFCC99"/>
          </a:solidFill>
          <a:ln w="9525" algn="ctr">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350">
                <a:latin typeface="Times New Roman" panose="02020603050405020304" pitchFamily="18" charset="0"/>
              </a:rPr>
              <a:t>Case 1</a:t>
            </a:r>
          </a:p>
        </p:txBody>
      </p:sp>
      <p:sp>
        <p:nvSpPr>
          <p:cNvPr id="65561" name="Text Box 25"/>
          <p:cNvSpPr txBox="1">
            <a:spLocks noChangeArrowheads="1"/>
          </p:cNvSpPr>
          <p:nvPr/>
        </p:nvSpPr>
        <p:spPr bwMode="auto">
          <a:xfrm>
            <a:off x="5112544" y="2031206"/>
            <a:ext cx="647700" cy="300082"/>
          </a:xfrm>
          <a:prstGeom prst="rect">
            <a:avLst/>
          </a:prstGeom>
          <a:solidFill>
            <a:srgbClr val="FFCC99"/>
          </a:solidFill>
          <a:ln w="9525" algn="ctr">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350">
                <a:latin typeface="Times New Roman" panose="02020603050405020304" pitchFamily="18" charset="0"/>
              </a:rPr>
              <a:t>Case 2</a:t>
            </a:r>
          </a:p>
        </p:txBody>
      </p:sp>
      <p:sp>
        <p:nvSpPr>
          <p:cNvPr id="65562" name="Line 26"/>
          <p:cNvSpPr>
            <a:spLocks noChangeShapeType="1"/>
          </p:cNvSpPr>
          <p:nvPr/>
        </p:nvSpPr>
        <p:spPr bwMode="auto">
          <a:xfrm>
            <a:off x="5760244" y="411956"/>
            <a:ext cx="1133475" cy="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050"/>
          </a:p>
        </p:txBody>
      </p:sp>
      <p:sp>
        <p:nvSpPr>
          <p:cNvPr id="65563" name="Line 27"/>
          <p:cNvSpPr>
            <a:spLocks noChangeShapeType="1"/>
          </p:cNvSpPr>
          <p:nvPr/>
        </p:nvSpPr>
        <p:spPr bwMode="auto">
          <a:xfrm>
            <a:off x="5760244" y="573881"/>
            <a:ext cx="1133475" cy="0"/>
          </a:xfrm>
          <a:prstGeom prst="line">
            <a:avLst/>
          </a:prstGeom>
          <a:noFill/>
          <a:ln w="9525">
            <a:solidFill>
              <a:schemeClr val="tx1"/>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050"/>
          </a:p>
        </p:txBody>
      </p:sp>
      <p:sp>
        <p:nvSpPr>
          <p:cNvPr id="65564" name="Line 28"/>
          <p:cNvSpPr>
            <a:spLocks noChangeShapeType="1"/>
          </p:cNvSpPr>
          <p:nvPr/>
        </p:nvSpPr>
        <p:spPr bwMode="auto">
          <a:xfrm>
            <a:off x="5760244" y="2139554"/>
            <a:ext cx="1133475" cy="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050"/>
          </a:p>
        </p:txBody>
      </p:sp>
      <p:sp>
        <p:nvSpPr>
          <p:cNvPr id="65565" name="Text Box 29"/>
          <p:cNvSpPr txBox="1">
            <a:spLocks noChangeArrowheads="1"/>
          </p:cNvSpPr>
          <p:nvPr/>
        </p:nvSpPr>
        <p:spPr bwMode="auto">
          <a:xfrm>
            <a:off x="5868591" y="1869282"/>
            <a:ext cx="864394" cy="784830"/>
          </a:xfrm>
          <a:prstGeom prst="rect">
            <a:avLst/>
          </a:prstGeom>
          <a:solidFill>
            <a:srgbClr val="CCFFFF"/>
          </a:solidFill>
          <a:ln w="19050" algn="ctr">
            <a:solidFill>
              <a:srgbClr val="0000FF"/>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900">
                <a:latin typeface="Times New Roman" panose="02020603050405020304" pitchFamily="18" charset="0"/>
              </a:rPr>
              <a:t>Source and target tasks are learnt simultaneously</a:t>
            </a:r>
          </a:p>
        </p:txBody>
      </p:sp>
      <p:sp>
        <p:nvSpPr>
          <p:cNvPr id="65566" name="Line 30"/>
          <p:cNvSpPr>
            <a:spLocks noChangeShapeType="1"/>
          </p:cNvSpPr>
          <p:nvPr/>
        </p:nvSpPr>
        <p:spPr bwMode="auto">
          <a:xfrm flipV="1">
            <a:off x="5598319" y="3219450"/>
            <a:ext cx="1350169" cy="0"/>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050"/>
          </a:p>
        </p:txBody>
      </p:sp>
      <p:sp>
        <p:nvSpPr>
          <p:cNvPr id="65567" name="Line 31"/>
          <p:cNvSpPr>
            <a:spLocks noChangeShapeType="1"/>
          </p:cNvSpPr>
          <p:nvPr/>
        </p:nvSpPr>
        <p:spPr bwMode="auto">
          <a:xfrm flipV="1">
            <a:off x="5598319" y="3381375"/>
            <a:ext cx="1350169" cy="0"/>
          </a:xfrm>
          <a:prstGeom prst="line">
            <a:avLst/>
          </a:prstGeom>
          <a:noFill/>
          <a:ln w="9525">
            <a:solidFill>
              <a:schemeClr val="tx1"/>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050"/>
          </a:p>
        </p:txBody>
      </p:sp>
      <p:sp>
        <p:nvSpPr>
          <p:cNvPr id="65568" name="Text Box 32"/>
          <p:cNvSpPr txBox="1">
            <a:spLocks noChangeArrowheads="1"/>
          </p:cNvSpPr>
          <p:nvPr/>
        </p:nvSpPr>
        <p:spPr bwMode="auto">
          <a:xfrm>
            <a:off x="5868591" y="2950369"/>
            <a:ext cx="863203" cy="646331"/>
          </a:xfrm>
          <a:prstGeom prst="rect">
            <a:avLst/>
          </a:prstGeom>
          <a:solidFill>
            <a:srgbClr val="CCFFFF"/>
          </a:solidFill>
          <a:ln w="19050" algn="ctr">
            <a:solidFill>
              <a:srgbClr val="0000FF"/>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900">
                <a:latin typeface="Times New Roman" panose="02020603050405020304" pitchFamily="18" charset="0"/>
              </a:rPr>
              <a:t>Assumption: different domains but single task</a:t>
            </a:r>
          </a:p>
        </p:txBody>
      </p:sp>
      <p:sp>
        <p:nvSpPr>
          <p:cNvPr id="65569" name="Line 33"/>
          <p:cNvSpPr>
            <a:spLocks noChangeShapeType="1"/>
          </p:cNvSpPr>
          <p:nvPr/>
        </p:nvSpPr>
        <p:spPr bwMode="auto">
          <a:xfrm>
            <a:off x="4950619" y="3543300"/>
            <a:ext cx="2106216" cy="757238"/>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050"/>
          </a:p>
        </p:txBody>
      </p:sp>
      <p:sp>
        <p:nvSpPr>
          <p:cNvPr id="65570" name="Text Box 34"/>
          <p:cNvSpPr txBox="1">
            <a:spLocks noChangeArrowheads="1"/>
          </p:cNvSpPr>
          <p:nvPr/>
        </p:nvSpPr>
        <p:spPr bwMode="auto">
          <a:xfrm>
            <a:off x="5489972" y="3759994"/>
            <a:ext cx="1404938" cy="369332"/>
          </a:xfrm>
          <a:prstGeom prst="rect">
            <a:avLst/>
          </a:prstGeom>
          <a:solidFill>
            <a:srgbClr val="CCFFFF"/>
          </a:solidFill>
          <a:ln w="19050" algn="ctr">
            <a:solidFill>
              <a:srgbClr val="0000FF"/>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900">
                <a:latin typeface="Times New Roman" panose="02020603050405020304" pitchFamily="18" charset="0"/>
              </a:rPr>
              <a:t>Assumption: single domain and single task</a:t>
            </a:r>
          </a:p>
        </p:txBody>
      </p:sp>
      <p:sp>
        <p:nvSpPr>
          <p:cNvPr id="65572" name="Oval 36"/>
          <p:cNvSpPr>
            <a:spLocks noChangeArrowheads="1"/>
          </p:cNvSpPr>
          <p:nvPr/>
        </p:nvSpPr>
        <p:spPr bwMode="auto">
          <a:xfrm>
            <a:off x="447956" y="433661"/>
            <a:ext cx="2106216" cy="756047"/>
          </a:xfrm>
          <a:prstGeom prst="ellipse">
            <a:avLst/>
          </a:prstGeom>
          <a:noFill/>
          <a:ln w="25400" cap="rnd" algn="ctr">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200" b="1" dirty="0">
                <a:solidFill>
                  <a:srgbClr val="FF3300"/>
                </a:solidFill>
                <a:effectLst>
                  <a:outerShdw blurRad="38100" dist="38100" dir="2700000" algn="tl">
                    <a:srgbClr val="C0C0C0"/>
                  </a:outerShdw>
                </a:effectLst>
                <a:latin typeface="Lucida Console" panose="020B0609040504020204" pitchFamily="49" charset="0"/>
              </a:rPr>
              <a:t>An overview of </a:t>
            </a:r>
          </a:p>
          <a:p>
            <a:r>
              <a:rPr lang="en-US" altLang="zh-CN" sz="1200" b="1" dirty="0">
                <a:solidFill>
                  <a:srgbClr val="FF3300"/>
                </a:solidFill>
                <a:effectLst>
                  <a:outerShdw blurRad="38100" dist="38100" dir="2700000" algn="tl">
                    <a:srgbClr val="C0C0C0"/>
                  </a:outerShdw>
                </a:effectLst>
                <a:latin typeface="Lucida Console" panose="020B0609040504020204" pitchFamily="49" charset="0"/>
              </a:rPr>
              <a:t>various settings of </a:t>
            </a:r>
          </a:p>
          <a:p>
            <a:r>
              <a:rPr lang="en-US" altLang="zh-CN" sz="1200" b="1" dirty="0">
                <a:solidFill>
                  <a:srgbClr val="FF3300"/>
                </a:solidFill>
                <a:effectLst>
                  <a:outerShdw blurRad="38100" dist="38100" dir="2700000" algn="tl">
                    <a:srgbClr val="C0C0C0"/>
                  </a:outerShdw>
                </a:effectLst>
                <a:latin typeface="Lucida Console" panose="020B0609040504020204" pitchFamily="49" charset="0"/>
              </a:rPr>
              <a:t>transfer learning</a:t>
            </a:r>
          </a:p>
        </p:txBody>
      </p:sp>
      <p:sp>
        <p:nvSpPr>
          <p:cNvPr id="33" name="Rectangle 32"/>
          <p:cNvSpPr/>
          <p:nvPr/>
        </p:nvSpPr>
        <p:spPr>
          <a:xfrm>
            <a:off x="171777" y="4294258"/>
            <a:ext cx="2372265" cy="707886"/>
          </a:xfrm>
          <a:prstGeom prst="rect">
            <a:avLst/>
          </a:prstGeom>
        </p:spPr>
        <p:txBody>
          <a:bodyPr wrap="square">
            <a:spAutoFit/>
          </a:bodyPr>
          <a:lstStyle/>
          <a:p>
            <a:r>
              <a:rPr lang="en-US" altLang="zh-CN" sz="1000" dirty="0"/>
              <a:t>Pan, S. J., &amp; Yang, Q. (2010). A survey on transfer learning. IEEE Transactions on knowledge and data engineering, 22(10), 1345-1359.</a:t>
            </a:r>
          </a:p>
        </p:txBody>
      </p:sp>
    </p:spTree>
    <p:extLst>
      <p:ext uri="{BB962C8B-B14F-4D97-AF65-F5344CB8AC3E}">
        <p14:creationId xmlns:p14="http://schemas.microsoft.com/office/powerpoint/2010/main" val="24633338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542"/>
                                        </p:tgtEl>
                                        <p:attrNameLst>
                                          <p:attrName>style.visibility</p:attrName>
                                        </p:attrNameLst>
                                      </p:cBhvr>
                                      <p:to>
                                        <p:strVal val="visible"/>
                                      </p:to>
                                    </p:set>
                                    <p:anim calcmode="lin" valueType="num">
                                      <p:cBhvr additive="base">
                                        <p:cTn id="7" dur="500" fill="hold"/>
                                        <p:tgtEl>
                                          <p:spTgt spid="65542"/>
                                        </p:tgtEl>
                                        <p:attrNameLst>
                                          <p:attrName>ppt_x</p:attrName>
                                        </p:attrNameLst>
                                      </p:cBhvr>
                                      <p:tavLst>
                                        <p:tav tm="0">
                                          <p:val>
                                            <p:strVal val="0-#ppt_w/2"/>
                                          </p:val>
                                        </p:tav>
                                        <p:tav tm="100000">
                                          <p:val>
                                            <p:strVal val="#ppt_x"/>
                                          </p:val>
                                        </p:tav>
                                      </p:tavLst>
                                    </p:anim>
                                    <p:anim calcmode="lin" valueType="num">
                                      <p:cBhvr additive="base">
                                        <p:cTn id="8" dur="500" fill="hold"/>
                                        <p:tgtEl>
                                          <p:spTgt spid="6554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5553"/>
                                        </p:tgtEl>
                                        <p:attrNameLst>
                                          <p:attrName>style.visibility</p:attrName>
                                        </p:attrNameLst>
                                      </p:cBhvr>
                                      <p:to>
                                        <p:strVal val="visible"/>
                                      </p:to>
                                    </p:set>
                                    <p:anim calcmode="lin" valueType="num">
                                      <p:cBhvr additive="base">
                                        <p:cTn id="13" dur="500" fill="hold"/>
                                        <p:tgtEl>
                                          <p:spTgt spid="65553"/>
                                        </p:tgtEl>
                                        <p:attrNameLst>
                                          <p:attrName>ppt_x</p:attrName>
                                        </p:attrNameLst>
                                      </p:cBhvr>
                                      <p:tavLst>
                                        <p:tav tm="0">
                                          <p:val>
                                            <p:strVal val="0-#ppt_w/2"/>
                                          </p:val>
                                        </p:tav>
                                        <p:tav tm="100000">
                                          <p:val>
                                            <p:strVal val="#ppt_x"/>
                                          </p:val>
                                        </p:tav>
                                      </p:tavLst>
                                    </p:anim>
                                    <p:anim calcmode="lin" valueType="num">
                                      <p:cBhvr additive="base">
                                        <p:cTn id="14" dur="500" fill="hold"/>
                                        <p:tgtEl>
                                          <p:spTgt spid="65553"/>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65547"/>
                                        </p:tgtEl>
                                        <p:attrNameLst>
                                          <p:attrName>style.visibility</p:attrName>
                                        </p:attrNameLst>
                                      </p:cBhvr>
                                      <p:to>
                                        <p:strVal val="visible"/>
                                      </p:to>
                                    </p:set>
                                    <p:anim calcmode="lin" valueType="num">
                                      <p:cBhvr additive="base">
                                        <p:cTn id="17" dur="500" fill="hold"/>
                                        <p:tgtEl>
                                          <p:spTgt spid="65547"/>
                                        </p:tgtEl>
                                        <p:attrNameLst>
                                          <p:attrName>ppt_x</p:attrName>
                                        </p:attrNameLst>
                                      </p:cBhvr>
                                      <p:tavLst>
                                        <p:tav tm="0">
                                          <p:val>
                                            <p:strVal val="0-#ppt_w/2"/>
                                          </p:val>
                                        </p:tav>
                                        <p:tav tm="100000">
                                          <p:val>
                                            <p:strVal val="#ppt_x"/>
                                          </p:val>
                                        </p:tav>
                                      </p:tavLst>
                                    </p:anim>
                                    <p:anim calcmode="lin" valueType="num">
                                      <p:cBhvr additive="base">
                                        <p:cTn id="18" dur="500" fill="hold"/>
                                        <p:tgtEl>
                                          <p:spTgt spid="65547"/>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5546"/>
                                        </p:tgtEl>
                                        <p:attrNameLst>
                                          <p:attrName>style.visibility</p:attrName>
                                        </p:attrNameLst>
                                      </p:cBhvr>
                                      <p:to>
                                        <p:strVal val="visible"/>
                                      </p:to>
                                    </p:set>
                                    <p:anim calcmode="lin" valueType="num">
                                      <p:cBhvr additive="base">
                                        <p:cTn id="21" dur="500" fill="hold"/>
                                        <p:tgtEl>
                                          <p:spTgt spid="65546"/>
                                        </p:tgtEl>
                                        <p:attrNameLst>
                                          <p:attrName>ppt_x</p:attrName>
                                        </p:attrNameLst>
                                      </p:cBhvr>
                                      <p:tavLst>
                                        <p:tav tm="0">
                                          <p:val>
                                            <p:strVal val="0-#ppt_w/2"/>
                                          </p:val>
                                        </p:tav>
                                        <p:tav tm="100000">
                                          <p:val>
                                            <p:strVal val="#ppt_x"/>
                                          </p:val>
                                        </p:tav>
                                      </p:tavLst>
                                    </p:anim>
                                    <p:anim calcmode="lin" valueType="num">
                                      <p:cBhvr additive="base">
                                        <p:cTn id="22" dur="500" fill="hold"/>
                                        <p:tgtEl>
                                          <p:spTgt spid="65546"/>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65557"/>
                                        </p:tgtEl>
                                        <p:attrNameLst>
                                          <p:attrName>style.visibility</p:attrName>
                                        </p:attrNameLst>
                                      </p:cBhvr>
                                      <p:to>
                                        <p:strVal val="visible"/>
                                      </p:to>
                                    </p:set>
                                    <p:anim calcmode="lin" valueType="num">
                                      <p:cBhvr additive="base">
                                        <p:cTn id="27" dur="500" fill="hold"/>
                                        <p:tgtEl>
                                          <p:spTgt spid="65557"/>
                                        </p:tgtEl>
                                        <p:attrNameLst>
                                          <p:attrName>ppt_x</p:attrName>
                                        </p:attrNameLst>
                                      </p:cBhvr>
                                      <p:tavLst>
                                        <p:tav tm="0">
                                          <p:val>
                                            <p:strVal val="#ppt_x"/>
                                          </p:val>
                                        </p:tav>
                                        <p:tav tm="100000">
                                          <p:val>
                                            <p:strVal val="#ppt_x"/>
                                          </p:val>
                                        </p:tav>
                                      </p:tavLst>
                                    </p:anim>
                                    <p:anim calcmode="lin" valueType="num">
                                      <p:cBhvr additive="base">
                                        <p:cTn id="28" dur="500" fill="hold"/>
                                        <p:tgtEl>
                                          <p:spTgt spid="65557"/>
                                        </p:tgtEl>
                                        <p:attrNameLst>
                                          <p:attrName>ppt_y</p:attrName>
                                        </p:attrNameLst>
                                      </p:cBhvr>
                                      <p:tavLst>
                                        <p:tav tm="0">
                                          <p:val>
                                            <p:strVal val="0-#ppt_h/2"/>
                                          </p:val>
                                        </p:tav>
                                        <p:tav tm="100000">
                                          <p:val>
                                            <p:strVal val="#ppt_y"/>
                                          </p:val>
                                        </p:tav>
                                      </p:tavLst>
                                    </p:anim>
                                  </p:childTnLst>
                                </p:cTn>
                              </p:par>
                              <p:par>
                                <p:cTn id="29" presetID="2" presetClass="entr" presetSubtype="1" fill="hold" nodeType="withEffect">
                                  <p:stCondLst>
                                    <p:cond delay="0"/>
                                  </p:stCondLst>
                                  <p:childTnLst>
                                    <p:set>
                                      <p:cBhvr>
                                        <p:cTn id="30" dur="1" fill="hold">
                                          <p:stCondLst>
                                            <p:cond delay="0"/>
                                          </p:stCondLst>
                                        </p:cTn>
                                        <p:tgtEl>
                                          <p:spTgt spid="65556"/>
                                        </p:tgtEl>
                                        <p:attrNameLst>
                                          <p:attrName>style.visibility</p:attrName>
                                        </p:attrNameLst>
                                      </p:cBhvr>
                                      <p:to>
                                        <p:strVal val="visible"/>
                                      </p:to>
                                    </p:set>
                                    <p:anim calcmode="lin" valueType="num">
                                      <p:cBhvr additive="base">
                                        <p:cTn id="31" dur="500" fill="hold"/>
                                        <p:tgtEl>
                                          <p:spTgt spid="65556"/>
                                        </p:tgtEl>
                                        <p:attrNameLst>
                                          <p:attrName>ppt_x</p:attrName>
                                        </p:attrNameLst>
                                      </p:cBhvr>
                                      <p:tavLst>
                                        <p:tav tm="0">
                                          <p:val>
                                            <p:strVal val="#ppt_x"/>
                                          </p:val>
                                        </p:tav>
                                        <p:tav tm="100000">
                                          <p:val>
                                            <p:strVal val="#ppt_x"/>
                                          </p:val>
                                        </p:tav>
                                      </p:tavLst>
                                    </p:anim>
                                    <p:anim calcmode="lin" valueType="num">
                                      <p:cBhvr additive="base">
                                        <p:cTn id="32" dur="500" fill="hold"/>
                                        <p:tgtEl>
                                          <p:spTgt spid="65556"/>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65560"/>
                                        </p:tgtEl>
                                        <p:attrNameLst>
                                          <p:attrName>style.visibility</p:attrName>
                                        </p:attrNameLst>
                                      </p:cBhvr>
                                      <p:to>
                                        <p:strVal val="visible"/>
                                      </p:to>
                                    </p:set>
                                    <p:anim calcmode="lin" valueType="num">
                                      <p:cBhvr additive="base">
                                        <p:cTn id="35" dur="500" fill="hold"/>
                                        <p:tgtEl>
                                          <p:spTgt spid="65560"/>
                                        </p:tgtEl>
                                        <p:attrNameLst>
                                          <p:attrName>ppt_x</p:attrName>
                                        </p:attrNameLst>
                                      </p:cBhvr>
                                      <p:tavLst>
                                        <p:tav tm="0">
                                          <p:val>
                                            <p:strVal val="#ppt_x"/>
                                          </p:val>
                                        </p:tav>
                                        <p:tav tm="100000">
                                          <p:val>
                                            <p:strVal val="#ppt_x"/>
                                          </p:val>
                                        </p:tav>
                                      </p:tavLst>
                                    </p:anim>
                                    <p:anim calcmode="lin" valueType="num">
                                      <p:cBhvr additive="base">
                                        <p:cTn id="36" dur="500" fill="hold"/>
                                        <p:tgtEl>
                                          <p:spTgt spid="65560"/>
                                        </p:tgtEl>
                                        <p:attrNameLst>
                                          <p:attrName>ppt_y</p:attrName>
                                        </p:attrNameLst>
                                      </p:cBhvr>
                                      <p:tavLst>
                                        <p:tav tm="0">
                                          <p:val>
                                            <p:strVal val="0-#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nodeType="clickEffect">
                                  <p:stCondLst>
                                    <p:cond delay="0"/>
                                  </p:stCondLst>
                                  <p:childTnLst>
                                    <p:set>
                                      <p:cBhvr>
                                        <p:cTn id="40" dur="1" fill="hold">
                                          <p:stCondLst>
                                            <p:cond delay="0"/>
                                          </p:stCondLst>
                                        </p:cTn>
                                        <p:tgtEl>
                                          <p:spTgt spid="65562"/>
                                        </p:tgtEl>
                                        <p:attrNameLst>
                                          <p:attrName>style.visibility</p:attrName>
                                        </p:attrNameLst>
                                      </p:cBhvr>
                                      <p:to>
                                        <p:strVal val="visible"/>
                                      </p:to>
                                    </p:set>
                                    <p:anim calcmode="lin" valueType="num">
                                      <p:cBhvr additive="base">
                                        <p:cTn id="41" dur="500" fill="hold"/>
                                        <p:tgtEl>
                                          <p:spTgt spid="65562"/>
                                        </p:tgtEl>
                                        <p:attrNameLst>
                                          <p:attrName>ppt_x</p:attrName>
                                        </p:attrNameLst>
                                      </p:cBhvr>
                                      <p:tavLst>
                                        <p:tav tm="0">
                                          <p:val>
                                            <p:strVal val="1+#ppt_w/2"/>
                                          </p:val>
                                        </p:tav>
                                        <p:tav tm="100000">
                                          <p:val>
                                            <p:strVal val="#ppt_x"/>
                                          </p:val>
                                        </p:tav>
                                      </p:tavLst>
                                    </p:anim>
                                    <p:anim calcmode="lin" valueType="num">
                                      <p:cBhvr additive="base">
                                        <p:cTn id="42" dur="500" fill="hold"/>
                                        <p:tgtEl>
                                          <p:spTgt spid="65562"/>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65563"/>
                                        </p:tgtEl>
                                        <p:attrNameLst>
                                          <p:attrName>style.visibility</p:attrName>
                                        </p:attrNameLst>
                                      </p:cBhvr>
                                      <p:to>
                                        <p:strVal val="visible"/>
                                      </p:to>
                                    </p:set>
                                    <p:anim calcmode="lin" valueType="num">
                                      <p:cBhvr additive="base">
                                        <p:cTn id="45" dur="500" fill="hold"/>
                                        <p:tgtEl>
                                          <p:spTgt spid="65563"/>
                                        </p:tgtEl>
                                        <p:attrNameLst>
                                          <p:attrName>ppt_x</p:attrName>
                                        </p:attrNameLst>
                                      </p:cBhvr>
                                      <p:tavLst>
                                        <p:tav tm="0">
                                          <p:val>
                                            <p:strVal val="1+#ppt_w/2"/>
                                          </p:val>
                                        </p:tav>
                                        <p:tav tm="100000">
                                          <p:val>
                                            <p:strVal val="#ppt_x"/>
                                          </p:val>
                                        </p:tav>
                                      </p:tavLst>
                                    </p:anim>
                                    <p:anim calcmode="lin" valueType="num">
                                      <p:cBhvr additive="base">
                                        <p:cTn id="46" dur="500" fill="hold"/>
                                        <p:tgtEl>
                                          <p:spTgt spid="65563"/>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65550"/>
                                        </p:tgtEl>
                                        <p:attrNameLst>
                                          <p:attrName>style.visibility</p:attrName>
                                        </p:attrNameLst>
                                      </p:cBhvr>
                                      <p:to>
                                        <p:strVal val="visible"/>
                                      </p:to>
                                    </p:set>
                                    <p:anim calcmode="lin" valueType="num">
                                      <p:cBhvr additive="base">
                                        <p:cTn id="49" dur="500" fill="hold"/>
                                        <p:tgtEl>
                                          <p:spTgt spid="65550"/>
                                        </p:tgtEl>
                                        <p:attrNameLst>
                                          <p:attrName>ppt_x</p:attrName>
                                        </p:attrNameLst>
                                      </p:cBhvr>
                                      <p:tavLst>
                                        <p:tav tm="0">
                                          <p:val>
                                            <p:strVal val="1+#ppt_w/2"/>
                                          </p:val>
                                        </p:tav>
                                        <p:tav tm="100000">
                                          <p:val>
                                            <p:strVal val="#ppt_x"/>
                                          </p:val>
                                        </p:tav>
                                      </p:tavLst>
                                    </p:anim>
                                    <p:anim calcmode="lin" valueType="num">
                                      <p:cBhvr additive="base">
                                        <p:cTn id="50" dur="500" fill="hold"/>
                                        <p:tgtEl>
                                          <p:spTgt spid="65550"/>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65559"/>
                                        </p:tgtEl>
                                        <p:attrNameLst>
                                          <p:attrName>style.visibility</p:attrName>
                                        </p:attrNameLst>
                                      </p:cBhvr>
                                      <p:to>
                                        <p:strVal val="visible"/>
                                      </p:to>
                                    </p:set>
                                    <p:anim calcmode="lin" valueType="num">
                                      <p:cBhvr additive="base">
                                        <p:cTn id="55" dur="500" fill="hold"/>
                                        <p:tgtEl>
                                          <p:spTgt spid="65559"/>
                                        </p:tgtEl>
                                        <p:attrNameLst>
                                          <p:attrName>ppt_x</p:attrName>
                                        </p:attrNameLst>
                                      </p:cBhvr>
                                      <p:tavLst>
                                        <p:tav tm="0">
                                          <p:val>
                                            <p:strVal val="1+#ppt_w/2"/>
                                          </p:val>
                                        </p:tav>
                                        <p:tav tm="100000">
                                          <p:val>
                                            <p:strVal val="#ppt_x"/>
                                          </p:val>
                                        </p:tav>
                                      </p:tavLst>
                                    </p:anim>
                                    <p:anim calcmode="lin" valueType="num">
                                      <p:cBhvr additive="base">
                                        <p:cTn id="56" dur="500" fill="hold"/>
                                        <p:tgtEl>
                                          <p:spTgt spid="65559"/>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0"/>
                                  </p:stCondLst>
                                  <p:childTnLst>
                                    <p:set>
                                      <p:cBhvr>
                                        <p:cTn id="58" dur="1" fill="hold">
                                          <p:stCondLst>
                                            <p:cond delay="0"/>
                                          </p:stCondLst>
                                        </p:cTn>
                                        <p:tgtEl>
                                          <p:spTgt spid="65558"/>
                                        </p:tgtEl>
                                        <p:attrNameLst>
                                          <p:attrName>style.visibility</p:attrName>
                                        </p:attrNameLst>
                                      </p:cBhvr>
                                      <p:to>
                                        <p:strVal val="visible"/>
                                      </p:to>
                                    </p:set>
                                    <p:anim calcmode="lin" valueType="num">
                                      <p:cBhvr additive="base">
                                        <p:cTn id="59" dur="500" fill="hold"/>
                                        <p:tgtEl>
                                          <p:spTgt spid="65558"/>
                                        </p:tgtEl>
                                        <p:attrNameLst>
                                          <p:attrName>ppt_x</p:attrName>
                                        </p:attrNameLst>
                                      </p:cBhvr>
                                      <p:tavLst>
                                        <p:tav tm="0">
                                          <p:val>
                                            <p:strVal val="1+#ppt_w/2"/>
                                          </p:val>
                                        </p:tav>
                                        <p:tav tm="100000">
                                          <p:val>
                                            <p:strVal val="#ppt_x"/>
                                          </p:val>
                                        </p:tav>
                                      </p:tavLst>
                                    </p:anim>
                                    <p:anim calcmode="lin" valueType="num">
                                      <p:cBhvr additive="base">
                                        <p:cTn id="60" dur="500" fill="hold"/>
                                        <p:tgtEl>
                                          <p:spTgt spid="65558"/>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65561"/>
                                        </p:tgtEl>
                                        <p:attrNameLst>
                                          <p:attrName>style.visibility</p:attrName>
                                        </p:attrNameLst>
                                      </p:cBhvr>
                                      <p:to>
                                        <p:strVal val="visible"/>
                                      </p:to>
                                    </p:set>
                                    <p:anim calcmode="lin" valueType="num">
                                      <p:cBhvr additive="base">
                                        <p:cTn id="63" dur="500" fill="hold"/>
                                        <p:tgtEl>
                                          <p:spTgt spid="65561"/>
                                        </p:tgtEl>
                                        <p:attrNameLst>
                                          <p:attrName>ppt_x</p:attrName>
                                        </p:attrNameLst>
                                      </p:cBhvr>
                                      <p:tavLst>
                                        <p:tav tm="0">
                                          <p:val>
                                            <p:strVal val="1+#ppt_w/2"/>
                                          </p:val>
                                        </p:tav>
                                        <p:tav tm="100000">
                                          <p:val>
                                            <p:strVal val="#ppt_x"/>
                                          </p:val>
                                        </p:tav>
                                      </p:tavLst>
                                    </p:anim>
                                    <p:anim calcmode="lin" valueType="num">
                                      <p:cBhvr additive="base">
                                        <p:cTn id="64" dur="500" fill="hold"/>
                                        <p:tgtEl>
                                          <p:spTgt spid="65561"/>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65565"/>
                                        </p:tgtEl>
                                        <p:attrNameLst>
                                          <p:attrName>style.visibility</p:attrName>
                                        </p:attrNameLst>
                                      </p:cBhvr>
                                      <p:to>
                                        <p:strVal val="visible"/>
                                      </p:to>
                                    </p:set>
                                    <p:anim calcmode="lin" valueType="num">
                                      <p:cBhvr additive="base">
                                        <p:cTn id="69" dur="500" fill="hold"/>
                                        <p:tgtEl>
                                          <p:spTgt spid="65565"/>
                                        </p:tgtEl>
                                        <p:attrNameLst>
                                          <p:attrName>ppt_x</p:attrName>
                                        </p:attrNameLst>
                                      </p:cBhvr>
                                      <p:tavLst>
                                        <p:tav tm="0">
                                          <p:val>
                                            <p:strVal val="1+#ppt_w/2"/>
                                          </p:val>
                                        </p:tav>
                                        <p:tav tm="100000">
                                          <p:val>
                                            <p:strVal val="#ppt_x"/>
                                          </p:val>
                                        </p:tav>
                                      </p:tavLst>
                                    </p:anim>
                                    <p:anim calcmode="lin" valueType="num">
                                      <p:cBhvr additive="base">
                                        <p:cTn id="70" dur="500" fill="hold"/>
                                        <p:tgtEl>
                                          <p:spTgt spid="65565"/>
                                        </p:tgtEl>
                                        <p:attrNameLst>
                                          <p:attrName>ppt_y</p:attrName>
                                        </p:attrNameLst>
                                      </p:cBhvr>
                                      <p:tavLst>
                                        <p:tav tm="0">
                                          <p:val>
                                            <p:strVal val="#ppt_y"/>
                                          </p:val>
                                        </p:tav>
                                        <p:tav tm="100000">
                                          <p:val>
                                            <p:strVal val="#ppt_y"/>
                                          </p:val>
                                        </p:tav>
                                      </p:tavLst>
                                    </p:anim>
                                  </p:childTnLst>
                                </p:cTn>
                              </p:par>
                              <p:par>
                                <p:cTn id="71" presetID="2" presetClass="entr" presetSubtype="2" fill="hold" nodeType="withEffect">
                                  <p:stCondLst>
                                    <p:cond delay="0"/>
                                  </p:stCondLst>
                                  <p:childTnLst>
                                    <p:set>
                                      <p:cBhvr>
                                        <p:cTn id="72" dur="1" fill="hold">
                                          <p:stCondLst>
                                            <p:cond delay="0"/>
                                          </p:stCondLst>
                                        </p:cTn>
                                        <p:tgtEl>
                                          <p:spTgt spid="65564"/>
                                        </p:tgtEl>
                                        <p:attrNameLst>
                                          <p:attrName>style.visibility</p:attrName>
                                        </p:attrNameLst>
                                      </p:cBhvr>
                                      <p:to>
                                        <p:strVal val="visible"/>
                                      </p:to>
                                    </p:set>
                                    <p:anim calcmode="lin" valueType="num">
                                      <p:cBhvr additive="base">
                                        <p:cTn id="73" dur="500" fill="hold"/>
                                        <p:tgtEl>
                                          <p:spTgt spid="65564"/>
                                        </p:tgtEl>
                                        <p:attrNameLst>
                                          <p:attrName>ppt_x</p:attrName>
                                        </p:attrNameLst>
                                      </p:cBhvr>
                                      <p:tavLst>
                                        <p:tav tm="0">
                                          <p:val>
                                            <p:strVal val="1+#ppt_w/2"/>
                                          </p:val>
                                        </p:tav>
                                        <p:tav tm="100000">
                                          <p:val>
                                            <p:strVal val="#ppt_x"/>
                                          </p:val>
                                        </p:tav>
                                      </p:tavLst>
                                    </p:anim>
                                    <p:anim calcmode="lin" valueType="num">
                                      <p:cBhvr additive="base">
                                        <p:cTn id="74" dur="500" fill="hold"/>
                                        <p:tgtEl>
                                          <p:spTgt spid="65564"/>
                                        </p:tgtEl>
                                        <p:attrNameLst>
                                          <p:attrName>ppt_y</p:attrName>
                                        </p:attrNameLst>
                                      </p:cBhvr>
                                      <p:tavLst>
                                        <p:tav tm="0">
                                          <p:val>
                                            <p:strVal val="#ppt_y"/>
                                          </p:val>
                                        </p:tav>
                                        <p:tav tm="100000">
                                          <p:val>
                                            <p:strVal val="#ppt_y"/>
                                          </p:val>
                                        </p:tav>
                                      </p:tavLst>
                                    </p:anim>
                                  </p:childTnLst>
                                </p:cTn>
                              </p:par>
                              <p:par>
                                <p:cTn id="75" presetID="2" presetClass="entr" presetSubtype="2" fill="hold" grpId="0" nodeType="withEffect">
                                  <p:stCondLst>
                                    <p:cond delay="0"/>
                                  </p:stCondLst>
                                  <p:childTnLst>
                                    <p:set>
                                      <p:cBhvr>
                                        <p:cTn id="76" dur="1" fill="hold">
                                          <p:stCondLst>
                                            <p:cond delay="0"/>
                                          </p:stCondLst>
                                        </p:cTn>
                                        <p:tgtEl>
                                          <p:spTgt spid="65543"/>
                                        </p:tgtEl>
                                        <p:attrNameLst>
                                          <p:attrName>style.visibility</p:attrName>
                                        </p:attrNameLst>
                                      </p:cBhvr>
                                      <p:to>
                                        <p:strVal val="visible"/>
                                      </p:to>
                                    </p:set>
                                    <p:anim calcmode="lin" valueType="num">
                                      <p:cBhvr additive="base">
                                        <p:cTn id="77" dur="500" fill="hold"/>
                                        <p:tgtEl>
                                          <p:spTgt spid="65543"/>
                                        </p:tgtEl>
                                        <p:attrNameLst>
                                          <p:attrName>ppt_x</p:attrName>
                                        </p:attrNameLst>
                                      </p:cBhvr>
                                      <p:tavLst>
                                        <p:tav tm="0">
                                          <p:val>
                                            <p:strVal val="1+#ppt_w/2"/>
                                          </p:val>
                                        </p:tav>
                                        <p:tav tm="100000">
                                          <p:val>
                                            <p:strVal val="#ppt_x"/>
                                          </p:val>
                                        </p:tav>
                                      </p:tavLst>
                                    </p:anim>
                                    <p:anim calcmode="lin" valueType="num">
                                      <p:cBhvr additive="base">
                                        <p:cTn id="78" dur="500" fill="hold"/>
                                        <p:tgtEl>
                                          <p:spTgt spid="65543"/>
                                        </p:tgtEl>
                                        <p:attrNameLst>
                                          <p:attrName>ppt_y</p:attrName>
                                        </p:attrNameLst>
                                      </p:cBhvr>
                                      <p:tavLst>
                                        <p:tav tm="0">
                                          <p:val>
                                            <p:strVal val="#ppt_y"/>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4" fill="hold" nodeType="clickEffect">
                                  <p:stCondLst>
                                    <p:cond delay="0"/>
                                  </p:stCondLst>
                                  <p:childTnLst>
                                    <p:set>
                                      <p:cBhvr>
                                        <p:cTn id="82" dur="1" fill="hold">
                                          <p:stCondLst>
                                            <p:cond delay="0"/>
                                          </p:stCondLst>
                                        </p:cTn>
                                        <p:tgtEl>
                                          <p:spTgt spid="65551"/>
                                        </p:tgtEl>
                                        <p:attrNameLst>
                                          <p:attrName>style.visibility</p:attrName>
                                        </p:attrNameLst>
                                      </p:cBhvr>
                                      <p:to>
                                        <p:strVal val="visible"/>
                                      </p:to>
                                    </p:set>
                                    <p:anim calcmode="lin" valueType="num">
                                      <p:cBhvr additive="base">
                                        <p:cTn id="83" dur="500" fill="hold"/>
                                        <p:tgtEl>
                                          <p:spTgt spid="65551"/>
                                        </p:tgtEl>
                                        <p:attrNameLst>
                                          <p:attrName>ppt_x</p:attrName>
                                        </p:attrNameLst>
                                      </p:cBhvr>
                                      <p:tavLst>
                                        <p:tav tm="0">
                                          <p:val>
                                            <p:strVal val="#ppt_x"/>
                                          </p:val>
                                        </p:tav>
                                        <p:tav tm="100000">
                                          <p:val>
                                            <p:strVal val="#ppt_x"/>
                                          </p:val>
                                        </p:tav>
                                      </p:tavLst>
                                    </p:anim>
                                    <p:anim calcmode="lin" valueType="num">
                                      <p:cBhvr additive="base">
                                        <p:cTn id="84" dur="500" fill="hold"/>
                                        <p:tgtEl>
                                          <p:spTgt spid="65551"/>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65554"/>
                                        </p:tgtEl>
                                        <p:attrNameLst>
                                          <p:attrName>style.visibility</p:attrName>
                                        </p:attrNameLst>
                                      </p:cBhvr>
                                      <p:to>
                                        <p:strVal val="visible"/>
                                      </p:to>
                                    </p:set>
                                    <p:anim calcmode="lin" valueType="num">
                                      <p:cBhvr additive="base">
                                        <p:cTn id="87" dur="500" fill="hold"/>
                                        <p:tgtEl>
                                          <p:spTgt spid="65554"/>
                                        </p:tgtEl>
                                        <p:attrNameLst>
                                          <p:attrName>ppt_x</p:attrName>
                                        </p:attrNameLst>
                                      </p:cBhvr>
                                      <p:tavLst>
                                        <p:tav tm="0">
                                          <p:val>
                                            <p:strVal val="#ppt_x"/>
                                          </p:val>
                                        </p:tav>
                                        <p:tav tm="100000">
                                          <p:val>
                                            <p:strVal val="#ppt_x"/>
                                          </p:val>
                                        </p:tav>
                                      </p:tavLst>
                                    </p:anim>
                                    <p:anim calcmode="lin" valueType="num">
                                      <p:cBhvr additive="base">
                                        <p:cTn id="88" dur="500" fill="hold"/>
                                        <p:tgtEl>
                                          <p:spTgt spid="65554"/>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65544"/>
                                        </p:tgtEl>
                                        <p:attrNameLst>
                                          <p:attrName>style.visibility</p:attrName>
                                        </p:attrNameLst>
                                      </p:cBhvr>
                                      <p:to>
                                        <p:strVal val="visible"/>
                                      </p:to>
                                    </p:set>
                                    <p:anim calcmode="lin" valueType="num">
                                      <p:cBhvr additive="base">
                                        <p:cTn id="91" dur="500" fill="hold"/>
                                        <p:tgtEl>
                                          <p:spTgt spid="65544"/>
                                        </p:tgtEl>
                                        <p:attrNameLst>
                                          <p:attrName>ppt_x</p:attrName>
                                        </p:attrNameLst>
                                      </p:cBhvr>
                                      <p:tavLst>
                                        <p:tav tm="0">
                                          <p:val>
                                            <p:strVal val="#ppt_x"/>
                                          </p:val>
                                        </p:tav>
                                        <p:tav tm="100000">
                                          <p:val>
                                            <p:strVal val="#ppt_x"/>
                                          </p:val>
                                        </p:tav>
                                      </p:tavLst>
                                    </p:anim>
                                    <p:anim calcmode="lin" valueType="num">
                                      <p:cBhvr additive="base">
                                        <p:cTn id="92" dur="500" fill="hold"/>
                                        <p:tgtEl>
                                          <p:spTgt spid="65544"/>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2" fill="hold" nodeType="clickEffect">
                                  <p:stCondLst>
                                    <p:cond delay="0"/>
                                  </p:stCondLst>
                                  <p:childTnLst>
                                    <p:set>
                                      <p:cBhvr>
                                        <p:cTn id="96" dur="1" fill="hold">
                                          <p:stCondLst>
                                            <p:cond delay="0"/>
                                          </p:stCondLst>
                                        </p:cTn>
                                        <p:tgtEl>
                                          <p:spTgt spid="65567"/>
                                        </p:tgtEl>
                                        <p:attrNameLst>
                                          <p:attrName>style.visibility</p:attrName>
                                        </p:attrNameLst>
                                      </p:cBhvr>
                                      <p:to>
                                        <p:strVal val="visible"/>
                                      </p:to>
                                    </p:set>
                                    <p:anim calcmode="lin" valueType="num">
                                      <p:cBhvr additive="base">
                                        <p:cTn id="97" dur="500" fill="hold"/>
                                        <p:tgtEl>
                                          <p:spTgt spid="65567"/>
                                        </p:tgtEl>
                                        <p:attrNameLst>
                                          <p:attrName>ppt_x</p:attrName>
                                        </p:attrNameLst>
                                      </p:cBhvr>
                                      <p:tavLst>
                                        <p:tav tm="0">
                                          <p:val>
                                            <p:strVal val="1+#ppt_w/2"/>
                                          </p:val>
                                        </p:tav>
                                        <p:tav tm="100000">
                                          <p:val>
                                            <p:strVal val="#ppt_x"/>
                                          </p:val>
                                        </p:tav>
                                      </p:tavLst>
                                    </p:anim>
                                    <p:anim calcmode="lin" valueType="num">
                                      <p:cBhvr additive="base">
                                        <p:cTn id="98" dur="500" fill="hold"/>
                                        <p:tgtEl>
                                          <p:spTgt spid="65567"/>
                                        </p:tgtEl>
                                        <p:attrNameLst>
                                          <p:attrName>ppt_y</p:attrName>
                                        </p:attrNameLst>
                                      </p:cBhvr>
                                      <p:tavLst>
                                        <p:tav tm="0">
                                          <p:val>
                                            <p:strVal val="#ppt_y"/>
                                          </p:val>
                                        </p:tav>
                                        <p:tav tm="100000">
                                          <p:val>
                                            <p:strVal val="#ppt_y"/>
                                          </p:val>
                                        </p:tav>
                                      </p:tavLst>
                                    </p:anim>
                                  </p:childTnLst>
                                </p:cTn>
                              </p:par>
                              <p:par>
                                <p:cTn id="99" presetID="2" presetClass="entr" presetSubtype="2" fill="hold" nodeType="withEffect">
                                  <p:stCondLst>
                                    <p:cond delay="0"/>
                                  </p:stCondLst>
                                  <p:childTnLst>
                                    <p:set>
                                      <p:cBhvr>
                                        <p:cTn id="100" dur="1" fill="hold">
                                          <p:stCondLst>
                                            <p:cond delay="0"/>
                                          </p:stCondLst>
                                        </p:cTn>
                                        <p:tgtEl>
                                          <p:spTgt spid="65566"/>
                                        </p:tgtEl>
                                        <p:attrNameLst>
                                          <p:attrName>style.visibility</p:attrName>
                                        </p:attrNameLst>
                                      </p:cBhvr>
                                      <p:to>
                                        <p:strVal val="visible"/>
                                      </p:to>
                                    </p:set>
                                    <p:anim calcmode="lin" valueType="num">
                                      <p:cBhvr additive="base">
                                        <p:cTn id="101" dur="500" fill="hold"/>
                                        <p:tgtEl>
                                          <p:spTgt spid="65566"/>
                                        </p:tgtEl>
                                        <p:attrNameLst>
                                          <p:attrName>ppt_x</p:attrName>
                                        </p:attrNameLst>
                                      </p:cBhvr>
                                      <p:tavLst>
                                        <p:tav tm="0">
                                          <p:val>
                                            <p:strVal val="1+#ppt_w/2"/>
                                          </p:val>
                                        </p:tav>
                                        <p:tav tm="100000">
                                          <p:val>
                                            <p:strVal val="#ppt_x"/>
                                          </p:val>
                                        </p:tav>
                                      </p:tavLst>
                                    </p:anim>
                                    <p:anim calcmode="lin" valueType="num">
                                      <p:cBhvr additive="base">
                                        <p:cTn id="102" dur="500" fill="hold"/>
                                        <p:tgtEl>
                                          <p:spTgt spid="65566"/>
                                        </p:tgtEl>
                                        <p:attrNameLst>
                                          <p:attrName>ppt_y</p:attrName>
                                        </p:attrNameLst>
                                      </p:cBhvr>
                                      <p:tavLst>
                                        <p:tav tm="0">
                                          <p:val>
                                            <p:strVal val="#ppt_y"/>
                                          </p:val>
                                        </p:tav>
                                        <p:tav tm="100000">
                                          <p:val>
                                            <p:strVal val="#ppt_y"/>
                                          </p:val>
                                        </p:tav>
                                      </p:tavLst>
                                    </p:anim>
                                  </p:childTnLst>
                                </p:cTn>
                              </p:par>
                              <p:par>
                                <p:cTn id="103" presetID="2" presetClass="entr" presetSubtype="2" fill="hold" grpId="0" nodeType="withEffect">
                                  <p:stCondLst>
                                    <p:cond delay="0"/>
                                  </p:stCondLst>
                                  <p:childTnLst>
                                    <p:set>
                                      <p:cBhvr>
                                        <p:cTn id="104" dur="1" fill="hold">
                                          <p:stCondLst>
                                            <p:cond delay="0"/>
                                          </p:stCondLst>
                                        </p:cTn>
                                        <p:tgtEl>
                                          <p:spTgt spid="65568"/>
                                        </p:tgtEl>
                                        <p:attrNameLst>
                                          <p:attrName>style.visibility</p:attrName>
                                        </p:attrNameLst>
                                      </p:cBhvr>
                                      <p:to>
                                        <p:strVal val="visible"/>
                                      </p:to>
                                    </p:set>
                                    <p:anim calcmode="lin" valueType="num">
                                      <p:cBhvr additive="base">
                                        <p:cTn id="105" dur="500" fill="hold"/>
                                        <p:tgtEl>
                                          <p:spTgt spid="65568"/>
                                        </p:tgtEl>
                                        <p:attrNameLst>
                                          <p:attrName>ppt_x</p:attrName>
                                        </p:attrNameLst>
                                      </p:cBhvr>
                                      <p:tavLst>
                                        <p:tav tm="0">
                                          <p:val>
                                            <p:strVal val="1+#ppt_w/2"/>
                                          </p:val>
                                        </p:tav>
                                        <p:tav tm="100000">
                                          <p:val>
                                            <p:strVal val="#ppt_x"/>
                                          </p:val>
                                        </p:tav>
                                      </p:tavLst>
                                    </p:anim>
                                    <p:anim calcmode="lin" valueType="num">
                                      <p:cBhvr additive="base">
                                        <p:cTn id="106" dur="500" fill="hold"/>
                                        <p:tgtEl>
                                          <p:spTgt spid="65568"/>
                                        </p:tgtEl>
                                        <p:attrNameLst>
                                          <p:attrName>ppt_y</p:attrName>
                                        </p:attrNameLst>
                                      </p:cBhvr>
                                      <p:tavLst>
                                        <p:tav tm="0">
                                          <p:val>
                                            <p:strVal val="#ppt_y"/>
                                          </p:val>
                                        </p:tav>
                                        <p:tav tm="100000">
                                          <p:val>
                                            <p:strVal val="#ppt_y"/>
                                          </p:val>
                                        </p:tav>
                                      </p:tavLst>
                                    </p:anim>
                                  </p:childTnLst>
                                </p:cTn>
                              </p:par>
                              <p:par>
                                <p:cTn id="107" presetID="2" presetClass="entr" presetSubtype="2" fill="hold" grpId="0" nodeType="withEffect">
                                  <p:stCondLst>
                                    <p:cond delay="0"/>
                                  </p:stCondLst>
                                  <p:childTnLst>
                                    <p:set>
                                      <p:cBhvr>
                                        <p:cTn id="108" dur="1" fill="hold">
                                          <p:stCondLst>
                                            <p:cond delay="0"/>
                                          </p:stCondLst>
                                        </p:cTn>
                                        <p:tgtEl>
                                          <p:spTgt spid="65548"/>
                                        </p:tgtEl>
                                        <p:attrNameLst>
                                          <p:attrName>style.visibility</p:attrName>
                                        </p:attrNameLst>
                                      </p:cBhvr>
                                      <p:to>
                                        <p:strVal val="visible"/>
                                      </p:to>
                                    </p:set>
                                    <p:anim calcmode="lin" valueType="num">
                                      <p:cBhvr additive="base">
                                        <p:cTn id="109" dur="500" fill="hold"/>
                                        <p:tgtEl>
                                          <p:spTgt spid="65548"/>
                                        </p:tgtEl>
                                        <p:attrNameLst>
                                          <p:attrName>ppt_x</p:attrName>
                                        </p:attrNameLst>
                                      </p:cBhvr>
                                      <p:tavLst>
                                        <p:tav tm="0">
                                          <p:val>
                                            <p:strVal val="1+#ppt_w/2"/>
                                          </p:val>
                                        </p:tav>
                                        <p:tav tm="100000">
                                          <p:val>
                                            <p:strVal val="#ppt_x"/>
                                          </p:val>
                                        </p:tav>
                                      </p:tavLst>
                                    </p:anim>
                                    <p:anim calcmode="lin" valueType="num">
                                      <p:cBhvr additive="base">
                                        <p:cTn id="110" dur="500" fill="hold"/>
                                        <p:tgtEl>
                                          <p:spTgt spid="65548"/>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65570"/>
                                        </p:tgtEl>
                                        <p:attrNameLst>
                                          <p:attrName>style.visibility</p:attrName>
                                        </p:attrNameLst>
                                      </p:cBhvr>
                                      <p:to>
                                        <p:strVal val="visible"/>
                                      </p:to>
                                    </p:set>
                                    <p:anim calcmode="lin" valueType="num">
                                      <p:cBhvr additive="base">
                                        <p:cTn id="115" dur="500" fill="hold"/>
                                        <p:tgtEl>
                                          <p:spTgt spid="65570"/>
                                        </p:tgtEl>
                                        <p:attrNameLst>
                                          <p:attrName>ppt_x</p:attrName>
                                        </p:attrNameLst>
                                      </p:cBhvr>
                                      <p:tavLst>
                                        <p:tav tm="0">
                                          <p:val>
                                            <p:strVal val="#ppt_x"/>
                                          </p:val>
                                        </p:tav>
                                        <p:tav tm="100000">
                                          <p:val>
                                            <p:strVal val="#ppt_x"/>
                                          </p:val>
                                        </p:tav>
                                      </p:tavLst>
                                    </p:anim>
                                    <p:anim calcmode="lin" valueType="num">
                                      <p:cBhvr additive="base">
                                        <p:cTn id="116" dur="500" fill="hold"/>
                                        <p:tgtEl>
                                          <p:spTgt spid="65570"/>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65569"/>
                                        </p:tgtEl>
                                        <p:attrNameLst>
                                          <p:attrName>style.visibility</p:attrName>
                                        </p:attrNameLst>
                                      </p:cBhvr>
                                      <p:to>
                                        <p:strVal val="visible"/>
                                      </p:to>
                                    </p:set>
                                    <p:anim calcmode="lin" valueType="num">
                                      <p:cBhvr additive="base">
                                        <p:cTn id="119" dur="500" fill="hold"/>
                                        <p:tgtEl>
                                          <p:spTgt spid="65569"/>
                                        </p:tgtEl>
                                        <p:attrNameLst>
                                          <p:attrName>ppt_x</p:attrName>
                                        </p:attrNameLst>
                                      </p:cBhvr>
                                      <p:tavLst>
                                        <p:tav tm="0">
                                          <p:val>
                                            <p:strVal val="#ppt_x"/>
                                          </p:val>
                                        </p:tav>
                                        <p:tav tm="100000">
                                          <p:val>
                                            <p:strVal val="#ppt_x"/>
                                          </p:val>
                                        </p:tav>
                                      </p:tavLst>
                                    </p:anim>
                                    <p:anim calcmode="lin" valueType="num">
                                      <p:cBhvr additive="base">
                                        <p:cTn id="120" dur="500" fill="hold"/>
                                        <p:tgtEl>
                                          <p:spTgt spid="65569"/>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65549"/>
                                        </p:tgtEl>
                                        <p:attrNameLst>
                                          <p:attrName>style.visibility</p:attrName>
                                        </p:attrNameLst>
                                      </p:cBhvr>
                                      <p:to>
                                        <p:strVal val="visible"/>
                                      </p:to>
                                    </p:set>
                                    <p:anim calcmode="lin" valueType="num">
                                      <p:cBhvr additive="base">
                                        <p:cTn id="123" dur="500" fill="hold"/>
                                        <p:tgtEl>
                                          <p:spTgt spid="65549"/>
                                        </p:tgtEl>
                                        <p:attrNameLst>
                                          <p:attrName>ppt_x</p:attrName>
                                        </p:attrNameLst>
                                      </p:cBhvr>
                                      <p:tavLst>
                                        <p:tav tm="0">
                                          <p:val>
                                            <p:strVal val="#ppt_x"/>
                                          </p:val>
                                        </p:tav>
                                        <p:tav tm="100000">
                                          <p:val>
                                            <p:strVal val="#ppt_x"/>
                                          </p:val>
                                        </p:tav>
                                      </p:tavLst>
                                    </p:anim>
                                    <p:anim calcmode="lin" valueType="num">
                                      <p:cBhvr additive="base">
                                        <p:cTn id="124" dur="500" fill="hold"/>
                                        <p:tgtEl>
                                          <p:spTgt spid="65549"/>
                                        </p:tgtEl>
                                        <p:attrNameLst>
                                          <p:attrName>ppt_y</p:attrName>
                                        </p:attrNameLst>
                                      </p:cBhvr>
                                      <p:tavLst>
                                        <p:tav tm="0">
                                          <p:val>
                                            <p:strVal val="1+#ppt_h/2"/>
                                          </p:val>
                                        </p:tav>
                                        <p:tav tm="100000">
                                          <p:val>
                                            <p:strVal val="#ppt_y"/>
                                          </p:val>
                                        </p:tav>
                                      </p:tavLst>
                                    </p:anim>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 presetClass="entr" presetSubtype="4" fill="hold" grpId="0" nodeType="clickEffect">
                                  <p:stCondLst>
                                    <p:cond delay="0"/>
                                  </p:stCondLst>
                                  <p:childTnLst>
                                    <p:set>
                                      <p:cBhvr>
                                        <p:cTn id="128" dur="1" fill="hold">
                                          <p:stCondLst>
                                            <p:cond delay="0"/>
                                          </p:stCondLst>
                                        </p:cTn>
                                        <p:tgtEl>
                                          <p:spTgt spid="65555"/>
                                        </p:tgtEl>
                                        <p:attrNameLst>
                                          <p:attrName>style.visibility</p:attrName>
                                        </p:attrNameLst>
                                      </p:cBhvr>
                                      <p:to>
                                        <p:strVal val="visible"/>
                                      </p:to>
                                    </p:set>
                                    <p:anim calcmode="lin" valueType="num">
                                      <p:cBhvr additive="base">
                                        <p:cTn id="129" dur="500" fill="hold"/>
                                        <p:tgtEl>
                                          <p:spTgt spid="65555"/>
                                        </p:tgtEl>
                                        <p:attrNameLst>
                                          <p:attrName>ppt_x</p:attrName>
                                        </p:attrNameLst>
                                      </p:cBhvr>
                                      <p:tavLst>
                                        <p:tav tm="0">
                                          <p:val>
                                            <p:strVal val="#ppt_x"/>
                                          </p:val>
                                        </p:tav>
                                        <p:tav tm="100000">
                                          <p:val>
                                            <p:strVal val="#ppt_x"/>
                                          </p:val>
                                        </p:tav>
                                      </p:tavLst>
                                    </p:anim>
                                    <p:anim calcmode="lin" valueType="num">
                                      <p:cBhvr additive="base">
                                        <p:cTn id="130" dur="500" fill="hold"/>
                                        <p:tgtEl>
                                          <p:spTgt spid="65555"/>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65552"/>
                                        </p:tgtEl>
                                        <p:attrNameLst>
                                          <p:attrName>style.visibility</p:attrName>
                                        </p:attrNameLst>
                                      </p:cBhvr>
                                      <p:to>
                                        <p:strVal val="visible"/>
                                      </p:to>
                                    </p:set>
                                    <p:anim calcmode="lin" valueType="num">
                                      <p:cBhvr additive="base">
                                        <p:cTn id="133" dur="500" fill="hold"/>
                                        <p:tgtEl>
                                          <p:spTgt spid="65552"/>
                                        </p:tgtEl>
                                        <p:attrNameLst>
                                          <p:attrName>ppt_x</p:attrName>
                                        </p:attrNameLst>
                                      </p:cBhvr>
                                      <p:tavLst>
                                        <p:tav tm="0">
                                          <p:val>
                                            <p:strVal val="#ppt_x"/>
                                          </p:val>
                                        </p:tav>
                                        <p:tav tm="100000">
                                          <p:val>
                                            <p:strVal val="#ppt_x"/>
                                          </p:val>
                                        </p:tav>
                                      </p:tavLst>
                                    </p:anim>
                                    <p:anim calcmode="lin" valueType="num">
                                      <p:cBhvr additive="base">
                                        <p:cTn id="134" dur="500" fill="hold"/>
                                        <p:tgtEl>
                                          <p:spTgt spid="65552"/>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65545"/>
                                        </p:tgtEl>
                                        <p:attrNameLst>
                                          <p:attrName>style.visibility</p:attrName>
                                        </p:attrNameLst>
                                      </p:cBhvr>
                                      <p:to>
                                        <p:strVal val="visible"/>
                                      </p:to>
                                    </p:set>
                                    <p:anim calcmode="lin" valueType="num">
                                      <p:cBhvr additive="base">
                                        <p:cTn id="137" dur="500" fill="hold"/>
                                        <p:tgtEl>
                                          <p:spTgt spid="65545"/>
                                        </p:tgtEl>
                                        <p:attrNameLst>
                                          <p:attrName>ppt_x</p:attrName>
                                        </p:attrNameLst>
                                      </p:cBhvr>
                                      <p:tavLst>
                                        <p:tav tm="0">
                                          <p:val>
                                            <p:strVal val="#ppt_x"/>
                                          </p:val>
                                        </p:tav>
                                        <p:tav tm="100000">
                                          <p:val>
                                            <p:strVal val="#ppt_x"/>
                                          </p:val>
                                        </p:tav>
                                      </p:tavLst>
                                    </p:anim>
                                    <p:anim calcmode="lin" valueType="num">
                                      <p:cBhvr additive="base">
                                        <p:cTn id="138" dur="500" fill="hold"/>
                                        <p:tgtEl>
                                          <p:spTgt spid="655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2" grpId="0" animBg="1"/>
      <p:bldP spid="65543" grpId="0" animBg="1"/>
      <p:bldP spid="65544" grpId="0" animBg="1"/>
      <p:bldP spid="65545" grpId="0" animBg="1"/>
      <p:bldP spid="65546" grpId="0" animBg="1"/>
      <p:bldP spid="65548" grpId="0" animBg="1"/>
      <p:bldP spid="65549" grpId="0" animBg="1"/>
      <p:bldP spid="65550" grpId="0" animBg="1"/>
      <p:bldP spid="65553" grpId="0" animBg="1"/>
      <p:bldP spid="65554" grpId="0" animBg="1"/>
      <p:bldP spid="65555" grpId="0" animBg="1"/>
      <p:bldP spid="65557" grpId="0" animBg="1"/>
      <p:bldP spid="65559" grpId="0" animBg="1"/>
      <p:bldP spid="65560" grpId="0" animBg="1"/>
      <p:bldP spid="65561" grpId="0" animBg="1"/>
      <p:bldP spid="65565" grpId="0" animBg="1"/>
      <p:bldP spid="65568" grpId="0" animBg="1"/>
      <p:bldP spid="6557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a:lnSpc>
                <a:spcPct val="100000"/>
              </a:lnSpc>
              <a:buClr>
                <a:srgbClr val="B7B7B7"/>
              </a:buClr>
            </a:pPr>
            <a:r>
              <a:rPr lang="en-US" sz="3200">
                <a:solidFill>
                  <a:srgbClr val="B7B7B7"/>
                </a:solidFill>
              </a:rPr>
              <a:t>Settings of Transfer Learning</a:t>
            </a:r>
            <a:endParaRPr lang="en-US" sz="3200" dirty="0">
              <a:solidFill>
                <a:srgbClr val="B7B7B7"/>
              </a:solidFill>
            </a:endParaRPr>
          </a:p>
        </p:txBody>
      </p:sp>
      <p:graphicFrame>
        <p:nvGraphicFramePr>
          <p:cNvPr id="44169" name="Group 137"/>
          <p:cNvGraphicFramePr>
            <a:graphicFrameLocks noGrp="1"/>
          </p:cNvGraphicFramePr>
          <p:nvPr>
            <p:ph idx="1"/>
            <p:extLst>
              <p:ext uri="{D42A27DB-BD31-4B8C-83A1-F6EECF244321}">
                <p14:modId xmlns:p14="http://schemas.microsoft.com/office/powerpoint/2010/main" val="3473275872"/>
              </p:ext>
            </p:extLst>
          </p:nvPr>
        </p:nvGraphicFramePr>
        <p:xfrm>
          <a:off x="608162" y="1063229"/>
          <a:ext cx="7927675" cy="3618314"/>
        </p:xfrm>
        <a:graphic>
          <a:graphicData uri="http://schemas.openxmlformats.org/drawingml/2006/table">
            <a:tbl>
              <a:tblPr/>
              <a:tblGrid>
                <a:gridCol w="2148863">
                  <a:extLst>
                    <a:ext uri="{9D8B030D-6E8A-4147-A177-3AD203B41FA5}">
                      <a16:colId xmlns:a16="http://schemas.microsoft.com/office/drawing/2014/main" val="824022642"/>
                    </a:ext>
                  </a:extLst>
                </a:gridCol>
                <a:gridCol w="5778812">
                  <a:extLst>
                    <a:ext uri="{9D8B030D-6E8A-4147-A177-3AD203B41FA5}">
                      <a16:colId xmlns:a16="http://schemas.microsoft.com/office/drawing/2014/main" val="1240081883"/>
                    </a:ext>
                  </a:extLst>
                </a:gridCol>
              </a:tblGrid>
              <a:tr h="535999">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mn-lt"/>
                          <a:ea typeface="宋体" panose="02010600030101010101" pitchFamily="2" charset="-122"/>
                        </a:rPr>
                        <a:t>Transfer learning approaches</a:t>
                      </a:r>
                      <a:endParaRPr kumimoji="0" lang="en-US" altLang="zh-CN" sz="1600" b="0" i="0" u="none" strike="noStrike" cap="none" normalizeH="0" baseline="0" smtClean="0">
                        <a:ln>
                          <a:noFill/>
                        </a:ln>
                        <a:solidFill>
                          <a:schemeClr val="tx1"/>
                        </a:solidFill>
                        <a:effectLst/>
                        <a:latin typeface="+mn-lt"/>
                        <a:ea typeface="宋体" panose="02010600030101010101" pitchFamily="2" charset="-122"/>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mn-lt"/>
                          <a:ea typeface="宋体" panose="02010600030101010101" pitchFamily="2" charset="-122"/>
                        </a:rPr>
                        <a:t>Description</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69649089"/>
                  </a:ext>
                </a:extLst>
              </a:tr>
              <a:tr h="711318">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smtClean="0">
                          <a:ln>
                            <a:noFill/>
                          </a:ln>
                          <a:solidFill>
                            <a:srgbClr val="FF0000"/>
                          </a:solidFill>
                          <a:effectLst/>
                          <a:latin typeface="+mn-lt"/>
                          <a:ea typeface="宋体" panose="02010600030101010101" pitchFamily="2" charset="-122"/>
                        </a:rPr>
                        <a:t>Instance-transfer</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lt"/>
                          <a:ea typeface="宋体" panose="02010600030101010101" pitchFamily="2" charset="-122"/>
                        </a:rPr>
                        <a:t>To re-weight some labeled data in a source domain for use in the target domain</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035208"/>
                  </a:ext>
                </a:extLst>
              </a:tr>
              <a:tr h="928100">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lt"/>
                          <a:ea typeface="宋体" panose="02010600030101010101" pitchFamily="2" charset="-122"/>
                        </a:rPr>
                        <a:t>Feature-representation-transfer </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lt"/>
                          <a:ea typeface="宋体" panose="02010600030101010101" pitchFamily="2" charset="-122"/>
                        </a:rPr>
                        <a:t>Find a “good” feature representation that reduces difference between a source and a target domain or minimizes error of models </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92805728"/>
                  </a:ext>
                </a:extLst>
              </a:tr>
              <a:tr h="711318">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smtClean="0">
                          <a:ln>
                            <a:noFill/>
                          </a:ln>
                          <a:solidFill>
                            <a:srgbClr val="FF0000"/>
                          </a:solidFill>
                          <a:effectLst/>
                          <a:latin typeface="+mn-lt"/>
                          <a:ea typeface="宋体" panose="02010600030101010101" pitchFamily="2" charset="-122"/>
                        </a:rPr>
                        <a:t>Model-transfer</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lt"/>
                          <a:ea typeface="宋体" panose="02010600030101010101" pitchFamily="2" charset="-122"/>
                        </a:rPr>
                        <a:t>Discover shared parameters or priors of models between a source domain and a target domain </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20653961"/>
                  </a:ext>
                </a:extLst>
              </a:tr>
              <a:tr h="711318">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lt"/>
                          <a:ea typeface="宋体" panose="02010600030101010101" pitchFamily="2" charset="-122"/>
                        </a:rPr>
                        <a:t>Relational-knowledge-transfer</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lt"/>
                          <a:ea typeface="宋体" panose="02010600030101010101" pitchFamily="2" charset="-122"/>
                        </a:rPr>
                        <a:t>Build mapping of relational knowledge between a source domain and a target domain.</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1713918"/>
                  </a:ext>
                </a:extLst>
              </a:tr>
            </a:tbl>
          </a:graphicData>
        </a:graphic>
      </p:graphicFrame>
    </p:spTree>
    <p:extLst>
      <p:ext uri="{BB962C8B-B14F-4D97-AF65-F5344CB8AC3E}">
        <p14:creationId xmlns:p14="http://schemas.microsoft.com/office/powerpoint/2010/main" val="15869380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323740"/>
            <a:ext cx="8597408" cy="572700"/>
          </a:xfrm>
          <a:prstGeom prst="rect">
            <a:avLst/>
          </a:prstGeom>
        </p:spPr>
        <p:txBody>
          <a:bodyPr spcFirstLastPara="1" wrap="square" lIns="68575" tIns="68575" rIns="68575" bIns="68575" anchor="ctr" anchorCtr="0">
            <a:noAutofit/>
          </a:bodyPr>
          <a:lstStyle/>
          <a:p>
            <a:pPr lvl="0">
              <a:lnSpc>
                <a:spcPct val="100000"/>
              </a:lnSpc>
              <a:buClr>
                <a:srgbClr val="B7B7B7"/>
              </a:buClr>
            </a:pPr>
            <a:r>
              <a:rPr lang="en-US" sz="2500" dirty="0">
                <a:solidFill>
                  <a:srgbClr val="B7B7B7"/>
                </a:solidFill>
              </a:rPr>
              <a:t>Introduction</a:t>
            </a:r>
          </a:p>
        </p:txBody>
      </p:sp>
      <p:sp>
        <p:nvSpPr>
          <p:cNvPr id="8" name="Rectangle 7"/>
          <p:cNvSpPr/>
          <p:nvPr/>
        </p:nvSpPr>
        <p:spPr>
          <a:xfrm>
            <a:off x="486555" y="1067461"/>
            <a:ext cx="8181364" cy="1323439"/>
          </a:xfrm>
          <a:prstGeom prst="rect">
            <a:avLst/>
          </a:prstGeom>
        </p:spPr>
        <p:txBody>
          <a:bodyPr wrap="square">
            <a:spAutoFit/>
          </a:bodyPr>
          <a:lstStyle/>
          <a:p>
            <a:r>
              <a:rPr lang="en-US" sz="1600" dirty="0" smtClean="0"/>
              <a:t>One </a:t>
            </a:r>
            <a:r>
              <a:rPr lang="en-US" sz="1600" dirty="0"/>
              <a:t>would save time if he/she </a:t>
            </a:r>
            <a:r>
              <a:rPr lang="en-US" sz="1600" dirty="0" smtClean="0"/>
              <a:t>could leverage </a:t>
            </a:r>
            <a:r>
              <a:rPr lang="en-US" sz="1600" dirty="0"/>
              <a:t>useful information from existing annotated </a:t>
            </a:r>
            <a:r>
              <a:rPr lang="en-US" sz="1600" dirty="0" smtClean="0"/>
              <a:t>data and/or </a:t>
            </a:r>
            <a:r>
              <a:rPr lang="en-US" sz="1600" dirty="0"/>
              <a:t>classifiers of old object </a:t>
            </a:r>
            <a:r>
              <a:rPr lang="en-US" sz="1600" dirty="0" smtClean="0"/>
              <a:t>categories.</a:t>
            </a:r>
          </a:p>
          <a:p>
            <a:endParaRPr lang="en-US" sz="1600" dirty="0" smtClean="0"/>
          </a:p>
          <a:p>
            <a:r>
              <a:rPr lang="en-US" sz="1600" dirty="0" smtClean="0"/>
              <a:t>However, </a:t>
            </a:r>
            <a:r>
              <a:rPr lang="en-US" sz="1600" dirty="0"/>
              <a:t>brute force </a:t>
            </a:r>
            <a:r>
              <a:rPr lang="en-US" sz="1600" dirty="0" smtClean="0"/>
              <a:t>transferring in </a:t>
            </a:r>
            <a:r>
              <a:rPr lang="en-US" sz="1600" dirty="0"/>
              <a:t>case of weak relationships may lead to performance </a:t>
            </a:r>
            <a:r>
              <a:rPr lang="en-US" sz="1600" dirty="0" smtClean="0"/>
              <a:t>deterioration of </a:t>
            </a:r>
            <a:r>
              <a:rPr lang="en-US" sz="1600" dirty="0"/>
              <a:t>the resulting classifier. This is known as </a:t>
            </a:r>
            <a:r>
              <a:rPr lang="en-US" sz="1600" dirty="0" smtClean="0"/>
              <a:t>negative transfer</a:t>
            </a:r>
            <a:r>
              <a:rPr lang="en-US" sz="1600" dirty="0"/>
              <a:t>.</a:t>
            </a:r>
          </a:p>
        </p:txBody>
      </p:sp>
      <p:sp>
        <p:nvSpPr>
          <p:cNvPr id="2" name="Rectangle 1"/>
          <p:cNvSpPr/>
          <p:nvPr/>
        </p:nvSpPr>
        <p:spPr>
          <a:xfrm>
            <a:off x="486556" y="4444569"/>
            <a:ext cx="8422551" cy="400110"/>
          </a:xfrm>
          <a:prstGeom prst="rect">
            <a:avLst/>
          </a:prstGeom>
        </p:spPr>
        <p:txBody>
          <a:bodyPr wrap="square">
            <a:spAutoFit/>
          </a:bodyPr>
          <a:lstStyle/>
          <a:p>
            <a:r>
              <a:rPr lang="en-US" altLang="zh-CN" sz="1000" dirty="0"/>
              <a:t>Yao, Y., &amp; </a:t>
            </a:r>
            <a:r>
              <a:rPr lang="en-US" altLang="zh-CN" sz="1000" dirty="0" err="1"/>
              <a:t>Doretto</a:t>
            </a:r>
            <a:r>
              <a:rPr lang="en-US" altLang="zh-CN" sz="1000" dirty="0"/>
              <a:t>, G. (2010, June). Boosting for transfer learning with multiple sources. In 2010 IEEE Computer Society Conference </a:t>
            </a:r>
            <a:r>
              <a:rPr lang="en-US" altLang="zh-CN" sz="1000" dirty="0" smtClean="0"/>
              <a:t>on Computer </a:t>
            </a:r>
            <a:r>
              <a:rPr lang="en-US" altLang="zh-CN" sz="1000" dirty="0"/>
              <a:t>Vision and Pattern Recognition (pp. 1855-1862). IEEE</a:t>
            </a:r>
            <a:endParaRPr lang="en-US" sz="1000" dirty="0"/>
          </a:p>
        </p:txBody>
      </p:sp>
      <p:sp>
        <p:nvSpPr>
          <p:cNvPr id="4" name="Rectangle 3"/>
          <p:cNvSpPr/>
          <p:nvPr/>
        </p:nvSpPr>
        <p:spPr>
          <a:xfrm>
            <a:off x="486552" y="2561921"/>
            <a:ext cx="8181367" cy="1323439"/>
          </a:xfrm>
          <a:prstGeom prst="rect">
            <a:avLst/>
          </a:prstGeom>
        </p:spPr>
        <p:txBody>
          <a:bodyPr wrap="square">
            <a:spAutoFit/>
          </a:bodyPr>
          <a:lstStyle/>
          <a:p>
            <a:r>
              <a:rPr lang="en-US" sz="1600" dirty="0" err="1"/>
              <a:t>TrAdaBoost</a:t>
            </a:r>
            <a:r>
              <a:rPr lang="en-US" sz="1600" dirty="0"/>
              <a:t> relies only on one source, and therefore </a:t>
            </a:r>
            <a:r>
              <a:rPr lang="en-US" sz="1600" dirty="0" smtClean="0"/>
              <a:t>is intrinsically </a:t>
            </a:r>
            <a:r>
              <a:rPr lang="en-US" sz="1600" dirty="0"/>
              <a:t>vulnerable to negative transfer. This work </a:t>
            </a:r>
            <a:r>
              <a:rPr lang="en-US" sz="1600" dirty="0" smtClean="0"/>
              <a:t>formally states </a:t>
            </a:r>
            <a:r>
              <a:rPr lang="en-US" sz="1600" dirty="0"/>
              <a:t>the problem of transfer learning from </a:t>
            </a:r>
            <a:r>
              <a:rPr lang="en-US" sz="1600" dirty="0" smtClean="0"/>
              <a:t>multiple sources </a:t>
            </a:r>
            <a:r>
              <a:rPr lang="en-US" sz="1600" dirty="0"/>
              <a:t>to improve the training of a target </a:t>
            </a:r>
            <a:r>
              <a:rPr lang="en-US" sz="1600" dirty="0" smtClean="0"/>
              <a:t>classifier</a:t>
            </a:r>
          </a:p>
          <a:p>
            <a:endParaRPr lang="en-US" sz="1600" dirty="0"/>
          </a:p>
          <a:p>
            <a:r>
              <a:rPr lang="en-US" sz="1600" dirty="0" smtClean="0"/>
              <a:t>This paper </a:t>
            </a:r>
            <a:r>
              <a:rPr lang="en-US" sz="1600" dirty="0"/>
              <a:t>proposed </a:t>
            </a:r>
            <a:r>
              <a:rPr lang="en-US" sz="1600" dirty="0" smtClean="0"/>
              <a:t>a boosting method </a:t>
            </a:r>
            <a:r>
              <a:rPr lang="en-US" sz="1600" dirty="0"/>
              <a:t>for transfer learning with multiple sources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323740"/>
            <a:ext cx="8520600" cy="572700"/>
          </a:xfrm>
          <a:prstGeom prst="rect">
            <a:avLst/>
          </a:prstGeom>
        </p:spPr>
        <p:txBody>
          <a:bodyPr spcFirstLastPara="1" wrap="square" lIns="68575" tIns="68575" rIns="68575" bIns="68575" anchor="ctr" anchorCtr="0">
            <a:noAutofit/>
          </a:bodyPr>
          <a:lstStyle/>
          <a:p>
            <a:pPr lvl="0">
              <a:lnSpc>
                <a:spcPct val="100000"/>
              </a:lnSpc>
              <a:buClr>
                <a:srgbClr val="B7B7B7"/>
              </a:buClr>
            </a:pPr>
            <a:r>
              <a:rPr lang="en-US" sz="2500" dirty="0">
                <a:solidFill>
                  <a:srgbClr val="B7B7B7"/>
                </a:solidFill>
              </a:rPr>
              <a:t>Related Work</a:t>
            </a:r>
            <a:endParaRPr lang="en-GB" sz="2500" dirty="0">
              <a:solidFill>
                <a:srgbClr val="B7B7B7"/>
              </a:solidFill>
            </a:endParaRPr>
          </a:p>
        </p:txBody>
      </p:sp>
      <p:sp>
        <p:nvSpPr>
          <p:cNvPr id="7" name="Rectangle 6"/>
          <p:cNvSpPr/>
          <p:nvPr/>
        </p:nvSpPr>
        <p:spPr>
          <a:xfrm>
            <a:off x="513171" y="871788"/>
            <a:ext cx="8221211" cy="584775"/>
          </a:xfrm>
          <a:prstGeom prst="rect">
            <a:avLst/>
          </a:prstGeom>
        </p:spPr>
        <p:txBody>
          <a:bodyPr wrap="square">
            <a:spAutoFit/>
          </a:bodyPr>
          <a:lstStyle/>
          <a:p>
            <a:r>
              <a:rPr lang="en-US" sz="1600" dirty="0" smtClean="0"/>
              <a:t>Instance-transfer, feature-representation-transfer, </a:t>
            </a:r>
            <a:r>
              <a:rPr lang="en-US" sz="1600" dirty="0"/>
              <a:t>parameter-transfer </a:t>
            </a:r>
            <a:r>
              <a:rPr lang="en-US" sz="1600" dirty="0" smtClean="0"/>
              <a:t>, </a:t>
            </a:r>
            <a:r>
              <a:rPr lang="en-US" sz="1600" dirty="0"/>
              <a:t>and </a:t>
            </a:r>
            <a:r>
              <a:rPr lang="en-US" sz="1600" dirty="0" smtClean="0"/>
              <a:t>relational knowledge-transfer are proposed [1].</a:t>
            </a:r>
            <a:endParaRPr lang="en-US" sz="1600" b="1" i="1" dirty="0"/>
          </a:p>
        </p:txBody>
      </p:sp>
      <p:sp>
        <p:nvSpPr>
          <p:cNvPr id="8" name="Rectangle 7"/>
          <p:cNvSpPr/>
          <p:nvPr/>
        </p:nvSpPr>
        <p:spPr>
          <a:xfrm>
            <a:off x="513171" y="1538595"/>
            <a:ext cx="8417046" cy="584775"/>
          </a:xfrm>
          <a:prstGeom prst="rect">
            <a:avLst/>
          </a:prstGeom>
        </p:spPr>
        <p:txBody>
          <a:bodyPr wrap="square">
            <a:spAutoFit/>
          </a:bodyPr>
          <a:lstStyle/>
          <a:p>
            <a:r>
              <a:rPr lang="en-US" sz="1600" dirty="0"/>
              <a:t>Support vector machines (SVM) have been modified </a:t>
            </a:r>
            <a:r>
              <a:rPr lang="en-US" sz="1600" dirty="0" smtClean="0"/>
              <a:t>for transfer </a:t>
            </a:r>
            <a:r>
              <a:rPr lang="en-US" sz="1600" dirty="0"/>
              <a:t>learning. In </a:t>
            </a:r>
            <a:r>
              <a:rPr lang="en-US" sz="1600" dirty="0" smtClean="0"/>
              <a:t>[2] </a:t>
            </a:r>
            <a:r>
              <a:rPr lang="en-US" sz="1600" dirty="0"/>
              <a:t>an SVM is derived by </a:t>
            </a:r>
            <a:r>
              <a:rPr lang="en-US" sz="1600" dirty="0" smtClean="0"/>
              <a:t>adjusting existing </a:t>
            </a:r>
            <a:r>
              <a:rPr lang="en-US" sz="1600" dirty="0"/>
              <a:t>classifiers according to the target data.</a:t>
            </a:r>
            <a:endParaRPr lang="en-US" sz="1600" b="1" i="1" dirty="0"/>
          </a:p>
        </p:txBody>
      </p:sp>
      <p:sp>
        <p:nvSpPr>
          <p:cNvPr id="2" name="Rectangle 1"/>
          <p:cNvSpPr/>
          <p:nvPr/>
        </p:nvSpPr>
        <p:spPr>
          <a:xfrm>
            <a:off x="513170" y="2383916"/>
            <a:ext cx="8501433" cy="1569660"/>
          </a:xfrm>
          <a:prstGeom prst="rect">
            <a:avLst/>
          </a:prstGeom>
        </p:spPr>
        <p:txBody>
          <a:bodyPr wrap="square">
            <a:spAutoFit/>
          </a:bodyPr>
          <a:lstStyle/>
          <a:p>
            <a:r>
              <a:rPr lang="en-US" sz="1600" dirty="0"/>
              <a:t>Some related work has extended </a:t>
            </a:r>
            <a:r>
              <a:rPr lang="en-US" sz="1600" dirty="0" smtClean="0"/>
              <a:t>boosting for </a:t>
            </a:r>
            <a:r>
              <a:rPr lang="en-US" sz="1600" dirty="0"/>
              <a:t>multi-task learning </a:t>
            </a:r>
            <a:r>
              <a:rPr lang="en-US" sz="1600" dirty="0" smtClean="0"/>
              <a:t>[</a:t>
            </a:r>
            <a:r>
              <a:rPr lang="en-US" sz="1600" dirty="0"/>
              <a:t>3</a:t>
            </a:r>
            <a:r>
              <a:rPr lang="en-US" sz="1600" dirty="0" smtClean="0"/>
              <a:t>] </a:t>
            </a:r>
            <a:r>
              <a:rPr lang="en-US" sz="1600" dirty="0"/>
              <a:t>and </a:t>
            </a:r>
            <a:r>
              <a:rPr lang="en-US" sz="1600" dirty="0" smtClean="0"/>
              <a:t>on-line incremental learning [</a:t>
            </a:r>
            <a:r>
              <a:rPr lang="en-US" sz="1600" dirty="0"/>
              <a:t>4</a:t>
            </a:r>
            <a:r>
              <a:rPr lang="en-US" sz="1600" dirty="0" smtClean="0"/>
              <a:t>].</a:t>
            </a:r>
          </a:p>
          <a:p>
            <a:endParaRPr lang="en-US" sz="1600" dirty="0" smtClean="0"/>
          </a:p>
          <a:p>
            <a:r>
              <a:rPr lang="en-US" sz="1600" dirty="0"/>
              <a:t>Although SVM-based transfer learning has been extended to leverage knowledge from more than one source, to the best of the knowledge of the authors, this is the first work that extends boosting-based transfer learning to multiple sources</a:t>
            </a:r>
            <a:r>
              <a:rPr lang="en-US" sz="1600" dirty="0" smtClean="0"/>
              <a:t>.</a:t>
            </a:r>
            <a:endParaRPr lang="en-US" sz="1600" dirty="0"/>
          </a:p>
        </p:txBody>
      </p:sp>
      <p:sp>
        <p:nvSpPr>
          <p:cNvPr id="3" name="Rectangle 2"/>
          <p:cNvSpPr/>
          <p:nvPr/>
        </p:nvSpPr>
        <p:spPr>
          <a:xfrm>
            <a:off x="195414" y="4240247"/>
            <a:ext cx="8684468" cy="707886"/>
          </a:xfrm>
          <a:prstGeom prst="rect">
            <a:avLst/>
          </a:prstGeom>
        </p:spPr>
        <p:txBody>
          <a:bodyPr wrap="square">
            <a:spAutoFit/>
          </a:bodyPr>
          <a:lstStyle/>
          <a:p>
            <a:pPr marL="228600" indent="-228600">
              <a:buAutoNum type="arabicPeriod"/>
            </a:pPr>
            <a:r>
              <a:rPr lang="en-US" sz="1000" dirty="0" smtClean="0"/>
              <a:t>Pan</a:t>
            </a:r>
            <a:r>
              <a:rPr lang="en-US" sz="1000" dirty="0"/>
              <a:t>, S. J., &amp; Yang, Q. (2010). A survey on transfer learning. IEEE Transactions on knowledge and data engineering, 22(10), 1345-1359</a:t>
            </a:r>
            <a:r>
              <a:rPr lang="en-US" sz="1000" dirty="0" smtClean="0"/>
              <a:t>.</a:t>
            </a:r>
          </a:p>
          <a:p>
            <a:pPr marL="228600" indent="-228600">
              <a:buAutoNum type="arabicPeriod"/>
            </a:pPr>
            <a:r>
              <a:rPr lang="en-US" sz="1000" dirty="0"/>
              <a:t>J. Yang, R. Yan, and A. G. Hauptmann. Cross-domain video </a:t>
            </a:r>
            <a:r>
              <a:rPr lang="en-US" sz="1000" dirty="0" smtClean="0"/>
              <a:t>concept detection </a:t>
            </a:r>
            <a:r>
              <a:rPr lang="en-US" sz="1000" dirty="0"/>
              <a:t>using adaptive SVMs. In ACM Multimedia, 2007</a:t>
            </a:r>
            <a:r>
              <a:rPr lang="en-US" sz="1000" dirty="0" smtClean="0"/>
              <a:t>.</a:t>
            </a:r>
          </a:p>
          <a:p>
            <a:pPr marL="228600" indent="-228600">
              <a:buAutoNum type="arabicPeriod"/>
            </a:pPr>
            <a:r>
              <a:rPr lang="en-US" sz="1000" dirty="0"/>
              <a:t>X. Wang, C. Zhang, and Z. Zhang. Boosted multi-task learning </a:t>
            </a:r>
            <a:r>
              <a:rPr lang="en-US" sz="1000" dirty="0" smtClean="0"/>
              <a:t>for face </a:t>
            </a:r>
            <a:r>
              <a:rPr lang="en-US" sz="1000" dirty="0"/>
              <a:t>verification with applications to web image and video search. </a:t>
            </a:r>
            <a:r>
              <a:rPr lang="en-US" sz="1000" dirty="0" smtClean="0"/>
              <a:t>In CVPR</a:t>
            </a:r>
            <a:r>
              <a:rPr lang="en-US" sz="1000" dirty="0"/>
              <a:t>, 2009</a:t>
            </a:r>
            <a:r>
              <a:rPr lang="en-US" sz="1000" dirty="0" smtClean="0"/>
              <a:t>.</a:t>
            </a:r>
          </a:p>
          <a:p>
            <a:pPr marL="228600" indent="-228600">
              <a:buAutoNum type="arabicPeriod"/>
            </a:pPr>
            <a:r>
              <a:rPr lang="en-US" sz="1000" dirty="0"/>
              <a:t>H. </a:t>
            </a:r>
            <a:r>
              <a:rPr lang="en-US" sz="1000" dirty="0" err="1"/>
              <a:t>Grabner</a:t>
            </a:r>
            <a:r>
              <a:rPr lang="en-US" sz="1000" dirty="0"/>
              <a:t> and H. </a:t>
            </a:r>
            <a:r>
              <a:rPr lang="en-US" sz="1000" dirty="0" err="1"/>
              <a:t>Bischof</a:t>
            </a:r>
            <a:r>
              <a:rPr lang="en-US" sz="1000" dirty="0"/>
              <a:t>. On-line boosting and vision. In </a:t>
            </a:r>
            <a:r>
              <a:rPr lang="en-US" sz="1000" dirty="0" smtClean="0"/>
              <a:t>CVPR, pages </a:t>
            </a:r>
            <a:r>
              <a:rPr lang="en-US" sz="1000" dirty="0"/>
              <a:t>260–267, New York, NY, Jun. 2006</a:t>
            </a:r>
            <a:r>
              <a:rPr lang="en-US" sz="1000" dirty="0" smtClean="0"/>
              <a:t>.</a:t>
            </a:r>
          </a:p>
        </p:txBody>
      </p:sp>
    </p:spTree>
    <p:extLst>
      <p:ext uri="{BB962C8B-B14F-4D97-AF65-F5344CB8AC3E}">
        <p14:creationId xmlns:p14="http://schemas.microsoft.com/office/powerpoint/2010/main" val="25798016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2" name="Google Shape;152;p28"/>
          <p:cNvSpPr txBox="1">
            <a:spLocks noGrp="1"/>
          </p:cNvSpPr>
          <p:nvPr>
            <p:ph type="title"/>
          </p:nvPr>
        </p:nvSpPr>
        <p:spPr>
          <a:xfrm>
            <a:off x="311700" y="243730"/>
            <a:ext cx="8520600" cy="572700"/>
          </a:xfrm>
          <a:prstGeom prst="rect">
            <a:avLst/>
          </a:prstGeom>
        </p:spPr>
        <p:txBody>
          <a:bodyPr spcFirstLastPara="1" wrap="square" lIns="68575" tIns="68575" rIns="68575" bIns="68575" anchor="ctr" anchorCtr="0">
            <a:noAutofit/>
          </a:bodyPr>
          <a:lstStyle/>
          <a:p>
            <a:pPr lvl="0">
              <a:lnSpc>
                <a:spcPct val="100000"/>
              </a:lnSpc>
              <a:buClr>
                <a:srgbClr val="B7B7B7"/>
              </a:buClr>
            </a:pPr>
            <a:r>
              <a:rPr lang="en-GB" sz="2500" dirty="0">
                <a:solidFill>
                  <a:srgbClr val="B7B7B7"/>
                </a:solidFill>
              </a:rPr>
              <a:t>Problem statement</a:t>
            </a:r>
          </a:p>
        </p:txBody>
      </p:sp>
      <p:sp>
        <p:nvSpPr>
          <p:cNvPr id="5" name="Rectangle 4"/>
          <p:cNvSpPr/>
          <p:nvPr/>
        </p:nvSpPr>
        <p:spPr>
          <a:xfrm>
            <a:off x="530524" y="935202"/>
            <a:ext cx="8082951" cy="830997"/>
          </a:xfrm>
          <a:prstGeom prst="rect">
            <a:avLst/>
          </a:prstGeom>
        </p:spPr>
        <p:txBody>
          <a:bodyPr wrap="square">
            <a:spAutoFit/>
          </a:bodyPr>
          <a:lstStyle/>
          <a:p>
            <a:r>
              <a:rPr lang="en-US" sz="1600" dirty="0"/>
              <a:t>Formally, a </a:t>
            </a:r>
            <a:r>
              <a:rPr lang="en-US" sz="1600" dirty="0" smtClean="0"/>
              <a:t>domain </a:t>
            </a:r>
            <a:r>
              <a:rPr lang="en-US" sz="1600" i="1" dirty="0" smtClean="0"/>
              <a:t>D</a:t>
            </a:r>
            <a:r>
              <a:rPr lang="en-US" sz="1600" dirty="0" smtClean="0"/>
              <a:t> is </a:t>
            </a:r>
            <a:r>
              <a:rPr lang="en-US" sz="1600" dirty="0"/>
              <a:t>made of a feature space </a:t>
            </a:r>
            <a:r>
              <a:rPr lang="en-US" sz="1600" dirty="0" smtClean="0"/>
              <a:t>     , and a </a:t>
            </a:r>
            <a:r>
              <a:rPr lang="en-US" sz="1600" dirty="0"/>
              <a:t>marginal probability distribution </a:t>
            </a:r>
            <a:r>
              <a:rPr lang="en-US" sz="1600" i="1" dirty="0"/>
              <a:t>P</a:t>
            </a:r>
            <a:r>
              <a:rPr lang="en-US" sz="1600" dirty="0"/>
              <a:t>(</a:t>
            </a:r>
            <a:r>
              <a:rPr lang="en-US" sz="1600" i="1" dirty="0"/>
              <a:t>X</a:t>
            </a:r>
            <a:r>
              <a:rPr lang="en-US" sz="1600" dirty="0"/>
              <a:t>), where </a:t>
            </a:r>
            <a:r>
              <a:rPr lang="en-US" sz="1600" i="1" dirty="0"/>
              <a:t>X</a:t>
            </a:r>
            <a:r>
              <a:rPr lang="en-US" sz="1600" dirty="0"/>
              <a:t> </a:t>
            </a:r>
            <a:r>
              <a:rPr lang="en-US" sz="1600" dirty="0" smtClean="0"/>
              <a:t>= {x</a:t>
            </a:r>
            <a:r>
              <a:rPr lang="en-US" sz="1600" i="1" baseline="-25000" dirty="0" smtClean="0"/>
              <a:t>1</a:t>
            </a:r>
            <a:r>
              <a:rPr lang="en-US" sz="1600" dirty="0" smtClean="0"/>
              <a:t>,…</a:t>
            </a:r>
            <a:r>
              <a:rPr lang="en-US" sz="1600" dirty="0" err="1" smtClean="0"/>
              <a:t>x</a:t>
            </a:r>
            <a:r>
              <a:rPr lang="en-US" sz="1600" i="1" baseline="-25000" dirty="0" err="1" smtClean="0"/>
              <a:t>n</a:t>
            </a:r>
            <a:r>
              <a:rPr lang="en-US" sz="1600" dirty="0" smtClean="0"/>
              <a:t>}; </a:t>
            </a:r>
            <a:r>
              <a:rPr lang="en-US" sz="1600" i="1" dirty="0" smtClean="0"/>
              <a:t>x</a:t>
            </a:r>
            <a:r>
              <a:rPr lang="en-US" sz="1600" baseline="-25000" dirty="0" smtClean="0"/>
              <a:t>i</a:t>
            </a:r>
            <a:r>
              <a:rPr lang="en-US" sz="1600" dirty="0"/>
              <a:t> </a:t>
            </a:r>
            <a:r>
              <a:rPr lang="en-US" sz="1600" dirty="0" smtClean="0"/>
              <a:t>∈     . </a:t>
            </a:r>
            <a:r>
              <a:rPr lang="en-US" sz="1600" dirty="0"/>
              <a:t>A task </a:t>
            </a:r>
            <a:r>
              <a:rPr lang="en-US" sz="1600" dirty="0" smtClean="0"/>
              <a:t>      </a:t>
            </a:r>
            <a:r>
              <a:rPr lang="en-US" sz="1600" dirty="0"/>
              <a:t>is made of a </a:t>
            </a:r>
            <a:r>
              <a:rPr lang="en-US" sz="1600" dirty="0" smtClean="0"/>
              <a:t>label space </a:t>
            </a:r>
            <a:r>
              <a:rPr lang="en-US" sz="1600" i="1" dirty="0" smtClean="0"/>
              <a:t>Y</a:t>
            </a:r>
            <a:r>
              <a:rPr lang="en-US" sz="1600" dirty="0" smtClean="0"/>
              <a:t> = {+1, -1}, </a:t>
            </a:r>
            <a:r>
              <a:rPr lang="en-US" sz="1600" dirty="0"/>
              <a:t>and a </a:t>
            </a:r>
            <a:r>
              <a:rPr lang="en-US" sz="1600" dirty="0" err="1"/>
              <a:t>boolean</a:t>
            </a:r>
            <a:r>
              <a:rPr lang="en-US" sz="1600" dirty="0"/>
              <a:t> function </a:t>
            </a:r>
            <a:r>
              <a:rPr lang="en-US" sz="1600" i="1" dirty="0"/>
              <a:t>f</a:t>
            </a:r>
            <a:r>
              <a:rPr lang="en-US" sz="1600" dirty="0"/>
              <a:t> </a:t>
            </a:r>
            <a:r>
              <a:rPr lang="en-US" sz="1600" dirty="0" smtClean="0"/>
              <a:t>: X       </a:t>
            </a:r>
            <a:r>
              <a:rPr lang="en-US" sz="1600" dirty="0"/>
              <a:t>Y. Learning the task </a:t>
            </a:r>
            <a:r>
              <a:rPr lang="en-US" sz="1600" i="1" dirty="0"/>
              <a:t>T</a:t>
            </a:r>
            <a:r>
              <a:rPr lang="en-US" sz="1600" dirty="0"/>
              <a:t> for the </a:t>
            </a:r>
            <a:r>
              <a:rPr lang="en-US" sz="1600" dirty="0" smtClean="0"/>
              <a:t>domain </a:t>
            </a:r>
            <a:r>
              <a:rPr lang="en-US" sz="1600" i="1" dirty="0" smtClean="0"/>
              <a:t>D.</a:t>
            </a:r>
            <a:endParaRPr lang="en-US" sz="1600" dirty="0"/>
          </a:p>
        </p:txBody>
      </p:sp>
      <p:pic>
        <p:nvPicPr>
          <p:cNvPr id="8" name="Picture 7"/>
          <p:cNvPicPr>
            <a:picLocks noChangeAspect="1"/>
          </p:cNvPicPr>
          <p:nvPr/>
        </p:nvPicPr>
        <p:blipFill>
          <a:blip r:embed="rId3"/>
          <a:stretch>
            <a:fillRect/>
          </a:stretch>
        </p:blipFill>
        <p:spPr>
          <a:xfrm>
            <a:off x="5046453" y="1002742"/>
            <a:ext cx="214942" cy="232854"/>
          </a:xfrm>
          <a:prstGeom prst="rect">
            <a:avLst/>
          </a:prstGeom>
        </p:spPr>
      </p:pic>
      <p:pic>
        <p:nvPicPr>
          <p:cNvPr id="10" name="Picture 9"/>
          <p:cNvPicPr>
            <a:picLocks noChangeAspect="1"/>
          </p:cNvPicPr>
          <p:nvPr/>
        </p:nvPicPr>
        <p:blipFill>
          <a:blip r:embed="rId3"/>
          <a:stretch>
            <a:fillRect/>
          </a:stretch>
        </p:blipFill>
        <p:spPr>
          <a:xfrm>
            <a:off x="4380755" y="1235596"/>
            <a:ext cx="214942" cy="232854"/>
          </a:xfrm>
          <a:prstGeom prst="rect">
            <a:avLst/>
          </a:prstGeom>
        </p:spPr>
      </p:pic>
      <p:pic>
        <p:nvPicPr>
          <p:cNvPr id="9" name="Picture 8"/>
          <p:cNvPicPr>
            <a:picLocks noChangeAspect="1"/>
          </p:cNvPicPr>
          <p:nvPr/>
        </p:nvPicPr>
        <p:blipFill>
          <a:blip r:embed="rId4"/>
          <a:stretch>
            <a:fillRect/>
          </a:stretch>
        </p:blipFill>
        <p:spPr>
          <a:xfrm>
            <a:off x="5383306" y="1223172"/>
            <a:ext cx="222156" cy="257701"/>
          </a:xfrm>
          <a:prstGeom prst="rect">
            <a:avLst/>
          </a:prstGeom>
        </p:spPr>
      </p:pic>
      <p:cxnSp>
        <p:nvCxnSpPr>
          <p:cNvPr id="12" name="Straight Arrow Connector 11"/>
          <p:cNvCxnSpPr/>
          <p:nvPr/>
        </p:nvCxnSpPr>
        <p:spPr>
          <a:xfrm>
            <a:off x="3968151" y="1596921"/>
            <a:ext cx="24154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13"/>
          <p:cNvSpPr/>
          <p:nvPr/>
        </p:nvSpPr>
        <p:spPr>
          <a:xfrm>
            <a:off x="530524" y="2054169"/>
            <a:ext cx="8005313" cy="2308324"/>
          </a:xfrm>
          <a:prstGeom prst="rect">
            <a:avLst/>
          </a:prstGeom>
        </p:spPr>
        <p:txBody>
          <a:bodyPr wrap="square">
            <a:spAutoFit/>
          </a:bodyPr>
          <a:lstStyle/>
          <a:p>
            <a:r>
              <a:rPr lang="en-US" sz="1600" dirty="0"/>
              <a:t>Let us now indicate with  </a:t>
            </a:r>
            <a:r>
              <a:rPr lang="en-US" sz="1600" dirty="0" smtClean="0"/>
              <a:t>                               a target domain </a:t>
            </a:r>
            <a:r>
              <a:rPr lang="en-US" sz="1600" dirty="0"/>
              <a:t>for which we would like to learn the </a:t>
            </a:r>
            <a:r>
              <a:rPr lang="en-US" sz="1600" dirty="0" smtClean="0"/>
              <a:t>target task                         </a:t>
            </a:r>
            <a:r>
              <a:rPr lang="en-US" sz="1600" dirty="0"/>
              <a:t>.</a:t>
            </a:r>
            <a:r>
              <a:rPr lang="en-US" sz="1600" dirty="0" smtClean="0"/>
              <a:t> </a:t>
            </a:r>
          </a:p>
          <a:p>
            <a:r>
              <a:rPr lang="en-US" sz="1600" dirty="0" smtClean="0"/>
              <a:t>from </a:t>
            </a:r>
            <a:r>
              <a:rPr lang="en-US" sz="1600" dirty="0"/>
              <a:t>the target training </a:t>
            </a:r>
            <a:r>
              <a:rPr lang="en-US" sz="1600" dirty="0" smtClean="0"/>
              <a:t>data</a:t>
            </a:r>
          </a:p>
          <a:p>
            <a:r>
              <a:rPr lang="en-US" sz="1600" dirty="0" smtClean="0"/>
              <a:t>Let </a:t>
            </a:r>
            <a:r>
              <a:rPr lang="en-US" sz="1600" dirty="0"/>
              <a:t>us also </a:t>
            </a:r>
            <a:r>
              <a:rPr lang="en-US" sz="1600" dirty="0" smtClean="0"/>
              <a:t>indicate with                             </a:t>
            </a:r>
            <a:r>
              <a:rPr lang="en-US" sz="1600" dirty="0"/>
              <a:t>a source domain, and </a:t>
            </a:r>
            <a:r>
              <a:rPr lang="en-US" sz="1600" dirty="0" smtClean="0"/>
              <a:t>with                           </a:t>
            </a:r>
            <a:r>
              <a:rPr lang="en-US" sz="1600" dirty="0"/>
              <a:t>a source task, for which </a:t>
            </a:r>
            <a:r>
              <a:rPr lang="en-US" sz="1600" dirty="0" smtClean="0"/>
              <a:t>we have </a:t>
            </a:r>
            <a:r>
              <a:rPr lang="en-US" sz="1600" dirty="0"/>
              <a:t>available </a:t>
            </a:r>
            <a:r>
              <a:rPr lang="en-US" sz="1600" dirty="0" smtClean="0"/>
              <a:t>the source </a:t>
            </a:r>
            <a:r>
              <a:rPr lang="en-US" sz="1600" dirty="0"/>
              <a:t>training data </a:t>
            </a:r>
            <a:endParaRPr lang="en-US" sz="1600" dirty="0" smtClean="0"/>
          </a:p>
          <a:p>
            <a:endParaRPr lang="en-US" sz="1600" dirty="0" smtClean="0"/>
          </a:p>
          <a:p>
            <a:endParaRPr lang="en-US" sz="1600" dirty="0" smtClean="0"/>
          </a:p>
          <a:p>
            <a:r>
              <a:rPr lang="en-US" sz="1600" dirty="0" smtClean="0"/>
              <a:t>Improving </a:t>
            </a:r>
            <a:r>
              <a:rPr lang="en-US" sz="1600" dirty="0"/>
              <a:t>the learning of the target classifier function  </a:t>
            </a:r>
            <a:r>
              <a:rPr lang="en-US" sz="1600" dirty="0" smtClean="0"/>
              <a:t>     by </a:t>
            </a:r>
            <a:r>
              <a:rPr lang="en-US" sz="1600" dirty="0"/>
              <a:t>exploiting the knowledge of the source task  </a:t>
            </a:r>
            <a:r>
              <a:rPr lang="en-US" sz="1600" dirty="0" smtClean="0"/>
              <a:t>    , in </a:t>
            </a:r>
            <a:r>
              <a:rPr lang="en-US" sz="1600" dirty="0"/>
              <a:t>the source domain  </a:t>
            </a:r>
            <a:r>
              <a:rPr lang="en-US" sz="1600" dirty="0" smtClean="0"/>
              <a:t>     .</a:t>
            </a:r>
            <a:endParaRPr lang="en-US" sz="1600" dirty="0"/>
          </a:p>
        </p:txBody>
      </p:sp>
      <p:pic>
        <p:nvPicPr>
          <p:cNvPr id="15" name="Picture 14"/>
          <p:cNvPicPr>
            <a:picLocks noChangeAspect="1"/>
          </p:cNvPicPr>
          <p:nvPr/>
        </p:nvPicPr>
        <p:blipFill>
          <a:blip r:embed="rId5"/>
          <a:stretch>
            <a:fillRect/>
          </a:stretch>
        </p:blipFill>
        <p:spPr>
          <a:xfrm>
            <a:off x="2908503" y="2103563"/>
            <a:ext cx="1663496" cy="263524"/>
          </a:xfrm>
          <a:prstGeom prst="rect">
            <a:avLst/>
          </a:prstGeom>
        </p:spPr>
      </p:pic>
      <p:pic>
        <p:nvPicPr>
          <p:cNvPr id="16" name="Picture 15"/>
          <p:cNvPicPr>
            <a:picLocks noChangeAspect="1"/>
          </p:cNvPicPr>
          <p:nvPr/>
        </p:nvPicPr>
        <p:blipFill>
          <a:blip r:embed="rId6"/>
          <a:stretch>
            <a:fillRect/>
          </a:stretch>
        </p:blipFill>
        <p:spPr>
          <a:xfrm>
            <a:off x="2544793" y="2367087"/>
            <a:ext cx="1276710" cy="240419"/>
          </a:xfrm>
          <a:prstGeom prst="rect">
            <a:avLst/>
          </a:prstGeom>
        </p:spPr>
      </p:pic>
      <p:pic>
        <p:nvPicPr>
          <p:cNvPr id="17" name="Picture 16"/>
          <p:cNvPicPr>
            <a:picLocks noChangeAspect="1"/>
          </p:cNvPicPr>
          <p:nvPr/>
        </p:nvPicPr>
        <p:blipFill>
          <a:blip r:embed="rId7"/>
          <a:stretch>
            <a:fillRect/>
          </a:stretch>
        </p:blipFill>
        <p:spPr>
          <a:xfrm>
            <a:off x="3261053" y="2607506"/>
            <a:ext cx="2621892" cy="242487"/>
          </a:xfrm>
          <a:prstGeom prst="rect">
            <a:avLst/>
          </a:prstGeom>
        </p:spPr>
      </p:pic>
      <p:pic>
        <p:nvPicPr>
          <p:cNvPr id="18" name="Picture 17"/>
          <p:cNvPicPr>
            <a:picLocks noChangeAspect="1"/>
          </p:cNvPicPr>
          <p:nvPr/>
        </p:nvPicPr>
        <p:blipFill>
          <a:blip r:embed="rId8"/>
          <a:stretch>
            <a:fillRect/>
          </a:stretch>
        </p:blipFill>
        <p:spPr>
          <a:xfrm>
            <a:off x="2865372" y="2871030"/>
            <a:ext cx="1478002" cy="232147"/>
          </a:xfrm>
          <a:prstGeom prst="rect">
            <a:avLst/>
          </a:prstGeom>
        </p:spPr>
      </p:pic>
      <p:pic>
        <p:nvPicPr>
          <p:cNvPr id="19" name="Picture 18"/>
          <p:cNvPicPr>
            <a:picLocks noChangeAspect="1"/>
          </p:cNvPicPr>
          <p:nvPr/>
        </p:nvPicPr>
        <p:blipFill>
          <a:blip r:embed="rId9"/>
          <a:stretch>
            <a:fillRect/>
          </a:stretch>
        </p:blipFill>
        <p:spPr>
          <a:xfrm>
            <a:off x="6926292" y="2807874"/>
            <a:ext cx="1111729" cy="295303"/>
          </a:xfrm>
          <a:prstGeom prst="rect">
            <a:avLst/>
          </a:prstGeom>
        </p:spPr>
      </p:pic>
      <p:pic>
        <p:nvPicPr>
          <p:cNvPr id="20" name="Picture 19"/>
          <p:cNvPicPr>
            <a:picLocks noChangeAspect="1"/>
          </p:cNvPicPr>
          <p:nvPr/>
        </p:nvPicPr>
        <p:blipFill>
          <a:blip r:embed="rId10"/>
          <a:stretch>
            <a:fillRect/>
          </a:stretch>
        </p:blipFill>
        <p:spPr>
          <a:xfrm>
            <a:off x="592216" y="3431467"/>
            <a:ext cx="2893124" cy="301367"/>
          </a:xfrm>
          <a:prstGeom prst="rect">
            <a:avLst/>
          </a:prstGeom>
        </p:spPr>
      </p:pic>
      <p:pic>
        <p:nvPicPr>
          <p:cNvPr id="21" name="Picture 20"/>
          <p:cNvPicPr>
            <a:picLocks noChangeAspect="1"/>
          </p:cNvPicPr>
          <p:nvPr/>
        </p:nvPicPr>
        <p:blipFill>
          <a:blip r:embed="rId11"/>
          <a:stretch>
            <a:fillRect/>
          </a:stretch>
        </p:blipFill>
        <p:spPr>
          <a:xfrm>
            <a:off x="5467349" y="3790051"/>
            <a:ext cx="276225" cy="323850"/>
          </a:xfrm>
          <a:prstGeom prst="rect">
            <a:avLst/>
          </a:prstGeom>
        </p:spPr>
      </p:pic>
      <p:pic>
        <p:nvPicPr>
          <p:cNvPr id="22" name="Picture 21"/>
          <p:cNvPicPr>
            <a:picLocks noChangeAspect="1"/>
          </p:cNvPicPr>
          <p:nvPr/>
        </p:nvPicPr>
        <p:blipFill>
          <a:blip r:embed="rId12"/>
          <a:stretch>
            <a:fillRect/>
          </a:stretch>
        </p:blipFill>
        <p:spPr>
          <a:xfrm>
            <a:off x="2286000" y="4081683"/>
            <a:ext cx="258793" cy="268036"/>
          </a:xfrm>
          <a:prstGeom prst="rect">
            <a:avLst/>
          </a:prstGeom>
        </p:spPr>
      </p:pic>
      <p:pic>
        <p:nvPicPr>
          <p:cNvPr id="24" name="Picture 23"/>
          <p:cNvPicPr>
            <a:picLocks noChangeAspect="1"/>
          </p:cNvPicPr>
          <p:nvPr/>
        </p:nvPicPr>
        <p:blipFill>
          <a:blip r:embed="rId13"/>
          <a:stretch>
            <a:fillRect/>
          </a:stretch>
        </p:blipFill>
        <p:spPr>
          <a:xfrm>
            <a:off x="4595697" y="4079210"/>
            <a:ext cx="298139" cy="263064"/>
          </a:xfrm>
          <a:prstGeom prst="rect">
            <a:avLst/>
          </a:prstGeom>
        </p:spPr>
      </p:pic>
    </p:spTree>
    <p:extLst>
      <p:ext uri="{BB962C8B-B14F-4D97-AF65-F5344CB8AC3E}">
        <p14:creationId xmlns:p14="http://schemas.microsoft.com/office/powerpoint/2010/main" val="40533960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2" name="Google Shape;152;p28"/>
          <p:cNvSpPr txBox="1">
            <a:spLocks noGrp="1"/>
          </p:cNvSpPr>
          <p:nvPr>
            <p:ph type="title"/>
          </p:nvPr>
        </p:nvSpPr>
        <p:spPr>
          <a:xfrm>
            <a:off x="311700" y="243730"/>
            <a:ext cx="8520600" cy="572700"/>
          </a:xfrm>
          <a:prstGeom prst="rect">
            <a:avLst/>
          </a:prstGeom>
        </p:spPr>
        <p:txBody>
          <a:bodyPr spcFirstLastPara="1" wrap="square" lIns="68575" tIns="68575" rIns="68575" bIns="68575" anchor="ctr" anchorCtr="0">
            <a:noAutofit/>
          </a:bodyPr>
          <a:lstStyle/>
          <a:p>
            <a:pPr lvl="0">
              <a:lnSpc>
                <a:spcPct val="100000"/>
              </a:lnSpc>
              <a:buClr>
                <a:srgbClr val="B7B7B7"/>
              </a:buClr>
            </a:pPr>
            <a:r>
              <a:rPr lang="en-GB" sz="2500" dirty="0" err="1" smtClean="0">
                <a:solidFill>
                  <a:srgbClr val="B7B7B7"/>
                </a:solidFill>
              </a:rPr>
              <a:t>AdaBoost</a:t>
            </a:r>
            <a:endParaRPr lang="en-GB" sz="2500" dirty="0">
              <a:solidFill>
                <a:srgbClr val="B7B7B7"/>
              </a:solidFill>
            </a:endParaRPr>
          </a:p>
        </p:txBody>
      </p:sp>
      <p:pic>
        <p:nvPicPr>
          <p:cNvPr id="4" name="Picture 3"/>
          <p:cNvPicPr>
            <a:picLocks noChangeAspect="1"/>
          </p:cNvPicPr>
          <p:nvPr/>
        </p:nvPicPr>
        <p:blipFill>
          <a:blip r:embed="rId3"/>
          <a:stretch>
            <a:fillRect/>
          </a:stretch>
        </p:blipFill>
        <p:spPr>
          <a:xfrm>
            <a:off x="679386" y="923027"/>
            <a:ext cx="4516141" cy="3232365"/>
          </a:xfrm>
          <a:prstGeom prst="rect">
            <a:avLst/>
          </a:prstGeom>
        </p:spPr>
      </p:pic>
      <p:pic>
        <p:nvPicPr>
          <p:cNvPr id="7" name="Picture 6"/>
          <p:cNvPicPr>
            <a:picLocks noChangeAspect="1"/>
          </p:cNvPicPr>
          <p:nvPr/>
        </p:nvPicPr>
        <p:blipFill>
          <a:blip r:embed="rId4"/>
          <a:stretch>
            <a:fillRect/>
          </a:stretch>
        </p:blipFill>
        <p:spPr>
          <a:xfrm>
            <a:off x="4757314" y="1259456"/>
            <a:ext cx="4153772" cy="1985550"/>
          </a:xfrm>
          <a:prstGeom prst="rect">
            <a:avLst/>
          </a:prstGeom>
        </p:spPr>
      </p:pic>
      <p:sp>
        <p:nvSpPr>
          <p:cNvPr id="8" name="Rectangle 7"/>
          <p:cNvSpPr/>
          <p:nvPr/>
        </p:nvSpPr>
        <p:spPr>
          <a:xfrm>
            <a:off x="789478" y="4598418"/>
            <a:ext cx="8259630" cy="400110"/>
          </a:xfrm>
          <a:prstGeom prst="rect">
            <a:avLst/>
          </a:prstGeom>
        </p:spPr>
        <p:txBody>
          <a:bodyPr wrap="square">
            <a:spAutoFit/>
          </a:bodyPr>
          <a:lstStyle/>
          <a:p>
            <a:r>
              <a:rPr lang="en-US" sz="1000" dirty="0"/>
              <a:t>Freund, </a:t>
            </a:r>
            <a:r>
              <a:rPr lang="en-US" sz="1000" dirty="0" err="1"/>
              <a:t>Yoav</a:t>
            </a:r>
            <a:r>
              <a:rPr lang="en-US" sz="1000" dirty="0"/>
              <a:t>, and Robert E. </a:t>
            </a:r>
            <a:r>
              <a:rPr lang="en-US" sz="1000" dirty="0" err="1"/>
              <a:t>Schapire</a:t>
            </a:r>
            <a:r>
              <a:rPr lang="en-US" sz="1000" dirty="0"/>
              <a:t>. "A decision-theoretic generalization of on-line learning and an application to boosting." Journal of computer and system sciences 55.1 (1997): 119-139.</a:t>
            </a:r>
          </a:p>
        </p:txBody>
      </p:sp>
    </p:spTree>
    <p:extLst>
      <p:ext uri="{BB962C8B-B14F-4D97-AF65-F5344CB8AC3E}">
        <p14:creationId xmlns:p14="http://schemas.microsoft.com/office/powerpoint/2010/main" val="2715641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2" name="Google Shape;152;p28"/>
          <p:cNvSpPr txBox="1">
            <a:spLocks noGrp="1"/>
          </p:cNvSpPr>
          <p:nvPr>
            <p:ph type="title"/>
          </p:nvPr>
        </p:nvSpPr>
        <p:spPr>
          <a:xfrm>
            <a:off x="311700" y="243730"/>
            <a:ext cx="8520600" cy="572700"/>
          </a:xfrm>
          <a:prstGeom prst="rect">
            <a:avLst/>
          </a:prstGeom>
        </p:spPr>
        <p:txBody>
          <a:bodyPr spcFirstLastPara="1" wrap="square" lIns="68575" tIns="68575" rIns="68575" bIns="68575" anchor="ctr" anchorCtr="0">
            <a:noAutofit/>
          </a:bodyPr>
          <a:lstStyle/>
          <a:p>
            <a:pPr lvl="0">
              <a:lnSpc>
                <a:spcPct val="100000"/>
              </a:lnSpc>
              <a:buClr>
                <a:srgbClr val="B7B7B7"/>
              </a:buClr>
            </a:pPr>
            <a:r>
              <a:rPr lang="en-GB" sz="2500" dirty="0" err="1">
                <a:solidFill>
                  <a:srgbClr val="B7B7B7"/>
                </a:solidFill>
              </a:rPr>
              <a:t>TrAdaBoost</a:t>
            </a:r>
            <a:endParaRPr lang="en-GB" sz="2500" dirty="0">
              <a:solidFill>
                <a:srgbClr val="B7B7B7"/>
              </a:solidFill>
            </a:endParaRPr>
          </a:p>
        </p:txBody>
      </p:sp>
      <p:pic>
        <p:nvPicPr>
          <p:cNvPr id="2" name="Picture 1"/>
          <p:cNvPicPr>
            <a:picLocks noChangeAspect="1"/>
          </p:cNvPicPr>
          <p:nvPr/>
        </p:nvPicPr>
        <p:blipFill>
          <a:blip r:embed="rId3"/>
          <a:stretch>
            <a:fillRect/>
          </a:stretch>
        </p:blipFill>
        <p:spPr>
          <a:xfrm>
            <a:off x="819508" y="816430"/>
            <a:ext cx="3667305" cy="3592601"/>
          </a:xfrm>
          <a:prstGeom prst="rect">
            <a:avLst/>
          </a:prstGeom>
        </p:spPr>
      </p:pic>
      <p:sp>
        <p:nvSpPr>
          <p:cNvPr id="5" name="Rectangle 4"/>
          <p:cNvSpPr/>
          <p:nvPr/>
        </p:nvSpPr>
        <p:spPr>
          <a:xfrm>
            <a:off x="819508" y="4639882"/>
            <a:ext cx="7108166" cy="246221"/>
          </a:xfrm>
          <a:prstGeom prst="rect">
            <a:avLst/>
          </a:prstGeom>
        </p:spPr>
        <p:txBody>
          <a:bodyPr wrap="square">
            <a:spAutoFit/>
          </a:bodyPr>
          <a:lstStyle/>
          <a:p>
            <a:r>
              <a:rPr lang="en-US" sz="1000" dirty="0"/>
              <a:t>W. Dai, Q. Yang, G. </a:t>
            </a:r>
            <a:r>
              <a:rPr lang="en-US" sz="1000" dirty="0" err="1"/>
              <a:t>Xue</a:t>
            </a:r>
            <a:r>
              <a:rPr lang="en-US" sz="1000" dirty="0"/>
              <a:t>, and Y. Yu. Boosting for transfer </a:t>
            </a:r>
            <a:r>
              <a:rPr lang="en-US" sz="1000" dirty="0" smtClean="0"/>
              <a:t>learning. In </a:t>
            </a:r>
            <a:r>
              <a:rPr lang="en-US" sz="1000" dirty="0"/>
              <a:t>Int’l Conf. on Machine Learning, Corvallis, OR, 2007.</a:t>
            </a:r>
          </a:p>
        </p:txBody>
      </p:sp>
      <p:pic>
        <p:nvPicPr>
          <p:cNvPr id="7" name="Picture 6"/>
          <p:cNvPicPr>
            <a:picLocks noChangeAspect="1"/>
          </p:cNvPicPr>
          <p:nvPr/>
        </p:nvPicPr>
        <p:blipFill>
          <a:blip r:embed="rId4"/>
          <a:stretch>
            <a:fillRect/>
          </a:stretch>
        </p:blipFill>
        <p:spPr>
          <a:xfrm>
            <a:off x="4649638" y="1513148"/>
            <a:ext cx="3689623" cy="2327093"/>
          </a:xfrm>
          <a:prstGeom prst="rect">
            <a:avLst/>
          </a:prstGeom>
        </p:spPr>
      </p:pic>
    </p:spTree>
    <p:extLst>
      <p:ext uri="{BB962C8B-B14F-4D97-AF65-F5344CB8AC3E}">
        <p14:creationId xmlns:p14="http://schemas.microsoft.com/office/powerpoint/2010/main" val="12587414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2" name="Google Shape;152;p28"/>
          <p:cNvSpPr txBox="1">
            <a:spLocks noGrp="1"/>
          </p:cNvSpPr>
          <p:nvPr>
            <p:ph type="title"/>
          </p:nvPr>
        </p:nvSpPr>
        <p:spPr>
          <a:xfrm>
            <a:off x="311700" y="243730"/>
            <a:ext cx="8520600" cy="572700"/>
          </a:xfrm>
          <a:prstGeom prst="rect">
            <a:avLst/>
          </a:prstGeom>
        </p:spPr>
        <p:txBody>
          <a:bodyPr spcFirstLastPara="1" wrap="square" lIns="68575" tIns="68575" rIns="68575" bIns="68575" anchor="ctr" anchorCtr="0">
            <a:noAutofit/>
          </a:bodyPr>
          <a:lstStyle/>
          <a:p>
            <a:pPr lvl="0">
              <a:lnSpc>
                <a:spcPct val="100000"/>
              </a:lnSpc>
              <a:buClr>
                <a:srgbClr val="B7B7B7"/>
              </a:buClr>
            </a:pPr>
            <a:r>
              <a:rPr lang="en-GB" sz="2500" dirty="0" err="1">
                <a:solidFill>
                  <a:srgbClr val="B7B7B7"/>
                </a:solidFill>
              </a:rPr>
              <a:t>TrAdaBoost</a:t>
            </a:r>
            <a:r>
              <a:rPr lang="en-GB" sz="2500" dirty="0">
                <a:solidFill>
                  <a:srgbClr val="B7B7B7"/>
                </a:solidFill>
              </a:rPr>
              <a:t> with multiple sources (</a:t>
            </a:r>
            <a:r>
              <a:rPr lang="en-GB" sz="2500" dirty="0" err="1">
                <a:solidFill>
                  <a:srgbClr val="B7B7B7"/>
                </a:solidFill>
              </a:rPr>
              <a:t>MultiSourceTrAdaBoost</a:t>
            </a:r>
            <a:r>
              <a:rPr lang="en-GB" sz="2500" dirty="0">
                <a:solidFill>
                  <a:srgbClr val="B7B7B7"/>
                </a:solidFill>
              </a:rPr>
              <a:t>)</a:t>
            </a:r>
          </a:p>
        </p:txBody>
      </p:sp>
      <p:pic>
        <p:nvPicPr>
          <p:cNvPr id="5" name="Picture 4"/>
          <p:cNvPicPr>
            <a:picLocks noChangeAspect="1"/>
          </p:cNvPicPr>
          <p:nvPr/>
        </p:nvPicPr>
        <p:blipFill>
          <a:blip r:embed="rId3"/>
          <a:stretch>
            <a:fillRect/>
          </a:stretch>
        </p:blipFill>
        <p:spPr>
          <a:xfrm>
            <a:off x="396814" y="816430"/>
            <a:ext cx="4543155" cy="4095902"/>
          </a:xfrm>
          <a:prstGeom prst="rect">
            <a:avLst/>
          </a:prstGeom>
        </p:spPr>
      </p:pic>
      <p:pic>
        <p:nvPicPr>
          <p:cNvPr id="6" name="Picture 5"/>
          <p:cNvPicPr>
            <a:picLocks noChangeAspect="1"/>
          </p:cNvPicPr>
          <p:nvPr/>
        </p:nvPicPr>
        <p:blipFill>
          <a:blip r:embed="rId4"/>
          <a:stretch>
            <a:fillRect/>
          </a:stretch>
        </p:blipFill>
        <p:spPr>
          <a:xfrm>
            <a:off x="4798501" y="1389130"/>
            <a:ext cx="4252905" cy="2099632"/>
          </a:xfrm>
          <a:prstGeom prst="rect">
            <a:avLst/>
          </a:prstGeom>
        </p:spPr>
      </p:pic>
    </p:spTree>
    <p:extLst>
      <p:ext uri="{BB962C8B-B14F-4D97-AF65-F5344CB8AC3E}">
        <p14:creationId xmlns:p14="http://schemas.microsoft.com/office/powerpoint/2010/main" val="6433299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2" name="Google Shape;152;p28"/>
          <p:cNvSpPr txBox="1">
            <a:spLocks noGrp="1"/>
          </p:cNvSpPr>
          <p:nvPr>
            <p:ph type="title"/>
          </p:nvPr>
        </p:nvSpPr>
        <p:spPr>
          <a:xfrm>
            <a:off x="311700" y="243730"/>
            <a:ext cx="8520600" cy="572700"/>
          </a:xfrm>
          <a:prstGeom prst="rect">
            <a:avLst/>
          </a:prstGeom>
        </p:spPr>
        <p:txBody>
          <a:bodyPr spcFirstLastPara="1" wrap="square" lIns="68575" tIns="68575" rIns="68575" bIns="68575" anchor="ctr" anchorCtr="0">
            <a:noAutofit/>
          </a:bodyPr>
          <a:lstStyle/>
          <a:p>
            <a:pPr lvl="0">
              <a:lnSpc>
                <a:spcPct val="100000"/>
              </a:lnSpc>
              <a:buClr>
                <a:srgbClr val="B7B7B7"/>
              </a:buClr>
            </a:pPr>
            <a:r>
              <a:rPr lang="en-GB" sz="2500" dirty="0" err="1">
                <a:solidFill>
                  <a:srgbClr val="B7B7B7"/>
                </a:solidFill>
              </a:rPr>
              <a:t>TrAdaBoost</a:t>
            </a:r>
            <a:r>
              <a:rPr lang="en-GB" sz="2500" dirty="0">
                <a:solidFill>
                  <a:srgbClr val="B7B7B7"/>
                </a:solidFill>
              </a:rPr>
              <a:t> with multiple sources (</a:t>
            </a:r>
            <a:r>
              <a:rPr lang="en-GB" sz="2500" dirty="0" err="1">
                <a:solidFill>
                  <a:srgbClr val="B7B7B7"/>
                </a:solidFill>
              </a:rPr>
              <a:t>TaskTrAdaBoost</a:t>
            </a:r>
            <a:r>
              <a:rPr lang="en-GB" sz="2500" dirty="0">
                <a:solidFill>
                  <a:srgbClr val="B7B7B7"/>
                </a:solidFill>
              </a:rPr>
              <a:t>)</a:t>
            </a:r>
          </a:p>
        </p:txBody>
      </p:sp>
      <p:pic>
        <p:nvPicPr>
          <p:cNvPr id="3" name="Picture 2"/>
          <p:cNvPicPr>
            <a:picLocks noChangeAspect="1"/>
          </p:cNvPicPr>
          <p:nvPr/>
        </p:nvPicPr>
        <p:blipFill>
          <a:blip r:embed="rId3"/>
          <a:stretch>
            <a:fillRect/>
          </a:stretch>
        </p:blipFill>
        <p:spPr>
          <a:xfrm>
            <a:off x="391337" y="1043796"/>
            <a:ext cx="4094399" cy="3572774"/>
          </a:xfrm>
          <a:prstGeom prst="rect">
            <a:avLst/>
          </a:prstGeom>
        </p:spPr>
      </p:pic>
      <p:pic>
        <p:nvPicPr>
          <p:cNvPr id="5" name="Picture 4"/>
          <p:cNvPicPr>
            <a:picLocks noChangeAspect="1"/>
          </p:cNvPicPr>
          <p:nvPr/>
        </p:nvPicPr>
        <p:blipFill>
          <a:blip r:embed="rId4"/>
          <a:stretch>
            <a:fillRect/>
          </a:stretch>
        </p:blipFill>
        <p:spPr>
          <a:xfrm>
            <a:off x="4633469" y="796472"/>
            <a:ext cx="3905533" cy="4347028"/>
          </a:xfrm>
          <a:prstGeom prst="rect">
            <a:avLst/>
          </a:prstGeom>
        </p:spPr>
      </p:pic>
    </p:spTree>
    <p:extLst>
      <p:ext uri="{BB962C8B-B14F-4D97-AF65-F5344CB8AC3E}">
        <p14:creationId xmlns:p14="http://schemas.microsoft.com/office/powerpoint/2010/main" val="3958196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2" name="Google Shape;152;p28"/>
          <p:cNvSpPr txBox="1">
            <a:spLocks noGrp="1"/>
          </p:cNvSpPr>
          <p:nvPr>
            <p:ph type="title"/>
          </p:nvPr>
        </p:nvSpPr>
        <p:spPr>
          <a:xfrm>
            <a:off x="303311" y="294064"/>
            <a:ext cx="7297114" cy="572700"/>
          </a:xfrm>
          <a:prstGeom prst="rect">
            <a:avLst/>
          </a:prstGeom>
        </p:spPr>
        <p:txBody>
          <a:bodyPr spcFirstLastPara="1" wrap="square" lIns="68575" tIns="68575" rIns="68575" bIns="68575" anchor="ctr" anchorCtr="0">
            <a:noAutofit/>
          </a:bodyPr>
          <a:lstStyle/>
          <a:p>
            <a:pPr lvl="0">
              <a:lnSpc>
                <a:spcPct val="100000"/>
              </a:lnSpc>
              <a:buClr>
                <a:srgbClr val="B7B7B7"/>
              </a:buClr>
            </a:pPr>
            <a:r>
              <a:rPr lang="en-US" sz="2500" dirty="0" smtClean="0">
                <a:solidFill>
                  <a:srgbClr val="B7B7B7"/>
                </a:solidFill>
              </a:rPr>
              <a:t>Experiments</a:t>
            </a:r>
            <a:endParaRPr lang="en-US" sz="2500" dirty="0">
              <a:solidFill>
                <a:srgbClr val="B7B7B7"/>
              </a:solidFill>
            </a:endParaRPr>
          </a:p>
        </p:txBody>
      </p:sp>
      <p:sp>
        <p:nvSpPr>
          <p:cNvPr id="2" name="Rectangle 1"/>
          <p:cNvSpPr/>
          <p:nvPr/>
        </p:nvSpPr>
        <p:spPr>
          <a:xfrm>
            <a:off x="543464" y="1157670"/>
            <a:ext cx="7988060" cy="1815882"/>
          </a:xfrm>
          <a:prstGeom prst="rect">
            <a:avLst/>
          </a:prstGeom>
        </p:spPr>
        <p:txBody>
          <a:bodyPr wrap="square">
            <a:spAutoFit/>
          </a:bodyPr>
          <a:lstStyle/>
          <a:p>
            <a:r>
              <a:rPr lang="en-US" sz="1600" b="1" dirty="0"/>
              <a:t>Data sets </a:t>
            </a:r>
            <a:endParaRPr lang="en-US" sz="1600" b="1" dirty="0" smtClean="0"/>
          </a:p>
          <a:p>
            <a:endParaRPr lang="en-US" sz="1600" b="1" dirty="0" smtClean="0"/>
          </a:p>
          <a:p>
            <a:r>
              <a:rPr lang="en-US" sz="1600" dirty="0" smtClean="0"/>
              <a:t>For </a:t>
            </a:r>
            <a:r>
              <a:rPr lang="en-US" sz="1600" dirty="0"/>
              <a:t>object category recognition, we have </a:t>
            </a:r>
            <a:r>
              <a:rPr lang="en-US" sz="1600" dirty="0" smtClean="0"/>
              <a:t>used the </a:t>
            </a:r>
            <a:r>
              <a:rPr lang="en-US" sz="1600" dirty="0"/>
              <a:t>Caltech 256 data </a:t>
            </a:r>
            <a:r>
              <a:rPr lang="en-US" sz="1600" dirty="0" smtClean="0"/>
              <a:t>set, </a:t>
            </a:r>
            <a:r>
              <a:rPr lang="en-US" sz="1600" dirty="0"/>
              <a:t>which contains 256 object </a:t>
            </a:r>
            <a:r>
              <a:rPr lang="en-US" sz="1600" dirty="0" smtClean="0"/>
              <a:t>categories. Among </a:t>
            </a:r>
            <a:r>
              <a:rPr lang="en-US" sz="1600" dirty="0"/>
              <a:t>them, we have used the 136 categories </a:t>
            </a:r>
            <a:r>
              <a:rPr lang="en-US" sz="1600" dirty="0" smtClean="0"/>
              <a:t>that have </a:t>
            </a:r>
            <a:r>
              <a:rPr lang="en-US" sz="1600" dirty="0"/>
              <a:t>more than 100 samples. We have also used the </a:t>
            </a:r>
            <a:r>
              <a:rPr lang="en-US" sz="1600" dirty="0" smtClean="0"/>
              <a:t>background data </a:t>
            </a:r>
            <a:r>
              <a:rPr lang="en-US" sz="1600" dirty="0"/>
              <a:t>set, collected via the Google image search </a:t>
            </a:r>
            <a:r>
              <a:rPr lang="en-US" sz="1600" dirty="0" smtClean="0"/>
              <a:t>engine, along </a:t>
            </a:r>
            <a:r>
              <a:rPr lang="en-US" sz="1600" dirty="0"/>
              <a:t>with the remaining categories as our </a:t>
            </a:r>
            <a:r>
              <a:rPr lang="en-US" sz="1600" dirty="0" smtClean="0"/>
              <a:t>augmented background </a:t>
            </a:r>
            <a:r>
              <a:rPr lang="en-US" sz="1600" dirty="0"/>
              <a:t>data </a:t>
            </a:r>
            <a:r>
              <a:rPr lang="en-US" sz="1600" dirty="0" smtClean="0"/>
              <a:t>set. </a:t>
            </a:r>
          </a:p>
        </p:txBody>
      </p:sp>
    </p:spTree>
    <p:extLst>
      <p:ext uri="{BB962C8B-B14F-4D97-AF65-F5344CB8AC3E}">
        <p14:creationId xmlns:p14="http://schemas.microsoft.com/office/powerpoint/2010/main" val="2507622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4" name="文本框 3"/>
          <p:cNvSpPr txBox="1"/>
          <p:nvPr/>
        </p:nvSpPr>
        <p:spPr>
          <a:xfrm>
            <a:off x="741680" y="1435879"/>
            <a:ext cx="1775460" cy="460375"/>
          </a:xfrm>
          <a:prstGeom prst="rect">
            <a:avLst/>
          </a:prstGeom>
          <a:noFill/>
        </p:spPr>
        <p:txBody>
          <a:bodyPr wrap="none" rtlCol="0" anchor="t">
            <a:spAutoFit/>
          </a:bodyPr>
          <a:lstStyle/>
          <a:p>
            <a:pPr algn="l"/>
            <a:r>
              <a:rPr lang="en-GB" sz="2400" dirty="0">
                <a:sym typeface="+mn-ea"/>
              </a:rPr>
              <a:t>Introduction</a:t>
            </a:r>
          </a:p>
        </p:txBody>
      </p:sp>
      <p:sp>
        <p:nvSpPr>
          <p:cNvPr id="6" name="文本框 5"/>
          <p:cNvSpPr txBox="1"/>
          <p:nvPr/>
        </p:nvSpPr>
        <p:spPr>
          <a:xfrm>
            <a:off x="744886" y="575578"/>
            <a:ext cx="4326826" cy="461665"/>
          </a:xfrm>
          <a:prstGeom prst="rect">
            <a:avLst/>
          </a:prstGeom>
          <a:noFill/>
        </p:spPr>
        <p:txBody>
          <a:bodyPr wrap="none" rtlCol="0" anchor="t">
            <a:spAutoFit/>
          </a:bodyPr>
          <a:lstStyle/>
          <a:p>
            <a:r>
              <a:rPr lang="en-US" altLang="en-GB" sz="2400" dirty="0" smtClean="0">
                <a:sym typeface="+mn-ea"/>
              </a:rPr>
              <a:t>Overview of </a:t>
            </a:r>
            <a:r>
              <a:rPr lang="en-US" altLang="en-GB" sz="2400" dirty="0">
                <a:sym typeface="+mn-ea"/>
              </a:rPr>
              <a:t>Transfer Learning</a:t>
            </a:r>
          </a:p>
        </p:txBody>
      </p:sp>
      <p:sp>
        <p:nvSpPr>
          <p:cNvPr id="7" name="文本框 6"/>
          <p:cNvSpPr txBox="1"/>
          <p:nvPr/>
        </p:nvSpPr>
        <p:spPr>
          <a:xfrm>
            <a:off x="741680" y="2294890"/>
            <a:ext cx="2050561" cy="461665"/>
          </a:xfrm>
          <a:prstGeom prst="rect">
            <a:avLst/>
          </a:prstGeom>
          <a:noFill/>
        </p:spPr>
        <p:txBody>
          <a:bodyPr wrap="none" rtlCol="0" anchor="t">
            <a:spAutoFit/>
          </a:bodyPr>
          <a:lstStyle/>
          <a:p>
            <a:r>
              <a:rPr lang="en-US" altLang="en-GB" sz="2400" dirty="0">
                <a:sym typeface="+mn-ea"/>
              </a:rPr>
              <a:t>Related Work</a:t>
            </a:r>
          </a:p>
        </p:txBody>
      </p:sp>
      <p:sp>
        <p:nvSpPr>
          <p:cNvPr id="8" name="文本框 7"/>
          <p:cNvSpPr txBox="1"/>
          <p:nvPr/>
        </p:nvSpPr>
        <p:spPr>
          <a:xfrm>
            <a:off x="741680" y="3181350"/>
            <a:ext cx="7083991" cy="461665"/>
          </a:xfrm>
          <a:prstGeom prst="rect">
            <a:avLst/>
          </a:prstGeom>
          <a:noFill/>
        </p:spPr>
        <p:txBody>
          <a:bodyPr wrap="none" rtlCol="0" anchor="t">
            <a:spAutoFit/>
          </a:bodyPr>
          <a:lstStyle/>
          <a:p>
            <a:r>
              <a:rPr lang="en-US" sz="2400" dirty="0">
                <a:sym typeface="+mn-ea"/>
              </a:rPr>
              <a:t>Boosting for transfer learning with multiple sources</a:t>
            </a:r>
            <a:endParaRPr lang="en-US" altLang="en-GB" sz="2400" dirty="0">
              <a:sym typeface="+mn-ea"/>
            </a:endParaRPr>
          </a:p>
        </p:txBody>
      </p:sp>
      <p:sp>
        <p:nvSpPr>
          <p:cNvPr id="3" name="文本框 2"/>
          <p:cNvSpPr txBox="1"/>
          <p:nvPr/>
        </p:nvSpPr>
        <p:spPr>
          <a:xfrm>
            <a:off x="741680" y="4067810"/>
            <a:ext cx="4107215" cy="461665"/>
          </a:xfrm>
          <a:prstGeom prst="rect">
            <a:avLst/>
          </a:prstGeom>
          <a:noFill/>
        </p:spPr>
        <p:txBody>
          <a:bodyPr wrap="none" rtlCol="0" anchor="t">
            <a:spAutoFit/>
          </a:bodyPr>
          <a:lstStyle/>
          <a:p>
            <a:r>
              <a:rPr lang="en-US" altLang="en-GB" sz="2400" dirty="0" smtClean="0">
                <a:sym typeface="+mn-ea"/>
              </a:rPr>
              <a:t>Experiments </a:t>
            </a:r>
            <a:r>
              <a:rPr lang="en-US" altLang="zh-CN" sz="2400" dirty="0">
                <a:sym typeface="+mn-ea"/>
              </a:rPr>
              <a:t>and Conclusion</a:t>
            </a:r>
            <a:endParaRPr lang="zh-CN" alt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2" name="Google Shape;152;p28"/>
          <p:cNvSpPr txBox="1">
            <a:spLocks noGrp="1"/>
          </p:cNvSpPr>
          <p:nvPr>
            <p:ph type="title"/>
          </p:nvPr>
        </p:nvSpPr>
        <p:spPr>
          <a:xfrm>
            <a:off x="303311" y="294064"/>
            <a:ext cx="7297114" cy="572700"/>
          </a:xfrm>
          <a:prstGeom prst="rect">
            <a:avLst/>
          </a:prstGeom>
        </p:spPr>
        <p:txBody>
          <a:bodyPr spcFirstLastPara="1" wrap="square" lIns="68575" tIns="68575" rIns="68575" bIns="68575" anchor="ctr" anchorCtr="0">
            <a:noAutofit/>
          </a:bodyPr>
          <a:lstStyle/>
          <a:p>
            <a:pPr lvl="0">
              <a:lnSpc>
                <a:spcPct val="100000"/>
              </a:lnSpc>
              <a:buClr>
                <a:srgbClr val="B7B7B7"/>
              </a:buClr>
            </a:pPr>
            <a:r>
              <a:rPr lang="en-US" sz="2500" dirty="0" smtClean="0">
                <a:solidFill>
                  <a:srgbClr val="B7B7B7"/>
                </a:solidFill>
              </a:rPr>
              <a:t>Result</a:t>
            </a:r>
            <a:endParaRPr lang="en-US" sz="2500" dirty="0">
              <a:solidFill>
                <a:srgbClr val="B7B7B7"/>
              </a:solidFill>
            </a:endParaRPr>
          </a:p>
        </p:txBody>
      </p:sp>
      <p:pic>
        <p:nvPicPr>
          <p:cNvPr id="4" name="Picture 3"/>
          <p:cNvPicPr>
            <a:picLocks noChangeAspect="1"/>
          </p:cNvPicPr>
          <p:nvPr/>
        </p:nvPicPr>
        <p:blipFill>
          <a:blip r:embed="rId3"/>
          <a:stretch>
            <a:fillRect/>
          </a:stretch>
        </p:blipFill>
        <p:spPr>
          <a:xfrm>
            <a:off x="439947" y="953476"/>
            <a:ext cx="8400241" cy="2212418"/>
          </a:xfrm>
          <a:prstGeom prst="rect">
            <a:avLst/>
          </a:prstGeom>
        </p:spPr>
      </p:pic>
      <p:pic>
        <p:nvPicPr>
          <p:cNvPr id="5" name="Picture 4"/>
          <p:cNvPicPr>
            <a:picLocks noChangeAspect="1"/>
          </p:cNvPicPr>
          <p:nvPr/>
        </p:nvPicPr>
        <p:blipFill>
          <a:blip r:embed="rId4"/>
          <a:stretch>
            <a:fillRect/>
          </a:stretch>
        </p:blipFill>
        <p:spPr>
          <a:xfrm>
            <a:off x="346680" y="3424686"/>
            <a:ext cx="8493508" cy="715901"/>
          </a:xfrm>
          <a:prstGeom prst="rect">
            <a:avLst/>
          </a:prstGeom>
        </p:spPr>
      </p:pic>
    </p:spTree>
    <p:extLst>
      <p:ext uri="{BB962C8B-B14F-4D97-AF65-F5344CB8AC3E}">
        <p14:creationId xmlns:p14="http://schemas.microsoft.com/office/powerpoint/2010/main" val="8436038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2" name="Google Shape;152;p28"/>
          <p:cNvSpPr txBox="1">
            <a:spLocks noGrp="1"/>
          </p:cNvSpPr>
          <p:nvPr>
            <p:ph type="title"/>
          </p:nvPr>
        </p:nvSpPr>
        <p:spPr>
          <a:xfrm>
            <a:off x="521425" y="294064"/>
            <a:ext cx="7297114" cy="572700"/>
          </a:xfrm>
          <a:prstGeom prst="rect">
            <a:avLst/>
          </a:prstGeom>
        </p:spPr>
        <p:txBody>
          <a:bodyPr spcFirstLastPara="1" wrap="square" lIns="68575" tIns="68575" rIns="68575" bIns="68575" anchor="ctr" anchorCtr="0">
            <a:noAutofit/>
          </a:bodyPr>
          <a:lstStyle/>
          <a:p>
            <a:pPr lvl="0">
              <a:lnSpc>
                <a:spcPct val="100000"/>
              </a:lnSpc>
              <a:buClr>
                <a:srgbClr val="B7B7B7"/>
              </a:buClr>
            </a:pPr>
            <a:r>
              <a:rPr lang="en-US" sz="2500" dirty="0">
                <a:solidFill>
                  <a:srgbClr val="B7B7B7"/>
                </a:solidFill>
              </a:rPr>
              <a:t>Conclusion</a:t>
            </a:r>
          </a:p>
        </p:txBody>
      </p:sp>
      <p:sp>
        <p:nvSpPr>
          <p:cNvPr id="2" name="Rectangle 1"/>
          <p:cNvSpPr/>
          <p:nvPr/>
        </p:nvSpPr>
        <p:spPr>
          <a:xfrm>
            <a:off x="521425" y="1028582"/>
            <a:ext cx="8277183" cy="1815882"/>
          </a:xfrm>
          <a:prstGeom prst="rect">
            <a:avLst/>
          </a:prstGeom>
        </p:spPr>
        <p:txBody>
          <a:bodyPr wrap="square">
            <a:spAutoFit/>
          </a:bodyPr>
          <a:lstStyle/>
          <a:p>
            <a:r>
              <a:rPr lang="en-US" sz="1600" dirty="0"/>
              <a:t>This work extends the boosting framework for </a:t>
            </a:r>
            <a:r>
              <a:rPr lang="en-US" sz="1600" dirty="0" smtClean="0"/>
              <a:t>inductive transfer </a:t>
            </a:r>
            <a:r>
              <a:rPr lang="en-US" sz="1600" dirty="0"/>
              <a:t>learning when knowledge from multiple </a:t>
            </a:r>
            <a:r>
              <a:rPr lang="en-US" sz="1600" dirty="0" smtClean="0"/>
              <a:t>sources is </a:t>
            </a:r>
            <a:r>
              <a:rPr lang="en-US" sz="1600" dirty="0"/>
              <a:t>available to help training a target classifier. </a:t>
            </a:r>
            <a:r>
              <a:rPr lang="en-US" sz="1600" dirty="0" smtClean="0"/>
              <a:t>Considering multiple </a:t>
            </a:r>
            <a:r>
              <a:rPr lang="en-US" sz="1600" dirty="0"/>
              <a:t>sources directly addresses the problem </a:t>
            </a:r>
            <a:r>
              <a:rPr lang="en-US" sz="1600" dirty="0" smtClean="0"/>
              <a:t>of negative </a:t>
            </a:r>
            <a:r>
              <a:rPr lang="en-US" sz="1600" dirty="0"/>
              <a:t>transfer because the chance to import </a:t>
            </a:r>
            <a:r>
              <a:rPr lang="en-US" sz="1600" dirty="0" smtClean="0"/>
              <a:t>knowledge from </a:t>
            </a:r>
            <a:r>
              <a:rPr lang="en-US" sz="1600" dirty="0"/>
              <a:t>a source related to the target increases significantly</a:t>
            </a:r>
            <a:r>
              <a:rPr lang="en-US" sz="1600" dirty="0" smtClean="0"/>
              <a:t>.</a:t>
            </a:r>
          </a:p>
          <a:p>
            <a:endParaRPr lang="en-US" sz="1600" dirty="0"/>
          </a:p>
          <a:p>
            <a:r>
              <a:rPr lang="en-US" sz="1600" dirty="0" err="1"/>
              <a:t>MultiSourceTrAdaBoost</a:t>
            </a:r>
            <a:r>
              <a:rPr lang="en-US" sz="1600" dirty="0"/>
              <a:t>, an instance-transfer approach, </a:t>
            </a:r>
            <a:r>
              <a:rPr lang="en-US" sz="1600" dirty="0" smtClean="0"/>
              <a:t>and </a:t>
            </a:r>
            <a:r>
              <a:rPr lang="en-US" sz="1600" dirty="0" err="1" smtClean="0"/>
              <a:t>TaskTrAdaBoost</a:t>
            </a:r>
            <a:r>
              <a:rPr lang="en-US" sz="1600" dirty="0"/>
              <a:t>, </a:t>
            </a:r>
            <a:r>
              <a:rPr lang="en-US" sz="1600" dirty="0" smtClean="0"/>
              <a:t>a parameter-transfer </a:t>
            </a:r>
            <a:r>
              <a:rPr lang="en-US" sz="1600" dirty="0"/>
              <a:t>(or more </a:t>
            </a:r>
            <a:r>
              <a:rPr lang="en-US" sz="1600" dirty="0" smtClean="0"/>
              <a:t>specifically a </a:t>
            </a:r>
            <a:r>
              <a:rPr lang="en-US" sz="1600" dirty="0"/>
              <a:t>task-transfer) approach, are introduced.</a:t>
            </a:r>
          </a:p>
        </p:txBody>
      </p:sp>
    </p:spTree>
    <p:extLst>
      <p:ext uri="{BB962C8B-B14F-4D97-AF65-F5344CB8AC3E}">
        <p14:creationId xmlns:p14="http://schemas.microsoft.com/office/powerpoint/2010/main" val="2781789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2" name="标题 0"/>
          <p:cNvSpPr>
            <a:spLocks noGrp="1"/>
          </p:cNvSpPr>
          <p:nvPr>
            <p:ph type="title"/>
          </p:nvPr>
        </p:nvSpPr>
        <p:spPr>
          <a:xfrm>
            <a:off x="2844800" y="1621155"/>
            <a:ext cx="3352165" cy="572770"/>
          </a:xfrm>
        </p:spPr>
        <p:txBody>
          <a:bodyPr>
            <a:scene3d>
              <a:camera prst="orthographicFront"/>
              <a:lightRig rig="threePt" dir="t"/>
            </a:scene3d>
          </a:bodyPr>
          <a:lstStyle/>
          <a:p>
            <a:r>
              <a:rPr lang="en-US" altLang="zh-CN" sz="4800" i="1">
                <a:ln w="22225">
                  <a:solidFill>
                    <a:schemeClr val="accent2"/>
                  </a:solidFill>
                  <a:prstDash val="solid"/>
                </a:ln>
                <a:solidFill>
                  <a:schemeClr val="accent2">
                    <a:lumMod val="40000"/>
                    <a:lumOff val="60000"/>
                  </a:schemeClr>
                </a:solidFill>
                <a:effectLst/>
              </a:rPr>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6"/>
          <p:cNvSpPr txBox="1">
            <a:spLocks noGrp="1"/>
          </p:cNvSpPr>
          <p:nvPr>
            <p:ph type="title"/>
          </p:nvPr>
        </p:nvSpPr>
        <p:spPr>
          <a:xfrm>
            <a:off x="311700" y="296435"/>
            <a:ext cx="8520600" cy="572700"/>
          </a:xfrm>
          <a:prstGeom prst="rect">
            <a:avLst/>
          </a:prstGeom>
        </p:spPr>
        <p:txBody>
          <a:bodyPr spcFirstLastPara="1" wrap="square" lIns="68575" tIns="68575" rIns="68575" bIns="68575" anchor="t" anchorCtr="0">
            <a:noAutofit/>
          </a:bodyPr>
          <a:lstStyle/>
          <a:p>
            <a:pPr lvl="0">
              <a:buClr>
                <a:srgbClr val="B7B7B7"/>
              </a:buClr>
            </a:pPr>
            <a:r>
              <a:rPr lang="en-GB" sz="3000" dirty="0">
                <a:solidFill>
                  <a:srgbClr val="B7B7B7"/>
                </a:solidFill>
              </a:rPr>
              <a:t>Traditional ML vs. </a:t>
            </a:r>
            <a:r>
              <a:rPr lang="en-GB" sz="3000" dirty="0" smtClean="0">
                <a:solidFill>
                  <a:srgbClr val="B7B7B7"/>
                </a:solidFill>
              </a:rPr>
              <a:t>TL</a:t>
            </a:r>
            <a:endParaRPr lang="en-GB" sz="3000" dirty="0">
              <a:solidFill>
                <a:srgbClr val="B7B7B7"/>
              </a:solidFill>
            </a:endParaRPr>
          </a:p>
        </p:txBody>
      </p:sp>
      <p:grpSp>
        <p:nvGrpSpPr>
          <p:cNvPr id="8" name="Group 7"/>
          <p:cNvGrpSpPr>
            <a:grpSpLocks/>
          </p:cNvGrpSpPr>
          <p:nvPr/>
        </p:nvGrpSpPr>
        <p:grpSpPr bwMode="auto">
          <a:xfrm>
            <a:off x="1394548" y="995368"/>
            <a:ext cx="6326093" cy="3671361"/>
            <a:chOff x="316" y="672"/>
            <a:chExt cx="5270" cy="3630"/>
          </a:xfrm>
        </p:grpSpPr>
        <p:sp>
          <p:nvSpPr>
            <p:cNvPr id="9" name="Oval 8"/>
            <p:cNvSpPr>
              <a:spLocks noChangeAspect="1" noChangeArrowheads="1"/>
            </p:cNvSpPr>
            <p:nvPr/>
          </p:nvSpPr>
          <p:spPr bwMode="auto">
            <a:xfrm rot="5400000">
              <a:off x="594" y="1258"/>
              <a:ext cx="621" cy="594"/>
            </a:xfrm>
            <a:prstGeom prst="ellipse">
              <a:avLst/>
            </a:prstGeom>
            <a:solidFill>
              <a:srgbClr val="C0C0C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grpSp>
          <p:nvGrpSpPr>
            <p:cNvPr id="10" name="Group 9"/>
            <p:cNvGrpSpPr>
              <a:grpSpLocks/>
            </p:cNvGrpSpPr>
            <p:nvPr/>
          </p:nvGrpSpPr>
          <p:grpSpPr bwMode="auto">
            <a:xfrm rot="1537448">
              <a:off x="716" y="1368"/>
              <a:ext cx="383" cy="366"/>
              <a:chOff x="448" y="1311"/>
              <a:chExt cx="405" cy="392"/>
            </a:xfrm>
          </p:grpSpPr>
          <p:sp>
            <p:nvSpPr>
              <p:cNvPr id="93" name="Oval 92"/>
              <p:cNvSpPr>
                <a:spLocks noChangeAspect="1" noChangeArrowheads="1"/>
              </p:cNvSpPr>
              <p:nvPr/>
            </p:nvSpPr>
            <p:spPr bwMode="auto">
              <a:xfrm rot="5400000">
                <a:off x="444" y="1570"/>
                <a:ext cx="137" cy="130"/>
              </a:xfrm>
              <a:prstGeom prst="ellipse">
                <a:avLst/>
              </a:prstGeom>
              <a:solidFill>
                <a:srgbClr val="FFCC0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94" name="Oval 93"/>
              <p:cNvSpPr>
                <a:spLocks noChangeAspect="1" noChangeArrowheads="1"/>
              </p:cNvSpPr>
              <p:nvPr/>
            </p:nvSpPr>
            <p:spPr bwMode="auto">
              <a:xfrm rot="5400000">
                <a:off x="444" y="1315"/>
                <a:ext cx="137" cy="130"/>
              </a:xfrm>
              <a:prstGeom prst="ellipse">
                <a:avLst/>
              </a:prstGeom>
              <a:solidFill>
                <a:srgbClr val="FFCC0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95" name="Oval 94"/>
              <p:cNvSpPr>
                <a:spLocks noChangeAspect="1" noChangeArrowheads="1"/>
              </p:cNvSpPr>
              <p:nvPr/>
            </p:nvSpPr>
            <p:spPr bwMode="auto">
              <a:xfrm rot="5400000">
                <a:off x="719" y="1570"/>
                <a:ext cx="137" cy="130"/>
              </a:xfrm>
              <a:prstGeom prst="ellipse">
                <a:avLst/>
              </a:prstGeom>
              <a:solidFill>
                <a:srgbClr val="FFCC0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96" name="Oval 95"/>
              <p:cNvSpPr>
                <a:spLocks noChangeAspect="1" noChangeArrowheads="1"/>
              </p:cNvSpPr>
              <p:nvPr/>
            </p:nvSpPr>
            <p:spPr bwMode="auto">
              <a:xfrm rot="5400000">
                <a:off x="719" y="1315"/>
                <a:ext cx="137" cy="130"/>
              </a:xfrm>
              <a:prstGeom prst="ellipse">
                <a:avLst/>
              </a:prstGeom>
              <a:solidFill>
                <a:srgbClr val="FFCC0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grpSp>
        <p:sp>
          <p:nvSpPr>
            <p:cNvPr id="11" name="Oval 10"/>
            <p:cNvSpPr>
              <a:spLocks noChangeAspect="1" noChangeArrowheads="1"/>
            </p:cNvSpPr>
            <p:nvPr/>
          </p:nvSpPr>
          <p:spPr bwMode="auto">
            <a:xfrm rot="5400000">
              <a:off x="1943" y="1263"/>
              <a:ext cx="621" cy="594"/>
            </a:xfrm>
            <a:prstGeom prst="ellipse">
              <a:avLst/>
            </a:prstGeom>
            <a:solidFill>
              <a:srgbClr val="C0C0C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grpSp>
          <p:nvGrpSpPr>
            <p:cNvPr id="12" name="Group 11"/>
            <p:cNvGrpSpPr>
              <a:grpSpLocks/>
            </p:cNvGrpSpPr>
            <p:nvPr/>
          </p:nvGrpSpPr>
          <p:grpSpPr bwMode="auto">
            <a:xfrm rot="2489268">
              <a:off x="2065" y="1372"/>
              <a:ext cx="383" cy="366"/>
              <a:chOff x="448" y="1311"/>
              <a:chExt cx="405" cy="392"/>
            </a:xfrm>
          </p:grpSpPr>
          <p:sp>
            <p:nvSpPr>
              <p:cNvPr id="89" name="Oval 88"/>
              <p:cNvSpPr>
                <a:spLocks noChangeAspect="1" noChangeArrowheads="1"/>
              </p:cNvSpPr>
              <p:nvPr/>
            </p:nvSpPr>
            <p:spPr bwMode="auto">
              <a:xfrm rot="5400000">
                <a:off x="444" y="1570"/>
                <a:ext cx="137" cy="130"/>
              </a:xfrm>
              <a:prstGeom prst="ellipse">
                <a:avLst/>
              </a:prstGeom>
              <a:solidFill>
                <a:srgbClr val="FFCC0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90" name="Oval 89"/>
              <p:cNvSpPr>
                <a:spLocks noChangeAspect="1" noChangeArrowheads="1"/>
              </p:cNvSpPr>
              <p:nvPr/>
            </p:nvSpPr>
            <p:spPr bwMode="auto">
              <a:xfrm rot="5400000">
                <a:off x="444" y="1315"/>
                <a:ext cx="137" cy="130"/>
              </a:xfrm>
              <a:prstGeom prst="ellipse">
                <a:avLst/>
              </a:prstGeom>
              <a:solidFill>
                <a:srgbClr val="FFCC0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91" name="Oval 90"/>
              <p:cNvSpPr>
                <a:spLocks noChangeAspect="1" noChangeArrowheads="1"/>
              </p:cNvSpPr>
              <p:nvPr/>
            </p:nvSpPr>
            <p:spPr bwMode="auto">
              <a:xfrm rot="5400000">
                <a:off x="719" y="1570"/>
                <a:ext cx="137" cy="130"/>
              </a:xfrm>
              <a:prstGeom prst="ellipse">
                <a:avLst/>
              </a:prstGeom>
              <a:solidFill>
                <a:srgbClr val="FFCC0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92" name="Oval 91"/>
              <p:cNvSpPr>
                <a:spLocks noChangeAspect="1" noChangeArrowheads="1"/>
              </p:cNvSpPr>
              <p:nvPr/>
            </p:nvSpPr>
            <p:spPr bwMode="auto">
              <a:xfrm rot="5400000">
                <a:off x="719" y="1315"/>
                <a:ext cx="137" cy="130"/>
              </a:xfrm>
              <a:prstGeom prst="ellipse">
                <a:avLst/>
              </a:prstGeom>
              <a:solidFill>
                <a:srgbClr val="FFCC0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grpSp>
        <p:sp>
          <p:nvSpPr>
            <p:cNvPr id="13" name="AutoShape 105"/>
            <p:cNvSpPr>
              <a:spLocks noChangeArrowheads="1"/>
            </p:cNvSpPr>
            <p:nvPr/>
          </p:nvSpPr>
          <p:spPr bwMode="auto">
            <a:xfrm>
              <a:off x="1389" y="1392"/>
              <a:ext cx="437" cy="285"/>
            </a:xfrm>
            <a:prstGeom prst="rightArrow">
              <a:avLst>
                <a:gd name="adj1" fmla="val 50000"/>
                <a:gd name="adj2" fmla="val 38333"/>
              </a:avLst>
            </a:prstGeom>
            <a:solidFill>
              <a:srgbClr val="993300"/>
            </a:solidFill>
            <a:ln w="19050" algn="ctr">
              <a:solidFill>
                <a:schemeClr val="tx1"/>
              </a:solidFill>
              <a:miter lim="800000"/>
              <a:headEnd/>
              <a:tailEnd/>
            </a:ln>
          </p:spPr>
          <p:txBody>
            <a:bodyPr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14" name="Oval 13"/>
            <p:cNvSpPr>
              <a:spLocks noChangeAspect="1" noChangeArrowheads="1"/>
            </p:cNvSpPr>
            <p:nvPr/>
          </p:nvSpPr>
          <p:spPr bwMode="auto">
            <a:xfrm rot="5400000">
              <a:off x="599" y="2101"/>
              <a:ext cx="621" cy="594"/>
            </a:xfrm>
            <a:prstGeom prst="ellipse">
              <a:avLst/>
            </a:prstGeom>
            <a:solidFill>
              <a:srgbClr val="C0C0C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grpSp>
          <p:nvGrpSpPr>
            <p:cNvPr id="15" name="Group 14"/>
            <p:cNvGrpSpPr>
              <a:grpSpLocks/>
            </p:cNvGrpSpPr>
            <p:nvPr/>
          </p:nvGrpSpPr>
          <p:grpSpPr bwMode="auto">
            <a:xfrm rot="1537448">
              <a:off x="721" y="2211"/>
              <a:ext cx="383" cy="366"/>
              <a:chOff x="448" y="1311"/>
              <a:chExt cx="405" cy="392"/>
            </a:xfrm>
          </p:grpSpPr>
          <p:sp>
            <p:nvSpPr>
              <p:cNvPr id="85" name="Oval 84"/>
              <p:cNvSpPr>
                <a:spLocks noChangeAspect="1" noChangeArrowheads="1"/>
              </p:cNvSpPr>
              <p:nvPr/>
            </p:nvSpPr>
            <p:spPr bwMode="auto">
              <a:xfrm rot="5400000">
                <a:off x="444" y="1570"/>
                <a:ext cx="137" cy="130"/>
              </a:xfrm>
              <a:prstGeom prst="ellipse">
                <a:avLst/>
              </a:prstGeom>
              <a:solidFill>
                <a:srgbClr val="993366"/>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86" name="Oval 85"/>
              <p:cNvSpPr>
                <a:spLocks noChangeAspect="1" noChangeArrowheads="1"/>
              </p:cNvSpPr>
              <p:nvPr/>
            </p:nvSpPr>
            <p:spPr bwMode="auto">
              <a:xfrm rot="5400000">
                <a:off x="444" y="1315"/>
                <a:ext cx="137" cy="130"/>
              </a:xfrm>
              <a:prstGeom prst="ellipse">
                <a:avLst/>
              </a:prstGeom>
              <a:solidFill>
                <a:srgbClr val="993366"/>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87" name="Oval 86"/>
              <p:cNvSpPr>
                <a:spLocks noChangeAspect="1" noChangeArrowheads="1"/>
              </p:cNvSpPr>
              <p:nvPr/>
            </p:nvSpPr>
            <p:spPr bwMode="auto">
              <a:xfrm rot="5400000">
                <a:off x="719" y="1570"/>
                <a:ext cx="137" cy="130"/>
              </a:xfrm>
              <a:prstGeom prst="ellipse">
                <a:avLst/>
              </a:prstGeom>
              <a:solidFill>
                <a:srgbClr val="993366"/>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88" name="Oval 87"/>
              <p:cNvSpPr>
                <a:spLocks noChangeAspect="1" noChangeArrowheads="1"/>
              </p:cNvSpPr>
              <p:nvPr/>
            </p:nvSpPr>
            <p:spPr bwMode="auto">
              <a:xfrm rot="5400000">
                <a:off x="719" y="1315"/>
                <a:ext cx="137" cy="130"/>
              </a:xfrm>
              <a:prstGeom prst="ellipse">
                <a:avLst/>
              </a:prstGeom>
              <a:solidFill>
                <a:srgbClr val="993366"/>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grpSp>
        <p:sp>
          <p:nvSpPr>
            <p:cNvPr id="16" name="Oval 15"/>
            <p:cNvSpPr>
              <a:spLocks noChangeAspect="1" noChangeArrowheads="1"/>
            </p:cNvSpPr>
            <p:nvPr/>
          </p:nvSpPr>
          <p:spPr bwMode="auto">
            <a:xfrm rot="5400000">
              <a:off x="1948" y="2105"/>
              <a:ext cx="621" cy="594"/>
            </a:xfrm>
            <a:prstGeom prst="ellipse">
              <a:avLst/>
            </a:prstGeom>
            <a:solidFill>
              <a:srgbClr val="C0C0C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grpSp>
          <p:nvGrpSpPr>
            <p:cNvPr id="17" name="Group 16"/>
            <p:cNvGrpSpPr>
              <a:grpSpLocks/>
            </p:cNvGrpSpPr>
            <p:nvPr/>
          </p:nvGrpSpPr>
          <p:grpSpPr bwMode="auto">
            <a:xfrm rot="2489268">
              <a:off x="2070" y="2215"/>
              <a:ext cx="383" cy="366"/>
              <a:chOff x="448" y="1311"/>
              <a:chExt cx="405" cy="392"/>
            </a:xfrm>
          </p:grpSpPr>
          <p:sp>
            <p:nvSpPr>
              <p:cNvPr id="81" name="Oval 80"/>
              <p:cNvSpPr>
                <a:spLocks noChangeAspect="1" noChangeArrowheads="1"/>
              </p:cNvSpPr>
              <p:nvPr/>
            </p:nvSpPr>
            <p:spPr bwMode="auto">
              <a:xfrm rot="5400000">
                <a:off x="444" y="1570"/>
                <a:ext cx="137" cy="130"/>
              </a:xfrm>
              <a:prstGeom prst="ellipse">
                <a:avLst/>
              </a:prstGeom>
              <a:solidFill>
                <a:srgbClr val="993366"/>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82" name="Oval 81"/>
              <p:cNvSpPr>
                <a:spLocks noChangeAspect="1" noChangeArrowheads="1"/>
              </p:cNvSpPr>
              <p:nvPr/>
            </p:nvSpPr>
            <p:spPr bwMode="auto">
              <a:xfrm rot="5400000">
                <a:off x="444" y="1315"/>
                <a:ext cx="137" cy="130"/>
              </a:xfrm>
              <a:prstGeom prst="ellipse">
                <a:avLst/>
              </a:prstGeom>
              <a:solidFill>
                <a:srgbClr val="993366"/>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83" name="Oval 82"/>
              <p:cNvSpPr>
                <a:spLocks noChangeAspect="1" noChangeArrowheads="1"/>
              </p:cNvSpPr>
              <p:nvPr/>
            </p:nvSpPr>
            <p:spPr bwMode="auto">
              <a:xfrm rot="5400000">
                <a:off x="719" y="1570"/>
                <a:ext cx="137" cy="130"/>
              </a:xfrm>
              <a:prstGeom prst="ellipse">
                <a:avLst/>
              </a:prstGeom>
              <a:solidFill>
                <a:srgbClr val="993366"/>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84" name="Oval 83"/>
              <p:cNvSpPr>
                <a:spLocks noChangeAspect="1" noChangeArrowheads="1"/>
              </p:cNvSpPr>
              <p:nvPr/>
            </p:nvSpPr>
            <p:spPr bwMode="auto">
              <a:xfrm rot="5400000">
                <a:off x="719" y="1315"/>
                <a:ext cx="137" cy="130"/>
              </a:xfrm>
              <a:prstGeom prst="ellipse">
                <a:avLst/>
              </a:prstGeom>
              <a:solidFill>
                <a:srgbClr val="993366"/>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grpSp>
        <p:sp>
          <p:nvSpPr>
            <p:cNvPr id="18" name="AutoShape 118"/>
            <p:cNvSpPr>
              <a:spLocks noChangeArrowheads="1"/>
            </p:cNvSpPr>
            <p:nvPr/>
          </p:nvSpPr>
          <p:spPr bwMode="auto">
            <a:xfrm>
              <a:off x="1394" y="2235"/>
              <a:ext cx="437" cy="285"/>
            </a:xfrm>
            <a:prstGeom prst="rightArrow">
              <a:avLst>
                <a:gd name="adj1" fmla="val 50000"/>
                <a:gd name="adj2" fmla="val 38333"/>
              </a:avLst>
            </a:prstGeom>
            <a:solidFill>
              <a:srgbClr val="993300"/>
            </a:solidFill>
            <a:ln w="19050" algn="ctr">
              <a:solidFill>
                <a:schemeClr val="tx1"/>
              </a:solidFill>
              <a:miter lim="800000"/>
              <a:headEnd/>
              <a:tailEnd/>
            </a:ln>
          </p:spPr>
          <p:txBody>
            <a:bodyPr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19" name="Oval 18"/>
            <p:cNvSpPr>
              <a:spLocks noChangeAspect="1" noChangeArrowheads="1"/>
            </p:cNvSpPr>
            <p:nvPr/>
          </p:nvSpPr>
          <p:spPr bwMode="auto">
            <a:xfrm rot="5400000">
              <a:off x="604" y="2935"/>
              <a:ext cx="621" cy="593"/>
            </a:xfrm>
            <a:prstGeom prst="ellipse">
              <a:avLst/>
            </a:prstGeom>
            <a:solidFill>
              <a:srgbClr val="C0C0C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grpSp>
          <p:nvGrpSpPr>
            <p:cNvPr id="20" name="Group 19"/>
            <p:cNvGrpSpPr>
              <a:grpSpLocks/>
            </p:cNvGrpSpPr>
            <p:nvPr/>
          </p:nvGrpSpPr>
          <p:grpSpPr bwMode="auto">
            <a:xfrm rot="1537448">
              <a:off x="727" y="3046"/>
              <a:ext cx="383" cy="366"/>
              <a:chOff x="448" y="1311"/>
              <a:chExt cx="405" cy="392"/>
            </a:xfrm>
          </p:grpSpPr>
          <p:sp>
            <p:nvSpPr>
              <p:cNvPr id="77" name="Oval 76"/>
              <p:cNvSpPr>
                <a:spLocks noChangeAspect="1" noChangeArrowheads="1"/>
              </p:cNvSpPr>
              <p:nvPr/>
            </p:nvSpPr>
            <p:spPr bwMode="auto">
              <a:xfrm rot="5400000">
                <a:off x="444" y="1570"/>
                <a:ext cx="137" cy="130"/>
              </a:xfrm>
              <a:prstGeom prst="ellipse">
                <a:avLst/>
              </a:prstGeom>
              <a:solidFill>
                <a:srgbClr val="99CC0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78" name="Oval 77"/>
              <p:cNvSpPr>
                <a:spLocks noChangeAspect="1" noChangeArrowheads="1"/>
              </p:cNvSpPr>
              <p:nvPr/>
            </p:nvSpPr>
            <p:spPr bwMode="auto">
              <a:xfrm rot="5400000">
                <a:off x="444" y="1315"/>
                <a:ext cx="137" cy="130"/>
              </a:xfrm>
              <a:prstGeom prst="ellipse">
                <a:avLst/>
              </a:prstGeom>
              <a:solidFill>
                <a:srgbClr val="99CC0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79" name="Oval 78"/>
              <p:cNvSpPr>
                <a:spLocks noChangeAspect="1" noChangeArrowheads="1"/>
              </p:cNvSpPr>
              <p:nvPr/>
            </p:nvSpPr>
            <p:spPr bwMode="auto">
              <a:xfrm rot="5400000">
                <a:off x="719" y="1570"/>
                <a:ext cx="137" cy="130"/>
              </a:xfrm>
              <a:prstGeom prst="ellipse">
                <a:avLst/>
              </a:prstGeom>
              <a:solidFill>
                <a:srgbClr val="99CC0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80" name="Oval 79"/>
              <p:cNvSpPr>
                <a:spLocks noChangeAspect="1" noChangeArrowheads="1"/>
              </p:cNvSpPr>
              <p:nvPr/>
            </p:nvSpPr>
            <p:spPr bwMode="auto">
              <a:xfrm rot="5400000">
                <a:off x="719" y="1315"/>
                <a:ext cx="137" cy="130"/>
              </a:xfrm>
              <a:prstGeom prst="ellipse">
                <a:avLst/>
              </a:prstGeom>
              <a:solidFill>
                <a:srgbClr val="99CC0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grpSp>
        <p:sp>
          <p:nvSpPr>
            <p:cNvPr id="21" name="Oval 20"/>
            <p:cNvSpPr>
              <a:spLocks noChangeAspect="1" noChangeArrowheads="1"/>
            </p:cNvSpPr>
            <p:nvPr/>
          </p:nvSpPr>
          <p:spPr bwMode="auto">
            <a:xfrm rot="5400000">
              <a:off x="1953" y="2940"/>
              <a:ext cx="621" cy="593"/>
            </a:xfrm>
            <a:prstGeom prst="ellipse">
              <a:avLst/>
            </a:prstGeom>
            <a:solidFill>
              <a:srgbClr val="C0C0C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grpSp>
          <p:nvGrpSpPr>
            <p:cNvPr id="22" name="Group 21"/>
            <p:cNvGrpSpPr>
              <a:grpSpLocks/>
            </p:cNvGrpSpPr>
            <p:nvPr/>
          </p:nvGrpSpPr>
          <p:grpSpPr bwMode="auto">
            <a:xfrm rot="2489268">
              <a:off x="2074" y="3049"/>
              <a:ext cx="383" cy="366"/>
              <a:chOff x="448" y="1311"/>
              <a:chExt cx="405" cy="392"/>
            </a:xfrm>
          </p:grpSpPr>
          <p:sp>
            <p:nvSpPr>
              <p:cNvPr id="73" name="Oval 72"/>
              <p:cNvSpPr>
                <a:spLocks noChangeAspect="1" noChangeArrowheads="1"/>
              </p:cNvSpPr>
              <p:nvPr/>
            </p:nvSpPr>
            <p:spPr bwMode="auto">
              <a:xfrm rot="5400000">
                <a:off x="444" y="1570"/>
                <a:ext cx="137" cy="130"/>
              </a:xfrm>
              <a:prstGeom prst="ellipse">
                <a:avLst/>
              </a:prstGeom>
              <a:solidFill>
                <a:srgbClr val="99CC0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74" name="Oval 73"/>
              <p:cNvSpPr>
                <a:spLocks noChangeAspect="1" noChangeArrowheads="1"/>
              </p:cNvSpPr>
              <p:nvPr/>
            </p:nvSpPr>
            <p:spPr bwMode="auto">
              <a:xfrm rot="5400000">
                <a:off x="444" y="1315"/>
                <a:ext cx="137" cy="130"/>
              </a:xfrm>
              <a:prstGeom prst="ellipse">
                <a:avLst/>
              </a:prstGeom>
              <a:solidFill>
                <a:srgbClr val="99CC0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75" name="Oval 74"/>
              <p:cNvSpPr>
                <a:spLocks noChangeAspect="1" noChangeArrowheads="1"/>
              </p:cNvSpPr>
              <p:nvPr/>
            </p:nvSpPr>
            <p:spPr bwMode="auto">
              <a:xfrm rot="5400000">
                <a:off x="719" y="1570"/>
                <a:ext cx="137" cy="130"/>
              </a:xfrm>
              <a:prstGeom prst="ellipse">
                <a:avLst/>
              </a:prstGeom>
              <a:solidFill>
                <a:srgbClr val="99CC0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76" name="Oval 75"/>
              <p:cNvSpPr>
                <a:spLocks noChangeAspect="1" noChangeArrowheads="1"/>
              </p:cNvSpPr>
              <p:nvPr/>
            </p:nvSpPr>
            <p:spPr bwMode="auto">
              <a:xfrm rot="5400000">
                <a:off x="719" y="1315"/>
                <a:ext cx="137" cy="130"/>
              </a:xfrm>
              <a:prstGeom prst="ellipse">
                <a:avLst/>
              </a:prstGeom>
              <a:solidFill>
                <a:srgbClr val="99CC0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grpSp>
        <p:sp>
          <p:nvSpPr>
            <p:cNvPr id="23" name="AutoShape 131"/>
            <p:cNvSpPr>
              <a:spLocks noChangeArrowheads="1"/>
            </p:cNvSpPr>
            <p:nvPr/>
          </p:nvSpPr>
          <p:spPr bwMode="auto">
            <a:xfrm>
              <a:off x="1399" y="3069"/>
              <a:ext cx="436" cy="285"/>
            </a:xfrm>
            <a:prstGeom prst="rightArrow">
              <a:avLst>
                <a:gd name="adj1" fmla="val 50000"/>
                <a:gd name="adj2" fmla="val 38246"/>
              </a:avLst>
            </a:prstGeom>
            <a:solidFill>
              <a:srgbClr val="993300"/>
            </a:solidFill>
            <a:ln w="19050" algn="ctr">
              <a:solidFill>
                <a:schemeClr val="tx1"/>
              </a:solidFill>
              <a:miter lim="800000"/>
              <a:headEnd/>
              <a:tailEnd/>
            </a:ln>
          </p:spPr>
          <p:txBody>
            <a:bodyPr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24" name="Oval 23"/>
            <p:cNvSpPr>
              <a:spLocks noChangeAspect="1" noChangeArrowheads="1"/>
            </p:cNvSpPr>
            <p:nvPr/>
          </p:nvSpPr>
          <p:spPr bwMode="auto">
            <a:xfrm rot="5400000">
              <a:off x="3262" y="1263"/>
              <a:ext cx="621" cy="593"/>
            </a:xfrm>
            <a:prstGeom prst="ellipse">
              <a:avLst/>
            </a:prstGeom>
            <a:solidFill>
              <a:srgbClr val="C0C0C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grpSp>
          <p:nvGrpSpPr>
            <p:cNvPr id="25" name="Group 24"/>
            <p:cNvGrpSpPr>
              <a:grpSpLocks/>
            </p:cNvGrpSpPr>
            <p:nvPr/>
          </p:nvGrpSpPr>
          <p:grpSpPr bwMode="auto">
            <a:xfrm rot="1537448">
              <a:off x="3385" y="1374"/>
              <a:ext cx="383" cy="366"/>
              <a:chOff x="448" y="1311"/>
              <a:chExt cx="405" cy="392"/>
            </a:xfrm>
          </p:grpSpPr>
          <p:sp>
            <p:nvSpPr>
              <p:cNvPr id="69" name="Oval 68"/>
              <p:cNvSpPr>
                <a:spLocks noChangeAspect="1" noChangeArrowheads="1"/>
              </p:cNvSpPr>
              <p:nvPr/>
            </p:nvSpPr>
            <p:spPr bwMode="auto">
              <a:xfrm rot="5400000">
                <a:off x="444" y="1570"/>
                <a:ext cx="137" cy="130"/>
              </a:xfrm>
              <a:prstGeom prst="ellipse">
                <a:avLst/>
              </a:prstGeom>
              <a:solidFill>
                <a:srgbClr val="FFCC0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70" name="Oval 69"/>
              <p:cNvSpPr>
                <a:spLocks noChangeAspect="1" noChangeArrowheads="1"/>
              </p:cNvSpPr>
              <p:nvPr/>
            </p:nvSpPr>
            <p:spPr bwMode="auto">
              <a:xfrm rot="5400000">
                <a:off x="444" y="1315"/>
                <a:ext cx="137" cy="130"/>
              </a:xfrm>
              <a:prstGeom prst="ellipse">
                <a:avLst/>
              </a:prstGeom>
              <a:solidFill>
                <a:srgbClr val="FFCC0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71" name="Oval 70"/>
              <p:cNvSpPr>
                <a:spLocks noChangeAspect="1" noChangeArrowheads="1"/>
              </p:cNvSpPr>
              <p:nvPr/>
            </p:nvSpPr>
            <p:spPr bwMode="auto">
              <a:xfrm rot="5400000">
                <a:off x="719" y="1570"/>
                <a:ext cx="137" cy="130"/>
              </a:xfrm>
              <a:prstGeom prst="ellipse">
                <a:avLst/>
              </a:prstGeom>
              <a:solidFill>
                <a:srgbClr val="FFCC0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72" name="Oval 71"/>
              <p:cNvSpPr>
                <a:spLocks noChangeAspect="1" noChangeArrowheads="1"/>
              </p:cNvSpPr>
              <p:nvPr/>
            </p:nvSpPr>
            <p:spPr bwMode="auto">
              <a:xfrm rot="5400000">
                <a:off x="719" y="1315"/>
                <a:ext cx="137" cy="130"/>
              </a:xfrm>
              <a:prstGeom prst="ellipse">
                <a:avLst/>
              </a:prstGeom>
              <a:solidFill>
                <a:srgbClr val="FFCC0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grpSp>
        <p:sp>
          <p:nvSpPr>
            <p:cNvPr id="26" name="Oval 25"/>
            <p:cNvSpPr>
              <a:spLocks noChangeAspect="1" noChangeArrowheads="1"/>
            </p:cNvSpPr>
            <p:nvPr/>
          </p:nvSpPr>
          <p:spPr bwMode="auto">
            <a:xfrm rot="5400000">
              <a:off x="4611" y="1267"/>
              <a:ext cx="621" cy="593"/>
            </a:xfrm>
            <a:prstGeom prst="ellipse">
              <a:avLst/>
            </a:prstGeom>
            <a:solidFill>
              <a:srgbClr val="C0C0C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grpSp>
          <p:nvGrpSpPr>
            <p:cNvPr id="27" name="Group 26"/>
            <p:cNvGrpSpPr>
              <a:grpSpLocks/>
            </p:cNvGrpSpPr>
            <p:nvPr/>
          </p:nvGrpSpPr>
          <p:grpSpPr bwMode="auto">
            <a:xfrm rot="2489268">
              <a:off x="4732" y="1376"/>
              <a:ext cx="383" cy="366"/>
              <a:chOff x="448" y="1311"/>
              <a:chExt cx="405" cy="392"/>
            </a:xfrm>
          </p:grpSpPr>
          <p:sp>
            <p:nvSpPr>
              <p:cNvPr id="65" name="Oval 64"/>
              <p:cNvSpPr>
                <a:spLocks noChangeAspect="1" noChangeArrowheads="1"/>
              </p:cNvSpPr>
              <p:nvPr/>
            </p:nvSpPr>
            <p:spPr bwMode="auto">
              <a:xfrm rot="5400000">
                <a:off x="444" y="1570"/>
                <a:ext cx="137" cy="130"/>
              </a:xfrm>
              <a:prstGeom prst="ellipse">
                <a:avLst/>
              </a:prstGeom>
              <a:solidFill>
                <a:srgbClr val="FFCC0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66" name="Oval 65"/>
              <p:cNvSpPr>
                <a:spLocks noChangeAspect="1" noChangeArrowheads="1"/>
              </p:cNvSpPr>
              <p:nvPr/>
            </p:nvSpPr>
            <p:spPr bwMode="auto">
              <a:xfrm rot="5400000">
                <a:off x="444" y="1315"/>
                <a:ext cx="137" cy="130"/>
              </a:xfrm>
              <a:prstGeom prst="ellipse">
                <a:avLst/>
              </a:prstGeom>
              <a:solidFill>
                <a:srgbClr val="FFCC0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67" name="Oval 66"/>
              <p:cNvSpPr>
                <a:spLocks noChangeAspect="1" noChangeArrowheads="1"/>
              </p:cNvSpPr>
              <p:nvPr/>
            </p:nvSpPr>
            <p:spPr bwMode="auto">
              <a:xfrm rot="5400000">
                <a:off x="719" y="1570"/>
                <a:ext cx="137" cy="130"/>
              </a:xfrm>
              <a:prstGeom prst="ellipse">
                <a:avLst/>
              </a:prstGeom>
              <a:solidFill>
                <a:srgbClr val="FFCC0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68" name="Oval 67"/>
              <p:cNvSpPr>
                <a:spLocks noChangeAspect="1" noChangeArrowheads="1"/>
              </p:cNvSpPr>
              <p:nvPr/>
            </p:nvSpPr>
            <p:spPr bwMode="auto">
              <a:xfrm rot="5400000">
                <a:off x="719" y="1315"/>
                <a:ext cx="137" cy="130"/>
              </a:xfrm>
              <a:prstGeom prst="ellipse">
                <a:avLst/>
              </a:prstGeom>
              <a:solidFill>
                <a:srgbClr val="FFCC0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grpSp>
        <p:sp>
          <p:nvSpPr>
            <p:cNvPr id="28" name="Oval 27"/>
            <p:cNvSpPr>
              <a:spLocks noChangeAspect="1" noChangeArrowheads="1"/>
            </p:cNvSpPr>
            <p:nvPr/>
          </p:nvSpPr>
          <p:spPr bwMode="auto">
            <a:xfrm rot="5400000">
              <a:off x="3267" y="2105"/>
              <a:ext cx="621" cy="593"/>
            </a:xfrm>
            <a:prstGeom prst="ellipse">
              <a:avLst/>
            </a:prstGeom>
            <a:solidFill>
              <a:srgbClr val="C0C0C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grpSp>
          <p:nvGrpSpPr>
            <p:cNvPr id="29" name="Group 28"/>
            <p:cNvGrpSpPr>
              <a:grpSpLocks/>
            </p:cNvGrpSpPr>
            <p:nvPr/>
          </p:nvGrpSpPr>
          <p:grpSpPr bwMode="auto">
            <a:xfrm rot="1537448">
              <a:off x="3388" y="2215"/>
              <a:ext cx="383" cy="366"/>
              <a:chOff x="448" y="1311"/>
              <a:chExt cx="405" cy="392"/>
            </a:xfrm>
          </p:grpSpPr>
          <p:sp>
            <p:nvSpPr>
              <p:cNvPr id="61" name="Oval 60"/>
              <p:cNvSpPr>
                <a:spLocks noChangeAspect="1" noChangeArrowheads="1"/>
              </p:cNvSpPr>
              <p:nvPr/>
            </p:nvSpPr>
            <p:spPr bwMode="auto">
              <a:xfrm rot="5400000">
                <a:off x="444" y="1570"/>
                <a:ext cx="137" cy="130"/>
              </a:xfrm>
              <a:prstGeom prst="ellipse">
                <a:avLst/>
              </a:prstGeom>
              <a:solidFill>
                <a:srgbClr val="993366"/>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62" name="Oval 61"/>
              <p:cNvSpPr>
                <a:spLocks noChangeAspect="1" noChangeArrowheads="1"/>
              </p:cNvSpPr>
              <p:nvPr/>
            </p:nvSpPr>
            <p:spPr bwMode="auto">
              <a:xfrm rot="5400000">
                <a:off x="444" y="1315"/>
                <a:ext cx="137" cy="130"/>
              </a:xfrm>
              <a:prstGeom prst="ellipse">
                <a:avLst/>
              </a:prstGeom>
              <a:solidFill>
                <a:srgbClr val="993366"/>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63" name="Oval 62"/>
              <p:cNvSpPr>
                <a:spLocks noChangeAspect="1" noChangeArrowheads="1"/>
              </p:cNvSpPr>
              <p:nvPr/>
            </p:nvSpPr>
            <p:spPr bwMode="auto">
              <a:xfrm rot="5400000">
                <a:off x="719" y="1570"/>
                <a:ext cx="137" cy="130"/>
              </a:xfrm>
              <a:prstGeom prst="ellipse">
                <a:avLst/>
              </a:prstGeom>
              <a:solidFill>
                <a:srgbClr val="993366"/>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64" name="Oval 63"/>
              <p:cNvSpPr>
                <a:spLocks noChangeAspect="1" noChangeArrowheads="1"/>
              </p:cNvSpPr>
              <p:nvPr/>
            </p:nvSpPr>
            <p:spPr bwMode="auto">
              <a:xfrm rot="5400000">
                <a:off x="719" y="1315"/>
                <a:ext cx="137" cy="130"/>
              </a:xfrm>
              <a:prstGeom prst="ellipse">
                <a:avLst/>
              </a:prstGeom>
              <a:solidFill>
                <a:srgbClr val="993366"/>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grpSp>
        <p:sp>
          <p:nvSpPr>
            <p:cNvPr id="30" name="Oval 29"/>
            <p:cNvSpPr>
              <a:spLocks noChangeAspect="1" noChangeArrowheads="1"/>
            </p:cNvSpPr>
            <p:nvPr/>
          </p:nvSpPr>
          <p:spPr bwMode="auto">
            <a:xfrm rot="5400000">
              <a:off x="4615" y="2110"/>
              <a:ext cx="621" cy="594"/>
            </a:xfrm>
            <a:prstGeom prst="ellipse">
              <a:avLst/>
            </a:prstGeom>
            <a:solidFill>
              <a:srgbClr val="C0C0C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grpSp>
          <p:nvGrpSpPr>
            <p:cNvPr id="31" name="Group 30"/>
            <p:cNvGrpSpPr>
              <a:grpSpLocks/>
            </p:cNvGrpSpPr>
            <p:nvPr/>
          </p:nvGrpSpPr>
          <p:grpSpPr bwMode="auto">
            <a:xfrm rot="2489268">
              <a:off x="4737" y="2219"/>
              <a:ext cx="383" cy="366"/>
              <a:chOff x="448" y="1311"/>
              <a:chExt cx="405" cy="392"/>
            </a:xfrm>
          </p:grpSpPr>
          <p:sp>
            <p:nvSpPr>
              <p:cNvPr id="57" name="Oval 56"/>
              <p:cNvSpPr>
                <a:spLocks noChangeAspect="1" noChangeArrowheads="1"/>
              </p:cNvSpPr>
              <p:nvPr/>
            </p:nvSpPr>
            <p:spPr bwMode="auto">
              <a:xfrm rot="5400000">
                <a:off x="444" y="1570"/>
                <a:ext cx="137" cy="130"/>
              </a:xfrm>
              <a:prstGeom prst="ellipse">
                <a:avLst/>
              </a:prstGeom>
              <a:solidFill>
                <a:srgbClr val="993366"/>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58" name="Oval 57"/>
              <p:cNvSpPr>
                <a:spLocks noChangeAspect="1" noChangeArrowheads="1"/>
              </p:cNvSpPr>
              <p:nvPr/>
            </p:nvSpPr>
            <p:spPr bwMode="auto">
              <a:xfrm rot="5400000">
                <a:off x="444" y="1315"/>
                <a:ext cx="137" cy="130"/>
              </a:xfrm>
              <a:prstGeom prst="ellipse">
                <a:avLst/>
              </a:prstGeom>
              <a:solidFill>
                <a:srgbClr val="993366"/>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59" name="Oval 58"/>
              <p:cNvSpPr>
                <a:spLocks noChangeAspect="1" noChangeArrowheads="1"/>
              </p:cNvSpPr>
              <p:nvPr/>
            </p:nvSpPr>
            <p:spPr bwMode="auto">
              <a:xfrm rot="5400000">
                <a:off x="719" y="1570"/>
                <a:ext cx="137" cy="130"/>
              </a:xfrm>
              <a:prstGeom prst="ellipse">
                <a:avLst/>
              </a:prstGeom>
              <a:solidFill>
                <a:srgbClr val="993366"/>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60" name="Oval 59"/>
              <p:cNvSpPr>
                <a:spLocks noChangeAspect="1" noChangeArrowheads="1"/>
              </p:cNvSpPr>
              <p:nvPr/>
            </p:nvSpPr>
            <p:spPr bwMode="auto">
              <a:xfrm rot="5400000">
                <a:off x="719" y="1315"/>
                <a:ext cx="137" cy="130"/>
              </a:xfrm>
              <a:prstGeom prst="ellipse">
                <a:avLst/>
              </a:prstGeom>
              <a:solidFill>
                <a:srgbClr val="993366"/>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grpSp>
        <p:sp>
          <p:nvSpPr>
            <p:cNvPr id="32" name="Oval 31"/>
            <p:cNvSpPr>
              <a:spLocks noChangeAspect="1" noChangeArrowheads="1"/>
            </p:cNvSpPr>
            <p:nvPr/>
          </p:nvSpPr>
          <p:spPr bwMode="auto">
            <a:xfrm rot="5400000">
              <a:off x="3271" y="2940"/>
              <a:ext cx="621" cy="594"/>
            </a:xfrm>
            <a:prstGeom prst="ellipse">
              <a:avLst/>
            </a:prstGeom>
            <a:solidFill>
              <a:srgbClr val="C0C0C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grpSp>
          <p:nvGrpSpPr>
            <p:cNvPr id="33" name="Group 32"/>
            <p:cNvGrpSpPr>
              <a:grpSpLocks/>
            </p:cNvGrpSpPr>
            <p:nvPr/>
          </p:nvGrpSpPr>
          <p:grpSpPr bwMode="auto">
            <a:xfrm rot="1537448">
              <a:off x="3393" y="3050"/>
              <a:ext cx="383" cy="366"/>
              <a:chOff x="448" y="1311"/>
              <a:chExt cx="405" cy="392"/>
            </a:xfrm>
          </p:grpSpPr>
          <p:sp>
            <p:nvSpPr>
              <p:cNvPr id="53" name="Oval 52"/>
              <p:cNvSpPr>
                <a:spLocks noChangeAspect="1" noChangeArrowheads="1"/>
              </p:cNvSpPr>
              <p:nvPr/>
            </p:nvSpPr>
            <p:spPr bwMode="auto">
              <a:xfrm rot="5400000">
                <a:off x="444" y="1570"/>
                <a:ext cx="137" cy="130"/>
              </a:xfrm>
              <a:prstGeom prst="ellipse">
                <a:avLst/>
              </a:prstGeom>
              <a:solidFill>
                <a:srgbClr val="99CC0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54" name="Oval 53"/>
              <p:cNvSpPr>
                <a:spLocks noChangeAspect="1" noChangeArrowheads="1"/>
              </p:cNvSpPr>
              <p:nvPr/>
            </p:nvSpPr>
            <p:spPr bwMode="auto">
              <a:xfrm rot="5400000">
                <a:off x="444" y="1315"/>
                <a:ext cx="137" cy="130"/>
              </a:xfrm>
              <a:prstGeom prst="ellipse">
                <a:avLst/>
              </a:prstGeom>
              <a:solidFill>
                <a:srgbClr val="99CC0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55" name="Oval 54"/>
              <p:cNvSpPr>
                <a:spLocks noChangeAspect="1" noChangeArrowheads="1"/>
              </p:cNvSpPr>
              <p:nvPr/>
            </p:nvSpPr>
            <p:spPr bwMode="auto">
              <a:xfrm rot="5400000">
                <a:off x="719" y="1570"/>
                <a:ext cx="137" cy="130"/>
              </a:xfrm>
              <a:prstGeom prst="ellipse">
                <a:avLst/>
              </a:prstGeom>
              <a:solidFill>
                <a:srgbClr val="99CC0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56" name="Oval 55"/>
              <p:cNvSpPr>
                <a:spLocks noChangeAspect="1" noChangeArrowheads="1"/>
              </p:cNvSpPr>
              <p:nvPr/>
            </p:nvSpPr>
            <p:spPr bwMode="auto">
              <a:xfrm rot="5400000">
                <a:off x="719" y="1315"/>
                <a:ext cx="137" cy="130"/>
              </a:xfrm>
              <a:prstGeom prst="ellipse">
                <a:avLst/>
              </a:prstGeom>
              <a:solidFill>
                <a:srgbClr val="99CC0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grpSp>
        <p:sp>
          <p:nvSpPr>
            <p:cNvPr id="34" name="Oval 33"/>
            <p:cNvSpPr>
              <a:spLocks noChangeAspect="1" noChangeArrowheads="1"/>
            </p:cNvSpPr>
            <p:nvPr/>
          </p:nvSpPr>
          <p:spPr bwMode="auto">
            <a:xfrm rot="5400000">
              <a:off x="4620" y="2944"/>
              <a:ext cx="622" cy="594"/>
            </a:xfrm>
            <a:prstGeom prst="ellipse">
              <a:avLst/>
            </a:prstGeom>
            <a:solidFill>
              <a:srgbClr val="C0C0C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grpSp>
          <p:nvGrpSpPr>
            <p:cNvPr id="35" name="Group 34"/>
            <p:cNvGrpSpPr>
              <a:grpSpLocks/>
            </p:cNvGrpSpPr>
            <p:nvPr/>
          </p:nvGrpSpPr>
          <p:grpSpPr bwMode="auto">
            <a:xfrm rot="2489268">
              <a:off x="4744" y="3051"/>
              <a:ext cx="383" cy="366"/>
              <a:chOff x="448" y="1311"/>
              <a:chExt cx="405" cy="392"/>
            </a:xfrm>
          </p:grpSpPr>
          <p:sp>
            <p:nvSpPr>
              <p:cNvPr id="49" name="Oval 48"/>
              <p:cNvSpPr>
                <a:spLocks noChangeAspect="1" noChangeArrowheads="1"/>
              </p:cNvSpPr>
              <p:nvPr/>
            </p:nvSpPr>
            <p:spPr bwMode="auto">
              <a:xfrm rot="5400000">
                <a:off x="444" y="1570"/>
                <a:ext cx="137" cy="130"/>
              </a:xfrm>
              <a:prstGeom prst="ellipse">
                <a:avLst/>
              </a:prstGeom>
              <a:solidFill>
                <a:srgbClr val="99CC0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50" name="Oval 49"/>
              <p:cNvSpPr>
                <a:spLocks noChangeAspect="1" noChangeArrowheads="1"/>
              </p:cNvSpPr>
              <p:nvPr/>
            </p:nvSpPr>
            <p:spPr bwMode="auto">
              <a:xfrm rot="5400000">
                <a:off x="444" y="1315"/>
                <a:ext cx="137" cy="130"/>
              </a:xfrm>
              <a:prstGeom prst="ellipse">
                <a:avLst/>
              </a:prstGeom>
              <a:solidFill>
                <a:srgbClr val="99CC0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51" name="Oval 50"/>
              <p:cNvSpPr>
                <a:spLocks noChangeAspect="1" noChangeArrowheads="1"/>
              </p:cNvSpPr>
              <p:nvPr/>
            </p:nvSpPr>
            <p:spPr bwMode="auto">
              <a:xfrm rot="5400000">
                <a:off x="719" y="1570"/>
                <a:ext cx="137" cy="130"/>
              </a:xfrm>
              <a:prstGeom prst="ellipse">
                <a:avLst/>
              </a:prstGeom>
              <a:solidFill>
                <a:srgbClr val="99CC0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52" name="Oval 51"/>
              <p:cNvSpPr>
                <a:spLocks noChangeAspect="1" noChangeArrowheads="1"/>
              </p:cNvSpPr>
              <p:nvPr/>
            </p:nvSpPr>
            <p:spPr bwMode="auto">
              <a:xfrm rot="5400000">
                <a:off x="719" y="1315"/>
                <a:ext cx="137" cy="130"/>
              </a:xfrm>
              <a:prstGeom prst="ellipse">
                <a:avLst/>
              </a:prstGeom>
              <a:solidFill>
                <a:srgbClr val="99CC0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grpSp>
        <p:sp>
          <p:nvSpPr>
            <p:cNvPr id="36" name="AutoShape 168"/>
            <p:cNvSpPr>
              <a:spLocks noChangeArrowheads="1"/>
            </p:cNvSpPr>
            <p:nvPr/>
          </p:nvSpPr>
          <p:spPr bwMode="auto">
            <a:xfrm rot="1949257">
              <a:off x="3911" y="2712"/>
              <a:ext cx="743" cy="285"/>
            </a:xfrm>
            <a:prstGeom prst="rightArrow">
              <a:avLst>
                <a:gd name="adj1" fmla="val 50000"/>
                <a:gd name="adj2" fmla="val 65175"/>
              </a:avLst>
            </a:prstGeom>
            <a:solidFill>
              <a:srgbClr val="993300"/>
            </a:solidFill>
            <a:ln w="19050" algn="ctr">
              <a:solidFill>
                <a:schemeClr val="tx1"/>
              </a:solidFill>
              <a:miter lim="800000"/>
              <a:headEnd/>
              <a:tailEnd/>
            </a:ln>
          </p:spPr>
          <p:txBody>
            <a:bodyPr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37" name="Line 169"/>
            <p:cNvSpPr>
              <a:spLocks noChangeShapeType="1"/>
            </p:cNvSpPr>
            <p:nvPr/>
          </p:nvSpPr>
          <p:spPr bwMode="auto">
            <a:xfrm>
              <a:off x="2910" y="1261"/>
              <a:ext cx="8" cy="2307"/>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p>
          </p:txBody>
        </p:sp>
        <p:sp>
          <p:nvSpPr>
            <p:cNvPr id="38" name="Text Box 170"/>
            <p:cNvSpPr txBox="1">
              <a:spLocks noChangeArrowheads="1"/>
            </p:cNvSpPr>
            <p:nvPr/>
          </p:nvSpPr>
          <p:spPr bwMode="auto">
            <a:xfrm>
              <a:off x="825" y="672"/>
              <a:ext cx="1451" cy="578"/>
            </a:xfrm>
            <a:prstGeom prst="rect">
              <a:avLst/>
            </a:prstGeom>
            <a:noFill/>
            <a:ln w="19050" algn="ctr">
              <a:noFill/>
              <a:miter lim="800000"/>
              <a:headEnd/>
              <a:tailEnd/>
            </a:ln>
            <a:effectLst/>
          </p:spPr>
          <p:txBody>
            <a:bodyPr wrap="none">
              <a:spAutoFit/>
            </a:bodyP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pPr algn="ctr" eaLnBrk="0" hangingPunct="0"/>
              <a:r>
                <a:rPr lang="en-US" altLang="zh-CN" sz="1600" dirty="0">
                  <a:solidFill>
                    <a:schemeClr val="tx1"/>
                  </a:solidFill>
                  <a:latin typeface="+mn-lt"/>
                </a:rPr>
                <a:t>Traditional ML in </a:t>
              </a:r>
            </a:p>
            <a:p>
              <a:pPr algn="ctr" eaLnBrk="0" hangingPunct="0"/>
              <a:r>
                <a:rPr lang="en-US" altLang="zh-CN" sz="1600" dirty="0">
                  <a:solidFill>
                    <a:schemeClr val="tx1"/>
                  </a:solidFill>
                  <a:latin typeface="+mn-lt"/>
                </a:rPr>
                <a:t>multiple domains</a:t>
              </a:r>
            </a:p>
          </p:txBody>
        </p:sp>
        <p:sp>
          <p:nvSpPr>
            <p:cNvPr id="39" name="Text Box 171"/>
            <p:cNvSpPr txBox="1">
              <a:spLocks noChangeArrowheads="1"/>
            </p:cNvSpPr>
            <p:nvPr/>
          </p:nvSpPr>
          <p:spPr bwMode="auto">
            <a:xfrm>
              <a:off x="3515" y="712"/>
              <a:ext cx="1696" cy="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a:spAutoFit/>
            </a:bodyP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pPr algn="ctr" eaLnBrk="0" hangingPunct="0"/>
              <a:r>
                <a:rPr lang="en-US" altLang="zh-CN" sz="1600" dirty="0">
                  <a:solidFill>
                    <a:schemeClr val="tx1"/>
                  </a:solidFill>
                  <a:latin typeface="+mn-lt"/>
                </a:rPr>
                <a:t>Transfer of learning</a:t>
              </a:r>
            </a:p>
            <a:p>
              <a:pPr algn="ctr" eaLnBrk="0" hangingPunct="0"/>
              <a:r>
                <a:rPr lang="en-US" altLang="zh-CN" sz="1600" dirty="0">
                  <a:solidFill>
                    <a:schemeClr val="tx1"/>
                  </a:solidFill>
                  <a:latin typeface="+mn-lt"/>
                </a:rPr>
                <a:t>across domains</a:t>
              </a:r>
            </a:p>
          </p:txBody>
        </p:sp>
        <p:sp>
          <p:nvSpPr>
            <p:cNvPr id="40" name="AutoShape 172"/>
            <p:cNvSpPr>
              <a:spLocks noChangeArrowheads="1"/>
            </p:cNvSpPr>
            <p:nvPr/>
          </p:nvSpPr>
          <p:spPr bwMode="auto">
            <a:xfrm rot="1949257">
              <a:off x="3907" y="1871"/>
              <a:ext cx="743" cy="285"/>
            </a:xfrm>
            <a:prstGeom prst="rightArrow">
              <a:avLst>
                <a:gd name="adj1" fmla="val 50000"/>
                <a:gd name="adj2" fmla="val 65175"/>
              </a:avLst>
            </a:prstGeom>
            <a:solidFill>
              <a:srgbClr val="993300"/>
            </a:solidFill>
            <a:ln w="19050" algn="ctr">
              <a:solidFill>
                <a:schemeClr val="tx1"/>
              </a:solidFill>
              <a:miter lim="800000"/>
              <a:headEnd/>
              <a:tailEnd/>
            </a:ln>
          </p:spPr>
          <p:txBody>
            <a:bodyPr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41" name="AutoShape 173"/>
            <p:cNvSpPr>
              <a:spLocks noChangeArrowheads="1"/>
            </p:cNvSpPr>
            <p:nvPr/>
          </p:nvSpPr>
          <p:spPr bwMode="auto">
            <a:xfrm rot="19650743" flipV="1">
              <a:off x="3895" y="1808"/>
              <a:ext cx="743" cy="285"/>
            </a:xfrm>
            <a:prstGeom prst="rightArrow">
              <a:avLst>
                <a:gd name="adj1" fmla="val 50000"/>
                <a:gd name="adj2" fmla="val 65175"/>
              </a:avLst>
            </a:prstGeom>
            <a:solidFill>
              <a:srgbClr val="993300"/>
            </a:solidFill>
            <a:ln w="19050" algn="ctr">
              <a:solidFill>
                <a:schemeClr val="tx1"/>
              </a:solidFill>
              <a:miter lim="800000"/>
              <a:headEnd/>
              <a:tailEnd/>
            </a:ln>
          </p:spPr>
          <p:txBody>
            <a:bodyPr rot="10800000"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42" name="AutoShape 174"/>
            <p:cNvSpPr>
              <a:spLocks noChangeArrowheads="1"/>
            </p:cNvSpPr>
            <p:nvPr/>
          </p:nvSpPr>
          <p:spPr bwMode="auto">
            <a:xfrm rot="19650743" flipV="1">
              <a:off x="3908" y="2643"/>
              <a:ext cx="743" cy="285"/>
            </a:xfrm>
            <a:prstGeom prst="rightArrow">
              <a:avLst>
                <a:gd name="adj1" fmla="val 50000"/>
                <a:gd name="adj2" fmla="val 65175"/>
              </a:avLst>
            </a:prstGeom>
            <a:solidFill>
              <a:srgbClr val="993300"/>
            </a:solidFill>
            <a:ln w="19050" algn="ctr">
              <a:solidFill>
                <a:schemeClr val="tx1"/>
              </a:solidFill>
              <a:miter lim="800000"/>
              <a:headEnd/>
              <a:tailEnd/>
            </a:ln>
          </p:spPr>
          <p:txBody>
            <a:bodyPr rot="10800000"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43" name="Text Box 175"/>
            <p:cNvSpPr txBox="1">
              <a:spLocks noChangeArrowheads="1"/>
            </p:cNvSpPr>
            <p:nvPr/>
          </p:nvSpPr>
          <p:spPr bwMode="auto">
            <a:xfrm rot="16200000">
              <a:off x="-238" y="2248"/>
              <a:ext cx="1389" cy="282"/>
            </a:xfrm>
            <a:prstGeom prst="rect">
              <a:avLst/>
            </a:prstGeom>
            <a:noFill/>
            <a:ln w="19050" algn="ctr">
              <a:noFill/>
              <a:miter lim="800000"/>
              <a:headEnd/>
              <a:tailEnd/>
            </a:ln>
            <a:effectLst/>
          </p:spPr>
          <p:txBody>
            <a:bodyPr wrap="none">
              <a:spAutoFit/>
            </a:bodyP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pPr eaLnBrk="0" hangingPunct="0">
                <a:defRPr/>
              </a:pPr>
              <a:r>
                <a:rPr lang="en-US" altLang="zh-CN" sz="1600" dirty="0">
                  <a:solidFill>
                    <a:schemeClr val="tx1"/>
                  </a:solidFill>
                  <a:latin typeface="+mj-lt"/>
                  <a:ea typeface="宋体" pitchFamily="2" charset="-122"/>
                </a:rPr>
                <a:t>training </a:t>
              </a:r>
              <a:r>
                <a:rPr lang="en-US" altLang="zh-CN" sz="1600" dirty="0">
                  <a:solidFill>
                    <a:schemeClr val="tx1"/>
                  </a:solidFill>
                  <a:latin typeface="+mj-lt"/>
                </a:rPr>
                <a:t>items</a:t>
              </a:r>
            </a:p>
          </p:txBody>
        </p:sp>
        <p:sp>
          <p:nvSpPr>
            <p:cNvPr id="44" name="Text Box 176"/>
            <p:cNvSpPr txBox="1">
              <a:spLocks noChangeArrowheads="1"/>
            </p:cNvSpPr>
            <p:nvPr/>
          </p:nvSpPr>
          <p:spPr bwMode="auto">
            <a:xfrm rot="16200000">
              <a:off x="2188" y="2240"/>
              <a:ext cx="1051" cy="308"/>
            </a:xfrm>
            <a:prstGeom prst="rect">
              <a:avLst/>
            </a:prstGeom>
            <a:noFill/>
            <a:ln w="19050" algn="ctr">
              <a:noFill/>
              <a:miter lim="800000"/>
              <a:headEnd/>
              <a:tailEnd/>
            </a:ln>
            <a:effectLst/>
          </p:spPr>
          <p:txBody>
            <a:bodyPr wrap="none">
              <a:spAutoFit/>
            </a:bodyP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pPr eaLnBrk="0" hangingPunct="0">
                <a:defRPr/>
              </a:pPr>
              <a:r>
                <a:rPr lang="en-US" altLang="zh-CN" sz="1800" dirty="0">
                  <a:solidFill>
                    <a:schemeClr val="tx1"/>
                  </a:solidFill>
                  <a:latin typeface="Times New Roman" pitchFamily="18" charset="0"/>
                  <a:ea typeface="宋体" pitchFamily="2" charset="-122"/>
                </a:rPr>
                <a:t>test items</a:t>
              </a:r>
            </a:p>
          </p:txBody>
        </p:sp>
        <p:sp>
          <p:nvSpPr>
            <p:cNvPr id="45" name="Text Box 177"/>
            <p:cNvSpPr txBox="1">
              <a:spLocks noChangeArrowheads="1"/>
            </p:cNvSpPr>
            <p:nvPr/>
          </p:nvSpPr>
          <p:spPr bwMode="auto">
            <a:xfrm rot="16200000">
              <a:off x="2395" y="2257"/>
              <a:ext cx="1389" cy="282"/>
            </a:xfrm>
            <a:prstGeom prst="rect">
              <a:avLst/>
            </a:prstGeom>
            <a:noFill/>
            <a:ln w="19050" algn="ctr">
              <a:noFill/>
              <a:miter lim="800000"/>
              <a:headEnd/>
              <a:tailEnd/>
            </a:ln>
            <a:effectLst/>
          </p:spPr>
          <p:txBody>
            <a:bodyPr wrap="none">
              <a:spAutoFit/>
            </a:bodyP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pPr eaLnBrk="0" hangingPunct="0">
                <a:defRPr/>
              </a:pPr>
              <a:r>
                <a:rPr lang="en-US" altLang="zh-CN" sz="1600" dirty="0">
                  <a:solidFill>
                    <a:schemeClr val="tx1"/>
                  </a:solidFill>
                  <a:latin typeface="+mn-lt"/>
                  <a:ea typeface="宋体" pitchFamily="2" charset="-122"/>
                </a:rPr>
                <a:t>training items</a:t>
              </a:r>
            </a:p>
          </p:txBody>
        </p:sp>
        <p:sp>
          <p:nvSpPr>
            <p:cNvPr id="46" name="Text Box 178"/>
            <p:cNvSpPr txBox="1">
              <a:spLocks noChangeArrowheads="1"/>
            </p:cNvSpPr>
            <p:nvPr/>
          </p:nvSpPr>
          <p:spPr bwMode="auto">
            <a:xfrm rot="16200000">
              <a:off x="4864" y="2228"/>
              <a:ext cx="1053" cy="282"/>
            </a:xfrm>
            <a:prstGeom prst="rect">
              <a:avLst/>
            </a:prstGeom>
            <a:noFill/>
            <a:ln w="19050" algn="ctr">
              <a:noFill/>
              <a:miter lim="800000"/>
              <a:headEnd/>
              <a:tailEnd/>
            </a:ln>
            <a:effectLst/>
          </p:spPr>
          <p:txBody>
            <a:bodyPr wrap="none">
              <a:spAutoFit/>
            </a:bodyP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pPr eaLnBrk="0" hangingPunct="0">
                <a:defRPr/>
              </a:pPr>
              <a:r>
                <a:rPr lang="en-US" altLang="zh-CN" sz="1600" dirty="0">
                  <a:solidFill>
                    <a:schemeClr val="tx1"/>
                  </a:solidFill>
                  <a:latin typeface="+mn-lt"/>
                  <a:ea typeface="宋体" pitchFamily="2" charset="-122"/>
                </a:rPr>
                <a:t>test items</a:t>
              </a:r>
            </a:p>
          </p:txBody>
        </p:sp>
        <p:sp>
          <p:nvSpPr>
            <p:cNvPr id="47" name="Text Box 179"/>
            <p:cNvSpPr txBox="1">
              <a:spLocks noChangeArrowheads="1"/>
            </p:cNvSpPr>
            <p:nvPr/>
          </p:nvSpPr>
          <p:spPr bwMode="auto">
            <a:xfrm>
              <a:off x="484" y="3719"/>
              <a:ext cx="2401" cy="578"/>
            </a:xfrm>
            <a:prstGeom prst="rect">
              <a:avLst/>
            </a:prstGeom>
            <a:noFill/>
            <a:ln w="19050" algn="ctr">
              <a:noFill/>
              <a:miter lim="800000"/>
              <a:headEnd/>
              <a:tailEnd/>
            </a:ln>
            <a:effectLst/>
          </p:spPr>
          <p:txBody>
            <a:bodyPr>
              <a:spAutoFit/>
            </a:bodyP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pPr eaLnBrk="0" hangingPunct="0"/>
              <a:r>
                <a:rPr lang="en-US" altLang="zh-CN" sz="1600" dirty="0">
                  <a:solidFill>
                    <a:schemeClr val="tx1"/>
                  </a:solidFill>
                  <a:latin typeface="+mn-lt"/>
                </a:rPr>
                <a:t>Humans can learn in many domains.</a:t>
              </a:r>
            </a:p>
          </p:txBody>
        </p:sp>
        <p:sp>
          <p:nvSpPr>
            <p:cNvPr id="48" name="Text Box 180"/>
            <p:cNvSpPr txBox="1">
              <a:spLocks noChangeArrowheads="1"/>
            </p:cNvSpPr>
            <p:nvPr/>
          </p:nvSpPr>
          <p:spPr bwMode="auto">
            <a:xfrm>
              <a:off x="3075" y="3724"/>
              <a:ext cx="2511" cy="578"/>
            </a:xfrm>
            <a:prstGeom prst="rect">
              <a:avLst/>
            </a:prstGeom>
            <a:noFill/>
            <a:ln w="19050" algn="ctr">
              <a:noFill/>
              <a:miter lim="800000"/>
              <a:headEnd/>
              <a:tailEnd/>
            </a:ln>
            <a:effectLst/>
          </p:spPr>
          <p:txBody>
            <a:bodyPr>
              <a:spAutoFit/>
            </a:bodyP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pPr eaLnBrk="0" hangingPunct="0"/>
              <a:r>
                <a:rPr lang="en-US" altLang="zh-CN" sz="1600" dirty="0">
                  <a:solidFill>
                    <a:schemeClr val="tx1"/>
                  </a:solidFill>
                  <a:latin typeface="+mn-lt"/>
                </a:rPr>
                <a:t>Humans can also transfer from one domain to other domains.</a:t>
              </a: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6"/>
          <p:cNvSpPr txBox="1">
            <a:spLocks noGrp="1"/>
          </p:cNvSpPr>
          <p:nvPr>
            <p:ph type="title"/>
          </p:nvPr>
        </p:nvSpPr>
        <p:spPr>
          <a:xfrm>
            <a:off x="439386" y="411212"/>
            <a:ext cx="8419465" cy="572770"/>
          </a:xfrm>
          <a:prstGeom prst="rect">
            <a:avLst/>
          </a:prstGeom>
        </p:spPr>
        <p:txBody>
          <a:bodyPr spcFirstLastPara="1" wrap="square" lIns="68575" tIns="68575" rIns="68575" bIns="68575" anchor="t" anchorCtr="0">
            <a:noAutofit/>
          </a:bodyPr>
          <a:lstStyle/>
          <a:p>
            <a:pPr lvl="0">
              <a:buClr>
                <a:srgbClr val="B7B7B7"/>
              </a:buClr>
            </a:pPr>
            <a:r>
              <a:rPr lang="en-US" sz="3000" dirty="0">
                <a:solidFill>
                  <a:srgbClr val="B7B7B7"/>
                </a:solidFill>
              </a:rPr>
              <a:t>Traditional ML vs. TL</a:t>
            </a:r>
          </a:p>
        </p:txBody>
      </p:sp>
      <p:grpSp>
        <p:nvGrpSpPr>
          <p:cNvPr id="4" name="Group 3"/>
          <p:cNvGrpSpPr>
            <a:grpSpLocks/>
          </p:cNvGrpSpPr>
          <p:nvPr/>
        </p:nvGrpSpPr>
        <p:grpSpPr bwMode="auto">
          <a:xfrm>
            <a:off x="768970" y="1267229"/>
            <a:ext cx="3269429" cy="2847569"/>
            <a:chOff x="430" y="1196"/>
            <a:chExt cx="2360" cy="1871"/>
          </a:xfrm>
        </p:grpSpPr>
        <p:grpSp>
          <p:nvGrpSpPr>
            <p:cNvPr id="5" name="Group 4"/>
            <p:cNvGrpSpPr>
              <a:grpSpLocks/>
            </p:cNvGrpSpPr>
            <p:nvPr/>
          </p:nvGrpSpPr>
          <p:grpSpPr bwMode="auto">
            <a:xfrm>
              <a:off x="612" y="1525"/>
              <a:ext cx="590" cy="544"/>
              <a:chOff x="113" y="1253"/>
              <a:chExt cx="594" cy="621"/>
            </a:xfrm>
          </p:grpSpPr>
          <p:sp>
            <p:nvSpPr>
              <p:cNvPr id="19" name="Oval 18"/>
              <p:cNvSpPr>
                <a:spLocks noChangeAspect="1" noChangeArrowheads="1"/>
              </p:cNvSpPr>
              <p:nvPr/>
            </p:nvSpPr>
            <p:spPr bwMode="auto">
              <a:xfrm rot="5400000">
                <a:off x="99" y="1267"/>
                <a:ext cx="621" cy="594"/>
              </a:xfrm>
              <a:prstGeom prst="ellipse">
                <a:avLst/>
              </a:prstGeom>
              <a:solidFill>
                <a:srgbClr val="C0C0C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grpSp>
            <p:nvGrpSpPr>
              <p:cNvPr id="20" name="Group 19"/>
              <p:cNvGrpSpPr>
                <a:grpSpLocks/>
              </p:cNvGrpSpPr>
              <p:nvPr/>
            </p:nvGrpSpPr>
            <p:grpSpPr bwMode="auto">
              <a:xfrm rot="1537448">
                <a:off x="221" y="1377"/>
                <a:ext cx="383" cy="366"/>
                <a:chOff x="448" y="1311"/>
                <a:chExt cx="405" cy="392"/>
              </a:xfrm>
            </p:grpSpPr>
            <p:sp>
              <p:nvSpPr>
                <p:cNvPr id="21" name="Oval 20"/>
                <p:cNvSpPr>
                  <a:spLocks noChangeAspect="1" noChangeArrowheads="1"/>
                </p:cNvSpPr>
                <p:nvPr/>
              </p:nvSpPr>
              <p:spPr bwMode="auto">
                <a:xfrm rot="5400000">
                  <a:off x="444" y="1570"/>
                  <a:ext cx="137" cy="130"/>
                </a:xfrm>
                <a:prstGeom prst="ellipse">
                  <a:avLst/>
                </a:prstGeom>
                <a:solidFill>
                  <a:srgbClr val="FFCC0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22" name="Oval 21"/>
                <p:cNvSpPr>
                  <a:spLocks noChangeAspect="1" noChangeArrowheads="1"/>
                </p:cNvSpPr>
                <p:nvPr/>
              </p:nvSpPr>
              <p:spPr bwMode="auto">
                <a:xfrm rot="5400000">
                  <a:off x="444" y="1315"/>
                  <a:ext cx="137" cy="130"/>
                </a:xfrm>
                <a:prstGeom prst="ellipse">
                  <a:avLst/>
                </a:prstGeom>
                <a:solidFill>
                  <a:srgbClr val="FFCC0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23" name="Oval 22"/>
                <p:cNvSpPr>
                  <a:spLocks noChangeAspect="1" noChangeArrowheads="1"/>
                </p:cNvSpPr>
                <p:nvPr/>
              </p:nvSpPr>
              <p:spPr bwMode="auto">
                <a:xfrm rot="5400000">
                  <a:off x="719" y="1570"/>
                  <a:ext cx="137" cy="130"/>
                </a:xfrm>
                <a:prstGeom prst="ellipse">
                  <a:avLst/>
                </a:prstGeom>
                <a:solidFill>
                  <a:srgbClr val="FFCC0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24" name="Oval 23"/>
                <p:cNvSpPr>
                  <a:spLocks noChangeAspect="1" noChangeArrowheads="1"/>
                </p:cNvSpPr>
                <p:nvPr/>
              </p:nvSpPr>
              <p:spPr bwMode="auto">
                <a:xfrm rot="5400000">
                  <a:off x="719" y="1315"/>
                  <a:ext cx="137" cy="130"/>
                </a:xfrm>
                <a:prstGeom prst="ellipse">
                  <a:avLst/>
                </a:prstGeom>
                <a:solidFill>
                  <a:srgbClr val="FFCC0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grpSp>
        </p:grpSp>
        <p:grpSp>
          <p:nvGrpSpPr>
            <p:cNvPr id="6" name="Group 5"/>
            <p:cNvGrpSpPr>
              <a:grpSpLocks/>
            </p:cNvGrpSpPr>
            <p:nvPr/>
          </p:nvGrpSpPr>
          <p:grpSpPr bwMode="auto">
            <a:xfrm>
              <a:off x="2063" y="1525"/>
              <a:ext cx="589" cy="544"/>
              <a:chOff x="618" y="2921"/>
              <a:chExt cx="593" cy="621"/>
            </a:xfrm>
          </p:grpSpPr>
          <p:sp>
            <p:nvSpPr>
              <p:cNvPr id="13" name="Oval 12"/>
              <p:cNvSpPr>
                <a:spLocks noChangeAspect="1" noChangeArrowheads="1"/>
              </p:cNvSpPr>
              <p:nvPr/>
            </p:nvSpPr>
            <p:spPr bwMode="auto">
              <a:xfrm rot="5400000">
                <a:off x="604" y="2935"/>
                <a:ext cx="621" cy="593"/>
              </a:xfrm>
              <a:prstGeom prst="ellipse">
                <a:avLst/>
              </a:prstGeom>
              <a:solidFill>
                <a:srgbClr val="C0C0C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grpSp>
            <p:nvGrpSpPr>
              <p:cNvPr id="14" name="Group 13"/>
              <p:cNvGrpSpPr>
                <a:grpSpLocks/>
              </p:cNvGrpSpPr>
              <p:nvPr/>
            </p:nvGrpSpPr>
            <p:grpSpPr bwMode="auto">
              <a:xfrm rot="1537448">
                <a:off x="727" y="3046"/>
                <a:ext cx="383" cy="366"/>
                <a:chOff x="448" y="1311"/>
                <a:chExt cx="405" cy="392"/>
              </a:xfrm>
            </p:grpSpPr>
            <p:sp>
              <p:nvSpPr>
                <p:cNvPr id="15" name="Oval 14"/>
                <p:cNvSpPr>
                  <a:spLocks noChangeAspect="1" noChangeArrowheads="1"/>
                </p:cNvSpPr>
                <p:nvPr/>
              </p:nvSpPr>
              <p:spPr bwMode="auto">
                <a:xfrm rot="5400000">
                  <a:off x="444" y="1570"/>
                  <a:ext cx="137" cy="130"/>
                </a:xfrm>
                <a:prstGeom prst="ellipse">
                  <a:avLst/>
                </a:prstGeom>
                <a:solidFill>
                  <a:srgbClr val="99CC0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16" name="Oval 15"/>
                <p:cNvSpPr>
                  <a:spLocks noChangeAspect="1" noChangeArrowheads="1"/>
                </p:cNvSpPr>
                <p:nvPr/>
              </p:nvSpPr>
              <p:spPr bwMode="auto">
                <a:xfrm rot="5400000">
                  <a:off x="444" y="1315"/>
                  <a:ext cx="137" cy="130"/>
                </a:xfrm>
                <a:prstGeom prst="ellipse">
                  <a:avLst/>
                </a:prstGeom>
                <a:solidFill>
                  <a:srgbClr val="99CC0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17" name="Oval 16"/>
                <p:cNvSpPr>
                  <a:spLocks noChangeAspect="1" noChangeArrowheads="1"/>
                </p:cNvSpPr>
                <p:nvPr/>
              </p:nvSpPr>
              <p:spPr bwMode="auto">
                <a:xfrm rot="5400000">
                  <a:off x="719" y="1570"/>
                  <a:ext cx="137" cy="130"/>
                </a:xfrm>
                <a:prstGeom prst="ellipse">
                  <a:avLst/>
                </a:prstGeom>
                <a:solidFill>
                  <a:srgbClr val="99CC0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18" name="Oval 17"/>
                <p:cNvSpPr>
                  <a:spLocks noChangeAspect="1" noChangeArrowheads="1"/>
                </p:cNvSpPr>
                <p:nvPr/>
              </p:nvSpPr>
              <p:spPr bwMode="auto">
                <a:xfrm rot="5400000">
                  <a:off x="719" y="1315"/>
                  <a:ext cx="137" cy="130"/>
                </a:xfrm>
                <a:prstGeom prst="ellipse">
                  <a:avLst/>
                </a:prstGeom>
                <a:solidFill>
                  <a:srgbClr val="99CC0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grpSp>
        </p:grpSp>
        <p:sp>
          <p:nvSpPr>
            <p:cNvPr id="7" name="Text Box 175"/>
            <p:cNvSpPr txBox="1">
              <a:spLocks noChangeArrowheads="1"/>
            </p:cNvSpPr>
            <p:nvPr/>
          </p:nvSpPr>
          <p:spPr bwMode="auto">
            <a:xfrm>
              <a:off x="1113" y="1196"/>
              <a:ext cx="1000"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pPr eaLnBrk="0" hangingPunct="0">
                <a:defRPr/>
              </a:pPr>
              <a:r>
                <a:rPr lang="en-US" altLang="zh-CN" sz="1600" dirty="0">
                  <a:solidFill>
                    <a:schemeClr val="tx1"/>
                  </a:solidFill>
                  <a:latin typeface="+mn-lt"/>
                  <a:ea typeface="宋体" pitchFamily="2" charset="-122"/>
                </a:rPr>
                <a:t>training items</a:t>
              </a:r>
            </a:p>
          </p:txBody>
        </p:sp>
        <p:sp>
          <p:nvSpPr>
            <p:cNvPr id="8" name="AutoShape 181"/>
            <p:cNvSpPr>
              <a:spLocks noChangeArrowheads="1"/>
            </p:cNvSpPr>
            <p:nvPr/>
          </p:nvSpPr>
          <p:spPr bwMode="auto">
            <a:xfrm>
              <a:off x="1474" y="1570"/>
              <a:ext cx="499" cy="363"/>
            </a:xfrm>
            <a:prstGeom prst="cube">
              <a:avLst>
                <a:gd name="adj" fmla="val 2500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p>
          </p:txBody>
        </p:sp>
        <p:sp>
          <p:nvSpPr>
            <p:cNvPr id="9" name="AutoShape 182"/>
            <p:cNvSpPr>
              <a:spLocks noChangeArrowheads="1"/>
            </p:cNvSpPr>
            <p:nvPr/>
          </p:nvSpPr>
          <p:spPr bwMode="auto">
            <a:xfrm>
              <a:off x="430" y="2659"/>
              <a:ext cx="908" cy="408"/>
            </a:xfrm>
            <a:prstGeom prst="cube">
              <a:avLst>
                <a:gd name="adj" fmla="val 25000"/>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r>
                <a:rPr lang="en-US" altLang="zh-CN" sz="1600" dirty="0">
                  <a:solidFill>
                    <a:schemeClr val="tx1"/>
                  </a:solidFill>
                  <a:latin typeface="+mn-lt"/>
                </a:rPr>
                <a:t>Learning System</a:t>
              </a:r>
            </a:p>
          </p:txBody>
        </p:sp>
        <p:sp>
          <p:nvSpPr>
            <p:cNvPr id="10" name="AutoShape 105"/>
            <p:cNvSpPr>
              <a:spLocks noChangeArrowheads="1"/>
            </p:cNvSpPr>
            <p:nvPr/>
          </p:nvSpPr>
          <p:spPr bwMode="auto">
            <a:xfrm rot="5400000">
              <a:off x="680" y="2273"/>
              <a:ext cx="408" cy="272"/>
            </a:xfrm>
            <a:prstGeom prst="rightArrow">
              <a:avLst>
                <a:gd name="adj1" fmla="val 50000"/>
                <a:gd name="adj2" fmla="val 37500"/>
              </a:avLst>
            </a:prstGeom>
            <a:solidFill>
              <a:srgbClr val="993300"/>
            </a:solidFill>
            <a:ln w="19050" algn="ctr">
              <a:solidFill>
                <a:schemeClr val="tx1"/>
              </a:solidFill>
              <a:miter lim="800000"/>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11" name="AutoShape 105"/>
            <p:cNvSpPr>
              <a:spLocks noChangeArrowheads="1"/>
            </p:cNvSpPr>
            <p:nvPr/>
          </p:nvSpPr>
          <p:spPr bwMode="auto">
            <a:xfrm rot="5400000">
              <a:off x="2177" y="2273"/>
              <a:ext cx="408" cy="272"/>
            </a:xfrm>
            <a:prstGeom prst="rightArrow">
              <a:avLst>
                <a:gd name="adj1" fmla="val 50000"/>
                <a:gd name="adj2" fmla="val 37500"/>
              </a:avLst>
            </a:prstGeom>
            <a:solidFill>
              <a:srgbClr val="993300"/>
            </a:solidFill>
            <a:ln w="19050" algn="ctr">
              <a:solidFill>
                <a:schemeClr val="tx1"/>
              </a:solidFill>
              <a:miter lim="800000"/>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12" name="AutoShape 189"/>
            <p:cNvSpPr>
              <a:spLocks noChangeArrowheads="1"/>
            </p:cNvSpPr>
            <p:nvPr/>
          </p:nvSpPr>
          <p:spPr bwMode="auto">
            <a:xfrm>
              <a:off x="1882" y="2659"/>
              <a:ext cx="908" cy="408"/>
            </a:xfrm>
            <a:prstGeom prst="cube">
              <a:avLst>
                <a:gd name="adj" fmla="val 25000"/>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r>
                <a:rPr lang="en-US" altLang="zh-CN" sz="1600" dirty="0">
                  <a:solidFill>
                    <a:schemeClr val="tx1"/>
                  </a:solidFill>
                  <a:latin typeface="+mn-lt"/>
                </a:rPr>
                <a:t>Learning System</a:t>
              </a:r>
            </a:p>
          </p:txBody>
        </p:sp>
      </p:grpSp>
      <p:grpSp>
        <p:nvGrpSpPr>
          <p:cNvPr id="25" name="Group 24"/>
          <p:cNvGrpSpPr>
            <a:grpSpLocks/>
          </p:cNvGrpSpPr>
          <p:nvPr/>
        </p:nvGrpSpPr>
        <p:grpSpPr bwMode="auto">
          <a:xfrm>
            <a:off x="5088620" y="1233936"/>
            <a:ext cx="3059124" cy="3025331"/>
            <a:chOff x="3060" y="1340"/>
            <a:chExt cx="2434" cy="2544"/>
          </a:xfrm>
        </p:grpSpPr>
        <p:grpSp>
          <p:nvGrpSpPr>
            <p:cNvPr id="26" name="Group 25"/>
            <p:cNvGrpSpPr>
              <a:grpSpLocks/>
            </p:cNvGrpSpPr>
            <p:nvPr/>
          </p:nvGrpSpPr>
          <p:grpSpPr bwMode="auto">
            <a:xfrm>
              <a:off x="3152" y="1570"/>
              <a:ext cx="590" cy="544"/>
              <a:chOff x="113" y="1253"/>
              <a:chExt cx="594" cy="621"/>
            </a:xfrm>
          </p:grpSpPr>
          <p:sp>
            <p:nvSpPr>
              <p:cNvPr id="43" name="Oval 42"/>
              <p:cNvSpPr>
                <a:spLocks noChangeAspect="1" noChangeArrowheads="1"/>
              </p:cNvSpPr>
              <p:nvPr/>
            </p:nvSpPr>
            <p:spPr bwMode="auto">
              <a:xfrm rot="5400000">
                <a:off x="99" y="1267"/>
                <a:ext cx="621" cy="594"/>
              </a:xfrm>
              <a:prstGeom prst="ellipse">
                <a:avLst/>
              </a:prstGeom>
              <a:solidFill>
                <a:srgbClr val="C0C0C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grpSp>
            <p:nvGrpSpPr>
              <p:cNvPr id="44" name="Group 43"/>
              <p:cNvGrpSpPr>
                <a:grpSpLocks/>
              </p:cNvGrpSpPr>
              <p:nvPr/>
            </p:nvGrpSpPr>
            <p:grpSpPr bwMode="auto">
              <a:xfrm rot="1537448">
                <a:off x="221" y="1377"/>
                <a:ext cx="383" cy="366"/>
                <a:chOff x="448" y="1311"/>
                <a:chExt cx="405" cy="392"/>
              </a:xfrm>
            </p:grpSpPr>
            <p:sp>
              <p:nvSpPr>
                <p:cNvPr id="45" name="Oval 44"/>
                <p:cNvSpPr>
                  <a:spLocks noChangeAspect="1" noChangeArrowheads="1"/>
                </p:cNvSpPr>
                <p:nvPr/>
              </p:nvSpPr>
              <p:spPr bwMode="auto">
                <a:xfrm rot="5400000">
                  <a:off x="444" y="1570"/>
                  <a:ext cx="137" cy="130"/>
                </a:xfrm>
                <a:prstGeom prst="ellipse">
                  <a:avLst/>
                </a:prstGeom>
                <a:solidFill>
                  <a:srgbClr val="FFCC0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46" name="Oval 45"/>
                <p:cNvSpPr>
                  <a:spLocks noChangeAspect="1" noChangeArrowheads="1"/>
                </p:cNvSpPr>
                <p:nvPr/>
              </p:nvSpPr>
              <p:spPr bwMode="auto">
                <a:xfrm rot="5400000">
                  <a:off x="444" y="1315"/>
                  <a:ext cx="137" cy="130"/>
                </a:xfrm>
                <a:prstGeom prst="ellipse">
                  <a:avLst/>
                </a:prstGeom>
                <a:solidFill>
                  <a:srgbClr val="FFCC0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47" name="Oval 46"/>
                <p:cNvSpPr>
                  <a:spLocks noChangeAspect="1" noChangeArrowheads="1"/>
                </p:cNvSpPr>
                <p:nvPr/>
              </p:nvSpPr>
              <p:spPr bwMode="auto">
                <a:xfrm rot="5400000">
                  <a:off x="719" y="1570"/>
                  <a:ext cx="137" cy="130"/>
                </a:xfrm>
                <a:prstGeom prst="ellipse">
                  <a:avLst/>
                </a:prstGeom>
                <a:solidFill>
                  <a:srgbClr val="FFCC0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48" name="Oval 47"/>
                <p:cNvSpPr>
                  <a:spLocks noChangeAspect="1" noChangeArrowheads="1"/>
                </p:cNvSpPr>
                <p:nvPr/>
              </p:nvSpPr>
              <p:spPr bwMode="auto">
                <a:xfrm rot="5400000">
                  <a:off x="719" y="1315"/>
                  <a:ext cx="137" cy="130"/>
                </a:xfrm>
                <a:prstGeom prst="ellipse">
                  <a:avLst/>
                </a:prstGeom>
                <a:solidFill>
                  <a:srgbClr val="FFCC0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grpSp>
        </p:grpSp>
        <p:grpSp>
          <p:nvGrpSpPr>
            <p:cNvPr id="27" name="Group 26"/>
            <p:cNvGrpSpPr>
              <a:grpSpLocks/>
            </p:cNvGrpSpPr>
            <p:nvPr/>
          </p:nvGrpSpPr>
          <p:grpSpPr bwMode="auto">
            <a:xfrm>
              <a:off x="4669" y="1636"/>
              <a:ext cx="504" cy="454"/>
              <a:chOff x="586" y="2883"/>
              <a:chExt cx="660" cy="691"/>
            </a:xfrm>
          </p:grpSpPr>
          <p:sp>
            <p:nvSpPr>
              <p:cNvPr id="37" name="Oval 36"/>
              <p:cNvSpPr>
                <a:spLocks noChangeAspect="1" noChangeArrowheads="1"/>
              </p:cNvSpPr>
              <p:nvPr/>
            </p:nvSpPr>
            <p:spPr bwMode="auto">
              <a:xfrm rot="5400000">
                <a:off x="570" y="2899"/>
                <a:ext cx="691" cy="660"/>
              </a:xfrm>
              <a:prstGeom prst="ellipse">
                <a:avLst/>
              </a:prstGeom>
              <a:solidFill>
                <a:srgbClr val="C0C0C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grpSp>
            <p:nvGrpSpPr>
              <p:cNvPr id="38" name="Group 37"/>
              <p:cNvGrpSpPr>
                <a:grpSpLocks/>
              </p:cNvGrpSpPr>
              <p:nvPr/>
            </p:nvGrpSpPr>
            <p:grpSpPr bwMode="auto">
              <a:xfrm rot="1537448">
                <a:off x="727" y="3046"/>
                <a:ext cx="383" cy="366"/>
                <a:chOff x="448" y="1311"/>
                <a:chExt cx="405" cy="392"/>
              </a:xfrm>
            </p:grpSpPr>
            <p:sp>
              <p:nvSpPr>
                <p:cNvPr id="39" name="Oval 38"/>
                <p:cNvSpPr>
                  <a:spLocks noChangeAspect="1" noChangeArrowheads="1"/>
                </p:cNvSpPr>
                <p:nvPr/>
              </p:nvSpPr>
              <p:spPr bwMode="auto">
                <a:xfrm rot="5400000">
                  <a:off x="444" y="1570"/>
                  <a:ext cx="137" cy="130"/>
                </a:xfrm>
                <a:prstGeom prst="ellipse">
                  <a:avLst/>
                </a:prstGeom>
                <a:solidFill>
                  <a:srgbClr val="99CC0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40" name="Oval 39"/>
                <p:cNvSpPr>
                  <a:spLocks noChangeAspect="1" noChangeArrowheads="1"/>
                </p:cNvSpPr>
                <p:nvPr/>
              </p:nvSpPr>
              <p:spPr bwMode="auto">
                <a:xfrm rot="5400000">
                  <a:off x="444" y="1315"/>
                  <a:ext cx="137" cy="130"/>
                </a:xfrm>
                <a:prstGeom prst="ellipse">
                  <a:avLst/>
                </a:prstGeom>
                <a:solidFill>
                  <a:srgbClr val="99CC0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41" name="Oval 40"/>
                <p:cNvSpPr>
                  <a:spLocks noChangeAspect="1" noChangeArrowheads="1"/>
                </p:cNvSpPr>
                <p:nvPr/>
              </p:nvSpPr>
              <p:spPr bwMode="auto">
                <a:xfrm rot="5400000">
                  <a:off x="719" y="1570"/>
                  <a:ext cx="137" cy="130"/>
                </a:xfrm>
                <a:prstGeom prst="ellipse">
                  <a:avLst/>
                </a:prstGeom>
                <a:solidFill>
                  <a:srgbClr val="99CC0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42" name="Oval 41"/>
                <p:cNvSpPr>
                  <a:spLocks noChangeAspect="1" noChangeArrowheads="1"/>
                </p:cNvSpPr>
                <p:nvPr/>
              </p:nvSpPr>
              <p:spPr bwMode="auto">
                <a:xfrm rot="5400000">
                  <a:off x="719" y="1315"/>
                  <a:ext cx="137" cy="130"/>
                </a:xfrm>
                <a:prstGeom prst="ellipse">
                  <a:avLst/>
                </a:prstGeom>
                <a:solidFill>
                  <a:srgbClr val="99CC00"/>
                </a:solidFill>
                <a:ln w="19050">
                  <a:solidFill>
                    <a:schemeClr val="tx1"/>
                  </a:solidFill>
                  <a:round/>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grpSp>
        </p:grpSp>
        <p:sp>
          <p:nvSpPr>
            <p:cNvPr id="28" name="Text Box 175"/>
            <p:cNvSpPr txBox="1">
              <a:spLocks noChangeArrowheads="1"/>
            </p:cNvSpPr>
            <p:nvPr/>
          </p:nvSpPr>
          <p:spPr bwMode="auto">
            <a:xfrm>
              <a:off x="3530" y="1340"/>
              <a:ext cx="1344"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pPr eaLnBrk="0" hangingPunct="0">
                <a:defRPr/>
              </a:pPr>
              <a:r>
                <a:rPr lang="en-US" altLang="zh-CN" sz="1600" dirty="0">
                  <a:solidFill>
                    <a:schemeClr val="tx1"/>
                  </a:solidFill>
                  <a:latin typeface="+mn-lt"/>
                  <a:ea typeface="宋体" pitchFamily="2" charset="-122"/>
                </a:rPr>
                <a:t>training items</a:t>
              </a:r>
            </a:p>
          </p:txBody>
        </p:sp>
        <p:sp>
          <p:nvSpPr>
            <p:cNvPr id="29" name="AutoShape 205"/>
            <p:cNvSpPr>
              <a:spLocks noChangeArrowheads="1"/>
            </p:cNvSpPr>
            <p:nvPr/>
          </p:nvSpPr>
          <p:spPr bwMode="auto">
            <a:xfrm>
              <a:off x="4014" y="1615"/>
              <a:ext cx="499" cy="363"/>
            </a:xfrm>
            <a:prstGeom prst="cube">
              <a:avLst>
                <a:gd name="adj" fmla="val 2500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p>
          </p:txBody>
        </p:sp>
        <p:sp>
          <p:nvSpPr>
            <p:cNvPr id="30" name="AutoShape 206"/>
            <p:cNvSpPr>
              <a:spLocks noChangeArrowheads="1"/>
            </p:cNvSpPr>
            <p:nvPr/>
          </p:nvSpPr>
          <p:spPr bwMode="auto">
            <a:xfrm>
              <a:off x="3060" y="2659"/>
              <a:ext cx="908" cy="408"/>
            </a:xfrm>
            <a:prstGeom prst="cube">
              <a:avLst>
                <a:gd name="adj" fmla="val 25000"/>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r>
                <a:rPr lang="en-US" altLang="zh-CN" sz="1600" dirty="0">
                  <a:solidFill>
                    <a:schemeClr val="tx1"/>
                  </a:solidFill>
                  <a:latin typeface="+mn-lt"/>
                </a:rPr>
                <a:t>Learning System</a:t>
              </a:r>
            </a:p>
          </p:txBody>
        </p:sp>
        <p:sp>
          <p:nvSpPr>
            <p:cNvPr id="31" name="AutoShape 105"/>
            <p:cNvSpPr>
              <a:spLocks noChangeArrowheads="1"/>
            </p:cNvSpPr>
            <p:nvPr/>
          </p:nvSpPr>
          <p:spPr bwMode="auto">
            <a:xfrm rot="5400000">
              <a:off x="3265" y="2273"/>
              <a:ext cx="408" cy="272"/>
            </a:xfrm>
            <a:prstGeom prst="rightArrow">
              <a:avLst>
                <a:gd name="adj1" fmla="val 50000"/>
                <a:gd name="adj2" fmla="val 37500"/>
              </a:avLst>
            </a:prstGeom>
            <a:solidFill>
              <a:srgbClr val="993300"/>
            </a:solidFill>
            <a:ln w="19050" algn="ctr">
              <a:solidFill>
                <a:schemeClr val="tx1"/>
              </a:solidFill>
              <a:miter lim="800000"/>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32" name="AutoShape 105"/>
            <p:cNvSpPr>
              <a:spLocks noChangeArrowheads="1"/>
            </p:cNvSpPr>
            <p:nvPr/>
          </p:nvSpPr>
          <p:spPr bwMode="auto">
            <a:xfrm rot="5400000">
              <a:off x="4353" y="2682"/>
              <a:ext cx="1135" cy="272"/>
            </a:xfrm>
            <a:prstGeom prst="rightArrow">
              <a:avLst>
                <a:gd name="adj1" fmla="val 50000"/>
                <a:gd name="adj2" fmla="val 104320"/>
              </a:avLst>
            </a:prstGeom>
            <a:solidFill>
              <a:srgbClr val="993300"/>
            </a:solidFill>
            <a:ln w="19050" algn="ctr">
              <a:solidFill>
                <a:schemeClr val="tx1"/>
              </a:solidFill>
              <a:miter lim="800000"/>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33" name="AutoShape 209"/>
            <p:cNvSpPr>
              <a:spLocks noChangeArrowheads="1"/>
            </p:cNvSpPr>
            <p:nvPr/>
          </p:nvSpPr>
          <p:spPr bwMode="auto">
            <a:xfrm>
              <a:off x="4586" y="3476"/>
              <a:ext cx="908" cy="408"/>
            </a:xfrm>
            <a:prstGeom prst="cube">
              <a:avLst>
                <a:gd name="adj" fmla="val 25000"/>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r>
                <a:rPr lang="en-US" altLang="zh-CN" sz="1600" dirty="0" smtClean="0">
                  <a:solidFill>
                    <a:schemeClr val="tx1"/>
                  </a:solidFill>
                  <a:latin typeface="+mn-lt"/>
                </a:rPr>
                <a:t>   Learning </a:t>
              </a:r>
              <a:r>
                <a:rPr lang="en-US" altLang="zh-CN" sz="1600" dirty="0">
                  <a:solidFill>
                    <a:schemeClr val="tx1"/>
                  </a:solidFill>
                  <a:latin typeface="+mn-lt"/>
                </a:rPr>
                <a:t>System</a:t>
              </a:r>
            </a:p>
          </p:txBody>
        </p:sp>
        <p:sp>
          <p:nvSpPr>
            <p:cNvPr id="34" name="AutoShape 105"/>
            <p:cNvSpPr>
              <a:spLocks noChangeArrowheads="1"/>
            </p:cNvSpPr>
            <p:nvPr/>
          </p:nvSpPr>
          <p:spPr bwMode="auto">
            <a:xfrm>
              <a:off x="4014" y="3566"/>
              <a:ext cx="408" cy="272"/>
            </a:xfrm>
            <a:prstGeom prst="rightArrow">
              <a:avLst>
                <a:gd name="adj1" fmla="val 50000"/>
                <a:gd name="adj2" fmla="val 37500"/>
              </a:avLst>
            </a:prstGeom>
            <a:solidFill>
              <a:srgbClr val="993300"/>
            </a:solidFill>
            <a:ln w="19050" algn="ctr">
              <a:solidFill>
                <a:schemeClr val="tx1"/>
              </a:solidFill>
              <a:miter lim="800000"/>
              <a:headEnd/>
              <a:tailEnd/>
            </a:ln>
          </p:spPr>
          <p:txBody>
            <a:bodyPr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35" name="AutoShape 105"/>
            <p:cNvSpPr>
              <a:spLocks noChangeArrowheads="1"/>
            </p:cNvSpPr>
            <p:nvPr/>
          </p:nvSpPr>
          <p:spPr bwMode="auto">
            <a:xfrm rot="5400000">
              <a:off x="3266" y="3181"/>
              <a:ext cx="408" cy="272"/>
            </a:xfrm>
            <a:prstGeom prst="rightArrow">
              <a:avLst>
                <a:gd name="adj1" fmla="val 50000"/>
                <a:gd name="adj2" fmla="val 37500"/>
              </a:avLst>
            </a:prstGeom>
            <a:solidFill>
              <a:srgbClr val="993300"/>
            </a:solidFill>
            <a:ln w="19050" algn="ctr">
              <a:solidFill>
                <a:schemeClr val="tx1"/>
              </a:solidFill>
              <a:miter lim="800000"/>
              <a:headEnd/>
              <a:tailEnd/>
            </a:ln>
          </p:spPr>
          <p:txBody>
            <a:bodyPr rot="10800000" vert="eaVert"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endParaRPr lang="en-US" altLang="en-US" sz="1800"/>
            </a:p>
          </p:txBody>
        </p:sp>
        <p:sp>
          <p:nvSpPr>
            <p:cNvPr id="36" name="AutoShape 212"/>
            <p:cNvSpPr>
              <a:spLocks noChangeArrowheads="1"/>
            </p:cNvSpPr>
            <p:nvPr/>
          </p:nvSpPr>
          <p:spPr bwMode="auto">
            <a:xfrm>
              <a:off x="3107" y="3566"/>
              <a:ext cx="726" cy="318"/>
            </a:xfrm>
            <a:prstGeom prst="can">
              <a:avLst>
                <a:gd name="adj" fmla="val 25000"/>
              </a:avLst>
            </a:prstGeom>
            <a:solidFill>
              <a:srgbClr val="33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1pPr>
              <a:lvl2pPr marL="4572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2pPr>
              <a:lvl3pPr marL="9144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3pPr>
              <a:lvl4pPr marL="13716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4pPr>
              <a:lvl5pPr marL="1828800" algn="ctr" rtl="0" fontAlgn="base">
                <a:spcBef>
                  <a:spcPct val="0"/>
                </a:spcBef>
                <a:spcAft>
                  <a:spcPct val="0"/>
                </a:spcAft>
                <a:defRPr sz="3700" kern="1200">
                  <a:solidFill>
                    <a:schemeClr val="tx2"/>
                  </a:solidFill>
                  <a:latin typeface="Arial" panose="020B0604020202020204" pitchFamily="34" charset="0"/>
                  <a:ea typeface="华文中宋" pitchFamily="2" charset="-122"/>
                  <a:cs typeface="+mn-cs"/>
                </a:defRPr>
              </a:lvl5pPr>
              <a:lvl6pPr marL="2286000" algn="l" defTabSz="914400" rtl="0" eaLnBrk="1" latinLnBrk="0" hangingPunct="1">
                <a:defRPr sz="3700" kern="1200">
                  <a:solidFill>
                    <a:schemeClr val="tx2"/>
                  </a:solidFill>
                  <a:latin typeface="Arial" panose="020B0604020202020204" pitchFamily="34" charset="0"/>
                  <a:ea typeface="华文中宋" pitchFamily="2" charset="-122"/>
                  <a:cs typeface="+mn-cs"/>
                </a:defRPr>
              </a:lvl6pPr>
              <a:lvl7pPr marL="2743200" algn="l" defTabSz="914400" rtl="0" eaLnBrk="1" latinLnBrk="0" hangingPunct="1">
                <a:defRPr sz="3700" kern="1200">
                  <a:solidFill>
                    <a:schemeClr val="tx2"/>
                  </a:solidFill>
                  <a:latin typeface="Arial" panose="020B0604020202020204" pitchFamily="34" charset="0"/>
                  <a:ea typeface="华文中宋" pitchFamily="2" charset="-122"/>
                  <a:cs typeface="+mn-cs"/>
                </a:defRPr>
              </a:lvl7pPr>
              <a:lvl8pPr marL="3200400" algn="l" defTabSz="914400" rtl="0" eaLnBrk="1" latinLnBrk="0" hangingPunct="1">
                <a:defRPr sz="3700" kern="1200">
                  <a:solidFill>
                    <a:schemeClr val="tx2"/>
                  </a:solidFill>
                  <a:latin typeface="Arial" panose="020B0604020202020204" pitchFamily="34" charset="0"/>
                  <a:ea typeface="华文中宋" pitchFamily="2" charset="-122"/>
                  <a:cs typeface="+mn-cs"/>
                </a:defRPr>
              </a:lvl8pPr>
              <a:lvl9pPr marL="3657600" algn="l" defTabSz="914400" rtl="0" eaLnBrk="1" latinLnBrk="0" hangingPunct="1">
                <a:defRPr sz="3700" kern="1200">
                  <a:solidFill>
                    <a:schemeClr val="tx2"/>
                  </a:solidFill>
                  <a:latin typeface="Arial" panose="020B0604020202020204" pitchFamily="34" charset="0"/>
                  <a:ea typeface="华文中宋" pitchFamily="2" charset="-122"/>
                  <a:cs typeface="+mn-cs"/>
                </a:defRPr>
              </a:lvl9pPr>
            </a:lstStyle>
            <a:p>
              <a:r>
                <a:rPr lang="en-US" altLang="zh-CN" sz="1600" dirty="0">
                  <a:solidFill>
                    <a:schemeClr val="tx1"/>
                  </a:solidFill>
                </a:rPr>
                <a:t>Knowledge</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323740"/>
            <a:ext cx="8597408" cy="572700"/>
          </a:xfrm>
          <a:prstGeom prst="rect">
            <a:avLst/>
          </a:prstGeom>
        </p:spPr>
        <p:txBody>
          <a:bodyPr spcFirstLastPara="1" wrap="square" lIns="68575" tIns="68575" rIns="68575" bIns="68575" anchor="ctr" anchorCtr="0">
            <a:noAutofit/>
          </a:bodyPr>
          <a:lstStyle/>
          <a:p>
            <a:pPr lvl="0">
              <a:lnSpc>
                <a:spcPct val="100000"/>
              </a:lnSpc>
              <a:buClr>
                <a:srgbClr val="B7B7B7"/>
              </a:buClr>
            </a:pPr>
            <a:r>
              <a:rPr lang="en-US" sz="2500" dirty="0">
                <a:solidFill>
                  <a:srgbClr val="B7B7B7"/>
                </a:solidFill>
              </a:rPr>
              <a:t>Transfer Learning? </a:t>
            </a:r>
          </a:p>
        </p:txBody>
      </p:sp>
      <p:sp>
        <p:nvSpPr>
          <p:cNvPr id="4" name="Rectangle 3"/>
          <p:cNvSpPr/>
          <p:nvPr/>
        </p:nvSpPr>
        <p:spPr>
          <a:xfrm>
            <a:off x="543463" y="1016395"/>
            <a:ext cx="7573993" cy="830997"/>
          </a:xfrm>
          <a:prstGeom prst="rect">
            <a:avLst/>
          </a:prstGeom>
        </p:spPr>
        <p:txBody>
          <a:bodyPr wrap="square">
            <a:spAutoFit/>
          </a:bodyPr>
          <a:lstStyle/>
          <a:p>
            <a:r>
              <a:rPr lang="en-US" sz="1600" dirty="0"/>
              <a:t>Transfer Learning (TL):</a:t>
            </a:r>
          </a:p>
          <a:p>
            <a:r>
              <a:rPr lang="en-US" sz="1600" dirty="0"/>
              <a:t>The ability of a system to recognize and apply knowledge and skills learned in previous tasks to novel tasks (in new domains)</a:t>
            </a:r>
          </a:p>
        </p:txBody>
      </p:sp>
      <p:sp>
        <p:nvSpPr>
          <p:cNvPr id="5" name="Rectangle 4"/>
          <p:cNvSpPr/>
          <p:nvPr/>
        </p:nvSpPr>
        <p:spPr>
          <a:xfrm>
            <a:off x="543463" y="2272484"/>
            <a:ext cx="7358333" cy="1323439"/>
          </a:xfrm>
          <a:prstGeom prst="rect">
            <a:avLst/>
          </a:prstGeom>
        </p:spPr>
        <p:txBody>
          <a:bodyPr wrap="square">
            <a:spAutoFit/>
          </a:bodyPr>
          <a:lstStyle/>
          <a:p>
            <a:r>
              <a:rPr lang="en-US" sz="1600" dirty="0"/>
              <a:t>It is motivated by human learning. People can often </a:t>
            </a:r>
            <a:r>
              <a:rPr lang="en-US" sz="1600" dirty="0" smtClean="0"/>
              <a:t>transfer knowledge </a:t>
            </a:r>
            <a:r>
              <a:rPr lang="en-US" sz="1600" dirty="0"/>
              <a:t>learnt previously to novel situations</a:t>
            </a:r>
          </a:p>
          <a:p>
            <a:r>
              <a:rPr lang="en-US" sz="1600" dirty="0" smtClean="0"/>
              <a:t>Chess            Checkers</a:t>
            </a:r>
            <a:endParaRPr lang="en-US" sz="1600" dirty="0"/>
          </a:p>
          <a:p>
            <a:r>
              <a:rPr lang="en-US" sz="1600" dirty="0" smtClean="0"/>
              <a:t>Mathematics           Computer </a:t>
            </a:r>
            <a:r>
              <a:rPr lang="en-US" sz="1600" dirty="0"/>
              <a:t>Science</a:t>
            </a:r>
          </a:p>
          <a:p>
            <a:r>
              <a:rPr lang="en-US" sz="1600" dirty="0" smtClean="0"/>
              <a:t>Table </a:t>
            </a:r>
            <a:r>
              <a:rPr lang="en-US" sz="1600" dirty="0"/>
              <a:t>Tennis </a:t>
            </a:r>
            <a:r>
              <a:rPr lang="en-US" sz="1600" dirty="0" smtClean="0"/>
              <a:t>          </a:t>
            </a:r>
            <a:r>
              <a:rPr lang="en-US" sz="1600" dirty="0" err="1" smtClean="0"/>
              <a:t>Tennis</a:t>
            </a:r>
            <a:endParaRPr lang="en-US" sz="1600" dirty="0"/>
          </a:p>
        </p:txBody>
      </p:sp>
      <p:sp>
        <p:nvSpPr>
          <p:cNvPr id="6" name="Right Arrow 5"/>
          <p:cNvSpPr/>
          <p:nvPr/>
        </p:nvSpPr>
        <p:spPr>
          <a:xfrm>
            <a:off x="1466492" y="2911343"/>
            <a:ext cx="138023"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1998444" y="3146750"/>
            <a:ext cx="138023"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2047332" y="3405015"/>
            <a:ext cx="138023"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3463" y="4728454"/>
            <a:ext cx="8003336" cy="246221"/>
          </a:xfrm>
          <a:prstGeom prst="rect">
            <a:avLst/>
          </a:prstGeom>
        </p:spPr>
        <p:txBody>
          <a:bodyPr wrap="square">
            <a:spAutoFit/>
          </a:bodyPr>
          <a:lstStyle/>
          <a:p>
            <a:r>
              <a:rPr lang="en-US" altLang="zh-CN" sz="1000" dirty="0"/>
              <a:t>Pan, S. J., &amp; Yang, Q. (2010). A survey on transfer learning. IEEE Transactions on knowledge and data engineering, 22(10), 1345-1359.</a:t>
            </a:r>
          </a:p>
        </p:txBody>
      </p:sp>
    </p:spTree>
    <p:extLst>
      <p:ext uri="{BB962C8B-B14F-4D97-AF65-F5344CB8AC3E}">
        <p14:creationId xmlns:p14="http://schemas.microsoft.com/office/powerpoint/2010/main" val="36610694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p:cNvSpPr>
            <a:spLocks noGrp="1" noChangeArrowheads="1"/>
          </p:cNvSpPr>
          <p:nvPr>
            <p:ph type="body" sz="half" idx="1"/>
          </p:nvPr>
        </p:nvSpPr>
        <p:spPr>
          <a:xfrm>
            <a:off x="504231" y="929415"/>
            <a:ext cx="8212346" cy="3800993"/>
          </a:xfrm>
        </p:spPr>
        <p:txBody>
          <a:bodyPr/>
          <a:lstStyle/>
          <a:p>
            <a:pPr>
              <a:lnSpc>
                <a:spcPct val="90000"/>
              </a:lnSpc>
              <a:buFontTx/>
              <a:buNone/>
            </a:pPr>
            <a:r>
              <a:rPr lang="en-US" altLang="zh-CN" sz="1600" dirty="0">
                <a:solidFill>
                  <a:schemeClr val="tx1"/>
                </a:solidFill>
                <a:latin typeface="+mn-lt"/>
              </a:rPr>
              <a:t>Domain: </a:t>
            </a:r>
          </a:p>
          <a:p>
            <a:pPr>
              <a:lnSpc>
                <a:spcPct val="90000"/>
              </a:lnSpc>
              <a:buFontTx/>
              <a:buNone/>
            </a:pPr>
            <a:r>
              <a:rPr lang="en-US" altLang="zh-CN" sz="1600" dirty="0">
                <a:solidFill>
                  <a:schemeClr val="tx1"/>
                </a:solidFill>
                <a:latin typeface="+mn-lt"/>
              </a:rPr>
              <a:t>It consists of two components: A feature space       ,  a marginal distribution  </a:t>
            </a:r>
          </a:p>
          <a:p>
            <a:pPr>
              <a:lnSpc>
                <a:spcPct val="90000"/>
              </a:lnSpc>
              <a:buFontTx/>
              <a:buNone/>
            </a:pPr>
            <a:r>
              <a:rPr lang="en-US" altLang="zh-CN" sz="1600" dirty="0">
                <a:solidFill>
                  <a:schemeClr val="tx1"/>
                </a:solidFill>
                <a:latin typeface="+mn-lt"/>
              </a:rPr>
              <a:t>                                                                 </a:t>
            </a:r>
          </a:p>
          <a:p>
            <a:pPr>
              <a:lnSpc>
                <a:spcPct val="90000"/>
              </a:lnSpc>
              <a:buFontTx/>
              <a:buNone/>
            </a:pPr>
            <a:r>
              <a:rPr lang="en-US" altLang="zh-CN" sz="1600" dirty="0" smtClean="0">
                <a:solidFill>
                  <a:schemeClr val="tx1"/>
                </a:solidFill>
                <a:latin typeface="+mn-lt"/>
              </a:rPr>
              <a:t>In </a:t>
            </a:r>
            <a:r>
              <a:rPr lang="en-US" altLang="zh-CN" sz="1600" dirty="0">
                <a:solidFill>
                  <a:schemeClr val="tx1"/>
                </a:solidFill>
                <a:latin typeface="+mn-lt"/>
              </a:rPr>
              <a:t>general,  if two domains are different, then they may have different feature spaces </a:t>
            </a:r>
          </a:p>
          <a:p>
            <a:pPr>
              <a:lnSpc>
                <a:spcPct val="90000"/>
              </a:lnSpc>
              <a:buFontTx/>
              <a:buNone/>
            </a:pPr>
            <a:r>
              <a:rPr lang="en-US" altLang="zh-CN" sz="1600" dirty="0">
                <a:solidFill>
                  <a:schemeClr val="tx1"/>
                </a:solidFill>
                <a:latin typeface="+mn-lt"/>
              </a:rPr>
              <a:t>or different marginal distributions.</a:t>
            </a:r>
          </a:p>
          <a:p>
            <a:pPr>
              <a:lnSpc>
                <a:spcPct val="90000"/>
              </a:lnSpc>
              <a:buFontTx/>
              <a:buNone/>
            </a:pPr>
            <a:endParaRPr lang="en-US" altLang="zh-CN" sz="800" dirty="0" smtClean="0">
              <a:solidFill>
                <a:schemeClr val="tx1"/>
              </a:solidFill>
              <a:latin typeface="+mn-lt"/>
            </a:endParaRPr>
          </a:p>
          <a:p>
            <a:pPr>
              <a:lnSpc>
                <a:spcPct val="90000"/>
              </a:lnSpc>
              <a:buFontTx/>
              <a:buNone/>
            </a:pPr>
            <a:r>
              <a:rPr lang="en-US" altLang="zh-CN" sz="1600" dirty="0" smtClean="0">
                <a:solidFill>
                  <a:schemeClr val="tx1"/>
                </a:solidFill>
                <a:latin typeface="+mn-lt"/>
              </a:rPr>
              <a:t>Task</a:t>
            </a:r>
            <a:r>
              <a:rPr lang="en-US" altLang="zh-CN" sz="1600" dirty="0">
                <a:solidFill>
                  <a:schemeClr val="tx1"/>
                </a:solidFill>
                <a:latin typeface="+mn-lt"/>
              </a:rPr>
              <a:t>: </a:t>
            </a:r>
          </a:p>
          <a:p>
            <a:pPr>
              <a:lnSpc>
                <a:spcPct val="90000"/>
              </a:lnSpc>
              <a:buFontTx/>
              <a:buNone/>
            </a:pPr>
            <a:r>
              <a:rPr lang="en-US" altLang="zh-CN" sz="1600" dirty="0">
                <a:solidFill>
                  <a:schemeClr val="tx1"/>
                </a:solidFill>
                <a:latin typeface="+mn-lt"/>
              </a:rPr>
              <a:t>Given a specific domain and label space       ,  for each      in the domain, to </a:t>
            </a:r>
          </a:p>
          <a:p>
            <a:pPr>
              <a:lnSpc>
                <a:spcPct val="90000"/>
              </a:lnSpc>
              <a:buFontTx/>
              <a:buNone/>
            </a:pPr>
            <a:r>
              <a:rPr lang="en-US" altLang="zh-CN" sz="1600" dirty="0">
                <a:solidFill>
                  <a:schemeClr val="tx1"/>
                </a:solidFill>
                <a:latin typeface="+mn-lt"/>
              </a:rPr>
              <a:t>predict its corresponding label   </a:t>
            </a:r>
          </a:p>
          <a:p>
            <a:pPr>
              <a:lnSpc>
                <a:spcPct val="90000"/>
              </a:lnSpc>
              <a:buFontTx/>
              <a:buNone/>
            </a:pPr>
            <a:r>
              <a:rPr lang="en-US" altLang="zh-CN" sz="1600" dirty="0" smtClean="0">
                <a:solidFill>
                  <a:schemeClr val="tx1"/>
                </a:solidFill>
                <a:latin typeface="+mn-lt"/>
              </a:rPr>
              <a:t>In </a:t>
            </a:r>
            <a:r>
              <a:rPr lang="en-US" altLang="zh-CN" sz="1600" dirty="0">
                <a:solidFill>
                  <a:schemeClr val="tx1"/>
                </a:solidFill>
                <a:latin typeface="+mn-lt"/>
              </a:rPr>
              <a:t>general,  if two tasks are different, then they may have different label spaces or </a:t>
            </a:r>
          </a:p>
          <a:p>
            <a:pPr>
              <a:lnSpc>
                <a:spcPct val="90000"/>
              </a:lnSpc>
              <a:buFontTx/>
              <a:buNone/>
            </a:pPr>
            <a:r>
              <a:rPr lang="en-US" altLang="zh-CN" sz="1600" dirty="0">
                <a:solidFill>
                  <a:schemeClr val="tx1"/>
                </a:solidFill>
                <a:latin typeface="+mn-lt"/>
              </a:rPr>
              <a:t>different conditional </a:t>
            </a:r>
            <a:r>
              <a:rPr lang="en-US" altLang="zh-CN" sz="1600" dirty="0" smtClean="0">
                <a:solidFill>
                  <a:schemeClr val="tx1"/>
                </a:solidFill>
                <a:latin typeface="+mn-lt"/>
              </a:rPr>
              <a:t>distributions.</a:t>
            </a:r>
            <a:endParaRPr lang="en-US" altLang="zh-CN" sz="1600" dirty="0">
              <a:solidFill>
                <a:schemeClr val="tx1"/>
              </a:solidFill>
              <a:latin typeface="+mn-lt"/>
            </a:endParaRPr>
          </a:p>
        </p:txBody>
      </p:sp>
      <p:pic>
        <p:nvPicPr>
          <p:cNvPr id="13927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9175" y="1421008"/>
            <a:ext cx="189309" cy="215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927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934" y="1676288"/>
            <a:ext cx="3150394"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927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0987" y="3202855"/>
            <a:ext cx="200025" cy="221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9274"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9754" y="3238573"/>
            <a:ext cx="214313"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9275"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88150" y="3526298"/>
            <a:ext cx="1335881"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9278"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5945" y="4494664"/>
            <a:ext cx="3529013" cy="235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Google Shape;142;p27"/>
          <p:cNvSpPr txBox="1">
            <a:spLocks noGrp="1"/>
          </p:cNvSpPr>
          <p:nvPr>
            <p:ph type="title"/>
          </p:nvPr>
        </p:nvSpPr>
        <p:spPr>
          <a:xfrm>
            <a:off x="504231" y="295622"/>
            <a:ext cx="7857515" cy="572700"/>
          </a:xfrm>
          <a:prstGeom prst="rect">
            <a:avLst/>
          </a:prstGeom>
        </p:spPr>
        <p:txBody>
          <a:bodyPr spcFirstLastPara="1" wrap="square" lIns="68575" tIns="68575" rIns="68575" bIns="68575" anchor="ctr" anchorCtr="0">
            <a:noAutofit/>
          </a:bodyPr>
          <a:lstStyle/>
          <a:p>
            <a:pPr lvl="0">
              <a:lnSpc>
                <a:spcPct val="100000"/>
              </a:lnSpc>
              <a:buClr>
                <a:srgbClr val="B7B7B7"/>
              </a:buClr>
            </a:pPr>
            <a:r>
              <a:rPr lang="en-US" sz="2500" dirty="0" smtClean="0">
                <a:solidFill>
                  <a:srgbClr val="B7B7B7"/>
                </a:solidFill>
              </a:rPr>
              <a:t>Notation </a:t>
            </a:r>
            <a:endParaRPr lang="en-US" sz="2500" dirty="0">
              <a:solidFill>
                <a:srgbClr val="B7B7B7"/>
              </a:solidFill>
            </a:endParaRPr>
          </a:p>
        </p:txBody>
      </p:sp>
    </p:spTree>
    <p:extLst>
      <p:ext uri="{BB962C8B-B14F-4D97-AF65-F5344CB8AC3E}">
        <p14:creationId xmlns:p14="http://schemas.microsoft.com/office/powerpoint/2010/main" val="7614905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p:cNvSpPr>
            <a:spLocks noGrp="1" noChangeArrowheads="1"/>
          </p:cNvSpPr>
          <p:nvPr>
            <p:ph type="body" idx="1"/>
          </p:nvPr>
        </p:nvSpPr>
        <p:spPr>
          <a:xfrm>
            <a:off x="697662" y="1126690"/>
            <a:ext cx="7886700" cy="3263400"/>
          </a:xfrm>
        </p:spPr>
        <p:txBody>
          <a:bodyPr/>
          <a:lstStyle/>
          <a:p>
            <a:pPr>
              <a:buFontTx/>
              <a:buNone/>
            </a:pPr>
            <a:r>
              <a:rPr lang="en-US" altLang="zh-CN" sz="1600" dirty="0">
                <a:solidFill>
                  <a:schemeClr val="tx1"/>
                </a:solidFill>
                <a:latin typeface="+mn-lt"/>
              </a:rPr>
              <a:t>For simplicity, we only consider at most two domains and two tasks.</a:t>
            </a:r>
          </a:p>
          <a:p>
            <a:pPr>
              <a:buFontTx/>
              <a:buNone/>
            </a:pPr>
            <a:endParaRPr lang="en-US" altLang="zh-CN" sz="1600" dirty="0" smtClean="0">
              <a:solidFill>
                <a:schemeClr val="tx1"/>
              </a:solidFill>
              <a:latin typeface="+mn-lt"/>
            </a:endParaRPr>
          </a:p>
          <a:p>
            <a:pPr>
              <a:buFontTx/>
              <a:buNone/>
            </a:pPr>
            <a:r>
              <a:rPr lang="en-US" altLang="zh-CN" sz="1600" dirty="0" smtClean="0">
                <a:solidFill>
                  <a:schemeClr val="tx1"/>
                </a:solidFill>
                <a:latin typeface="+mn-lt"/>
              </a:rPr>
              <a:t>Source </a:t>
            </a:r>
            <a:r>
              <a:rPr lang="en-US" altLang="zh-CN" sz="1600" dirty="0">
                <a:solidFill>
                  <a:schemeClr val="tx1"/>
                </a:solidFill>
                <a:latin typeface="+mn-lt"/>
              </a:rPr>
              <a:t>domain: </a:t>
            </a:r>
          </a:p>
          <a:p>
            <a:pPr>
              <a:buFontTx/>
              <a:buNone/>
            </a:pPr>
            <a:endParaRPr lang="en-US" altLang="zh-CN" sz="1600" dirty="0">
              <a:solidFill>
                <a:schemeClr val="tx1"/>
              </a:solidFill>
              <a:latin typeface="+mn-lt"/>
            </a:endParaRPr>
          </a:p>
          <a:p>
            <a:pPr>
              <a:buFontTx/>
              <a:buNone/>
            </a:pPr>
            <a:r>
              <a:rPr lang="en-US" altLang="zh-CN" sz="1600" dirty="0">
                <a:solidFill>
                  <a:schemeClr val="tx1"/>
                </a:solidFill>
                <a:latin typeface="+mn-lt"/>
              </a:rPr>
              <a:t>Task in the source domain:</a:t>
            </a:r>
          </a:p>
          <a:p>
            <a:pPr>
              <a:buFontTx/>
              <a:buNone/>
            </a:pPr>
            <a:endParaRPr lang="en-US" altLang="zh-CN" sz="1600" dirty="0">
              <a:solidFill>
                <a:schemeClr val="tx1"/>
              </a:solidFill>
              <a:latin typeface="+mn-lt"/>
            </a:endParaRPr>
          </a:p>
          <a:p>
            <a:pPr>
              <a:buFontTx/>
              <a:buNone/>
            </a:pPr>
            <a:r>
              <a:rPr lang="en-US" altLang="zh-CN" sz="1600" dirty="0">
                <a:solidFill>
                  <a:schemeClr val="tx1"/>
                </a:solidFill>
                <a:latin typeface="+mn-lt"/>
              </a:rPr>
              <a:t>Target domain:</a:t>
            </a:r>
          </a:p>
          <a:p>
            <a:pPr>
              <a:buFontTx/>
              <a:buNone/>
            </a:pPr>
            <a:endParaRPr lang="en-US" altLang="zh-CN" sz="1600" dirty="0">
              <a:solidFill>
                <a:schemeClr val="tx1"/>
              </a:solidFill>
              <a:latin typeface="+mn-lt"/>
            </a:endParaRPr>
          </a:p>
          <a:p>
            <a:pPr>
              <a:buFontTx/>
              <a:buNone/>
            </a:pPr>
            <a:r>
              <a:rPr lang="en-US" altLang="zh-CN" sz="1600" dirty="0">
                <a:solidFill>
                  <a:schemeClr val="tx1"/>
                </a:solidFill>
                <a:latin typeface="+mn-lt"/>
              </a:rPr>
              <a:t>Task in the target domain</a:t>
            </a:r>
          </a:p>
        </p:txBody>
      </p:sp>
      <p:pic>
        <p:nvPicPr>
          <p:cNvPr id="142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4027" y="1888304"/>
            <a:ext cx="3729038"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23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9196" y="2510869"/>
            <a:ext cx="4421981" cy="292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234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2602" y="3140578"/>
            <a:ext cx="3700463" cy="321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234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5295" y="3798862"/>
            <a:ext cx="4479131" cy="307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Google Shape;142;p27"/>
          <p:cNvSpPr txBox="1">
            <a:spLocks noGrp="1"/>
          </p:cNvSpPr>
          <p:nvPr>
            <p:ph type="title"/>
          </p:nvPr>
        </p:nvSpPr>
        <p:spPr>
          <a:xfrm>
            <a:off x="541973" y="345761"/>
            <a:ext cx="7756638" cy="572700"/>
          </a:xfrm>
          <a:prstGeom prst="rect">
            <a:avLst/>
          </a:prstGeom>
        </p:spPr>
        <p:txBody>
          <a:bodyPr spcFirstLastPara="1" wrap="square" lIns="68575" tIns="68575" rIns="68575" bIns="68575" anchor="ctr" anchorCtr="0">
            <a:noAutofit/>
          </a:bodyPr>
          <a:lstStyle/>
          <a:p>
            <a:pPr lvl="0">
              <a:lnSpc>
                <a:spcPct val="100000"/>
              </a:lnSpc>
              <a:buClr>
                <a:srgbClr val="B7B7B7"/>
              </a:buClr>
            </a:pPr>
            <a:r>
              <a:rPr lang="en-US" sz="2500" dirty="0" smtClean="0">
                <a:solidFill>
                  <a:srgbClr val="B7B7B7"/>
                </a:solidFill>
              </a:rPr>
              <a:t>Notation </a:t>
            </a:r>
            <a:endParaRPr lang="en-US" sz="2500" dirty="0">
              <a:solidFill>
                <a:srgbClr val="B7B7B7"/>
              </a:solidFill>
            </a:endParaRPr>
          </a:p>
        </p:txBody>
      </p:sp>
    </p:spTree>
    <p:extLst>
      <p:ext uri="{BB962C8B-B14F-4D97-AF65-F5344CB8AC3E}">
        <p14:creationId xmlns:p14="http://schemas.microsoft.com/office/powerpoint/2010/main" val="3994689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697662" y="1075921"/>
            <a:ext cx="7886700" cy="3263400"/>
          </a:xfrm>
        </p:spPr>
        <p:txBody>
          <a:bodyPr/>
          <a:lstStyle/>
          <a:p>
            <a:pPr>
              <a:buFont typeface="Wingdings" panose="05000000000000000000" pitchFamily="2" charset="2"/>
              <a:buChar char="Ø"/>
            </a:pPr>
            <a:r>
              <a:rPr lang="en-US" altLang="zh-CN" sz="1600" dirty="0">
                <a:latin typeface="+mn-lt"/>
              </a:rPr>
              <a:t> In some domains, labeled data are in short supply. </a:t>
            </a:r>
          </a:p>
          <a:p>
            <a:pPr>
              <a:buFont typeface="Wingdings" panose="05000000000000000000" pitchFamily="2" charset="2"/>
              <a:buChar char="Ø"/>
            </a:pPr>
            <a:r>
              <a:rPr lang="en-US" altLang="zh-CN" sz="1600" dirty="0">
                <a:latin typeface="+mn-lt"/>
              </a:rPr>
              <a:t> In some domains, the calibration effort is very expensive.</a:t>
            </a:r>
          </a:p>
          <a:p>
            <a:pPr>
              <a:buFont typeface="Wingdings" panose="05000000000000000000" pitchFamily="2" charset="2"/>
              <a:buChar char="Ø"/>
            </a:pPr>
            <a:r>
              <a:rPr lang="en-US" altLang="zh-CN" sz="1600" dirty="0">
                <a:latin typeface="+mn-lt"/>
              </a:rPr>
              <a:t> In some domains, the learning process is time consuming.</a:t>
            </a:r>
          </a:p>
          <a:p>
            <a:pPr>
              <a:buFont typeface="Wingdings" panose="05000000000000000000" pitchFamily="2" charset="2"/>
              <a:buNone/>
            </a:pPr>
            <a:r>
              <a:rPr lang="en-US" altLang="zh-CN" sz="1600" dirty="0">
                <a:latin typeface="+mn-lt"/>
              </a:rPr>
              <a:t> </a:t>
            </a:r>
          </a:p>
        </p:txBody>
      </p:sp>
      <p:sp>
        <p:nvSpPr>
          <p:cNvPr id="88068" name="Rectangle 4"/>
          <p:cNvSpPr>
            <a:spLocks noChangeArrowheads="1"/>
          </p:cNvSpPr>
          <p:nvPr/>
        </p:nvSpPr>
        <p:spPr bwMode="auto">
          <a:xfrm>
            <a:off x="983410" y="2319710"/>
            <a:ext cx="5865964" cy="1141186"/>
          </a:xfrm>
          <a:prstGeom prst="rect">
            <a:avLst/>
          </a:prstGeom>
          <a:solidFill>
            <a:srgbClr val="FFFFCC"/>
          </a:solidFill>
          <a:ln w="25400">
            <a:solidFill>
              <a:srgbClr val="800000"/>
            </a:solidFill>
            <a:miter lim="800000"/>
            <a:headEnd/>
            <a:tailEnd/>
          </a:ln>
        </p:spPr>
        <p:txBody>
          <a:bodyPr lIns="67865" tIns="33338" rIns="67865" bIns="33338"/>
          <a:lstStyle>
            <a:lvl1pPr marL="284163" indent="-284163" algn="l">
              <a:tabLst>
                <a:tab pos="7431088" algn="r"/>
              </a:tabLst>
              <a:defRPr>
                <a:solidFill>
                  <a:schemeClr val="tx1"/>
                </a:solidFill>
                <a:latin typeface="Arial" panose="020B0604020202020204" pitchFamily="34" charset="0"/>
                <a:ea typeface="宋体" panose="02010600030101010101" pitchFamily="2" charset="-122"/>
              </a:defRPr>
            </a:lvl1pPr>
            <a:lvl2pPr marL="461963" indent="-4763" algn="l">
              <a:tabLst>
                <a:tab pos="7431088" algn="r"/>
              </a:tabLst>
              <a:defRPr>
                <a:solidFill>
                  <a:schemeClr val="tx1"/>
                </a:solidFill>
                <a:latin typeface="Arial" panose="020B0604020202020204" pitchFamily="34" charset="0"/>
                <a:ea typeface="宋体" panose="02010600030101010101" pitchFamily="2" charset="-122"/>
              </a:defRPr>
            </a:lvl2pPr>
            <a:lvl3pPr marL="1143000" indent="-228600" algn="l">
              <a:tabLst>
                <a:tab pos="7431088" algn="r"/>
              </a:tabLst>
              <a:defRPr>
                <a:solidFill>
                  <a:schemeClr val="tx1"/>
                </a:solidFill>
                <a:latin typeface="Arial" panose="020B0604020202020204" pitchFamily="34" charset="0"/>
                <a:ea typeface="宋体" panose="02010600030101010101" pitchFamily="2" charset="-122"/>
              </a:defRPr>
            </a:lvl3pPr>
            <a:lvl4pPr marL="1600200" indent="-228600" algn="l">
              <a:tabLst>
                <a:tab pos="7431088" algn="r"/>
              </a:tabLst>
              <a:defRPr>
                <a:solidFill>
                  <a:schemeClr val="tx1"/>
                </a:solidFill>
                <a:latin typeface="Arial" panose="020B0604020202020204" pitchFamily="34" charset="0"/>
                <a:ea typeface="宋体" panose="02010600030101010101" pitchFamily="2" charset="-122"/>
              </a:defRPr>
            </a:lvl4pPr>
            <a:lvl5pPr marL="2057400" indent="-228600" algn="l">
              <a:tabLst>
                <a:tab pos="7431088" algn="r"/>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tabLst>
                <a:tab pos="7431088" algn="r"/>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tabLst>
                <a:tab pos="7431088" algn="r"/>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tabLst>
                <a:tab pos="7431088" algn="r"/>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tabLst>
                <a:tab pos="7431088" algn="r"/>
              </a:tabLs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
            </a:pPr>
            <a:r>
              <a:rPr lang="en-US" altLang="zh-CN" sz="1600" i="1" dirty="0">
                <a:latin typeface="+mn-lt"/>
                <a:ea typeface="华文中宋" pitchFamily="2" charset="-122"/>
              </a:rPr>
              <a:t> How to extract knowledge learnt from related domains to help learning in a target domain with a few labeled data?</a:t>
            </a:r>
          </a:p>
          <a:p>
            <a:pPr>
              <a:buFont typeface="Wingdings" panose="05000000000000000000" pitchFamily="2" charset="2"/>
              <a:buChar char="´"/>
            </a:pPr>
            <a:r>
              <a:rPr lang="en-US" altLang="zh-CN" sz="1600" i="1" dirty="0">
                <a:latin typeface="+mn-lt"/>
                <a:ea typeface="华文中宋" pitchFamily="2" charset="-122"/>
              </a:rPr>
              <a:t> How to extract knowledge learnt from related domains to speed up learning in a target domain?</a:t>
            </a:r>
            <a:endParaRPr lang="en-US" altLang="zh-CN" sz="1600" dirty="0">
              <a:solidFill>
                <a:srgbClr val="800000"/>
              </a:solidFill>
              <a:latin typeface="+mn-lt"/>
              <a:ea typeface="华文中宋" pitchFamily="2" charset="-122"/>
            </a:endParaRPr>
          </a:p>
        </p:txBody>
      </p:sp>
      <p:sp>
        <p:nvSpPr>
          <p:cNvPr id="2" name="Rectangle 4"/>
          <p:cNvSpPr>
            <a:spLocks noChangeArrowheads="1"/>
          </p:cNvSpPr>
          <p:nvPr/>
        </p:nvSpPr>
        <p:spPr bwMode="auto">
          <a:xfrm>
            <a:off x="983410" y="3726030"/>
            <a:ext cx="5617369" cy="348156"/>
          </a:xfrm>
          <a:prstGeom prst="rect">
            <a:avLst/>
          </a:prstGeom>
          <a:solidFill>
            <a:srgbClr val="CCFFFF"/>
          </a:solidFill>
          <a:ln w="25400">
            <a:solidFill>
              <a:srgbClr val="3366FF"/>
            </a:solidFill>
            <a:miter lim="800000"/>
            <a:headEnd/>
            <a:tailEnd/>
          </a:ln>
        </p:spPr>
        <p:txBody>
          <a:bodyPr lIns="67865" tIns="33338" rIns="67865" bIns="33338"/>
          <a:lstStyle>
            <a:lvl1pPr marL="284163" indent="-284163" algn="l">
              <a:tabLst>
                <a:tab pos="7431088" algn="r"/>
              </a:tabLst>
              <a:defRPr>
                <a:solidFill>
                  <a:schemeClr val="tx1"/>
                </a:solidFill>
                <a:latin typeface="Arial" panose="020B0604020202020204" pitchFamily="34" charset="0"/>
                <a:ea typeface="宋体" panose="02010600030101010101" pitchFamily="2" charset="-122"/>
              </a:defRPr>
            </a:lvl1pPr>
            <a:lvl2pPr marL="461963" indent="-4763" algn="l">
              <a:tabLst>
                <a:tab pos="7431088" algn="r"/>
              </a:tabLst>
              <a:defRPr>
                <a:solidFill>
                  <a:schemeClr val="tx1"/>
                </a:solidFill>
                <a:latin typeface="Arial" panose="020B0604020202020204" pitchFamily="34" charset="0"/>
                <a:ea typeface="宋体" panose="02010600030101010101" pitchFamily="2" charset="-122"/>
              </a:defRPr>
            </a:lvl2pPr>
            <a:lvl3pPr marL="1143000" indent="-228600" algn="l">
              <a:tabLst>
                <a:tab pos="7431088" algn="r"/>
              </a:tabLst>
              <a:defRPr>
                <a:solidFill>
                  <a:schemeClr val="tx1"/>
                </a:solidFill>
                <a:latin typeface="Arial" panose="020B0604020202020204" pitchFamily="34" charset="0"/>
                <a:ea typeface="宋体" panose="02010600030101010101" pitchFamily="2" charset="-122"/>
              </a:defRPr>
            </a:lvl3pPr>
            <a:lvl4pPr marL="1600200" indent="-228600" algn="l">
              <a:tabLst>
                <a:tab pos="7431088" algn="r"/>
              </a:tabLst>
              <a:defRPr>
                <a:solidFill>
                  <a:schemeClr val="tx1"/>
                </a:solidFill>
                <a:latin typeface="Arial" panose="020B0604020202020204" pitchFamily="34" charset="0"/>
                <a:ea typeface="宋体" panose="02010600030101010101" pitchFamily="2" charset="-122"/>
              </a:defRPr>
            </a:lvl4pPr>
            <a:lvl5pPr marL="2057400" indent="-228600" algn="l">
              <a:tabLst>
                <a:tab pos="7431088" algn="r"/>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tabLst>
                <a:tab pos="7431088" algn="r"/>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tabLst>
                <a:tab pos="7431088" algn="r"/>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tabLst>
                <a:tab pos="7431088" algn="r"/>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tabLst>
                <a:tab pos="7431088" algn="r"/>
              </a:tabLst>
              <a:defRPr>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Char char="A"/>
            </a:pPr>
            <a:r>
              <a:rPr lang="en-US" altLang="zh-CN" sz="1600" dirty="0">
                <a:solidFill>
                  <a:srgbClr val="0000CC"/>
                </a:solidFill>
                <a:latin typeface="+mn-lt"/>
                <a:ea typeface="华文中宋" pitchFamily="2" charset="-122"/>
              </a:rPr>
              <a:t> Transfer learning techniques may help!</a:t>
            </a:r>
          </a:p>
        </p:txBody>
      </p:sp>
      <p:sp>
        <p:nvSpPr>
          <p:cNvPr id="6" name="Google Shape;142;p27"/>
          <p:cNvSpPr txBox="1">
            <a:spLocks/>
          </p:cNvSpPr>
          <p:nvPr/>
        </p:nvSpPr>
        <p:spPr>
          <a:xfrm>
            <a:off x="541973" y="413134"/>
            <a:ext cx="7756638" cy="572700"/>
          </a:xfrm>
          <a:prstGeom prst="rect">
            <a:avLst/>
          </a:prstGeom>
          <a:noFill/>
          <a:ln>
            <a:noFill/>
          </a:ln>
        </p:spPr>
        <p:txBody>
          <a:bodyPr spcFirstLastPara="1" wrap="square" lIns="68575" tIns="68575" rIns="68575" bIns="685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300"/>
              <a:buFont typeface="Arial" panose="020B0604020202020204"/>
              <a:buNone/>
              <a:defRPr sz="33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nSpc>
                <a:spcPct val="100000"/>
              </a:lnSpc>
              <a:buClr>
                <a:srgbClr val="B7B7B7"/>
              </a:buClr>
            </a:pPr>
            <a:r>
              <a:rPr lang="en-US" sz="2500" dirty="0">
                <a:solidFill>
                  <a:srgbClr val="B7B7B7"/>
                </a:solidFill>
              </a:rPr>
              <a:t>Why Transfer Learning? </a:t>
            </a:r>
          </a:p>
        </p:txBody>
      </p:sp>
    </p:spTree>
    <p:extLst>
      <p:ext uri="{BB962C8B-B14F-4D97-AF65-F5344CB8AC3E}">
        <p14:creationId xmlns:p14="http://schemas.microsoft.com/office/powerpoint/2010/main" val="12358133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141" name="Group 85"/>
          <p:cNvGraphicFramePr>
            <a:graphicFrameLocks noGrp="1"/>
          </p:cNvGraphicFramePr>
          <p:nvPr>
            <p:ph idx="1"/>
            <p:extLst>
              <p:ext uri="{D42A27DB-BD31-4B8C-83A1-F6EECF244321}">
                <p14:modId xmlns:p14="http://schemas.microsoft.com/office/powerpoint/2010/main" val="2774321430"/>
              </p:ext>
            </p:extLst>
          </p:nvPr>
        </p:nvGraphicFramePr>
        <p:xfrm>
          <a:off x="931652" y="1240983"/>
          <a:ext cx="7513607" cy="3238386"/>
        </p:xfrm>
        <a:graphic>
          <a:graphicData uri="http://schemas.openxmlformats.org/drawingml/2006/table">
            <a:tbl>
              <a:tblPr/>
              <a:tblGrid>
                <a:gridCol w="2130725">
                  <a:extLst>
                    <a:ext uri="{9D8B030D-6E8A-4147-A177-3AD203B41FA5}">
                      <a16:colId xmlns:a16="http://schemas.microsoft.com/office/drawing/2014/main" val="3876278903"/>
                    </a:ext>
                  </a:extLst>
                </a:gridCol>
                <a:gridCol w="2044461">
                  <a:extLst>
                    <a:ext uri="{9D8B030D-6E8A-4147-A177-3AD203B41FA5}">
                      <a16:colId xmlns:a16="http://schemas.microsoft.com/office/drawing/2014/main" val="1982313933"/>
                    </a:ext>
                  </a:extLst>
                </a:gridCol>
                <a:gridCol w="1656271">
                  <a:extLst>
                    <a:ext uri="{9D8B030D-6E8A-4147-A177-3AD203B41FA5}">
                      <a16:colId xmlns:a16="http://schemas.microsoft.com/office/drawing/2014/main" val="509205690"/>
                    </a:ext>
                  </a:extLst>
                </a:gridCol>
                <a:gridCol w="1682150">
                  <a:extLst>
                    <a:ext uri="{9D8B030D-6E8A-4147-A177-3AD203B41FA5}">
                      <a16:colId xmlns:a16="http://schemas.microsoft.com/office/drawing/2014/main" val="3113853753"/>
                    </a:ext>
                  </a:extLst>
                </a:gridCol>
              </a:tblGrid>
              <a:tr h="670238">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mn-lt"/>
                          <a:ea typeface="宋体" panose="02010600030101010101" pitchFamily="2" charset="-122"/>
                        </a:rPr>
                        <a:t>Transfer learning settings</a:t>
                      </a:r>
                      <a:endParaRPr kumimoji="0" lang="en-US" altLang="zh-CN" sz="1600" b="0" i="0" u="none" strike="noStrike" cap="none" normalizeH="0" baseline="0" dirty="0" smtClean="0">
                        <a:ln>
                          <a:noFill/>
                        </a:ln>
                        <a:solidFill>
                          <a:schemeClr val="tx1"/>
                        </a:solidFill>
                        <a:effectLst/>
                        <a:latin typeface="+mn-lt"/>
                        <a:ea typeface="宋体" panose="02010600030101010101" pitchFamily="2" charset="-122"/>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mn-lt"/>
                          <a:ea typeface="宋体" panose="02010600030101010101" pitchFamily="2" charset="-122"/>
                        </a:rPr>
                        <a:t>Labeled data in a source domain</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mn-lt"/>
                          <a:ea typeface="宋体" panose="02010600030101010101" pitchFamily="2" charset="-122"/>
                        </a:rPr>
                        <a:t>Labeled data in a target domain</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mn-lt"/>
                          <a:ea typeface="宋体" panose="02010600030101010101" pitchFamily="2" charset="-122"/>
                        </a:rPr>
                        <a:t>Tasks</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25177397"/>
                  </a:ext>
                </a:extLst>
              </a:tr>
              <a:tr h="261712">
                <a:tc rowSpan="2">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lt"/>
                          <a:ea typeface="宋体" panose="02010600030101010101" pitchFamily="2" charset="-122"/>
                        </a:rPr>
                        <a:t>Inductive Transfer Learning </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lt"/>
                          <a:ea typeface="宋体" panose="02010600030101010101" pitchFamily="2" charset="-122"/>
                        </a:rPr>
                        <a:t>×</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lt"/>
                          <a:ea typeface="宋体" panose="02010600030101010101" pitchFamily="2" charset="-122"/>
                        </a:rPr>
                        <a:t>√</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lt"/>
                          <a:ea typeface="宋体" panose="02010600030101010101" pitchFamily="2" charset="-122"/>
                        </a:rPr>
                        <a:t>Classification</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lt"/>
                          <a:ea typeface="宋体" panose="02010600030101010101" pitchFamily="2" charset="-122"/>
                        </a:rPr>
                        <a:t>Regression</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lt"/>
                          <a:ea typeface="宋体" panose="02010600030101010101" pitchFamily="2" charset="-122"/>
                        </a:rPr>
                        <a:t>…</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9937236"/>
                  </a:ext>
                </a:extLst>
              </a:tr>
              <a:tr h="694494">
                <a:tc vMerge="1">
                  <a:txBody>
                    <a:bodyPr/>
                    <a:lstStyle/>
                    <a:p>
                      <a:endParaRPr lang="en-US"/>
                    </a:p>
                  </a:txBody>
                  <a:tcPr/>
                </a:tc>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lt"/>
                          <a:ea typeface="宋体" panose="02010600030101010101" pitchFamily="2" charset="-122"/>
                        </a:rPr>
                        <a:t>√</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lt"/>
                          <a:ea typeface="宋体" panose="02010600030101010101" pitchFamily="2" charset="-122"/>
                        </a:rPr>
                        <a:t>√</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847999938"/>
                  </a:ext>
                </a:extLst>
              </a:tr>
              <a:tr h="956206">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mn-lt"/>
                          <a:ea typeface="宋体" panose="02010600030101010101" pitchFamily="2" charset="-122"/>
                        </a:rPr>
                        <a:t>Transductive</a:t>
                      </a:r>
                      <a:r>
                        <a:rPr kumimoji="0" lang="en-US" altLang="zh-CN" sz="1600" b="0" i="0" u="none" strike="noStrike" cap="none" normalizeH="0" baseline="0" dirty="0" smtClean="0">
                          <a:ln>
                            <a:noFill/>
                          </a:ln>
                          <a:solidFill>
                            <a:schemeClr val="tx1"/>
                          </a:solidFill>
                          <a:effectLst/>
                          <a:latin typeface="+mn-lt"/>
                          <a:ea typeface="宋体" panose="02010600030101010101" pitchFamily="2" charset="-122"/>
                        </a:rPr>
                        <a:t> Transfer Learning</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lt"/>
                          <a:ea typeface="宋体" panose="02010600030101010101" pitchFamily="2" charset="-122"/>
                        </a:rPr>
                        <a:t>√</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lt"/>
                          <a:ea typeface="宋体" panose="02010600030101010101" pitchFamily="2" charset="-122"/>
                        </a:rPr>
                        <a:t>×</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lt"/>
                          <a:ea typeface="宋体" panose="02010600030101010101" pitchFamily="2" charset="-122"/>
                        </a:rPr>
                        <a:t>Classification</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lt"/>
                          <a:ea typeface="宋体" panose="02010600030101010101" pitchFamily="2" charset="-122"/>
                        </a:rPr>
                        <a:t>Regression</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lt"/>
                          <a:ea typeface="宋体" panose="02010600030101010101" pitchFamily="2" charset="-122"/>
                        </a:rPr>
                        <a:t>…</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28917346"/>
                  </a:ext>
                </a:extLst>
              </a:tr>
              <a:tr h="506828">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lt"/>
                          <a:ea typeface="宋体" panose="02010600030101010101" pitchFamily="2" charset="-122"/>
                        </a:rPr>
                        <a:t>Unsupervised Transfer Learning</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lt"/>
                          <a:ea typeface="宋体" panose="02010600030101010101" pitchFamily="2" charset="-122"/>
                        </a:rPr>
                        <a:t>×</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mn-lt"/>
                          <a:ea typeface="宋体" panose="02010600030101010101" pitchFamily="2" charset="-122"/>
                        </a:rPr>
                        <a:t>×</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ea typeface="宋体" panose="02010600030101010101" pitchFamily="2" charset="-122"/>
                        </a:defRPr>
                      </a:lvl1pPr>
                      <a:lvl2pPr algn="l">
                        <a:spcBef>
                          <a:spcPct val="20000"/>
                        </a:spcBef>
                        <a:defRPr sz="2400">
                          <a:solidFill>
                            <a:schemeClr val="tx1"/>
                          </a:solidFill>
                          <a:latin typeface="Arial" panose="020B0604020202020204" pitchFamily="34" charset="0"/>
                          <a:ea typeface="宋体" panose="02010600030101010101" pitchFamily="2" charset="-122"/>
                        </a:defRPr>
                      </a:lvl2pPr>
                      <a:lvl3pPr algn="l">
                        <a:spcBef>
                          <a:spcPct val="20000"/>
                        </a:spcBef>
                        <a:defRPr sz="2000">
                          <a:solidFill>
                            <a:schemeClr val="tx1"/>
                          </a:solidFill>
                          <a:latin typeface="Arial" panose="020B0604020202020204" pitchFamily="34" charset="0"/>
                          <a:ea typeface="宋体" panose="02010600030101010101" pitchFamily="2" charset="-122"/>
                        </a:defRPr>
                      </a:lvl3pPr>
                      <a:lvl4pPr algn="l">
                        <a:spcBef>
                          <a:spcPct val="20000"/>
                        </a:spcBef>
                        <a:defRPr>
                          <a:solidFill>
                            <a:schemeClr val="tx1"/>
                          </a:solidFill>
                          <a:latin typeface="Arial" panose="020B0604020202020204" pitchFamily="34" charset="0"/>
                          <a:ea typeface="宋体" panose="02010600030101010101" pitchFamily="2" charset="-122"/>
                        </a:defRPr>
                      </a:lvl4pPr>
                      <a:lvl5pPr algn="l">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lt"/>
                          <a:ea typeface="宋体" panose="02010600030101010101" pitchFamily="2" charset="-122"/>
                        </a:rPr>
                        <a:t>Clustering</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lt"/>
                          <a:ea typeface="宋体" panose="02010600030101010101" pitchFamily="2" charset="-122"/>
                        </a:rPr>
                        <a:t>…</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21684748"/>
                  </a:ext>
                </a:extLst>
              </a:tr>
            </a:tbl>
          </a:graphicData>
        </a:graphic>
      </p:graphicFrame>
      <p:sp>
        <p:nvSpPr>
          <p:cNvPr id="4" name="Google Shape;142;p27"/>
          <p:cNvSpPr txBox="1">
            <a:spLocks/>
          </p:cNvSpPr>
          <p:nvPr/>
        </p:nvSpPr>
        <p:spPr>
          <a:xfrm>
            <a:off x="516094" y="398801"/>
            <a:ext cx="7756638" cy="572700"/>
          </a:xfrm>
          <a:prstGeom prst="rect">
            <a:avLst/>
          </a:prstGeom>
          <a:noFill/>
          <a:ln>
            <a:noFill/>
          </a:ln>
        </p:spPr>
        <p:txBody>
          <a:bodyPr spcFirstLastPara="1" wrap="square" lIns="68575" tIns="68575" rIns="68575" bIns="685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300"/>
              <a:buFont typeface="Arial" panose="020B0604020202020204"/>
              <a:buNone/>
              <a:defRPr sz="33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nSpc>
                <a:spcPct val="100000"/>
              </a:lnSpc>
              <a:buClr>
                <a:srgbClr val="B7B7B7"/>
              </a:buClr>
            </a:pPr>
            <a:r>
              <a:rPr lang="en-US" sz="2500" dirty="0">
                <a:solidFill>
                  <a:srgbClr val="B7B7B7"/>
                </a:solidFill>
              </a:rPr>
              <a:t>Settings of Transfer Learning</a:t>
            </a:r>
          </a:p>
        </p:txBody>
      </p:sp>
    </p:spTree>
    <p:extLst>
      <p:ext uri="{BB962C8B-B14F-4D97-AF65-F5344CB8AC3E}">
        <p14:creationId xmlns:p14="http://schemas.microsoft.com/office/powerpoint/2010/main" val="509106457"/>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2715</TotalTime>
  <Words>1447</Words>
  <Application>Microsoft Office PowerPoint</Application>
  <PresentationFormat>On-screen Show (16:9)</PresentationFormat>
  <Paragraphs>174</Paragraphs>
  <Slides>22</Slides>
  <Notes>22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宋体</vt:lpstr>
      <vt:lpstr>华文中宋</vt:lpstr>
      <vt:lpstr>Arial</vt:lpstr>
      <vt:lpstr>Lucida Console</vt:lpstr>
      <vt:lpstr>Times New Roman</vt:lpstr>
      <vt:lpstr>Wingdings</vt:lpstr>
      <vt:lpstr>Simple Light</vt:lpstr>
      <vt:lpstr>Office 主题</vt:lpstr>
      <vt:lpstr>Boosting for transfer learning with multiple sources</vt:lpstr>
      <vt:lpstr>PowerPoint Presentation</vt:lpstr>
      <vt:lpstr>Traditional ML vs. TL</vt:lpstr>
      <vt:lpstr>Traditional ML vs. TL</vt:lpstr>
      <vt:lpstr>Transfer Learning? </vt:lpstr>
      <vt:lpstr>Notation </vt:lpstr>
      <vt:lpstr>Notation </vt:lpstr>
      <vt:lpstr>PowerPoint Presentation</vt:lpstr>
      <vt:lpstr>PowerPoint Presentation</vt:lpstr>
      <vt:lpstr>PowerPoint Presentation</vt:lpstr>
      <vt:lpstr>Settings of Transfer Learning</vt:lpstr>
      <vt:lpstr>Introduction</vt:lpstr>
      <vt:lpstr>Related Work</vt:lpstr>
      <vt:lpstr>Problem statement</vt:lpstr>
      <vt:lpstr>AdaBoost</vt:lpstr>
      <vt:lpstr>TrAdaBoost</vt:lpstr>
      <vt:lpstr>TrAdaBoost with multiple sources (MultiSourceTrAdaBoost)</vt:lpstr>
      <vt:lpstr>TrAdaBoost with multiple sources (TaskTrAdaBoost)</vt:lpstr>
      <vt:lpstr>Experiments</vt:lpstr>
      <vt:lpstr>Result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Brief Introduction to Fair Machine Learning</dc:title>
  <dc:creator>Yijun Liu</dc:creator>
  <cp:lastModifiedBy>Yijun Liu</cp:lastModifiedBy>
  <cp:revision>571</cp:revision>
  <cp:lastPrinted>2019-03-31T06:24:12Z</cp:lastPrinted>
  <dcterms:created xsi:type="dcterms:W3CDTF">2018-12-06T06:16:00Z</dcterms:created>
  <dcterms:modified xsi:type="dcterms:W3CDTF">2019-03-31T21:38:36Z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