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1" r:id="rId6"/>
    <p:sldId id="257" r:id="rId7"/>
    <p:sldId id="258" r:id="rId8"/>
    <p:sldId id="295" r:id="rId9"/>
    <p:sldId id="260" r:id="rId10"/>
    <p:sldId id="273" r:id="rId11"/>
    <p:sldId id="274" r:id="rId12"/>
    <p:sldId id="275" r:id="rId1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0d55a3f61_2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0d55a3f61_2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0d55a3f61_2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0d55a3f61_2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e61c1b10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e61c1b10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e61c1b10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e61c1b10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488c365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488c365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e61c1b10_0_1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e61c1b10_0_1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e61c1b10_0_1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e61c1b10_0_1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6e61c1b10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6e61c1b10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6e61c1b10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6e61c1b10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标题幻灯片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139064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 panose="020B0604020202020204"/>
              <a:buNone/>
              <a:defRPr sz="5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6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●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●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5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5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8" name="Google Shape;68;p16"/>
          <p:cNvSpPr txBox="1"/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1640582"/>
            <a:ext cx="78867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/>
              <a:buNone/>
              <a:defRPr sz="4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两栏内容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9" name="Google Shape;79;p18"/>
          <p:cNvSpPr txBox="1"/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较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6" name="Google Shape;86;p19"/>
          <p:cNvSpPr txBox="1"/>
          <p:nvPr>
            <p:ph type="body" idx="1"/>
          </p:nvPr>
        </p:nvSpPr>
        <p:spPr>
          <a:xfrm>
            <a:off x="629841" y="1308721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type="body" idx="2"/>
          </p:nvPr>
        </p:nvSpPr>
        <p:spPr>
          <a:xfrm>
            <a:off x="629841" y="1961707"/>
            <a:ext cx="3868200" cy="26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type="body" idx="3"/>
          </p:nvPr>
        </p:nvSpPr>
        <p:spPr>
          <a:xfrm>
            <a:off x="4629150" y="1308721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type="body" idx="4"/>
          </p:nvPr>
        </p:nvSpPr>
        <p:spPr>
          <a:xfrm>
            <a:off x="4629150" y="1961707"/>
            <a:ext cx="3887400" cy="26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>
  <p:cSld name="仅标题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2428875" y="1619250"/>
            <a:ext cx="42861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5" name="Google Shape;95;p20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8" name="Google Shape;98;p20"/>
          <p:cNvSpPr txBox="1"/>
          <p:nvPr>
            <p:ph type="body" idx="1"/>
          </p:nvPr>
        </p:nvSpPr>
        <p:spPr>
          <a:xfrm>
            <a:off x="2428875" y="2799901"/>
            <a:ext cx="42861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图片与标题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28650" y="535255"/>
            <a:ext cx="3511200" cy="1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None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5" name="Google Shape;105;p22"/>
          <p:cNvSpPr/>
          <p:nvPr>
            <p:ph type="pic" idx="2"/>
          </p:nvPr>
        </p:nvSpPr>
        <p:spPr>
          <a:xfrm>
            <a:off x="4231888" y="535255"/>
            <a:ext cx="4284000" cy="4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type="body" idx="1"/>
          </p:nvPr>
        </p:nvSpPr>
        <p:spPr>
          <a:xfrm>
            <a:off x="628650" y="1735405"/>
            <a:ext cx="3511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竖排标题与文本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 rot="5400000">
            <a:off x="5995049" y="2112544"/>
            <a:ext cx="43590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2" name="Google Shape;112;p23"/>
          <p:cNvSpPr txBox="1"/>
          <p:nvPr>
            <p:ph type="body" idx="1"/>
          </p:nvPr>
        </p:nvSpPr>
        <p:spPr>
          <a:xfrm rot="5400000">
            <a:off x="1991582" y="-1089056"/>
            <a:ext cx="4359000" cy="7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>
  <p:cSld name="内容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0" name="Google Shape;120;p24"/>
          <p:cNvSpPr txBox="1"/>
          <p:nvPr>
            <p:ph type="body" idx="1"/>
          </p:nvPr>
        </p:nvSpPr>
        <p:spPr>
          <a:xfrm>
            <a:off x="628650" y="413657"/>
            <a:ext cx="7886700" cy="4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349165" y="987640"/>
            <a:ext cx="8520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Why Is My Classifier Discriminatory?</a:t>
            </a:r>
            <a:endParaRPr lang="en-GB" sz="3200"/>
          </a:p>
        </p:txBody>
      </p:sp>
      <p:sp>
        <p:nvSpPr>
          <p:cNvPr id="126" name="Google Shape;126;p25"/>
          <p:cNvSpPr txBox="1"/>
          <p:nvPr>
            <p:ph type="subTitle" idx="1"/>
          </p:nvPr>
        </p:nvSpPr>
        <p:spPr>
          <a:xfrm>
            <a:off x="311700" y="2772905"/>
            <a:ext cx="8520600" cy="13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Yijun Liu</a:t>
            </a: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Department of Computer Science </a:t>
            </a: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University of Wyoming</a:t>
            </a:r>
            <a:endParaRPr sz="1800"/>
          </a:p>
        </p:txBody>
      </p:sp>
      <p:sp>
        <p:nvSpPr>
          <p:cNvPr id="1" name="文本框 0"/>
          <p:cNvSpPr txBox="1"/>
          <p:nvPr/>
        </p:nvSpPr>
        <p:spPr>
          <a:xfrm>
            <a:off x="1776730" y="4632325"/>
            <a:ext cx="628269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Chen I , Johansson F D , Sontag D . Why Is My Classifier Discriminatory?[J]. 2018.</a:t>
            </a:r>
            <a:endParaRPr lang="zh-CN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1680" y="456565"/>
            <a:ext cx="17754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sz="2400">
                <a:sym typeface="+mn-ea"/>
              </a:rPr>
              <a:t>Introduction</a:t>
            </a:r>
            <a:endParaRPr lang="en-GB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1680" y="1406525"/>
            <a:ext cx="18097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sz="2400">
                <a:sym typeface="+mn-ea"/>
              </a:rPr>
              <a:t>Background</a:t>
            </a:r>
            <a:endParaRPr lang="en-GB" sz="24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1680" y="2220595"/>
            <a:ext cx="49949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sz="2400">
                <a:sym typeface="+mn-ea"/>
              </a:rPr>
              <a:t>Sources of perceived discrimination</a:t>
            </a:r>
            <a:endParaRPr lang="en-GB" sz="24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680" y="2956560"/>
            <a:ext cx="65716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sz="2400">
                <a:sym typeface="+mn-ea"/>
              </a:rPr>
              <a:t>Reducing discrimination through data collection</a:t>
            </a:r>
            <a:endParaRPr lang="en-GB" sz="24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1680" y="3772535"/>
            <a:ext cx="18770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sz="2400">
                <a:sym typeface="+mn-ea"/>
              </a:rPr>
              <a:t>Experiments</a:t>
            </a:r>
            <a:endParaRPr lang="en-GB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29643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3000">
                <a:solidFill>
                  <a:srgbClr val="B7B7B7"/>
                </a:solidFill>
              </a:rPr>
              <a:t>Introduction </a:t>
            </a:r>
            <a:endParaRPr sz="3000">
              <a:solidFill>
                <a:srgbClr val="B7B7B7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300" y="1061720"/>
            <a:ext cx="71583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As machine learning algorithms increasingly affect decision making in society, many have raised concerns about the fairness and biases of these algorithms 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749300" y="1927860"/>
            <a:ext cx="719645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Recent attempts to achieve fairness in predictive models focus on the balance between fairness and accuracy. 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In sensitive applications such as healthcare or criminal justice, this trade-off is often undesirable as any increase in prediction error could have devastating consequences.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39232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2500">
                <a:solidFill>
                  <a:srgbClr val="B7B7B7"/>
                </a:solidFill>
              </a:rPr>
              <a:t>Background</a:t>
            </a:r>
            <a:endParaRPr lang="en-GB" sz="2500">
              <a:solidFill>
                <a:srgbClr val="B7B7B7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9420" y="965200"/>
            <a:ext cx="77482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We study fairness in prediction of an outcome                a protected attribute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585" y="1007745"/>
            <a:ext cx="605155" cy="266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25" y="1007110"/>
            <a:ext cx="788035" cy="26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9420" y="1273810"/>
            <a:ext cx="58997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Predictions are based on a set of covariates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Predictions learned from a training set d are denoted                            The protected attribute is assumed to be binary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We define FPR and FNR with respect to protected group：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915" y="1302385"/>
            <a:ext cx="1332865" cy="2546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620" y="1557020"/>
            <a:ext cx="1359535" cy="2838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485" y="1840865"/>
            <a:ext cx="1033780" cy="285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225" y="2595880"/>
            <a:ext cx="7067550" cy="387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580" y="3021965"/>
            <a:ext cx="3114040" cy="2597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840480" y="2983230"/>
            <a:ext cx="52412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to define the level of discrimination： 􀀀</a:t>
            </a:r>
            <a:endParaRPr lang="zh-CN" altLang="en-US" sz="16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7485" y="3413760"/>
            <a:ext cx="2374265" cy="4432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890" y="3856990"/>
            <a:ext cx="4672965" cy="2628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890" y="4273550"/>
            <a:ext cx="3233420" cy="279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750310" y="424497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mean-squared error</a:t>
            </a:r>
            <a:endParaRPr lang="zh-CN" altLang="en-US" sz="1600"/>
          </a:p>
        </p:txBody>
      </p:sp>
      <p:sp>
        <p:nvSpPr>
          <p:cNvPr id="18" name="文本框 17"/>
          <p:cNvSpPr txBox="1"/>
          <p:nvPr/>
        </p:nvSpPr>
        <p:spPr>
          <a:xfrm>
            <a:off x="439420" y="4677410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S</a:t>
            </a:r>
            <a:r>
              <a:rPr lang="zh-CN" altLang="en-US" sz="1600"/>
              <a:t>atisfy equalized odds </a:t>
            </a:r>
            <a:r>
              <a:rPr lang="en-US" altLang="zh-CN" sz="1600"/>
              <a:t>if</a:t>
            </a:r>
            <a:endParaRPr lang="en-US" altLang="zh-CN" sz="16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7180" y="4698365"/>
            <a:ext cx="2799715" cy="294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24373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2500">
                <a:solidFill>
                  <a:srgbClr val="B7B7B7"/>
                </a:solidFill>
              </a:rPr>
              <a:t>Sources of perceived discrimination</a:t>
            </a:r>
            <a:endParaRPr lang="en-GB" sz="2500">
              <a:solidFill>
                <a:srgbClr val="B7B7B7"/>
              </a:solidFill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1430020"/>
            <a:ext cx="8121650" cy="127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" y="2846705"/>
            <a:ext cx="8032750" cy="571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" y="3609340"/>
            <a:ext cx="8070850" cy="539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2915" y="975360"/>
            <a:ext cx="33242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Following </a:t>
            </a:r>
            <a:r>
              <a:rPr lang="zh-CN" altLang="en-US" sz="1600" i="1"/>
              <a:t>Domingos (2000)</a:t>
            </a:r>
            <a:r>
              <a:rPr lang="zh-CN" altLang="en-US" sz="1600"/>
              <a:t>,</a:t>
            </a:r>
            <a:endParaRPr lang="zh-C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2500">
                <a:solidFill>
                  <a:srgbClr val="B7B7B7"/>
                </a:solidFill>
              </a:rPr>
              <a:t>Reducing discrimination through data collection</a:t>
            </a:r>
            <a:endParaRPr lang="en-GB" sz="2500">
              <a:solidFill>
                <a:srgbClr val="B7B7B7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433830"/>
            <a:ext cx="8064500" cy="1168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7665" y="3018155"/>
            <a:ext cx="78422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Empirically, learning curves behave asymptotically as inverse power-law curves for diverse algorithms such as deep neural networks, support vector machines, and nearest-neighbor classifiers</a:t>
            </a:r>
            <a:endParaRPr lang="zh-C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2500">
                <a:solidFill>
                  <a:srgbClr val="B7B7B7"/>
                </a:solidFill>
              </a:rPr>
              <a:t>Measuring additional variables</a:t>
            </a:r>
            <a:endParaRPr lang="en-GB" sz="2500">
              <a:solidFill>
                <a:srgbClr val="B7B7B7"/>
              </a:solidFill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628015" y="1341120"/>
            <a:ext cx="745680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Let a random variable C represent a (possibly stochastic) clustering such that C = c indicates membership in cluster c. Then let ρ</a:t>
            </a:r>
            <a:r>
              <a:rPr lang="zh-CN" altLang="en-US" sz="1600" baseline="-25000"/>
              <a:t>a</a:t>
            </a:r>
            <a:r>
              <a:rPr lang="zh-CN" altLang="en-US" sz="1600"/>
              <a:t>(c) denote the expected prediction cost for units in cluster c with protected attribute a. As an example, for the zero-one loss we let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8105" y="2633345"/>
            <a:ext cx="3409950" cy="431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6100" y="3364865"/>
            <a:ext cx="80899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Clusters c for which                     is large identify groups of individuals for which discrimination is worse than average, and can guide targeted collection of additional variables or samples.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3419475"/>
            <a:ext cx="1076325" cy="219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3000">
                <a:solidFill>
                  <a:srgbClr val="B7B7B7"/>
                </a:solidFill>
              </a:rPr>
              <a:t>Experiments </a:t>
            </a:r>
            <a:r>
              <a:rPr lang="en-US" altLang="en-GB" sz="3000">
                <a:solidFill>
                  <a:srgbClr val="B7B7B7"/>
                </a:solidFill>
              </a:rPr>
              <a:t>(Income prediction)</a:t>
            </a:r>
            <a:endParaRPr lang="en-US" altLang="en-GB" sz="3000">
              <a:solidFill>
                <a:srgbClr val="B7B7B7"/>
              </a:solidFill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551815" y="1061085"/>
            <a:ext cx="78225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The Adult dataset in the UCI Machine Learning Repository (Lichman, 2013) contains</a:t>
            </a:r>
            <a:endParaRPr lang="zh-CN" altLang="en-US" sz="1600"/>
          </a:p>
          <a:p>
            <a:r>
              <a:rPr lang="zh-CN" altLang="en-US" sz="1600"/>
              <a:t>32,561 observations of yearly income and twelve categorical or continuous features including education, age, and marital status. 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680" y="2004060"/>
            <a:ext cx="3863975" cy="27628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6870" y="2789555"/>
            <a:ext cx="397065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Group differences in false positive rates and false negative rates for a random forest classifier decrease with increasing training set size.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Arial" panose="020B0604020202020204"/>
              <a:buNone/>
            </a:pPr>
            <a:r>
              <a:rPr lang="en-GB" sz="3000">
                <a:solidFill>
                  <a:srgbClr val="B7B7B7"/>
                </a:solidFill>
              </a:rPr>
              <a:t>Experiments (Income prediction)</a:t>
            </a:r>
            <a:endParaRPr lang="en-GB" sz="3000">
              <a:solidFill>
                <a:srgbClr val="B7B7B7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315" y="1276985"/>
            <a:ext cx="4902200" cy="2044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2745" y="1588135"/>
            <a:ext cx="36239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we compare estimated upper and lower bounds on noise (E</a:t>
            </a:r>
            <a:r>
              <a:rPr lang="zh-CN" altLang="en-US" sz="1600" baseline="-25000"/>
              <a:t>low</a:t>
            </a:r>
            <a:r>
              <a:rPr lang="zh-CN" altLang="en-US" sz="1600"/>
              <a:t> and E</a:t>
            </a:r>
            <a:r>
              <a:rPr lang="zh-CN" altLang="en-US" sz="1600" baseline="-25000"/>
              <a:t>up</a:t>
            </a:r>
            <a:r>
              <a:rPr lang="zh-CN" altLang="en-US" sz="1600"/>
              <a:t>) for men and women using the Mahalanobis and Bhattacharyya distances, and a k-nearest neighbor method</a:t>
            </a:r>
            <a:r>
              <a:rPr lang="en-US" altLang="zh-CN" sz="1600"/>
              <a:t>.</a:t>
            </a:r>
            <a:endParaRPr lang="en-US" altLang="zh-CN" sz="1600"/>
          </a:p>
        </p:txBody>
      </p:sp>
      <p:sp>
        <p:nvSpPr>
          <p:cNvPr id="11" name="文本框 10"/>
          <p:cNvSpPr txBox="1"/>
          <p:nvPr/>
        </p:nvSpPr>
        <p:spPr>
          <a:xfrm>
            <a:off x="437515" y="3830320"/>
            <a:ext cx="82575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For nearest neighbors estimates, intervals for men and women are non-overlapping, which suggests that noise may contribute substantially to discrimination.</a:t>
            </a: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2674</Words>
  <Application>WPS 演示</Application>
  <PresentationFormat/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Office 主题</vt:lpstr>
      <vt:lpstr>Why Is My Classifier Discriminatory?</vt:lpstr>
      <vt:lpstr>PowerPoint 演示文稿</vt:lpstr>
      <vt:lpstr>Introduction </vt:lpstr>
      <vt:lpstr>Background</vt:lpstr>
      <vt:lpstr>Sources of perceived discrimination</vt:lpstr>
      <vt:lpstr>Reducing discrimination through data collection</vt:lpstr>
      <vt:lpstr>Measuring additional variables</vt:lpstr>
      <vt:lpstr>Experiments (Income prediction)</vt:lpstr>
      <vt:lpstr>Experiments (Income prediction)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Fair Machine Learning</dc:title>
  <dc:creator/>
  <cp:lastModifiedBy>真的不是我</cp:lastModifiedBy>
  <cp:revision>105</cp:revision>
  <dcterms:created xsi:type="dcterms:W3CDTF">2018-12-06T06:16:00Z</dcterms:created>
  <dcterms:modified xsi:type="dcterms:W3CDTF">2018-12-28T20:53:05Z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