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46147A-3785-4CD5-AC9A-C497203CCD58}">
  <a:tblStyle styleId="{2846147A-3785-4CD5-AC9A-C497203CCD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a57b403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5a57b403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5a57b40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5a57b40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5a57b40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5a57b40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5a57b40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5a57b40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5a57b403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5a57b403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5a57b403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5a57b403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5a57b40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5a57b40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59fe393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59fe393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5a57b40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5a57b40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a:t>
            </a:r>
            <a:r>
              <a:rPr lang="zh-CN"/>
              <a:t>he Robotarium addressed the two key concerns of flexibility and safety. Unlike other remotely accessible testbeds, the Robotarium makes use of formal methods to ensure the safety of its physical assets and the avoidance of damage to the robots. These methods guarantee collision avoidance in a minimally invasive manner without overly constraining the type of control algorithms that can be executed on the Robotarium.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5a57b40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5a57b40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this paper, it introduces a novel SASS framework for cooperation </a:t>
            </a:r>
            <a:r>
              <a:rPr lang="zh-CN"/>
              <a:t>h</a:t>
            </a:r>
            <a:r>
              <a:rPr lang="zh-CN"/>
              <a:t>eterogeneous multi-robot systems for dynamic task assignments and automated planning. It combines robot perception, communication, planning, and execution in MRS, which considers individual robot’s needs and action plans and emphasizes the complex relationships created through communication between the robots.  Specifically, they proposed Robot’s Needs Hierarchy to model the robot’s motivation and offer a priority queue in a distributed Negotiation-Agreement Mechanism avoiding plan conflicts effectively. Then, they provide several Atomic Operations to decompose the complex tasks into a series of simple sub-tasks. The proposed solution is evaluated through extensive simulations under different static and dynamic task scenarios. The experimental analysis showed that the needs-based cooperation mechanism outperformed state-of-the-art methods in maximizing global team utility and reducing conflicts in planning and negotiation.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a57b40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a57b40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This paper presents a distributed energy management task allocation strategy, D-ILS, for multi-robot systems involved in goods transportation. It addresses a task allocation strategy that maximizes productivity and minimizes the energy consumption by considering the energy management in the task allocation. For this purpose, a designed Iterative Local Search (ILS) metaheuristic and a novel heuristic-based utility function are used to solve the multi-robot task allocation problem. In the proposed D-ILS strategy, each individual robot uses the designed ILS to efficiently exploit the search in a local region. The approach takes advantage of the multi-agent aspect of the multi-robot system to better explore the search space.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a57b40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5a57b40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this paper they present a control barrier function (CBF) based framework for long term autonomy of multi robot systems with limited charging resources. They started by highlighting some tracking properties of the energy persistence CBF and then they introduced a CBF based framework to achieve the necessary coordination for sharing the charging station. They investigate the system capacity in terms of the relation between feasible requirements of charging cycles and individual robot properties. They show simulation results, using a physics-based simulator and real robot experiments to demonstrate the effectiveness of the proposed approach.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a57b40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a57b40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a57b40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5a57b40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5a57b403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5a57b403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sz="3000"/>
              <a:t>Distributed Multi-Robot Task Management</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zh-CN"/>
              <a:t>Yikang Gui</a:t>
            </a:r>
            <a:endParaRPr/>
          </a:p>
          <a:p>
            <a:pPr indent="0" lvl="0" marL="0" rtl="0" algn="ctr">
              <a:spcBef>
                <a:spcPts val="0"/>
              </a:spcBef>
              <a:spcAft>
                <a:spcPts val="0"/>
              </a:spcAft>
              <a:buNone/>
            </a:pPr>
            <a:r>
              <a:rPr lang="zh-CN"/>
              <a:t>Prof. Ramviyas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Algorithm - Distributed Task Management</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Every robot will maintain a </a:t>
            </a:r>
            <a:r>
              <a:rPr b="1" lang="zh-CN"/>
              <a:t>task schedule</a:t>
            </a:r>
            <a:r>
              <a:rPr lang="zh-CN"/>
              <a:t> including the information about itself and other robots.</a:t>
            </a:r>
            <a:endParaRPr/>
          </a:p>
          <a:p>
            <a:pPr indent="0" lvl="0" marL="0" rtl="0" algn="l">
              <a:spcBef>
                <a:spcPts val="1200"/>
              </a:spcBef>
              <a:spcAft>
                <a:spcPts val="0"/>
              </a:spcAft>
              <a:buNone/>
            </a:pPr>
            <a:r>
              <a:rPr lang="zh-CN"/>
              <a:t>Every robot will broadcast its </a:t>
            </a:r>
            <a:r>
              <a:rPr b="1" lang="zh-CN"/>
              <a:t>task schedule </a:t>
            </a:r>
            <a:r>
              <a:rPr lang="zh-CN"/>
              <a:t>to its connected neighbor.</a:t>
            </a:r>
            <a:endParaRPr/>
          </a:p>
          <a:p>
            <a:pPr indent="0" lvl="0" marL="0" rtl="0" algn="l">
              <a:spcBef>
                <a:spcPts val="1200"/>
              </a:spcBef>
              <a:spcAft>
                <a:spcPts val="0"/>
              </a:spcAft>
              <a:buNone/>
            </a:pPr>
            <a:r>
              <a:rPr lang="zh-CN"/>
              <a:t>When a robot receives other’s task schedule, it will compare other’s task table with its own task table.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Algorithm - Distributed Task Management</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 the task schedule, each robot’s information is saved as a </a:t>
            </a:r>
            <a:r>
              <a:rPr b="1" lang="zh-CN"/>
              <a:t>task receipt</a:t>
            </a:r>
            <a:r>
              <a:rPr lang="zh-CN"/>
              <a:t>.</a:t>
            </a:r>
            <a:endParaRPr/>
          </a:p>
          <a:p>
            <a:pPr indent="0" lvl="0" marL="0" rtl="0" algn="l">
              <a:spcBef>
                <a:spcPts val="1200"/>
              </a:spcBef>
              <a:spcAft>
                <a:spcPts val="0"/>
              </a:spcAft>
              <a:buNone/>
            </a:pPr>
            <a:r>
              <a:rPr lang="zh-CN"/>
              <a:t>Here is the structure of task receipt:</a:t>
            </a:r>
            <a:endParaRPr/>
          </a:p>
          <a:p>
            <a:pPr indent="0" lvl="0" marL="0" rtl="0" algn="l">
              <a:spcBef>
                <a:spcPts val="1200"/>
              </a:spcBef>
              <a:spcAft>
                <a:spcPts val="0"/>
              </a:spcAft>
              <a:buNone/>
            </a:pPr>
            <a:r>
              <a:rPr lang="zh-CN"/>
              <a:t>Task receipt:</a:t>
            </a:r>
            <a:endParaRPr/>
          </a:p>
          <a:p>
            <a:pPr indent="-342900" lvl="0" marL="457200" rtl="0" algn="l">
              <a:spcBef>
                <a:spcPts val="1200"/>
              </a:spcBef>
              <a:spcAft>
                <a:spcPts val="0"/>
              </a:spcAft>
              <a:buSzPts val="1800"/>
              <a:buChar char="-"/>
            </a:pPr>
            <a:r>
              <a:rPr lang="zh-CN"/>
              <a:t>task type</a:t>
            </a:r>
            <a:endParaRPr/>
          </a:p>
          <a:p>
            <a:pPr indent="-342900" lvl="0" marL="457200" rtl="0" algn="l">
              <a:spcBef>
                <a:spcPts val="0"/>
              </a:spcBef>
              <a:spcAft>
                <a:spcPts val="0"/>
              </a:spcAft>
              <a:buSzPts val="1800"/>
              <a:buChar char="-"/>
            </a:pPr>
            <a:r>
              <a:rPr lang="zh-CN"/>
              <a:t>task location</a:t>
            </a:r>
            <a:endParaRPr/>
          </a:p>
          <a:p>
            <a:pPr indent="-342900" lvl="0" marL="457200" rtl="0" algn="l">
              <a:spcBef>
                <a:spcPts val="0"/>
              </a:spcBef>
              <a:spcAft>
                <a:spcPts val="0"/>
              </a:spcAft>
              <a:buSzPts val="1800"/>
              <a:buChar char="-"/>
            </a:pPr>
            <a:r>
              <a:rPr lang="zh-CN"/>
              <a:t>previous task location: optional</a:t>
            </a:r>
            <a:endParaRPr/>
          </a:p>
          <a:p>
            <a:pPr indent="-342900" lvl="0" marL="457200" rtl="0" algn="l">
              <a:spcBef>
                <a:spcPts val="0"/>
              </a:spcBef>
              <a:spcAft>
                <a:spcPts val="0"/>
              </a:spcAft>
              <a:buSzPts val="1800"/>
              <a:buChar char="-"/>
            </a:pPr>
            <a:r>
              <a:rPr lang="zh-CN"/>
              <a:t>timestamp</a:t>
            </a:r>
            <a:endParaRPr/>
          </a:p>
          <a:p>
            <a:pPr indent="-342900" lvl="0" marL="457200" rtl="0" algn="l">
              <a:spcBef>
                <a:spcPts val="0"/>
              </a:spcBef>
              <a:spcAft>
                <a:spcPts val="0"/>
              </a:spcAft>
              <a:buSzPts val="1800"/>
              <a:buChar char="-"/>
            </a:pPr>
            <a:r>
              <a:rPr lang="zh-CN"/>
              <a:t>robot id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Algorithm - Distributed Task Management</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Here is an example of task schedule</a:t>
            </a:r>
            <a:endParaRPr/>
          </a:p>
          <a:p>
            <a:pPr indent="0" lvl="0" marL="0" rtl="0" algn="l">
              <a:spcBef>
                <a:spcPts val="1200"/>
              </a:spcBef>
              <a:spcAft>
                <a:spcPts val="0"/>
              </a:spcAft>
              <a:buNone/>
            </a:pPr>
            <a:r>
              <a:rPr lang="zh-CN"/>
              <a:t>If we have three robots working at Robotarium. The task schedule</a:t>
            </a:r>
            <a:endParaRPr/>
          </a:p>
          <a:p>
            <a:pPr indent="0" lvl="0" marL="0" rtl="0" algn="l">
              <a:spcBef>
                <a:spcPts val="1200"/>
              </a:spcBef>
              <a:spcAft>
                <a:spcPts val="0"/>
              </a:spcAft>
              <a:buNone/>
            </a:pPr>
            <a:r>
              <a:rPr lang="zh-CN"/>
              <a:t>robot 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zh-CN"/>
              <a:t>robot 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zh-CN"/>
              <a:t>robot 3:</a:t>
            </a:r>
            <a:endParaRPr/>
          </a:p>
        </p:txBody>
      </p:sp>
      <p:pic>
        <p:nvPicPr>
          <p:cNvPr id="123" name="Google Shape;123;p24"/>
          <p:cNvPicPr preferRelativeResize="0"/>
          <p:nvPr/>
        </p:nvPicPr>
        <p:blipFill>
          <a:blip r:embed="rId3">
            <a:alphaModFix/>
          </a:blip>
          <a:stretch>
            <a:fillRect/>
          </a:stretch>
        </p:blipFill>
        <p:spPr>
          <a:xfrm>
            <a:off x="394075" y="2480169"/>
            <a:ext cx="8520601" cy="498806"/>
          </a:xfrm>
          <a:prstGeom prst="rect">
            <a:avLst/>
          </a:prstGeom>
          <a:noFill/>
          <a:ln>
            <a:noFill/>
          </a:ln>
        </p:spPr>
      </p:pic>
      <p:pic>
        <p:nvPicPr>
          <p:cNvPr id="124" name="Google Shape;124;p24"/>
          <p:cNvPicPr preferRelativeResize="0"/>
          <p:nvPr/>
        </p:nvPicPr>
        <p:blipFill>
          <a:blip r:embed="rId4">
            <a:alphaModFix/>
          </a:blip>
          <a:stretch>
            <a:fillRect/>
          </a:stretch>
        </p:blipFill>
        <p:spPr>
          <a:xfrm>
            <a:off x="394075" y="3426700"/>
            <a:ext cx="8687430" cy="498800"/>
          </a:xfrm>
          <a:prstGeom prst="rect">
            <a:avLst/>
          </a:prstGeom>
          <a:noFill/>
          <a:ln>
            <a:noFill/>
          </a:ln>
        </p:spPr>
      </p:pic>
      <p:pic>
        <p:nvPicPr>
          <p:cNvPr id="125" name="Google Shape;125;p24"/>
          <p:cNvPicPr preferRelativeResize="0"/>
          <p:nvPr/>
        </p:nvPicPr>
        <p:blipFill>
          <a:blip r:embed="rId5">
            <a:alphaModFix/>
          </a:blip>
          <a:stretch>
            <a:fillRect/>
          </a:stretch>
        </p:blipFill>
        <p:spPr>
          <a:xfrm>
            <a:off x="394075" y="4390034"/>
            <a:ext cx="8520601" cy="4819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Algorithm - Distributed Task Management</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The conflicts on the task schedule may happen due to the connectivity.</a:t>
            </a:r>
            <a:endParaRPr/>
          </a:p>
        </p:txBody>
      </p:sp>
      <p:pic>
        <p:nvPicPr>
          <p:cNvPr id="132" name="Google Shape;132;p25"/>
          <p:cNvPicPr preferRelativeResize="0"/>
          <p:nvPr/>
        </p:nvPicPr>
        <p:blipFill>
          <a:blip r:embed="rId3">
            <a:alphaModFix/>
          </a:blip>
          <a:stretch>
            <a:fillRect/>
          </a:stretch>
        </p:blipFill>
        <p:spPr>
          <a:xfrm>
            <a:off x="2527333" y="1658975"/>
            <a:ext cx="4089325" cy="300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As we can see from previous example, the conflicts happen.</a:t>
            </a:r>
            <a:endParaRPr/>
          </a:p>
          <a:p>
            <a:pPr indent="0" lvl="0" marL="0" rtl="0" algn="l">
              <a:spcBef>
                <a:spcPts val="1200"/>
              </a:spcBef>
              <a:spcAft>
                <a:spcPts val="0"/>
              </a:spcAft>
              <a:buNone/>
            </a:pPr>
            <a:r>
              <a:rPr lang="zh-CN"/>
              <a:t>To deal with the conflict, we will category the conflict into two sets.</a:t>
            </a:r>
            <a:endParaRPr/>
          </a:p>
          <a:p>
            <a:pPr indent="0" lvl="0" marL="0" rtl="0" algn="l">
              <a:spcBef>
                <a:spcPts val="1200"/>
              </a:spcBef>
              <a:spcAft>
                <a:spcPts val="0"/>
              </a:spcAft>
              <a:buNone/>
            </a:pPr>
            <a:r>
              <a:rPr lang="zh-CN"/>
              <a:t>The first set is the conflicts about GO_TO_PICK and GO_TO_COLLECTION. Because in this set, the task receipt with older timestamp has higher priority. We do not want robots continuing change their treasure tasks.</a:t>
            </a:r>
            <a:endParaRPr/>
          </a:p>
          <a:p>
            <a:pPr indent="0" lvl="0" marL="0" rtl="0" algn="l">
              <a:spcBef>
                <a:spcPts val="1200"/>
              </a:spcBef>
              <a:spcAft>
                <a:spcPts val="1200"/>
              </a:spcAft>
              <a:buNone/>
            </a:pPr>
            <a:r>
              <a:rPr lang="zh-CN"/>
              <a:t>The second set is the rest conflicts. In this set, the task receipt with newer timestamp has higher priority. We want robots to update their task schedule according to others’ task schedule</a:t>
            </a:r>
            <a:endParaRPr/>
          </a:p>
        </p:txBody>
      </p:sp>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Algorithm - Distributed Task Management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Algorithm - Distributed Task Management</a:t>
            </a:r>
            <a:endParaRPr/>
          </a:p>
        </p:txBody>
      </p:sp>
      <p:graphicFrame>
        <p:nvGraphicFramePr>
          <p:cNvPr id="144" name="Google Shape;144;p27"/>
          <p:cNvGraphicFramePr/>
          <p:nvPr/>
        </p:nvGraphicFramePr>
        <p:xfrm>
          <a:off x="952500" y="1578675"/>
          <a:ext cx="3000000" cy="3000000"/>
        </p:xfrm>
        <a:graphic>
          <a:graphicData uri="http://schemas.openxmlformats.org/drawingml/2006/table">
            <a:tbl>
              <a:tblPr>
                <a:noFill/>
                <a:tableStyleId>{2846147A-3785-4CD5-AC9A-C497203CCD58}</a:tableStyleId>
              </a:tblPr>
              <a:tblGrid>
                <a:gridCol w="2413000"/>
                <a:gridCol w="2413000"/>
                <a:gridCol w="2413000"/>
              </a:tblGrid>
              <a:tr h="310575">
                <a:tc>
                  <a:txBody>
                    <a:bodyPr/>
                    <a:lstStyle/>
                    <a:p>
                      <a:pPr indent="0" lvl="0" marL="0" rtl="0" algn="l">
                        <a:spcBef>
                          <a:spcPts val="0"/>
                        </a:spcBef>
                        <a:spcAft>
                          <a:spcPts val="0"/>
                        </a:spcAft>
                        <a:buNone/>
                      </a:pPr>
                      <a:r>
                        <a:rPr lang="zh-CN"/>
                        <a:t>GO_TO_PICK</a:t>
                      </a:r>
                      <a:endParaRPr/>
                    </a:p>
                  </a:txBody>
                  <a:tcPr marT="91425" marB="91425" marR="91425" marL="91425"/>
                </a:tc>
                <a:tc>
                  <a:txBody>
                    <a:bodyPr/>
                    <a:lstStyle/>
                    <a:p>
                      <a:pPr indent="0" lvl="0" marL="0" rtl="0" algn="l">
                        <a:spcBef>
                          <a:spcPts val="0"/>
                        </a:spcBef>
                        <a:spcAft>
                          <a:spcPts val="0"/>
                        </a:spcAft>
                        <a:buNone/>
                      </a:pPr>
                      <a:r>
                        <a:rPr lang="zh-CN"/>
                        <a:t>GO_TO_PICK</a:t>
                      </a:r>
                      <a:endParaRPr/>
                    </a:p>
                  </a:txBody>
                  <a:tcPr marT="91425" marB="91425" marR="91425" marL="91425"/>
                </a:tc>
                <a:tc>
                  <a:txBody>
                    <a:bodyPr/>
                    <a:lstStyle/>
                    <a:p>
                      <a:pPr indent="0" lvl="0" marL="0" rtl="0" algn="l">
                        <a:spcBef>
                          <a:spcPts val="0"/>
                        </a:spcBef>
                        <a:spcAft>
                          <a:spcPts val="0"/>
                        </a:spcAft>
                        <a:buNone/>
                      </a:pPr>
                      <a:r>
                        <a:rPr lang="zh-CN"/>
                        <a:t>older</a:t>
                      </a:r>
                      <a:endParaRPr/>
                    </a:p>
                  </a:txBody>
                  <a:tcPr marT="91425" marB="91425" marR="91425" marL="91425"/>
                </a:tc>
              </a:tr>
              <a:tr h="310575">
                <a:tc>
                  <a:txBody>
                    <a:bodyPr/>
                    <a:lstStyle/>
                    <a:p>
                      <a:pPr indent="0" lvl="0" marL="0" rtl="0" algn="l">
                        <a:spcBef>
                          <a:spcPts val="0"/>
                        </a:spcBef>
                        <a:spcAft>
                          <a:spcPts val="0"/>
                        </a:spcAft>
                        <a:buNone/>
                      </a:pPr>
                      <a:r>
                        <a:rPr lang="zh-CN"/>
                        <a:t>GO_TO_COLLECTION</a:t>
                      </a:r>
                      <a:endParaRPr/>
                    </a:p>
                  </a:txBody>
                  <a:tcPr marT="91425" marB="91425" marR="91425" marL="91425"/>
                </a:tc>
                <a:tc>
                  <a:txBody>
                    <a:bodyPr/>
                    <a:lstStyle/>
                    <a:p>
                      <a:pPr indent="0" lvl="0" marL="0" rtl="0" algn="l">
                        <a:spcBef>
                          <a:spcPts val="0"/>
                        </a:spcBef>
                        <a:spcAft>
                          <a:spcPts val="0"/>
                        </a:spcAft>
                        <a:buNone/>
                      </a:pPr>
                      <a:r>
                        <a:rPr lang="zh-CN"/>
                        <a:t>GO_TO_PICK</a:t>
                      </a:r>
                      <a:endParaRPr/>
                    </a:p>
                  </a:txBody>
                  <a:tcPr marT="91425" marB="91425" marR="91425" marL="91425"/>
                </a:tc>
                <a:tc>
                  <a:txBody>
                    <a:bodyPr/>
                    <a:lstStyle/>
                    <a:p>
                      <a:pPr indent="0" lvl="0" marL="0" rtl="0" algn="l">
                        <a:spcBef>
                          <a:spcPts val="0"/>
                        </a:spcBef>
                        <a:spcAft>
                          <a:spcPts val="0"/>
                        </a:spcAft>
                        <a:buNone/>
                      </a:pPr>
                      <a:r>
                        <a:rPr lang="zh-CN"/>
                        <a:t>older</a:t>
                      </a:r>
                      <a:endParaRPr/>
                    </a:p>
                  </a:txBody>
                  <a:tcPr marT="91425" marB="91425" marR="91425" marL="91425"/>
                </a:tc>
              </a:tr>
              <a:tr h="310575">
                <a:tc>
                  <a:txBody>
                    <a:bodyPr/>
                    <a:lstStyle/>
                    <a:p>
                      <a:pPr indent="0" lvl="0" marL="0" rtl="0" algn="l">
                        <a:spcBef>
                          <a:spcPts val="0"/>
                        </a:spcBef>
                        <a:spcAft>
                          <a:spcPts val="0"/>
                        </a:spcAft>
                        <a:buNone/>
                      </a:pPr>
                      <a:r>
                        <a:rPr lang="zh-CN"/>
                        <a:t>GO_TO_PICK</a:t>
                      </a:r>
                      <a:endParaRPr/>
                    </a:p>
                  </a:txBody>
                  <a:tcPr marT="91425" marB="91425" marR="91425" marL="91425"/>
                </a:tc>
                <a:tc>
                  <a:txBody>
                    <a:bodyPr/>
                    <a:lstStyle/>
                    <a:p>
                      <a:pPr indent="0" lvl="0" marL="0" rtl="0" algn="l">
                        <a:spcBef>
                          <a:spcPts val="0"/>
                        </a:spcBef>
                        <a:spcAft>
                          <a:spcPts val="0"/>
                        </a:spcAft>
                        <a:buNone/>
                      </a:pPr>
                      <a:r>
                        <a:rPr lang="zh-CN"/>
                        <a:t>GO_TO_COLLECTION</a:t>
                      </a:r>
                      <a:endParaRPr/>
                    </a:p>
                  </a:txBody>
                  <a:tcPr marT="91425" marB="91425" marR="91425" marL="91425"/>
                </a:tc>
                <a:tc>
                  <a:txBody>
                    <a:bodyPr/>
                    <a:lstStyle/>
                    <a:p>
                      <a:pPr indent="0" lvl="0" marL="0" rtl="0" algn="l">
                        <a:spcBef>
                          <a:spcPts val="0"/>
                        </a:spcBef>
                        <a:spcAft>
                          <a:spcPts val="0"/>
                        </a:spcAft>
                        <a:buNone/>
                      </a:pPr>
                      <a:r>
                        <a:rPr lang="zh-CN"/>
                        <a:t>older</a:t>
                      </a:r>
                      <a:endParaRPr/>
                    </a:p>
                  </a:txBody>
                  <a:tcPr marT="91425" marB="91425" marR="91425" marL="91425"/>
                </a:tc>
              </a:tr>
              <a:tr h="310575">
                <a:tc>
                  <a:txBody>
                    <a:bodyPr/>
                    <a:lstStyle/>
                    <a:p>
                      <a:pPr indent="0" lvl="0" marL="0" rtl="0" algn="l">
                        <a:spcBef>
                          <a:spcPts val="0"/>
                        </a:spcBef>
                        <a:spcAft>
                          <a:spcPts val="0"/>
                        </a:spcAft>
                        <a:buNone/>
                      </a:pPr>
                      <a:r>
                        <a:rPr lang="zh-CN"/>
                        <a:t>GO_TO_COLLECTION</a:t>
                      </a:r>
                      <a:endParaRPr/>
                    </a:p>
                  </a:txBody>
                  <a:tcPr marT="91425" marB="91425" marR="91425" marL="91425"/>
                </a:tc>
                <a:tc>
                  <a:txBody>
                    <a:bodyPr/>
                    <a:lstStyle/>
                    <a:p>
                      <a:pPr indent="0" lvl="0" marL="0" rtl="0" algn="l">
                        <a:spcBef>
                          <a:spcPts val="0"/>
                        </a:spcBef>
                        <a:spcAft>
                          <a:spcPts val="0"/>
                        </a:spcAft>
                        <a:buNone/>
                      </a:pPr>
                      <a:r>
                        <a:rPr lang="zh-CN"/>
                        <a:t>GO_TO_COLLECTION</a:t>
                      </a:r>
                      <a:endParaRPr/>
                    </a:p>
                  </a:txBody>
                  <a:tcPr marT="91425" marB="91425" marR="91425" marL="91425"/>
                </a:tc>
                <a:tc>
                  <a:txBody>
                    <a:bodyPr/>
                    <a:lstStyle/>
                    <a:p>
                      <a:pPr indent="0" lvl="0" marL="0" rtl="0" algn="l">
                        <a:spcBef>
                          <a:spcPts val="0"/>
                        </a:spcBef>
                        <a:spcAft>
                          <a:spcPts val="0"/>
                        </a:spcAft>
                        <a:buNone/>
                      </a:pPr>
                      <a:r>
                        <a:rPr b="1" lang="zh-CN"/>
                        <a:t>newer</a:t>
                      </a:r>
                      <a:endParaRPr b="1"/>
                    </a:p>
                  </a:txBody>
                  <a:tcPr marT="91425" marB="91425" marR="91425" marL="91425"/>
                </a:tc>
              </a:tr>
              <a:tr h="310575">
                <a:tc>
                  <a:txBody>
                    <a:bodyPr/>
                    <a:lstStyle/>
                    <a:p>
                      <a:pPr indent="0" lvl="0" marL="0" rtl="0" algn="l">
                        <a:spcBef>
                          <a:spcPts val="0"/>
                        </a:spcBef>
                        <a:spcAft>
                          <a:spcPts val="0"/>
                        </a:spcAft>
                        <a:buNone/>
                      </a:pPr>
                      <a:r>
                        <a:rPr lang="zh-CN"/>
                        <a:t>GO_TO_PICK </a:t>
                      </a:r>
                      <a:endParaRPr/>
                    </a:p>
                  </a:txBody>
                  <a:tcPr marT="91425" marB="91425" marR="91425" marL="91425"/>
                </a:tc>
                <a:tc>
                  <a:txBody>
                    <a:bodyPr/>
                    <a:lstStyle/>
                    <a:p>
                      <a:pPr indent="0" lvl="0" marL="0" rtl="0" algn="l">
                        <a:spcBef>
                          <a:spcPts val="0"/>
                        </a:spcBef>
                        <a:spcAft>
                          <a:spcPts val="0"/>
                        </a:spcAft>
                        <a:buNone/>
                      </a:pPr>
                      <a:r>
                        <a:rPr lang="zh-CN"/>
                        <a:t>IDLE</a:t>
                      </a:r>
                      <a:endParaRPr/>
                    </a:p>
                  </a:txBody>
                  <a:tcPr marT="91425" marB="91425" marR="91425" marL="91425"/>
                </a:tc>
                <a:tc>
                  <a:txBody>
                    <a:bodyPr/>
                    <a:lstStyle/>
                    <a:p>
                      <a:pPr indent="0" lvl="0" marL="0" rtl="0" algn="l">
                        <a:spcBef>
                          <a:spcPts val="0"/>
                        </a:spcBef>
                        <a:spcAft>
                          <a:spcPts val="0"/>
                        </a:spcAft>
                        <a:buNone/>
                      </a:pPr>
                      <a:r>
                        <a:rPr lang="zh-CN"/>
                        <a:t>newer</a:t>
                      </a:r>
                      <a:endParaRPr/>
                    </a:p>
                  </a:txBody>
                  <a:tcPr marT="91425" marB="91425" marR="91425" marL="91425"/>
                </a:tc>
              </a:tr>
              <a:tr h="310575">
                <a:tc>
                  <a:txBody>
                    <a:bodyPr/>
                    <a:lstStyle/>
                    <a:p>
                      <a:pPr indent="0" lvl="0" marL="0" rtl="0" algn="l">
                        <a:spcBef>
                          <a:spcPts val="0"/>
                        </a:spcBef>
                        <a:spcAft>
                          <a:spcPts val="0"/>
                        </a:spcAft>
                        <a:buNone/>
                      </a:pPr>
                      <a:r>
                        <a:rPr lang="zh-CN"/>
                        <a:t>GO_TO_COLLECTION</a:t>
                      </a:r>
                      <a:endParaRPr/>
                    </a:p>
                  </a:txBody>
                  <a:tcPr marT="91425" marB="91425" marR="91425" marL="91425"/>
                </a:tc>
                <a:tc>
                  <a:txBody>
                    <a:bodyPr/>
                    <a:lstStyle/>
                    <a:p>
                      <a:pPr indent="0" lvl="0" marL="0" rtl="0" algn="l">
                        <a:spcBef>
                          <a:spcPts val="0"/>
                        </a:spcBef>
                        <a:spcAft>
                          <a:spcPts val="0"/>
                        </a:spcAft>
                        <a:buNone/>
                      </a:pPr>
                      <a:r>
                        <a:rPr lang="zh-CN"/>
                        <a:t>IDLE</a:t>
                      </a:r>
                      <a:endParaRPr/>
                    </a:p>
                  </a:txBody>
                  <a:tcPr marT="91425" marB="91425" marR="91425" marL="91425"/>
                </a:tc>
                <a:tc>
                  <a:txBody>
                    <a:bodyPr/>
                    <a:lstStyle/>
                    <a:p>
                      <a:pPr indent="0" lvl="0" marL="0" rtl="0" algn="l">
                        <a:spcBef>
                          <a:spcPts val="0"/>
                        </a:spcBef>
                        <a:spcAft>
                          <a:spcPts val="0"/>
                        </a:spcAft>
                        <a:buNone/>
                      </a:pPr>
                      <a:r>
                        <a:rPr lang="zh-CN"/>
                        <a:t>newer</a:t>
                      </a:r>
                      <a:endParaRPr/>
                    </a:p>
                  </a:txBody>
                  <a:tcPr marT="91425" marB="91425" marR="91425" marL="91425"/>
                </a:tc>
              </a:tr>
              <a:tr h="310575">
                <a:tc>
                  <a:txBody>
                    <a:bodyPr/>
                    <a:lstStyle/>
                    <a:p>
                      <a:pPr indent="0" lvl="0" marL="0" rtl="0" algn="l">
                        <a:spcBef>
                          <a:spcPts val="0"/>
                        </a:spcBef>
                        <a:spcAft>
                          <a:spcPts val="0"/>
                        </a:spcAft>
                        <a:buNone/>
                      </a:pPr>
                      <a:r>
                        <a:rPr lang="zh-CN"/>
                        <a:t>...</a:t>
                      </a:r>
                      <a:endParaRPr/>
                    </a:p>
                  </a:txBody>
                  <a:tcPr marT="91425" marB="91425" marR="91425" marL="91425"/>
                </a:tc>
                <a:tc>
                  <a:txBody>
                    <a:bodyPr/>
                    <a:lstStyle/>
                    <a:p>
                      <a:pPr indent="0" lvl="0" marL="0" rtl="0" algn="l">
                        <a:spcBef>
                          <a:spcPts val="0"/>
                        </a:spcBef>
                        <a:spcAft>
                          <a:spcPts val="0"/>
                        </a:spcAft>
                        <a:buNone/>
                      </a:pPr>
                      <a:r>
                        <a:rPr lang="zh-C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Demo</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 this project, we are aiming to achieve high performance and efficiency in treasure hunting by multiple homogeneous robots.</a:t>
            </a:r>
            <a:endParaRPr/>
          </a:p>
          <a:p>
            <a:pPr indent="0" lvl="0" marL="0" rtl="0" algn="l">
              <a:spcBef>
                <a:spcPts val="1200"/>
              </a:spcBef>
              <a:spcAft>
                <a:spcPts val="0"/>
              </a:spcAft>
              <a:buNone/>
            </a:pPr>
            <a:r>
              <a:rPr lang="zh-CN"/>
              <a:t>Additionally, we are dealing with distributed multi-robot system instead of centralized multi-robot system.</a:t>
            </a:r>
            <a:endParaRPr/>
          </a:p>
          <a:p>
            <a:pPr indent="0" lvl="0" marL="0" rtl="0" algn="l">
              <a:spcBef>
                <a:spcPts val="1200"/>
              </a:spcBef>
              <a:spcAft>
                <a:spcPts val="1200"/>
              </a:spcAft>
              <a:buNone/>
            </a:pPr>
            <a:r>
              <a:rPr lang="zh-CN"/>
              <a:t>Therefore, we must find a algorithm to deal with the communication between every pair of connected robots.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Robotarium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Simulator: Robotarium in Python </a:t>
            </a:r>
            <a:endParaRPr/>
          </a:p>
          <a:p>
            <a:pPr indent="0" lvl="0" marL="0" rtl="0" algn="l">
              <a:spcBef>
                <a:spcPts val="1200"/>
              </a:spcBef>
              <a:spcAft>
                <a:spcPts val="0"/>
              </a:spcAft>
              <a:buNone/>
            </a:pPr>
            <a:r>
              <a:rPr lang="zh-CN"/>
              <a:t>Two key concerns:</a:t>
            </a:r>
            <a:endParaRPr/>
          </a:p>
          <a:p>
            <a:pPr indent="-342900" lvl="0" marL="457200" rtl="0" algn="l">
              <a:spcBef>
                <a:spcPts val="1200"/>
              </a:spcBef>
              <a:spcAft>
                <a:spcPts val="0"/>
              </a:spcAft>
              <a:buSzPts val="1800"/>
              <a:buChar char="-"/>
            </a:pPr>
            <a:r>
              <a:rPr lang="zh-CN"/>
              <a:t>Flexibility</a:t>
            </a:r>
            <a:endParaRPr/>
          </a:p>
          <a:p>
            <a:pPr indent="-342900" lvl="0" marL="457200" rtl="0" algn="l">
              <a:spcBef>
                <a:spcPts val="0"/>
              </a:spcBef>
              <a:spcAft>
                <a:spcPts val="0"/>
              </a:spcAft>
              <a:buSzPts val="1800"/>
              <a:buChar char="-"/>
            </a:pPr>
            <a:r>
              <a:rPr lang="zh-CN"/>
              <a:t>Safety</a:t>
            </a:r>
            <a:endParaRPr/>
          </a:p>
        </p:txBody>
      </p:sp>
      <p:pic>
        <p:nvPicPr>
          <p:cNvPr id="68" name="Google Shape;68;p15"/>
          <p:cNvPicPr preferRelativeResize="0"/>
          <p:nvPr/>
        </p:nvPicPr>
        <p:blipFill>
          <a:blip r:embed="rId3">
            <a:alphaModFix/>
          </a:blip>
          <a:stretch>
            <a:fillRect/>
          </a:stretch>
        </p:blipFill>
        <p:spPr>
          <a:xfrm>
            <a:off x="4485289" y="1152475"/>
            <a:ext cx="4658711" cy="341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Related Work</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t>Yang, Qin, and Ramviyas Parasuraman. "Hierarchical needs based self-adaptive framework for cooperative multi-robot system." 2020 IEEE International Conference on Systems, Man, and Cybernetics (SMC). IEEE, 2020.</a:t>
            </a:r>
            <a:endParaRPr sz="1200"/>
          </a:p>
          <a:p>
            <a:pPr indent="-304800" lvl="0" marL="457200" rtl="0" algn="l">
              <a:spcBef>
                <a:spcPts val="1200"/>
              </a:spcBef>
              <a:spcAft>
                <a:spcPts val="0"/>
              </a:spcAft>
              <a:buSzPts val="1200"/>
              <a:buChar char="-"/>
            </a:pPr>
            <a:r>
              <a:rPr lang="zh-CN" sz="1200"/>
              <a:t>Introduce a novel SASS framework for cooperation heterogeneous multi-robot systems for dynamic task assignments and automated planning.</a:t>
            </a:r>
            <a:endParaRPr sz="1200"/>
          </a:p>
          <a:p>
            <a:pPr indent="-304800" lvl="0" marL="457200" rtl="0" algn="l">
              <a:spcBef>
                <a:spcPts val="0"/>
              </a:spcBef>
              <a:spcAft>
                <a:spcPts val="0"/>
              </a:spcAft>
              <a:buSzPts val="1200"/>
              <a:buChar char="-"/>
            </a:pPr>
            <a:r>
              <a:rPr lang="zh-CN" sz="1200"/>
              <a:t>Combines robot perception, communication, planning and execution in MRS.</a:t>
            </a:r>
            <a:endParaRPr sz="1200"/>
          </a:p>
          <a:p>
            <a:pPr indent="-304800" lvl="0" marL="457200" rtl="0" algn="l">
              <a:spcBef>
                <a:spcPts val="0"/>
              </a:spcBef>
              <a:spcAft>
                <a:spcPts val="0"/>
              </a:spcAft>
              <a:buSzPts val="1200"/>
              <a:buChar char="-"/>
            </a:pPr>
            <a:r>
              <a:rPr lang="zh-CN" sz="1200"/>
              <a:t>Proposes Robot’s Needs Hierarchy to model the robot’s motivation</a:t>
            </a:r>
            <a:endParaRPr sz="1200"/>
          </a:p>
          <a:p>
            <a:pPr indent="-304800" lvl="0" marL="457200" rtl="0" algn="l">
              <a:spcBef>
                <a:spcPts val="0"/>
              </a:spcBef>
              <a:spcAft>
                <a:spcPts val="0"/>
              </a:spcAft>
              <a:buSzPts val="1200"/>
              <a:buChar char="-"/>
            </a:pPr>
            <a:r>
              <a:rPr lang="zh-CN" sz="1200"/>
              <a:t>Provide several Atomic Operations to decompose the complex tasks into a series of simple sub-tasks.</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zh-CN" sz="1200"/>
              <a:t>Needs-based cooperation mechanism outperforms state-of-the-art methods in maximizing global team utility and reducing conflicts in planning and negotiation.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Related Work</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t>Djenadi, Ali, and Boubekeur Mendil. "Energy-aware task allocation strategy for multi robot system." International Journal of Modelling and Simulation (2021): 1-15.</a:t>
            </a:r>
            <a:br>
              <a:rPr lang="zh-CN" sz="1200"/>
            </a:br>
            <a:endParaRPr sz="1200"/>
          </a:p>
          <a:p>
            <a:pPr indent="-304800" lvl="0" marL="457200" rtl="0" algn="l">
              <a:spcBef>
                <a:spcPts val="1200"/>
              </a:spcBef>
              <a:spcAft>
                <a:spcPts val="0"/>
              </a:spcAft>
              <a:buSzPts val="1200"/>
              <a:buChar char="-"/>
            </a:pPr>
            <a:r>
              <a:rPr lang="zh-CN" sz="1200"/>
              <a:t>This paper presents a distributed energy management task allocation strategy, D-ILS(Distributed-Iterative Local Search) , for multi-robot systems involved in goods transportation.</a:t>
            </a:r>
            <a:endParaRPr sz="1200"/>
          </a:p>
          <a:p>
            <a:pPr indent="-304800" lvl="0" marL="457200" rtl="0" algn="l">
              <a:spcBef>
                <a:spcPts val="0"/>
              </a:spcBef>
              <a:spcAft>
                <a:spcPts val="0"/>
              </a:spcAft>
              <a:buSzPts val="1200"/>
              <a:buChar char="-"/>
            </a:pPr>
            <a:r>
              <a:rPr lang="zh-CN" sz="1200"/>
              <a:t>Address a task allocation strategy that maximizes productivity and minimizes the energy consumption.</a:t>
            </a:r>
            <a:endParaRPr sz="1200"/>
          </a:p>
          <a:p>
            <a:pPr indent="-304800" lvl="0" marL="457200" rtl="0" algn="l">
              <a:spcBef>
                <a:spcPts val="0"/>
              </a:spcBef>
              <a:spcAft>
                <a:spcPts val="0"/>
              </a:spcAft>
              <a:buSzPts val="1200"/>
              <a:buChar char="-"/>
            </a:pPr>
            <a:r>
              <a:rPr lang="zh-CN" sz="1200"/>
              <a:t>A designed Iterative Local Search (ILS) metaheuristic and a novel heuristic-based utility function are used to solve the multi-robot task allocation problem.</a:t>
            </a:r>
            <a:endParaRPr sz="1200"/>
          </a:p>
          <a:p>
            <a:pPr indent="-304800" lvl="0" marL="457200" rtl="0" algn="l">
              <a:spcBef>
                <a:spcPts val="0"/>
              </a:spcBef>
              <a:spcAft>
                <a:spcPts val="0"/>
              </a:spcAft>
              <a:buSzPts val="1200"/>
              <a:buChar char="-"/>
            </a:pPr>
            <a:r>
              <a:rPr lang="zh-CN" sz="1200"/>
              <a:t>Each individual robot uses the designed ILS to efficiently exploit the search in a local region.</a:t>
            </a:r>
            <a:endParaRPr sz="1200"/>
          </a:p>
          <a:p>
            <a:pPr indent="-304800" lvl="0" marL="457200" rtl="0" algn="l">
              <a:spcBef>
                <a:spcPts val="0"/>
              </a:spcBef>
              <a:spcAft>
                <a:spcPts val="0"/>
              </a:spcAft>
              <a:buSzPts val="1200"/>
              <a:buChar char="-"/>
            </a:pPr>
            <a:r>
              <a:rPr lang="zh-CN" sz="1200"/>
              <a:t>The approach takes advantage of the multi-agent aspect of the multi-robot system to better explore the search space.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Related Work</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t>Fouad, Hassan, and Giovanni Beltrame. "Energy Autonomy for Resource-Constrained Multi Robot Missions." 2020 IEEE/RSJ International Conference on Intelligent Robots and Systems (IROS). IEEE, 2020.</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zh-CN" sz="1200"/>
              <a:t>Present a control barrier function (CBF) based framework for long term autonomy of multi robot systems with limited charging resources.</a:t>
            </a:r>
            <a:endParaRPr sz="1200"/>
          </a:p>
          <a:p>
            <a:pPr indent="-304800" lvl="0" marL="457200" rtl="0" algn="l">
              <a:spcBef>
                <a:spcPts val="0"/>
              </a:spcBef>
              <a:spcAft>
                <a:spcPts val="0"/>
              </a:spcAft>
              <a:buSzPts val="1200"/>
              <a:buChar char="-"/>
            </a:pPr>
            <a:r>
              <a:rPr lang="zh-CN" sz="1200"/>
              <a:t>Introduce a CBF based framework to achieve the necessary coordination for sharing the charging station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Environment</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t>Settings:</a:t>
            </a:r>
            <a:endParaRPr/>
          </a:p>
          <a:p>
            <a:pPr indent="-342900" lvl="0" marL="457200" rtl="0" algn="l">
              <a:spcBef>
                <a:spcPts val="1200"/>
              </a:spcBef>
              <a:spcAft>
                <a:spcPts val="0"/>
              </a:spcAft>
              <a:buSzPts val="1800"/>
              <a:buChar char="-"/>
            </a:pPr>
            <a:r>
              <a:rPr lang="zh-CN"/>
              <a:t>N=5 number of robots</a:t>
            </a:r>
            <a:endParaRPr/>
          </a:p>
          <a:p>
            <a:pPr indent="-342900" lvl="0" marL="457200" rtl="0" algn="l">
              <a:spcBef>
                <a:spcPts val="0"/>
              </a:spcBef>
              <a:spcAft>
                <a:spcPts val="0"/>
              </a:spcAft>
              <a:buSzPts val="1800"/>
              <a:buChar char="-"/>
            </a:pPr>
            <a:r>
              <a:rPr lang="zh-CN"/>
              <a:t>T=5 fixed treasure locations</a:t>
            </a:r>
            <a:endParaRPr/>
          </a:p>
          <a:p>
            <a:pPr indent="-342900" lvl="0" marL="457200" rtl="0" algn="l">
              <a:spcBef>
                <a:spcPts val="0"/>
              </a:spcBef>
              <a:spcAft>
                <a:spcPts val="0"/>
              </a:spcAft>
              <a:buSzPts val="1800"/>
              <a:buChar char="-"/>
            </a:pPr>
            <a:r>
              <a:rPr lang="zh-CN"/>
              <a:t>R=2 fixed recharger stations at top right and top left of the workspace</a:t>
            </a:r>
            <a:endParaRPr/>
          </a:p>
          <a:p>
            <a:pPr indent="-342900" lvl="0" marL="457200" rtl="0" algn="l">
              <a:spcBef>
                <a:spcPts val="0"/>
              </a:spcBef>
              <a:spcAft>
                <a:spcPts val="0"/>
              </a:spcAft>
              <a:buSzPts val="1800"/>
              <a:buChar char="-"/>
            </a:pPr>
            <a:r>
              <a:rPr lang="zh-CN"/>
              <a:t>C=1 one fixed collection point at bottom left of the workspace</a:t>
            </a:r>
            <a:endParaRPr/>
          </a:p>
          <a:p>
            <a:pPr indent="-342900" lvl="0" marL="457200" rtl="0" algn="l">
              <a:spcBef>
                <a:spcPts val="0"/>
              </a:spcBef>
              <a:spcAft>
                <a:spcPts val="0"/>
              </a:spcAft>
              <a:buSzPts val="1800"/>
              <a:buChar char="-"/>
            </a:pPr>
            <a:r>
              <a:rPr lang="zh-CN"/>
              <a:t>Starting position of the robots = random within the workspace</a:t>
            </a:r>
            <a:endParaRPr/>
          </a:p>
          <a:p>
            <a:pPr indent="-342900" lvl="0" marL="457200" rtl="0" algn="l">
              <a:spcBef>
                <a:spcPts val="0"/>
              </a:spcBef>
              <a:spcAft>
                <a:spcPts val="0"/>
              </a:spcAft>
              <a:buSzPts val="1800"/>
              <a:buChar char="-"/>
            </a:pPr>
            <a:r>
              <a:rPr lang="zh-CN"/>
              <a:t>Distance clearance threshold = 0.1m (to decide if a robot has reached a location or not)</a:t>
            </a:r>
            <a:endParaRPr/>
          </a:p>
          <a:p>
            <a:pPr indent="0" lvl="0" marL="457200" rtl="0" algn="l">
              <a:spcBef>
                <a:spcPts val="1200"/>
              </a:spcBef>
              <a:spcAft>
                <a:spcPts val="1200"/>
              </a:spcAft>
              <a:buNone/>
            </a:pPr>
            <a:r>
              <a:rPr lang="zh-CN"/>
              <a:t>All distances are expressed in Euclidean norm and time is expressed as iterations.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Environment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t>Assumption</a:t>
            </a:r>
            <a:r>
              <a:rPr lang="zh-CN"/>
              <a:t>: Every task location has unlimited amount of treasure available. When a robot is at the task location, then it is assumed that the robot picked up the treasure (if it does not have one already). When a robot reached a collection point, then it is assumed that it dropped the treasure (if it already had one with it).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zh-CN"/>
              <a:t>Definition </a:t>
            </a:r>
            <a:r>
              <a:rPr lang="zh-CN"/>
              <a:t>of Task completion</a:t>
            </a:r>
            <a:r>
              <a:rPr lang="zh-CN"/>
              <a:t>: A task is said to be complete when a robot reaches any of the task location, and it had then dropped that treasure at the collection point.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Environment</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Energy model:</a:t>
            </a:r>
            <a:endParaRPr/>
          </a:p>
          <a:p>
            <a:pPr indent="0" lvl="0" marL="0" rtl="0" algn="l">
              <a:spcBef>
                <a:spcPts val="1200"/>
              </a:spcBef>
              <a:spcAft>
                <a:spcPts val="0"/>
              </a:spcAft>
              <a:buNone/>
            </a:pPr>
            <a:r>
              <a:rPr lang="zh-CN"/>
              <a:t>A robot will lose energy based on the following energy consumption model.</a:t>
            </a:r>
            <a:endParaRPr/>
          </a:p>
          <a:p>
            <a:pPr indent="0" lvl="0" marL="0" rtl="0" algn="l">
              <a:spcBef>
                <a:spcPts val="1200"/>
              </a:spcBef>
              <a:spcAft>
                <a:spcPts val="0"/>
              </a:spcAft>
              <a:buNone/>
            </a:pPr>
            <a:r>
              <a:rPr i="1" lang="zh-CN" sz="1400"/>
              <a:t>E(t) = E(t-1) – (alpha*1 + beta*dist_moved_from_previous_iteration + gamma*IsTreasurePickedUp)</a:t>
            </a:r>
            <a:endParaRPr i="1" sz="1400"/>
          </a:p>
          <a:p>
            <a:pPr indent="0" lvl="0" marL="0" rtl="0" algn="l">
              <a:spcBef>
                <a:spcPts val="1200"/>
              </a:spcBef>
              <a:spcAft>
                <a:spcPts val="0"/>
              </a:spcAft>
              <a:buNone/>
            </a:pPr>
            <a:r>
              <a:rPr lang="zh-CN"/>
              <a:t>A robot will gain energy if it is at the recharging station with the following model:</a:t>
            </a:r>
            <a:endParaRPr/>
          </a:p>
          <a:p>
            <a:pPr indent="0" lvl="0" marL="0" rtl="0" algn="l">
              <a:spcBef>
                <a:spcPts val="1200"/>
              </a:spcBef>
              <a:spcAft>
                <a:spcPts val="0"/>
              </a:spcAft>
              <a:buNone/>
            </a:pPr>
            <a:r>
              <a:rPr i="1" lang="zh-CN" sz="1400"/>
              <a:t>E(t) = E(t-1) + delta*1</a:t>
            </a:r>
            <a:endParaRPr i="1" sz="1400"/>
          </a:p>
          <a:p>
            <a:pPr indent="0" lvl="0" marL="0" rtl="0" algn="l">
              <a:spcBef>
                <a:spcPts val="1200"/>
              </a:spcBef>
              <a:spcAft>
                <a:spcPts val="1200"/>
              </a:spcAft>
              <a:buNone/>
            </a:pPr>
            <a:r>
              <a:rPr lang="zh-CN"/>
              <a:t>Use the following values: alpha = 0.01, beta=0.1, gamma=0.02, delta =0.1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