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5143500" cx="9144000"/>
  <p:notesSz cx="6858000" cy="9144000"/>
  <p:embeddedFontLst>
    <p:embeddedFont>
      <p:font typeface="Old Standard TT"/>
      <p:regular r:id="rId7"/>
      <p:bold r:id="rId8"/>
      <p: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OldStandardTT-regular.fntdata"/><Relationship Id="rId8" Type="http://schemas.openxmlformats.org/officeDocument/2006/relationships/font" Target="fonts/OldStandardT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0"/>
            <a:ext cx="8520600" cy="1854900"/>
          </a:xfrm>
          <a:prstGeom prst="rect">
            <a:avLst/>
          </a:prstGeom>
        </p:spPr>
        <p:txBody>
          <a:bodyPr anchorCtr="0" anchor="b" bIns="91425" lIns="91425" rIns="91425" tIns="91425">
            <a:noAutofit/>
          </a:bodyPr>
          <a:lstStyle/>
          <a:p>
            <a:pPr lvl="0">
              <a:lnSpc>
                <a:spcPct val="115000"/>
              </a:lnSpc>
              <a:spcBef>
                <a:spcPts val="0"/>
              </a:spcBef>
              <a:buNone/>
            </a:pPr>
            <a:r>
              <a:rPr lang="en"/>
              <a:t>Incident Response</a:t>
            </a:r>
          </a:p>
          <a:p>
            <a:pPr lvl="0">
              <a:spcBef>
                <a:spcPts val="0"/>
              </a:spcBef>
              <a:buNone/>
            </a:pPr>
            <a:r>
              <a:t/>
            </a:r>
            <a:endParaRPr/>
          </a:p>
        </p:txBody>
      </p:sp>
      <p:sp>
        <p:nvSpPr>
          <p:cNvPr id="60" name="Shape 60"/>
          <p:cNvSpPr txBox="1"/>
          <p:nvPr>
            <p:ph idx="1" type="subTitle"/>
          </p:nvPr>
        </p:nvSpPr>
        <p:spPr>
          <a:xfrm>
            <a:off x="311700" y="1785375"/>
            <a:ext cx="8520600" cy="2757000"/>
          </a:xfrm>
          <a:prstGeom prst="rect">
            <a:avLst/>
          </a:prstGeom>
        </p:spPr>
        <p:txBody>
          <a:bodyPr anchorCtr="0" anchor="t" bIns="91425" lIns="91425" rIns="91425" tIns="91425">
            <a:noAutofit/>
          </a:bodyPr>
          <a:lstStyle/>
          <a:p>
            <a:pPr indent="-342900" lvl="0" marL="457200" algn="l">
              <a:spcBef>
                <a:spcPts val="0"/>
              </a:spcBef>
              <a:buSzPct val="100000"/>
              <a:buChar char="●"/>
            </a:pPr>
            <a:r>
              <a:rPr lang="en" sz="1800"/>
              <a:t>IR0001	Security Incident Response Team Charter</a:t>
            </a:r>
            <a:br>
              <a:rPr lang="en" sz="1800"/>
            </a:br>
            <a:r>
              <a:rPr lang="en" sz="1800"/>
              <a:t>IR0001.02	Information Security Incident Classification Matrix </a:t>
            </a:r>
            <a:br>
              <a:rPr lang="en" sz="1800"/>
            </a:br>
            <a:r>
              <a:rPr lang="en" sz="1800"/>
              <a:t>IR0001.04	Security Incident Response Team Sequence of Actions	IR0001.06	Information Security Incident Notification Schedule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138100"/>
            <a:ext cx="8520600" cy="559800"/>
          </a:xfrm>
          <a:prstGeom prst="rect">
            <a:avLst/>
          </a:prstGeom>
        </p:spPr>
        <p:txBody>
          <a:bodyPr anchorCtr="0" anchor="t" bIns="91425" lIns="91425" rIns="91425" tIns="91425">
            <a:noAutofit/>
          </a:bodyPr>
          <a:lstStyle/>
          <a:p>
            <a:pPr lvl="0">
              <a:spcBef>
                <a:spcPts val="0"/>
              </a:spcBef>
              <a:buNone/>
            </a:pPr>
            <a:r>
              <a:rPr lang="en"/>
              <a:t>Conclusion and Recommendations</a:t>
            </a:r>
          </a:p>
        </p:txBody>
      </p:sp>
      <p:sp>
        <p:nvSpPr>
          <p:cNvPr id="66" name="Shape 66"/>
          <p:cNvSpPr txBox="1"/>
          <p:nvPr>
            <p:ph idx="1" type="body"/>
          </p:nvPr>
        </p:nvSpPr>
        <p:spPr>
          <a:xfrm>
            <a:off x="311700" y="772575"/>
            <a:ext cx="8520600" cy="4124100"/>
          </a:xfrm>
          <a:prstGeom prst="rect">
            <a:avLst/>
          </a:prstGeom>
        </p:spPr>
        <p:txBody>
          <a:bodyPr anchorCtr="0" anchor="t" bIns="91425" lIns="91425" rIns="91425" tIns="91425">
            <a:noAutofit/>
          </a:bodyPr>
          <a:lstStyle/>
          <a:p>
            <a:pPr lvl="0">
              <a:spcBef>
                <a:spcPts val="0"/>
              </a:spcBef>
              <a:buNone/>
            </a:pPr>
            <a:r>
              <a:rPr b="1" lang="en" sz="1200">
                <a:latin typeface="Arial"/>
                <a:ea typeface="Arial"/>
                <a:cs typeface="Arial"/>
                <a:sym typeface="Arial"/>
              </a:rPr>
              <a:t>IR0001  Security Incident Response Team Charter</a:t>
            </a:r>
          </a:p>
          <a:p>
            <a:pPr indent="-304800" lvl="0" marL="457200" rtl="0">
              <a:spcBef>
                <a:spcPts val="0"/>
              </a:spcBef>
              <a:buSzPct val="100000"/>
              <a:buFont typeface="Arial"/>
              <a:buAutoNum type="arabicPeriod"/>
            </a:pPr>
            <a:r>
              <a:rPr b="1" lang="en" sz="1200">
                <a:latin typeface="Arial"/>
                <a:ea typeface="Arial"/>
                <a:cs typeface="Arial"/>
                <a:sym typeface="Arial"/>
              </a:rPr>
              <a:t>NIST policy 3.6.2 Identify Resources that following categories should be stated: </a:t>
            </a:r>
            <a:br>
              <a:rPr b="1" lang="en" sz="1200">
                <a:latin typeface="Arial"/>
                <a:ea typeface="Arial"/>
                <a:cs typeface="Arial"/>
                <a:sym typeface="Arial"/>
              </a:rPr>
            </a:br>
            <a:r>
              <a:rPr lang="en" sz="1200">
                <a:latin typeface="Arial"/>
                <a:ea typeface="Arial"/>
                <a:cs typeface="Arial"/>
                <a:sym typeface="Arial"/>
              </a:rPr>
              <a:t>Time Frames needed, Overlap of Areas, Analyze Resources Needed, Common Resources Used</a:t>
            </a:r>
          </a:p>
          <a:p>
            <a:pPr indent="-304800" lvl="0" marL="457200" rtl="0">
              <a:spcBef>
                <a:spcPts val="0"/>
              </a:spcBef>
              <a:buSzPct val="171428"/>
              <a:buFont typeface="Arial"/>
              <a:buAutoNum type="arabicPeriod"/>
            </a:pPr>
            <a:r>
              <a:rPr lang="en" sz="700">
                <a:latin typeface="Arial"/>
                <a:ea typeface="Arial"/>
                <a:cs typeface="Arial"/>
                <a:sym typeface="Arial"/>
              </a:rPr>
              <a:t>  </a:t>
            </a:r>
            <a:r>
              <a:rPr b="1" lang="en" sz="1100">
                <a:latin typeface="Arial"/>
                <a:ea typeface="Arial"/>
                <a:cs typeface="Arial"/>
                <a:sym typeface="Arial"/>
              </a:rPr>
              <a:t>Priorities</a:t>
            </a:r>
            <a:r>
              <a:rPr lang="en" sz="1100">
                <a:latin typeface="Arial"/>
                <a:ea typeface="Arial"/>
                <a:cs typeface="Arial"/>
                <a:sym typeface="Arial"/>
              </a:rPr>
              <a:t> were not mentioned in the business plan/write up. </a:t>
            </a:r>
          </a:p>
          <a:p>
            <a:pPr lvl="0">
              <a:spcBef>
                <a:spcPts val="0"/>
              </a:spcBef>
              <a:buNone/>
            </a:pPr>
            <a:r>
              <a:rPr b="1" lang="en" sz="1200">
                <a:latin typeface="Arial"/>
                <a:ea typeface="Arial"/>
                <a:cs typeface="Arial"/>
                <a:sym typeface="Arial"/>
              </a:rPr>
              <a:t>IR0001.02	Information Security Incident Classification Matrix</a:t>
            </a:r>
          </a:p>
          <a:p>
            <a:pPr indent="-298450" lvl="0" marL="457200" rtl="0">
              <a:spcBef>
                <a:spcPts val="0"/>
              </a:spcBef>
              <a:buSzPct val="100000"/>
              <a:buFont typeface="Arial"/>
              <a:buAutoNum type="arabicPeriod"/>
            </a:pPr>
            <a:r>
              <a:rPr lang="en" sz="1100">
                <a:latin typeface="Arial"/>
                <a:ea typeface="Arial"/>
                <a:cs typeface="Arial"/>
                <a:sym typeface="Arial"/>
              </a:rPr>
              <a:t>CP0002 _Section 4: Has at least five different people maintaining the latest revision of the plans. This could be too many people and a conflict of roles and assigned jobs, would recommend reducing this number.</a:t>
            </a:r>
          </a:p>
          <a:p>
            <a:pPr indent="-298450" lvl="0" marL="457200" rtl="0">
              <a:spcBef>
                <a:spcPts val="0"/>
              </a:spcBef>
              <a:buSzPct val="100000"/>
              <a:buFont typeface="Arial"/>
              <a:buAutoNum type="arabicPeriod"/>
            </a:pPr>
            <a:r>
              <a:rPr lang="en" sz="1100">
                <a:latin typeface="Arial"/>
                <a:ea typeface="Arial"/>
                <a:cs typeface="Arial"/>
                <a:sym typeface="Arial"/>
              </a:rPr>
              <a:t>There should be a list of smaller and larger contingencies. Less obvious contingencies should be noted as well. </a:t>
            </a:r>
          </a:p>
          <a:p>
            <a:pPr indent="-298450" lvl="0" marL="457200" rtl="0">
              <a:spcBef>
                <a:spcPts val="0"/>
              </a:spcBef>
              <a:buSzPct val="100000"/>
              <a:buFont typeface="Arial"/>
              <a:buAutoNum type="arabicPeriod"/>
            </a:pPr>
            <a:r>
              <a:rPr lang="en" sz="1100">
                <a:latin typeface="Arial"/>
                <a:ea typeface="Arial"/>
                <a:cs typeface="Arial"/>
                <a:sym typeface="Arial"/>
              </a:rPr>
              <a:t>There is not a clear definition of “emergency” or “disaster” mentioned in the beginning policies. Would recommend that they are more clearly defined and create contingency plans of disasters to define actions during such events, as well as handling of critical resources during these. </a:t>
            </a:r>
          </a:p>
          <a:p>
            <a:pPr lvl="0">
              <a:spcBef>
                <a:spcPts val="0"/>
              </a:spcBef>
              <a:buNone/>
            </a:pPr>
            <a:r>
              <a:rPr lang="en" sz="1100">
                <a:latin typeface="Arial"/>
                <a:ea typeface="Arial"/>
                <a:cs typeface="Arial"/>
                <a:sym typeface="Arial"/>
              </a:rPr>
              <a:t>Version, Effective Date, Last Review, Next Review of policies are all old and have not been reviewed for sometime. </a:t>
            </a:r>
          </a:p>
          <a:p>
            <a:pPr lvl="0">
              <a:spcBef>
                <a:spcPts val="0"/>
              </a:spcBef>
              <a:buClr>
                <a:schemeClr val="dk1"/>
              </a:buClr>
              <a:buSzPct val="91666"/>
              <a:buFont typeface="Arial"/>
              <a:buNone/>
            </a:pPr>
            <a:r>
              <a:rPr lang="en" sz="1200"/>
              <a:t>Policies IR0001.04 Security Incident Response Team Sequence of Actions, and IR0001.06 Information Security Incident Notification Schedule, are not available for review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