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51c940f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51c940f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then </a:t>
            </a:r>
            <a:r>
              <a:rPr lang="en" sz="1400">
                <a:solidFill>
                  <a:schemeClr val="dk1"/>
                </a:solidFill>
              </a:rPr>
              <a:t>proceeded on the separate the quality of wines into “good’ and “bad” with good having a score of 7 and above while bad having a score of 6 and below. We wanted to make sure that there was a </a:t>
            </a:r>
            <a:endParaRPr sz="1400">
              <a:solidFill>
                <a:schemeClr val="dk1"/>
              </a:solidFill>
            </a:endParaRPr>
          </a:p>
          <a:p>
            <a:pPr indent="0" lvl="0" marL="0" rtl="0" algn="l">
              <a:spcBef>
                <a:spcPts val="0"/>
              </a:spcBef>
              <a:spcAft>
                <a:spcPts val="0"/>
              </a:spcAft>
              <a:buNone/>
            </a:pPr>
            <a:r>
              <a:t/>
            </a:r>
            <a:endParaRPr sz="9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45b5223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45b5223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previous diagram, we can tell that the number of “bad” and “good” classes are not balanced. Good samples are much fewer than bad ones, this may affect the accuracy of our final result. Thus we need to do resampling, in this case, we chose to oversample the minority, which is the “Good” class.</a:t>
            </a:r>
            <a:endParaRPr/>
          </a:p>
          <a:p>
            <a:pPr indent="0" lvl="0" marL="0" rtl="0" algn="l">
              <a:spcBef>
                <a:spcPts val="0"/>
              </a:spcBef>
              <a:spcAft>
                <a:spcPts val="0"/>
              </a:spcAft>
              <a:buNone/>
            </a:pPr>
            <a:r>
              <a:rPr lang="en"/>
              <a:t>Oversampling the minority will increase the number of datapoints in the “good” class, this will evenly distribute the classes in the training set.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45b5223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45b5223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noticed that the independent features all have different magnitude, range and units. This may affect the accuracy of the algorithms as well.</a:t>
            </a:r>
            <a:endParaRPr/>
          </a:p>
          <a:p>
            <a:pPr indent="0" lvl="0" marL="0" rtl="0" algn="l">
              <a:spcBef>
                <a:spcPts val="0"/>
              </a:spcBef>
              <a:spcAft>
                <a:spcPts val="0"/>
              </a:spcAft>
              <a:buNone/>
            </a:pPr>
            <a:r>
              <a:rPr lang="en"/>
              <a:t>Thus we performed standardization on the independent variables, which transform the data so that its distribution will have a mean of 0 and a standard deviation of 1</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c1e4456c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c1e4456c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a51c940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a51c940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51c940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51c940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a51c940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a51c940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a51c940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a51c940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a51c940f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a51c940f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c1e4456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c1e4456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c1e4456c3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c1e4456c3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a51c940f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a51c940f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c1e4456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c1e4456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c1e4456c3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c1e4456c3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292929"/>
              </a:solidFill>
              <a:highlight>
                <a:srgbClr val="FFFFFF"/>
              </a:highlight>
            </a:endParaRPr>
          </a:p>
          <a:p>
            <a:pPr indent="-285750" lvl="0" marL="457200" rtl="0" algn="ctr">
              <a:spcBef>
                <a:spcPts val="0"/>
              </a:spcBef>
              <a:spcAft>
                <a:spcPts val="0"/>
              </a:spcAft>
              <a:buClr>
                <a:srgbClr val="595959"/>
              </a:buClr>
              <a:buSzPts val="900"/>
              <a:buChar char="●"/>
            </a:pPr>
            <a:r>
              <a:t/>
            </a:r>
            <a:endParaRPr sz="900">
              <a:solidFill>
                <a:srgbClr val="595959"/>
              </a:solidFill>
            </a:endParaRPr>
          </a:p>
          <a:p>
            <a:pPr indent="0" lvl="0" marL="0" rtl="0" algn="ctr">
              <a:spcBef>
                <a:spcPts val="0"/>
              </a:spcBef>
              <a:spcAft>
                <a:spcPts val="0"/>
              </a:spcAft>
              <a:buNone/>
            </a:pPr>
            <a:r>
              <a:t/>
            </a:r>
            <a:endParaRPr sz="9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a51c940f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a51c940f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ctr">
              <a:spcBef>
                <a:spcPts val="0"/>
              </a:spcBef>
              <a:spcAft>
                <a:spcPts val="0"/>
              </a:spcAft>
              <a:buClr>
                <a:srgbClr val="595959"/>
              </a:buClr>
              <a:buSzPts val="900"/>
              <a:buChar char="●"/>
            </a:pPr>
            <a:r>
              <a:rPr lang="en" sz="900">
                <a:solidFill>
                  <a:srgbClr val="595959"/>
                </a:solidFill>
              </a:rPr>
              <a:t>We are a group of wine enthusiast and have tried and sampled many different types of wine in the past. However, having sampled a variety of different types of wine, we are still unsure of what makes a good wine</a:t>
            </a:r>
            <a:endParaRPr sz="9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c1e4456c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c1e4456c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c1e4456c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c1e4456c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51c940f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51c940f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we wanted to know the distribution of the “quality” variables in the data set to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a51c940f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a51c940f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9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c1e4456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c1e4456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Clr>
                <a:schemeClr val="dk1"/>
              </a:buClr>
              <a:buSzPts val="1100"/>
              <a:buFont typeface="Arial"/>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owardsdatascience.com/predicting-wine-quality-with-several-classification-techniques-179038ea6434#ad59" TargetMode="External"/><Relationship Id="rId4" Type="http://schemas.openxmlformats.org/officeDocument/2006/relationships/hyperlink" Target="https://towardsdatascience.com/predicting-wine-quality-with-several-classification-techniques-179038ea6434#30ac" TargetMode="External"/><Relationship Id="rId9" Type="http://schemas.openxmlformats.org/officeDocument/2006/relationships/hyperlink" Target="https://towardsdatascience.com/predicting-wine-quality-with-several-classification-techniques-179038ea6434#98be" TargetMode="External"/><Relationship Id="rId5" Type="http://schemas.openxmlformats.org/officeDocument/2006/relationships/hyperlink" Target="https://towardsdatascience.com/predicting-wine-quality-with-several-classification-techniques-179038ea6434#f05d" TargetMode="External"/><Relationship Id="rId6" Type="http://schemas.openxmlformats.org/officeDocument/2006/relationships/hyperlink" Target="https://towardsdatascience.com/predicting-wine-quality-with-several-classification-techniques-179038ea6434#ca0a" TargetMode="External"/><Relationship Id="rId7" Type="http://schemas.openxmlformats.org/officeDocument/2006/relationships/hyperlink" Target="https://towardsdatascience.com/predicting-wine-quality-with-several-classification-techniques-179038ea6434#8334" TargetMode="External"/><Relationship Id="rId8" Type="http://schemas.openxmlformats.org/officeDocument/2006/relationships/hyperlink" Target="https://towardsdatascience.com/predicting-wine-quality-with-several-classification-techniques-179038ea6434#e0d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0" y="0"/>
            <a:ext cx="9143999" cy="6096026"/>
          </a:xfrm>
          <a:prstGeom prst="rect">
            <a:avLst/>
          </a:prstGeom>
          <a:noFill/>
          <a:ln>
            <a:noFill/>
          </a:ln>
        </p:spPr>
      </p:pic>
      <p:sp>
        <p:nvSpPr>
          <p:cNvPr id="55" name="Google Shape;55;p13"/>
          <p:cNvSpPr txBox="1"/>
          <p:nvPr>
            <p:ph type="ctrTitle"/>
          </p:nvPr>
        </p:nvSpPr>
        <p:spPr>
          <a:xfrm>
            <a:off x="311700" y="538775"/>
            <a:ext cx="8520600" cy="767400"/>
          </a:xfrm>
          <a:prstGeom prst="rect">
            <a:avLst/>
          </a:prstGeom>
          <a:effectLst>
            <a:outerShdw blurRad="171450" rotWithShape="0" algn="bl" dir="1200000" dist="28575">
              <a:schemeClr val="lt1">
                <a:alpha val="70000"/>
              </a:schemeClr>
            </a:outerShdw>
          </a:effectLst>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80"/>
              <a:t>Red </a:t>
            </a:r>
            <a:r>
              <a:rPr lang="en" sz="4080"/>
              <a:t>Wine Quality Prediction</a:t>
            </a:r>
            <a:endParaRPr sz="40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ctrTitle"/>
          </p:nvPr>
        </p:nvSpPr>
        <p:spPr>
          <a:xfrm>
            <a:off x="346050" y="159850"/>
            <a:ext cx="8451900" cy="79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rPr lang="en" sz="4000"/>
              <a:t>Converting to a </a:t>
            </a:r>
            <a:r>
              <a:rPr lang="en" sz="4000"/>
              <a:t>classification</a:t>
            </a:r>
            <a:r>
              <a:rPr lang="en" sz="4000"/>
              <a:t> problem</a:t>
            </a:r>
            <a:endParaRPr sz="4000"/>
          </a:p>
        </p:txBody>
      </p:sp>
      <p:sp>
        <p:nvSpPr>
          <p:cNvPr id="115" name="Google Shape;115;p22"/>
          <p:cNvSpPr txBox="1"/>
          <p:nvPr/>
        </p:nvSpPr>
        <p:spPr>
          <a:xfrm>
            <a:off x="1316425" y="19558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16" name="Google Shape;116;p22"/>
          <p:cNvSpPr txBox="1"/>
          <p:nvPr/>
        </p:nvSpPr>
        <p:spPr>
          <a:xfrm>
            <a:off x="2378975" y="13352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7" name="Google Shape;117;p22"/>
          <p:cNvSpPr txBox="1"/>
          <p:nvPr/>
        </p:nvSpPr>
        <p:spPr>
          <a:xfrm>
            <a:off x="780450" y="1184775"/>
            <a:ext cx="54162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Good(&gt;=7): 217 vs Bad(&lt;=6):1382</a:t>
            </a:r>
            <a:endParaRPr sz="1700"/>
          </a:p>
        </p:txBody>
      </p:sp>
      <p:pic>
        <p:nvPicPr>
          <p:cNvPr id="118" name="Google Shape;118;p22"/>
          <p:cNvPicPr preferRelativeResize="0"/>
          <p:nvPr/>
        </p:nvPicPr>
        <p:blipFill>
          <a:blip r:embed="rId3">
            <a:alphaModFix/>
          </a:blip>
          <a:stretch>
            <a:fillRect/>
          </a:stretch>
        </p:blipFill>
        <p:spPr>
          <a:xfrm>
            <a:off x="2110150" y="1856900"/>
            <a:ext cx="4923694" cy="328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1544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Resampling (Oversampling the Minority)</a:t>
            </a:r>
            <a:endParaRPr sz="2500"/>
          </a:p>
        </p:txBody>
      </p:sp>
      <p:sp>
        <p:nvSpPr>
          <p:cNvPr id="124" name="Google Shape;124;p23"/>
          <p:cNvSpPr txBox="1"/>
          <p:nvPr>
            <p:ph idx="1" type="body"/>
          </p:nvPr>
        </p:nvSpPr>
        <p:spPr>
          <a:xfrm>
            <a:off x="311700" y="1990675"/>
            <a:ext cx="3804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Oversampling the minority will increase the number of datapoints in the “good” class, aiming to evenly distribute the classes in the training set.</a:t>
            </a:r>
            <a:r>
              <a:rPr lang="en" sz="1600">
                <a:solidFill>
                  <a:srgbClr val="292929"/>
                </a:solidFill>
                <a:highlight>
                  <a:srgbClr val="FFFFFF"/>
                </a:highlight>
                <a:latin typeface="Georgia"/>
                <a:ea typeface="Georgia"/>
                <a:cs typeface="Georgia"/>
                <a:sym typeface="Georgia"/>
              </a:rPr>
              <a:t> </a:t>
            </a:r>
            <a:endParaRPr/>
          </a:p>
        </p:txBody>
      </p:sp>
      <p:pic>
        <p:nvPicPr>
          <p:cNvPr id="125" name="Google Shape;125;p23"/>
          <p:cNvPicPr preferRelativeResize="0"/>
          <p:nvPr/>
        </p:nvPicPr>
        <p:blipFill>
          <a:blip r:embed="rId3">
            <a:alphaModFix/>
          </a:blip>
          <a:stretch>
            <a:fillRect/>
          </a:stretch>
        </p:blipFill>
        <p:spPr>
          <a:xfrm>
            <a:off x="4116604" y="1787667"/>
            <a:ext cx="5027400" cy="3355825"/>
          </a:xfrm>
          <a:prstGeom prst="rect">
            <a:avLst/>
          </a:prstGeom>
          <a:noFill/>
          <a:ln>
            <a:noFill/>
          </a:ln>
        </p:spPr>
      </p:pic>
      <p:sp>
        <p:nvSpPr>
          <p:cNvPr id="126" name="Google Shape;126;p23"/>
          <p:cNvSpPr txBox="1"/>
          <p:nvPr/>
        </p:nvSpPr>
        <p:spPr>
          <a:xfrm>
            <a:off x="311700" y="263475"/>
            <a:ext cx="8767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3600">
                <a:solidFill>
                  <a:schemeClr val="dk1"/>
                </a:solidFill>
              </a:rPr>
              <a:t>Preparation of Data for modelling</a:t>
            </a:r>
            <a:endParaRPr sz="3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1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Scaling (Standardization)</a:t>
            </a:r>
            <a:endParaRPr/>
          </a:p>
        </p:txBody>
      </p:sp>
      <p:sp>
        <p:nvSpPr>
          <p:cNvPr id="132" name="Google Shape;132;p24"/>
          <p:cNvSpPr txBox="1"/>
          <p:nvPr>
            <p:ph idx="1" type="body"/>
          </p:nvPr>
        </p:nvSpPr>
        <p:spPr>
          <a:xfrm>
            <a:off x="311700" y="1337250"/>
            <a:ext cx="8520600" cy="289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independent features all have different magnitude, range and units. This may affect the accuracy of the algorithms</a:t>
            </a:r>
            <a:endParaRPr/>
          </a:p>
          <a:p>
            <a:pPr indent="-342900" lvl="0" marL="457200" rtl="0" algn="l">
              <a:spcBef>
                <a:spcPts val="0"/>
              </a:spcBef>
              <a:spcAft>
                <a:spcPts val="0"/>
              </a:spcAft>
              <a:buSzPts val="1800"/>
              <a:buChar char="-"/>
            </a:pPr>
            <a:r>
              <a:rPr lang="en"/>
              <a:t>Standardization transform the data so that its distribution will have a mean of 0 and a standard deviation of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3411875" y="3149350"/>
            <a:ext cx="2320250" cy="88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200225" y="0"/>
            <a:ext cx="29889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891"/>
              <a:buFont typeface="Arial"/>
              <a:buNone/>
            </a:pPr>
            <a:r>
              <a:rPr lang="en" sz="3600"/>
              <a:t>Modelling</a:t>
            </a:r>
            <a:endParaRPr sz="3600"/>
          </a:p>
        </p:txBody>
      </p:sp>
      <p:sp>
        <p:nvSpPr>
          <p:cNvPr id="139" name="Google Shape;139;p25"/>
          <p:cNvSpPr txBox="1"/>
          <p:nvPr>
            <p:ph idx="1" type="body"/>
          </p:nvPr>
        </p:nvSpPr>
        <p:spPr>
          <a:xfrm>
            <a:off x="264675" y="713175"/>
            <a:ext cx="298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1. </a:t>
            </a:r>
            <a:r>
              <a:rPr lang="en" sz="2100"/>
              <a:t>Decision</a:t>
            </a:r>
            <a:r>
              <a:rPr lang="en" sz="2100"/>
              <a:t> Tree</a:t>
            </a:r>
            <a:endParaRPr sz="2100"/>
          </a:p>
        </p:txBody>
      </p:sp>
      <p:sp>
        <p:nvSpPr>
          <p:cNvPr id="140" name="Google Shape;140;p25"/>
          <p:cNvSpPr txBox="1"/>
          <p:nvPr/>
        </p:nvSpPr>
        <p:spPr>
          <a:xfrm>
            <a:off x="264675" y="1232300"/>
            <a:ext cx="8245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rgbClr val="FFFFFF"/>
                </a:highlight>
              </a:rPr>
              <a:t>test accuracy:  0.859375</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t/>
            </a:r>
            <a:endParaRPr sz="1800"/>
          </a:p>
        </p:txBody>
      </p:sp>
      <p:pic>
        <p:nvPicPr>
          <p:cNvPr id="141" name="Google Shape;141;p25"/>
          <p:cNvPicPr preferRelativeResize="0"/>
          <p:nvPr/>
        </p:nvPicPr>
        <p:blipFill>
          <a:blip r:embed="rId3">
            <a:alphaModFix/>
          </a:blip>
          <a:stretch>
            <a:fillRect/>
          </a:stretch>
        </p:blipFill>
        <p:spPr>
          <a:xfrm>
            <a:off x="5146893" y="0"/>
            <a:ext cx="3997097"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7909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None/>
            </a:pPr>
            <a:r>
              <a:rPr lang="en" sz="2355">
                <a:solidFill>
                  <a:schemeClr val="dk2"/>
                </a:solidFill>
              </a:rPr>
              <a:t>2. </a:t>
            </a:r>
            <a:r>
              <a:rPr lang="en" sz="2355">
                <a:solidFill>
                  <a:schemeClr val="dk2"/>
                </a:solidFill>
              </a:rPr>
              <a:t>Random forest</a:t>
            </a:r>
            <a:endParaRPr sz="3355"/>
          </a:p>
        </p:txBody>
      </p:sp>
      <p:sp>
        <p:nvSpPr>
          <p:cNvPr id="147" name="Google Shape;147;p26"/>
          <p:cNvSpPr txBox="1"/>
          <p:nvPr>
            <p:ph idx="1" type="body"/>
          </p:nvPr>
        </p:nvSpPr>
        <p:spPr>
          <a:xfrm>
            <a:off x="311700" y="1415750"/>
            <a:ext cx="49644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highlight>
                  <a:srgbClr val="FFFFFF"/>
                </a:highlight>
              </a:rPr>
              <a:t>test accuracy:  0.88125</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200"/>
              </a:spcAft>
              <a:buNone/>
            </a:pPr>
            <a:r>
              <a:t/>
            </a:r>
            <a:endParaRPr/>
          </a:p>
        </p:txBody>
      </p:sp>
      <p:sp>
        <p:nvSpPr>
          <p:cNvPr id="148" name="Google Shape;148;p26"/>
          <p:cNvSpPr txBox="1"/>
          <p:nvPr/>
        </p:nvSpPr>
        <p:spPr>
          <a:xfrm>
            <a:off x="235050" y="0"/>
            <a:ext cx="30000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600">
                <a:solidFill>
                  <a:schemeClr val="dk1"/>
                </a:solidFill>
              </a:rPr>
              <a:t>Modelling</a:t>
            </a:r>
            <a:endParaRPr sz="3600">
              <a:solidFill>
                <a:schemeClr val="dk1"/>
              </a:solidFill>
            </a:endParaRPr>
          </a:p>
        </p:txBody>
      </p:sp>
      <p:pic>
        <p:nvPicPr>
          <p:cNvPr id="149" name="Google Shape;149;p26"/>
          <p:cNvPicPr preferRelativeResize="0"/>
          <p:nvPr/>
        </p:nvPicPr>
        <p:blipFill>
          <a:blip r:embed="rId3">
            <a:alphaModFix/>
          </a:blip>
          <a:stretch>
            <a:fillRect/>
          </a:stretch>
        </p:blipFill>
        <p:spPr>
          <a:xfrm>
            <a:off x="5276095" y="0"/>
            <a:ext cx="386783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05725" y="828588"/>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120">
                <a:solidFill>
                  <a:schemeClr val="dk2"/>
                </a:solidFill>
              </a:rPr>
              <a:t>3. Logistic Regression</a:t>
            </a:r>
            <a:endParaRPr sz="2120">
              <a:solidFill>
                <a:schemeClr val="dk2"/>
              </a:solidFill>
            </a:endParaRPr>
          </a:p>
          <a:p>
            <a:pPr indent="0" lvl="0" marL="0" rtl="0" algn="l">
              <a:spcBef>
                <a:spcPts val="1200"/>
              </a:spcBef>
              <a:spcAft>
                <a:spcPts val="0"/>
              </a:spcAft>
              <a:buSzPts val="990"/>
              <a:buNone/>
            </a:pPr>
            <a:r>
              <a:t/>
            </a:r>
            <a:endParaRPr sz="2820"/>
          </a:p>
        </p:txBody>
      </p:sp>
      <p:sp>
        <p:nvSpPr>
          <p:cNvPr id="155" name="Google Shape;155;p27"/>
          <p:cNvSpPr txBox="1"/>
          <p:nvPr>
            <p:ph idx="1" type="body"/>
          </p:nvPr>
        </p:nvSpPr>
        <p:spPr>
          <a:xfrm>
            <a:off x="405725" y="14909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highlight>
                  <a:srgbClr val="FFFFFF"/>
                </a:highlight>
              </a:rPr>
              <a:t>test accuracy:  0.859375</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200"/>
              </a:spcAft>
              <a:buNone/>
            </a:pPr>
            <a:r>
              <a:t/>
            </a:r>
            <a:endParaRPr/>
          </a:p>
        </p:txBody>
      </p:sp>
      <p:sp>
        <p:nvSpPr>
          <p:cNvPr id="156" name="Google Shape;156;p27"/>
          <p:cNvSpPr txBox="1"/>
          <p:nvPr/>
        </p:nvSpPr>
        <p:spPr>
          <a:xfrm>
            <a:off x="264700" y="25"/>
            <a:ext cx="30000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600">
                <a:solidFill>
                  <a:schemeClr val="dk1"/>
                </a:solidFill>
              </a:rPr>
              <a:t>Modelling</a:t>
            </a:r>
            <a:endParaRPr/>
          </a:p>
        </p:txBody>
      </p:sp>
      <p:pic>
        <p:nvPicPr>
          <p:cNvPr id="157" name="Google Shape;157;p27"/>
          <p:cNvPicPr preferRelativeResize="0"/>
          <p:nvPr/>
        </p:nvPicPr>
        <p:blipFill>
          <a:blip r:embed="rId3">
            <a:alphaModFix/>
          </a:blip>
          <a:stretch>
            <a:fillRect/>
          </a:stretch>
        </p:blipFill>
        <p:spPr>
          <a:xfrm>
            <a:off x="5230022" y="0"/>
            <a:ext cx="3913978"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24525" y="7389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4. </a:t>
            </a:r>
            <a:r>
              <a:rPr lang="en" sz="2355">
                <a:solidFill>
                  <a:schemeClr val="dk2"/>
                </a:solidFill>
              </a:rPr>
              <a:t>AdaBoost</a:t>
            </a:r>
            <a:endParaRPr sz="3355"/>
          </a:p>
        </p:txBody>
      </p:sp>
      <p:sp>
        <p:nvSpPr>
          <p:cNvPr id="163" name="Google Shape;163;p28"/>
          <p:cNvSpPr txBox="1"/>
          <p:nvPr>
            <p:ph idx="1" type="body"/>
          </p:nvPr>
        </p:nvSpPr>
        <p:spPr>
          <a:xfrm>
            <a:off x="480975" y="1311600"/>
            <a:ext cx="45555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highlight>
                  <a:srgbClr val="FFFFFF"/>
                </a:highlight>
              </a:rPr>
              <a:t>test accuracy:  0.8125</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00000"/>
              </a:lnSpc>
              <a:spcBef>
                <a:spcPts val="0"/>
              </a:spcBef>
              <a:spcAft>
                <a:spcPts val="0"/>
              </a:spcAft>
              <a:buNone/>
            </a:pPr>
            <a:r>
              <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200"/>
              </a:spcAft>
              <a:buNone/>
            </a:pPr>
            <a:r>
              <a:t/>
            </a:r>
            <a:endParaRPr/>
          </a:p>
        </p:txBody>
      </p:sp>
      <p:sp>
        <p:nvSpPr>
          <p:cNvPr id="164" name="Google Shape;164;p28"/>
          <p:cNvSpPr txBox="1"/>
          <p:nvPr/>
        </p:nvSpPr>
        <p:spPr>
          <a:xfrm>
            <a:off x="311700" y="0"/>
            <a:ext cx="30000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600">
                <a:solidFill>
                  <a:schemeClr val="dk1"/>
                </a:solidFill>
              </a:rPr>
              <a:t>Modelling</a:t>
            </a:r>
            <a:endParaRPr/>
          </a:p>
        </p:txBody>
      </p:sp>
      <p:pic>
        <p:nvPicPr>
          <p:cNvPr id="165" name="Google Shape;165;p28"/>
          <p:cNvPicPr preferRelativeResize="0"/>
          <p:nvPr/>
        </p:nvPicPr>
        <p:blipFill>
          <a:blip r:embed="rId3">
            <a:alphaModFix/>
          </a:blip>
          <a:stretch>
            <a:fillRect/>
          </a:stretch>
        </p:blipFill>
        <p:spPr>
          <a:xfrm>
            <a:off x="5167600" y="0"/>
            <a:ext cx="39764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198875" y="861856"/>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100">
                <a:solidFill>
                  <a:schemeClr val="dk2"/>
                </a:solidFill>
              </a:rPr>
              <a:t>5. </a:t>
            </a:r>
            <a:r>
              <a:rPr lang="en" sz="2100">
                <a:solidFill>
                  <a:schemeClr val="dk2"/>
                </a:solidFill>
              </a:rPr>
              <a:t>Support vector</a:t>
            </a:r>
            <a:endParaRPr sz="2100"/>
          </a:p>
        </p:txBody>
      </p:sp>
      <p:sp>
        <p:nvSpPr>
          <p:cNvPr id="171" name="Google Shape;171;p29"/>
          <p:cNvSpPr txBox="1"/>
          <p:nvPr>
            <p:ph idx="1" type="body"/>
          </p:nvPr>
        </p:nvSpPr>
        <p:spPr>
          <a:xfrm>
            <a:off x="291475" y="14345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highlight>
                  <a:srgbClr val="FFFFFF"/>
                </a:highlight>
              </a:rPr>
              <a:t>test accuracy:  0.64375</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200"/>
              </a:spcAft>
              <a:buNone/>
            </a:pPr>
            <a:r>
              <a:t/>
            </a:r>
            <a:endParaRPr/>
          </a:p>
        </p:txBody>
      </p:sp>
      <p:sp>
        <p:nvSpPr>
          <p:cNvPr id="172" name="Google Shape;172;p29"/>
          <p:cNvSpPr txBox="1"/>
          <p:nvPr/>
        </p:nvSpPr>
        <p:spPr>
          <a:xfrm>
            <a:off x="291475" y="0"/>
            <a:ext cx="30000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600">
                <a:solidFill>
                  <a:schemeClr val="dk1"/>
                </a:solidFill>
              </a:rPr>
              <a:t>Modelling</a:t>
            </a:r>
            <a:endParaRPr/>
          </a:p>
        </p:txBody>
      </p:sp>
      <p:pic>
        <p:nvPicPr>
          <p:cNvPr id="173" name="Google Shape;173;p29"/>
          <p:cNvPicPr preferRelativeResize="0"/>
          <p:nvPr/>
        </p:nvPicPr>
        <p:blipFill>
          <a:blip r:embed="rId3">
            <a:alphaModFix/>
          </a:blip>
          <a:stretch>
            <a:fillRect/>
          </a:stretch>
        </p:blipFill>
        <p:spPr>
          <a:xfrm>
            <a:off x="5206491" y="1"/>
            <a:ext cx="3937509"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255275" y="4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20"/>
              <a:t>Modelling</a:t>
            </a:r>
            <a:endParaRPr sz="3620"/>
          </a:p>
        </p:txBody>
      </p:sp>
      <p:sp>
        <p:nvSpPr>
          <p:cNvPr id="179" name="Google Shape;179;p30"/>
          <p:cNvSpPr txBox="1"/>
          <p:nvPr>
            <p:ph idx="1" type="body"/>
          </p:nvPr>
        </p:nvSpPr>
        <p:spPr>
          <a:xfrm>
            <a:off x="311700" y="686425"/>
            <a:ext cx="8520600" cy="30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Conclusion on accuracy:</a:t>
            </a:r>
            <a:endParaRPr sz="2300"/>
          </a:p>
          <a:p>
            <a:pPr indent="0" lvl="0" marL="0" rtl="0" algn="l">
              <a:spcBef>
                <a:spcPts val="1200"/>
              </a:spcBef>
              <a:spcAft>
                <a:spcPts val="0"/>
              </a:spcAft>
              <a:buNone/>
            </a:pPr>
            <a:r>
              <a:rPr lang="en" sz="1400"/>
              <a:t>By looking at the test accuracy, </a:t>
            </a:r>
            <a:endParaRPr sz="1400"/>
          </a:p>
          <a:p>
            <a:pPr indent="0" lvl="0" marL="0" rtl="0" algn="l">
              <a:spcBef>
                <a:spcPts val="1200"/>
              </a:spcBef>
              <a:spcAft>
                <a:spcPts val="0"/>
              </a:spcAft>
              <a:buNone/>
            </a:pPr>
            <a:r>
              <a:rPr lang="en" sz="1400"/>
              <a:t>Random Forest &gt; Logistic Regression ≈ Decision Tree &gt; Adaboost &gt; Support Vector</a:t>
            </a:r>
            <a:endParaRPr sz="1400"/>
          </a:p>
          <a:p>
            <a:pPr indent="0" lvl="0" marL="0" rtl="0" algn="l">
              <a:spcBef>
                <a:spcPts val="1200"/>
              </a:spcBef>
              <a:spcAft>
                <a:spcPts val="0"/>
              </a:spcAft>
              <a:buNone/>
            </a:pPr>
            <a:r>
              <a:rPr lang="en" sz="1400"/>
              <a:t>Considering </a:t>
            </a:r>
            <a:r>
              <a:rPr lang="en" sz="1400"/>
              <a:t>the f1 score, Decision Tree wins over Logistic Regression by 0.07 		(0.86 vs. 0.79). </a:t>
            </a:r>
            <a:endParaRPr sz="1400"/>
          </a:p>
          <a:p>
            <a:pPr indent="0" lvl="0" marL="0" rtl="0" algn="l">
              <a:spcBef>
                <a:spcPts val="1200"/>
              </a:spcBef>
              <a:spcAft>
                <a:spcPts val="0"/>
              </a:spcAft>
              <a:buNone/>
            </a:pPr>
            <a:r>
              <a:rPr lang="en" sz="1400"/>
              <a:t>Therefore, the final conclusion on the five models is: </a:t>
            </a:r>
            <a:endParaRPr sz="1400"/>
          </a:p>
          <a:p>
            <a:pPr indent="0" lvl="0" marL="0" rtl="0" algn="l">
              <a:spcBef>
                <a:spcPts val="1200"/>
              </a:spcBef>
              <a:spcAft>
                <a:spcPts val="1200"/>
              </a:spcAft>
              <a:buClr>
                <a:schemeClr val="dk1"/>
              </a:buClr>
              <a:buSzPts val="1100"/>
              <a:buFont typeface="Arial"/>
              <a:buNone/>
            </a:pPr>
            <a:r>
              <a:rPr lang="en" sz="1400"/>
              <a:t>Random Forest &gt; Decision Tree &gt; Logistic Regression &gt; Adaboost &gt; Support Vector</a:t>
            </a:r>
            <a:endParaRPr sz="1400"/>
          </a:p>
        </p:txBody>
      </p:sp>
      <p:pic>
        <p:nvPicPr>
          <p:cNvPr id="180" name="Google Shape;180;p30"/>
          <p:cNvPicPr preferRelativeResize="0"/>
          <p:nvPr/>
        </p:nvPicPr>
        <p:blipFill>
          <a:blip r:embed="rId3">
            <a:alphaModFix/>
          </a:blip>
          <a:stretch>
            <a:fillRect/>
          </a:stretch>
        </p:blipFill>
        <p:spPr>
          <a:xfrm>
            <a:off x="2057607" y="3289675"/>
            <a:ext cx="5028774" cy="1746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1"/>
          <p:cNvPicPr preferRelativeResize="0"/>
          <p:nvPr/>
        </p:nvPicPr>
        <p:blipFill>
          <a:blip r:embed="rId3">
            <a:alphaModFix/>
          </a:blip>
          <a:stretch>
            <a:fillRect/>
          </a:stretch>
        </p:blipFill>
        <p:spPr>
          <a:xfrm>
            <a:off x="542925" y="664088"/>
            <a:ext cx="3657600" cy="2009775"/>
          </a:xfrm>
          <a:prstGeom prst="rect">
            <a:avLst/>
          </a:prstGeom>
          <a:noFill/>
          <a:ln>
            <a:noFill/>
          </a:ln>
        </p:spPr>
      </p:pic>
      <p:pic>
        <p:nvPicPr>
          <p:cNvPr id="186" name="Google Shape;186;p31"/>
          <p:cNvPicPr preferRelativeResize="0"/>
          <p:nvPr/>
        </p:nvPicPr>
        <p:blipFill>
          <a:blip r:embed="rId4">
            <a:alphaModFix/>
          </a:blip>
          <a:stretch>
            <a:fillRect/>
          </a:stretch>
        </p:blipFill>
        <p:spPr>
          <a:xfrm>
            <a:off x="5205550" y="664088"/>
            <a:ext cx="3695700" cy="2009775"/>
          </a:xfrm>
          <a:prstGeom prst="rect">
            <a:avLst/>
          </a:prstGeom>
          <a:noFill/>
          <a:ln>
            <a:noFill/>
          </a:ln>
        </p:spPr>
      </p:pic>
      <p:pic>
        <p:nvPicPr>
          <p:cNvPr id="187" name="Google Shape;187;p31"/>
          <p:cNvPicPr preferRelativeResize="0"/>
          <p:nvPr/>
        </p:nvPicPr>
        <p:blipFill>
          <a:blip r:embed="rId5">
            <a:alphaModFix/>
          </a:blip>
          <a:stretch>
            <a:fillRect/>
          </a:stretch>
        </p:blipFill>
        <p:spPr>
          <a:xfrm>
            <a:off x="2859875" y="2813138"/>
            <a:ext cx="3695700" cy="200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0" y="0"/>
            <a:ext cx="9144000" cy="51435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50000"/>
              </a:lnSpc>
              <a:spcBef>
                <a:spcPts val="0"/>
              </a:spcBef>
              <a:spcAft>
                <a:spcPts val="0"/>
              </a:spcAft>
              <a:buNone/>
            </a:pPr>
            <a:r>
              <a:rPr lang="en" sz="14400">
                <a:solidFill>
                  <a:schemeClr val="dk1"/>
                </a:solidFill>
              </a:rPr>
              <a:t>Table</a:t>
            </a:r>
            <a:r>
              <a:rPr lang="en" sz="14400">
                <a:solidFill>
                  <a:schemeClr val="dk1"/>
                </a:solidFill>
              </a:rPr>
              <a:t> of content</a:t>
            </a:r>
            <a:endParaRPr sz="14400">
              <a:solidFill>
                <a:schemeClr val="dk1"/>
              </a:solidFill>
            </a:endParaRPr>
          </a:p>
          <a:p>
            <a:pPr indent="-342900" lvl="0" marL="1358900" marR="609600" rtl="0" algn="l">
              <a:lnSpc>
                <a:spcPct val="218181"/>
              </a:lnSpc>
              <a:spcBef>
                <a:spcPts val="1400"/>
              </a:spcBef>
              <a:spcAft>
                <a:spcPts val="0"/>
              </a:spcAft>
              <a:buClr>
                <a:schemeClr val="dk1"/>
              </a:buClr>
              <a:buSzPct val="100000"/>
              <a:buFont typeface="Arial"/>
              <a:buAutoNum type="arabicPeriod"/>
            </a:pPr>
            <a:r>
              <a:rPr lang="en" sz="7200">
                <a:solidFill>
                  <a:schemeClr val="dk1"/>
                </a:solidFill>
                <a:highlight>
                  <a:srgbClr val="FFFFFF"/>
                </a:highlight>
                <a:uFill>
                  <a:noFill/>
                </a:uFill>
                <a:hlinkClick r:id="rId3">
                  <a:extLst>
                    <a:ext uri="{A12FA001-AC4F-418D-AE19-62706E023703}">
                      <ahyp:hlinkClr val="tx"/>
                    </a:ext>
                  </a:extLst>
                </a:hlinkClick>
              </a:rPr>
              <a:t>Introduction</a:t>
            </a:r>
            <a:endParaRPr sz="7200">
              <a:solidFill>
                <a:schemeClr val="dk1"/>
              </a:solidFill>
              <a:highlight>
                <a:srgbClr val="FFFFFF"/>
              </a:highlight>
            </a:endParaRPr>
          </a:p>
          <a:p>
            <a:pPr indent="-342900" lvl="0" marL="1358900" marR="609600" rtl="0" algn="l">
              <a:lnSpc>
                <a:spcPct val="218181"/>
              </a:lnSpc>
              <a:spcBef>
                <a:spcPts val="0"/>
              </a:spcBef>
              <a:spcAft>
                <a:spcPts val="0"/>
              </a:spcAft>
              <a:buClr>
                <a:schemeClr val="dk1"/>
              </a:buClr>
              <a:buSzPct val="100000"/>
              <a:buFont typeface="Arial"/>
              <a:buAutoNum type="arabicPeriod"/>
            </a:pPr>
            <a:r>
              <a:rPr lang="en" sz="7200">
                <a:solidFill>
                  <a:schemeClr val="dk1"/>
                </a:solidFill>
                <a:highlight>
                  <a:srgbClr val="FFFFFF"/>
                </a:highlight>
                <a:uFill>
                  <a:noFill/>
                </a:uFill>
                <a:hlinkClick r:id="rId4">
                  <a:extLst>
                    <a:ext uri="{A12FA001-AC4F-418D-AE19-62706E023703}">
                      <ahyp:hlinkClr val="tx"/>
                    </a:ext>
                  </a:extLst>
                </a:hlinkClick>
              </a:rPr>
              <a:t>Setup</a:t>
            </a:r>
            <a:endParaRPr sz="7200">
              <a:solidFill>
                <a:schemeClr val="dk1"/>
              </a:solidFill>
              <a:highlight>
                <a:srgbClr val="FFFFFF"/>
              </a:highlight>
            </a:endParaRPr>
          </a:p>
          <a:p>
            <a:pPr indent="-342900" lvl="0" marL="1358900" marR="609600" rtl="0" algn="l">
              <a:lnSpc>
                <a:spcPct val="218181"/>
              </a:lnSpc>
              <a:spcBef>
                <a:spcPts val="0"/>
              </a:spcBef>
              <a:spcAft>
                <a:spcPts val="0"/>
              </a:spcAft>
              <a:buClr>
                <a:schemeClr val="dk1"/>
              </a:buClr>
              <a:buSzPct val="100000"/>
              <a:buFont typeface="Arial"/>
              <a:buAutoNum type="arabicPeriod"/>
            </a:pPr>
            <a:r>
              <a:rPr lang="en" sz="7200">
                <a:solidFill>
                  <a:schemeClr val="dk1"/>
                </a:solidFill>
                <a:highlight>
                  <a:srgbClr val="FFFFFF"/>
                </a:highlight>
                <a:uFill>
                  <a:noFill/>
                </a:uFill>
                <a:hlinkClick r:id="rId5">
                  <a:extLst>
                    <a:ext uri="{A12FA001-AC4F-418D-AE19-62706E023703}">
                      <ahyp:hlinkClr val="tx"/>
                    </a:ext>
                  </a:extLst>
                </a:hlinkClick>
              </a:rPr>
              <a:t>Exploring Variables</a:t>
            </a:r>
            <a:endParaRPr sz="7200">
              <a:solidFill>
                <a:schemeClr val="dk1"/>
              </a:solidFill>
              <a:highlight>
                <a:srgbClr val="FFFFFF"/>
              </a:highlight>
            </a:endParaRPr>
          </a:p>
          <a:p>
            <a:pPr indent="-342900" lvl="0" marL="1358900" marR="609600" rtl="0" algn="l">
              <a:lnSpc>
                <a:spcPct val="218181"/>
              </a:lnSpc>
              <a:spcBef>
                <a:spcPts val="0"/>
              </a:spcBef>
              <a:spcAft>
                <a:spcPts val="0"/>
              </a:spcAft>
              <a:buClr>
                <a:schemeClr val="dk1"/>
              </a:buClr>
              <a:buSzPct val="100000"/>
              <a:buFont typeface="Arial"/>
              <a:buAutoNum type="arabicPeriod"/>
            </a:pPr>
            <a:r>
              <a:rPr lang="en" sz="7200">
                <a:solidFill>
                  <a:schemeClr val="dk1"/>
                </a:solidFill>
                <a:highlight>
                  <a:srgbClr val="FFFFFF"/>
                </a:highlight>
                <a:uFill>
                  <a:noFill/>
                </a:uFill>
                <a:hlinkClick r:id="rId6">
                  <a:extLst>
                    <a:ext uri="{A12FA001-AC4F-418D-AE19-62706E023703}">
                      <ahyp:hlinkClr val="tx"/>
                    </a:ext>
                  </a:extLst>
                </a:hlinkClick>
              </a:rPr>
              <a:t>Convert to a Classification Problem</a:t>
            </a:r>
            <a:endParaRPr sz="7200">
              <a:solidFill>
                <a:schemeClr val="dk1"/>
              </a:solidFill>
              <a:highlight>
                <a:srgbClr val="FFFFFF"/>
              </a:highlight>
            </a:endParaRPr>
          </a:p>
          <a:p>
            <a:pPr indent="-342900" lvl="0" marL="1358900" marR="609600" rtl="0" algn="l">
              <a:lnSpc>
                <a:spcPct val="218181"/>
              </a:lnSpc>
              <a:spcBef>
                <a:spcPts val="0"/>
              </a:spcBef>
              <a:spcAft>
                <a:spcPts val="0"/>
              </a:spcAft>
              <a:buClr>
                <a:schemeClr val="dk1"/>
              </a:buClr>
              <a:buSzPct val="100000"/>
              <a:buFont typeface="Arial"/>
              <a:buAutoNum type="arabicPeriod"/>
            </a:pPr>
            <a:r>
              <a:rPr lang="en" sz="7200">
                <a:solidFill>
                  <a:schemeClr val="dk1"/>
                </a:solidFill>
                <a:highlight>
                  <a:srgbClr val="FFFFFF"/>
                </a:highlight>
                <a:uFill>
                  <a:noFill/>
                </a:uFill>
                <a:hlinkClick r:id="rId7">
                  <a:extLst>
                    <a:ext uri="{A12FA001-AC4F-418D-AE19-62706E023703}">
                      <ahyp:hlinkClr val="tx"/>
                    </a:ext>
                  </a:extLst>
                </a:hlinkClick>
              </a:rPr>
              <a:t>Preparing Data for Modelling</a:t>
            </a:r>
            <a:endParaRPr sz="7200">
              <a:solidFill>
                <a:schemeClr val="dk1"/>
              </a:solidFill>
              <a:highlight>
                <a:srgbClr val="FFFFFF"/>
              </a:highlight>
            </a:endParaRPr>
          </a:p>
          <a:p>
            <a:pPr indent="-342900" lvl="0" marL="1358900" marR="609600" rtl="0" algn="l">
              <a:lnSpc>
                <a:spcPct val="218181"/>
              </a:lnSpc>
              <a:spcBef>
                <a:spcPts val="0"/>
              </a:spcBef>
              <a:spcAft>
                <a:spcPts val="0"/>
              </a:spcAft>
              <a:buClr>
                <a:schemeClr val="dk1"/>
              </a:buClr>
              <a:buSzPct val="100000"/>
              <a:buFont typeface="Arial"/>
              <a:buAutoNum type="arabicPeriod"/>
            </a:pPr>
            <a:r>
              <a:rPr lang="en" sz="7200">
                <a:solidFill>
                  <a:schemeClr val="dk1"/>
                </a:solidFill>
                <a:highlight>
                  <a:srgbClr val="FFFFFF"/>
                </a:highlight>
                <a:uFill>
                  <a:noFill/>
                </a:uFill>
                <a:hlinkClick r:id="rId8">
                  <a:extLst>
                    <a:ext uri="{A12FA001-AC4F-418D-AE19-62706E023703}">
                      <ahyp:hlinkClr val="tx"/>
                    </a:ext>
                  </a:extLst>
                </a:hlinkClick>
              </a:rPr>
              <a:t>Modelling</a:t>
            </a:r>
            <a:endParaRPr sz="7200">
              <a:solidFill>
                <a:schemeClr val="dk1"/>
              </a:solidFill>
              <a:highlight>
                <a:srgbClr val="FFFFFF"/>
              </a:highlight>
            </a:endParaRPr>
          </a:p>
          <a:p>
            <a:pPr indent="-342900" lvl="0" marL="1358900" marR="609600" rtl="0" algn="l">
              <a:lnSpc>
                <a:spcPct val="218181"/>
              </a:lnSpc>
              <a:spcBef>
                <a:spcPts val="0"/>
              </a:spcBef>
              <a:spcAft>
                <a:spcPts val="0"/>
              </a:spcAft>
              <a:buClr>
                <a:schemeClr val="dk1"/>
              </a:buClr>
              <a:buSzPct val="100000"/>
              <a:buFont typeface="Arial"/>
              <a:buAutoNum type="arabicPeriod"/>
            </a:pPr>
            <a:r>
              <a:rPr lang="en" sz="7200">
                <a:solidFill>
                  <a:schemeClr val="dk1"/>
                </a:solidFill>
                <a:highlight>
                  <a:srgbClr val="FFFFFF"/>
                </a:highlight>
                <a:uFill>
                  <a:noFill/>
                </a:uFill>
                <a:hlinkClick r:id="rId9">
                  <a:extLst>
                    <a:ext uri="{A12FA001-AC4F-418D-AE19-62706E023703}">
                      <ahyp:hlinkClr val="tx"/>
                    </a:ext>
                  </a:extLst>
                </a:hlinkClick>
              </a:rPr>
              <a:t>Feature Importance</a:t>
            </a:r>
            <a:endParaRPr sz="7200">
              <a:solidFill>
                <a:schemeClr val="dk1"/>
              </a:solidFill>
              <a:highlight>
                <a:srgbClr val="FFFFFF"/>
              </a:highlight>
            </a:endParaRPr>
          </a:p>
          <a:p>
            <a:pPr indent="0" lvl="0" marL="457200" marR="609600" rtl="0" algn="l">
              <a:lnSpc>
                <a:spcPct val="218181"/>
              </a:lnSpc>
              <a:spcBef>
                <a:spcPts val="1700"/>
              </a:spcBef>
              <a:spcAft>
                <a:spcPts val="0"/>
              </a:spcAft>
              <a:buNone/>
            </a:pPr>
            <a:r>
              <a:t/>
            </a:r>
            <a:endParaRPr sz="6300">
              <a:solidFill>
                <a:schemeClr val="dk1"/>
              </a:solidFill>
              <a:highlight>
                <a:schemeClr val="lt1"/>
              </a:highlight>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11"/>
              <a:t>Feature Importance </a:t>
            </a:r>
            <a:endParaRPr sz="3611"/>
          </a:p>
        </p:txBody>
      </p:sp>
      <p:sp>
        <p:nvSpPr>
          <p:cNvPr id="193" name="Google Shape;193;p32"/>
          <p:cNvSpPr txBox="1"/>
          <p:nvPr>
            <p:ph idx="1" type="body"/>
          </p:nvPr>
        </p:nvSpPr>
        <p:spPr>
          <a:xfrm>
            <a:off x="311700" y="1152475"/>
            <a:ext cx="41394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700"/>
              <a:t>Since random forest is the best model for our project, we would graph the featured importance based on this model. </a:t>
            </a:r>
            <a:endParaRPr sz="1700"/>
          </a:p>
          <a:p>
            <a:pPr indent="0" lvl="0" marL="0" marR="0" rtl="0" algn="l">
              <a:lnSpc>
                <a:spcPct val="115000"/>
              </a:lnSpc>
              <a:spcBef>
                <a:spcPts val="1200"/>
              </a:spcBef>
              <a:spcAft>
                <a:spcPts val="0"/>
              </a:spcAft>
              <a:buNone/>
            </a:pPr>
            <a:r>
              <a:rPr lang="en" sz="1700"/>
              <a:t>From the graph , “alcohol”, “sulphates” and “volatile acidity” are </a:t>
            </a:r>
            <a:r>
              <a:rPr lang="en" sz="1700"/>
              <a:t>the three most significant determinants for wine quality. </a:t>
            </a:r>
            <a:endParaRPr sz="1700"/>
          </a:p>
          <a:p>
            <a:pPr indent="0" lvl="0" marL="457200" rtl="0" algn="l">
              <a:spcBef>
                <a:spcPts val="1200"/>
              </a:spcBef>
              <a:spcAft>
                <a:spcPts val="0"/>
              </a:spcAft>
              <a:buNone/>
            </a:pPr>
            <a:r>
              <a:t/>
            </a:r>
            <a:endParaRPr/>
          </a:p>
        </p:txBody>
      </p:sp>
      <p:pic>
        <p:nvPicPr>
          <p:cNvPr id="194" name="Google Shape;194;p32"/>
          <p:cNvPicPr preferRelativeResize="0"/>
          <p:nvPr/>
        </p:nvPicPr>
        <p:blipFill>
          <a:blip r:embed="rId3">
            <a:alphaModFix/>
          </a:blip>
          <a:stretch>
            <a:fillRect/>
          </a:stretch>
        </p:blipFill>
        <p:spPr>
          <a:xfrm>
            <a:off x="7391400" y="95500"/>
            <a:ext cx="1752600" cy="2095500"/>
          </a:xfrm>
          <a:prstGeom prst="rect">
            <a:avLst/>
          </a:prstGeom>
          <a:noFill/>
          <a:ln>
            <a:noFill/>
          </a:ln>
        </p:spPr>
      </p:pic>
      <p:pic>
        <p:nvPicPr>
          <p:cNvPr id="195" name="Google Shape;195;p32"/>
          <p:cNvPicPr preferRelativeResize="0"/>
          <p:nvPr/>
        </p:nvPicPr>
        <p:blipFill>
          <a:blip r:embed="rId4">
            <a:alphaModFix/>
          </a:blip>
          <a:stretch>
            <a:fillRect/>
          </a:stretch>
        </p:blipFill>
        <p:spPr>
          <a:xfrm>
            <a:off x="4770700" y="2254825"/>
            <a:ext cx="4373300" cy="288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idx="1" type="body"/>
          </p:nvPr>
        </p:nvSpPr>
        <p:spPr>
          <a:xfrm>
            <a:off x="311700" y="1932900"/>
            <a:ext cx="8520600" cy="127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Thank You :)</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105175"/>
            <a:ext cx="8520600" cy="7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Introduction</a:t>
            </a:r>
            <a:endParaRPr sz="3600"/>
          </a:p>
        </p:txBody>
      </p:sp>
      <p:sp>
        <p:nvSpPr>
          <p:cNvPr id="66" name="Google Shape;66;p15"/>
          <p:cNvSpPr txBox="1"/>
          <p:nvPr/>
        </p:nvSpPr>
        <p:spPr>
          <a:xfrm>
            <a:off x="146950" y="817975"/>
            <a:ext cx="87543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Char char="●"/>
            </a:pPr>
            <a:r>
              <a:rPr lang="en" sz="2200"/>
              <a:t>Dataset: Red wine quality</a:t>
            </a:r>
            <a:endParaRPr sz="2200"/>
          </a:p>
          <a:p>
            <a:pPr indent="-368300" lvl="0" marL="457200" rtl="0" algn="l">
              <a:lnSpc>
                <a:spcPct val="115000"/>
              </a:lnSpc>
              <a:spcBef>
                <a:spcPts val="0"/>
              </a:spcBef>
              <a:spcAft>
                <a:spcPts val="0"/>
              </a:spcAft>
              <a:buSzPts val="2200"/>
              <a:buChar char="●"/>
            </a:pPr>
            <a:r>
              <a:rPr lang="en" sz="2200">
                <a:solidFill>
                  <a:srgbClr val="292929"/>
                </a:solidFill>
                <a:highlight>
                  <a:srgbClr val="FFFFFF"/>
                </a:highlight>
              </a:rPr>
              <a:t>Using the red wine quality dataset, we build various classification models to predict whether a particular red wine is of “good quality”or not</a:t>
            </a:r>
            <a:endParaRPr sz="2200">
              <a:solidFill>
                <a:srgbClr val="292929"/>
              </a:solidFill>
              <a:highlight>
                <a:srgbClr val="FFFFFF"/>
              </a:highlight>
            </a:endParaRPr>
          </a:p>
          <a:p>
            <a:pPr indent="-368300" lvl="0" marL="457200" rtl="0" algn="l">
              <a:lnSpc>
                <a:spcPct val="115000"/>
              </a:lnSpc>
              <a:spcBef>
                <a:spcPts val="0"/>
              </a:spcBef>
              <a:spcAft>
                <a:spcPts val="0"/>
              </a:spcAft>
              <a:buSzPts val="2200"/>
              <a:buChar char="●"/>
            </a:pPr>
            <a:r>
              <a:rPr lang="en" sz="2200">
                <a:solidFill>
                  <a:srgbClr val="292929"/>
                </a:solidFill>
                <a:highlight>
                  <a:srgbClr val="FFFFFF"/>
                </a:highlight>
              </a:rPr>
              <a:t>Each wine in this dataset is given a “quality” score between 0 and 10. For the purpose of this project, we converted the output to a binary output where each wine is either “good quality” (&gt;=7) or not (&lt;=6). The quality of a wine is determined by 11 input variables: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311700" y="105175"/>
            <a:ext cx="8520600" cy="7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0"/>
              </a:spcBef>
              <a:spcAft>
                <a:spcPts val="0"/>
              </a:spcAft>
              <a:buNone/>
            </a:pPr>
            <a:r>
              <a:rPr lang="en" sz="3600"/>
              <a:t>Introduction</a:t>
            </a:r>
            <a:endParaRPr sz="3600"/>
          </a:p>
        </p:txBody>
      </p:sp>
      <p:sp>
        <p:nvSpPr>
          <p:cNvPr id="72" name="Google Shape;72;p16"/>
          <p:cNvSpPr txBox="1"/>
          <p:nvPr/>
        </p:nvSpPr>
        <p:spPr>
          <a:xfrm>
            <a:off x="146950" y="817975"/>
            <a:ext cx="8754300" cy="4587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3200"/>
              </a:spcBef>
              <a:spcAft>
                <a:spcPts val="0"/>
              </a:spcAft>
              <a:buClr>
                <a:srgbClr val="292929"/>
              </a:buClr>
              <a:buSzPts val="1600"/>
              <a:buChar char="●"/>
            </a:pPr>
            <a:r>
              <a:rPr lang="en" sz="1600">
                <a:solidFill>
                  <a:srgbClr val="292929"/>
                </a:solidFill>
                <a:highlight>
                  <a:srgbClr val="FFFFFF"/>
                </a:highlight>
              </a:rPr>
              <a:t>Fixed acidity</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Volatile acidity</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Citric acid</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Residual sugar</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Chlorides</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Free sulfur dioxide</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Total sulfur dioxide</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Density</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pH</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Sulfates</a:t>
            </a:r>
            <a:endParaRPr sz="1600">
              <a:solidFill>
                <a:srgbClr val="292929"/>
              </a:solidFill>
              <a:highlight>
                <a:srgbClr val="FFFFFF"/>
              </a:highlight>
            </a:endParaRPr>
          </a:p>
          <a:p>
            <a:pPr indent="-330200" lvl="0" marL="457200" rtl="0" algn="l">
              <a:lnSpc>
                <a:spcPct val="150000"/>
              </a:lnSpc>
              <a:spcBef>
                <a:spcPts val="0"/>
              </a:spcBef>
              <a:spcAft>
                <a:spcPts val="0"/>
              </a:spcAft>
              <a:buClr>
                <a:srgbClr val="292929"/>
              </a:buClr>
              <a:buSzPts val="1600"/>
              <a:buChar char="●"/>
            </a:pPr>
            <a:r>
              <a:rPr lang="en" sz="1600">
                <a:solidFill>
                  <a:srgbClr val="292929"/>
                </a:solidFill>
                <a:highlight>
                  <a:srgbClr val="FFFFFF"/>
                </a:highlight>
              </a:rPr>
              <a:t>Alcohol</a:t>
            </a:r>
            <a:endParaRPr sz="1600">
              <a:solidFill>
                <a:srgbClr val="292929"/>
              </a:solidFill>
              <a:highlight>
                <a:srgbClr val="FFFFFF"/>
              </a:highlight>
            </a:endParaRPr>
          </a:p>
          <a:p>
            <a:pPr indent="0" lvl="0" marL="457200" rtl="0" algn="l">
              <a:lnSpc>
                <a:spcPct val="150000"/>
              </a:lnSpc>
              <a:spcBef>
                <a:spcPts val="0"/>
              </a:spcBef>
              <a:spcAft>
                <a:spcPts val="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311700" y="105175"/>
            <a:ext cx="8520600" cy="7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Setup</a:t>
            </a:r>
            <a:endParaRPr sz="3600"/>
          </a:p>
        </p:txBody>
      </p:sp>
      <p:sp>
        <p:nvSpPr>
          <p:cNvPr id="78" name="Google Shape;78;p17"/>
          <p:cNvSpPr txBox="1"/>
          <p:nvPr>
            <p:ph idx="1" type="subTitle"/>
          </p:nvPr>
        </p:nvSpPr>
        <p:spPr>
          <a:xfrm>
            <a:off x="311700" y="1043750"/>
            <a:ext cx="8520600" cy="3488700"/>
          </a:xfrm>
          <a:prstGeom prst="rect">
            <a:avLst/>
          </a:prstGeom>
        </p:spPr>
        <p:txBody>
          <a:bodyPr anchorCtr="0" anchor="t" bIns="91425" lIns="91425" spcFirstLastPara="1" rIns="91425" wrap="square" tIns="91425">
            <a:noAutofit/>
          </a:bodyPr>
          <a:lstStyle/>
          <a:p>
            <a:pPr indent="0" lvl="0" marL="457200" rtl="0" algn="l">
              <a:lnSpc>
                <a:spcPct val="115000"/>
              </a:lnSpc>
              <a:spcBef>
                <a:spcPts val="3200"/>
              </a:spcBef>
              <a:spcAft>
                <a:spcPts val="0"/>
              </a:spcAft>
              <a:buNone/>
            </a:pPr>
            <a:r>
              <a:rPr lang="en">
                <a:solidFill>
                  <a:srgbClr val="292929"/>
                </a:solidFill>
                <a:highlight>
                  <a:srgbClr val="FFFFFF"/>
                </a:highlight>
              </a:rPr>
              <a:t>Objectives:</a:t>
            </a:r>
            <a:endParaRPr>
              <a:solidFill>
                <a:srgbClr val="292929"/>
              </a:solidFill>
              <a:highlight>
                <a:srgbClr val="FFFFFF"/>
              </a:highlight>
            </a:endParaRPr>
          </a:p>
          <a:p>
            <a:pPr indent="-381000" lvl="0" marL="457200" rtl="0" algn="l">
              <a:lnSpc>
                <a:spcPct val="150000"/>
              </a:lnSpc>
              <a:spcBef>
                <a:spcPts val="3200"/>
              </a:spcBef>
              <a:spcAft>
                <a:spcPts val="0"/>
              </a:spcAft>
              <a:buClr>
                <a:srgbClr val="292929"/>
              </a:buClr>
              <a:buSzPts val="2400"/>
              <a:buAutoNum type="arabicPeriod"/>
            </a:pPr>
            <a:r>
              <a:rPr lang="en" sz="2400">
                <a:solidFill>
                  <a:srgbClr val="292929"/>
                </a:solidFill>
                <a:highlight>
                  <a:srgbClr val="FFFFFF"/>
                </a:highlight>
              </a:rPr>
              <a:t>To experiment with different classification methods to see which yields the highest accuracy</a:t>
            </a:r>
            <a:endParaRPr sz="2400">
              <a:solidFill>
                <a:srgbClr val="292929"/>
              </a:solidFill>
              <a:highlight>
                <a:srgbClr val="FFFFFF"/>
              </a:highlight>
            </a:endParaRPr>
          </a:p>
          <a:p>
            <a:pPr indent="-381000" lvl="0" marL="457200" rtl="0" algn="l">
              <a:lnSpc>
                <a:spcPct val="150000"/>
              </a:lnSpc>
              <a:spcBef>
                <a:spcPts val="0"/>
              </a:spcBef>
              <a:spcAft>
                <a:spcPts val="0"/>
              </a:spcAft>
              <a:buClr>
                <a:srgbClr val="292929"/>
              </a:buClr>
              <a:buSzPts val="2400"/>
              <a:buAutoNum type="arabicPeriod"/>
            </a:pPr>
            <a:r>
              <a:rPr lang="en" sz="2400">
                <a:solidFill>
                  <a:srgbClr val="292929"/>
                </a:solidFill>
                <a:highlight>
                  <a:srgbClr val="FFFFFF"/>
                </a:highlight>
              </a:rPr>
              <a:t>To determine which features are the most indicative of a good quality wine</a:t>
            </a:r>
            <a:endParaRPr sz="2400">
              <a:solidFill>
                <a:srgbClr val="292929"/>
              </a:solidFill>
              <a:highlight>
                <a:srgbClr val="FFFFFF"/>
              </a:highlight>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0" y="105150"/>
            <a:ext cx="8520600" cy="7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t>Setup</a:t>
            </a:r>
            <a:endParaRPr sz="3600"/>
          </a:p>
        </p:txBody>
      </p:sp>
      <p:sp>
        <p:nvSpPr>
          <p:cNvPr id="84" name="Google Shape;84;p18"/>
          <p:cNvSpPr txBox="1"/>
          <p:nvPr/>
        </p:nvSpPr>
        <p:spPr>
          <a:xfrm>
            <a:off x="1307025" y="8086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85" name="Google Shape;85;p18"/>
          <p:cNvPicPr preferRelativeResize="0"/>
          <p:nvPr/>
        </p:nvPicPr>
        <p:blipFill>
          <a:blip r:embed="rId3">
            <a:alphaModFix/>
          </a:blip>
          <a:stretch>
            <a:fillRect/>
          </a:stretch>
        </p:blipFill>
        <p:spPr>
          <a:xfrm>
            <a:off x="488975" y="808650"/>
            <a:ext cx="7842202" cy="4156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105150"/>
            <a:ext cx="8520600" cy="7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Exploring variables</a:t>
            </a:r>
            <a:endParaRPr sz="3600"/>
          </a:p>
        </p:txBody>
      </p:sp>
      <p:sp>
        <p:nvSpPr>
          <p:cNvPr id="91" name="Google Shape;91;p19"/>
          <p:cNvSpPr txBox="1"/>
          <p:nvPr/>
        </p:nvSpPr>
        <p:spPr>
          <a:xfrm>
            <a:off x="1307025" y="8086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92" name="Google Shape;92;p19"/>
          <p:cNvSpPr txBox="1"/>
          <p:nvPr/>
        </p:nvSpPr>
        <p:spPr>
          <a:xfrm>
            <a:off x="5246925" y="3573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9"/>
          <p:cNvSpPr txBox="1"/>
          <p:nvPr/>
        </p:nvSpPr>
        <p:spPr>
          <a:xfrm>
            <a:off x="507775" y="1062550"/>
            <a:ext cx="5416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graph belows shows the histogram of “quality variable”</a:t>
            </a:r>
            <a:endParaRPr/>
          </a:p>
        </p:txBody>
      </p:sp>
      <p:pic>
        <p:nvPicPr>
          <p:cNvPr id="94" name="Google Shape;94;p19"/>
          <p:cNvPicPr preferRelativeResize="0"/>
          <p:nvPr/>
        </p:nvPicPr>
        <p:blipFill>
          <a:blip r:embed="rId3">
            <a:alphaModFix/>
          </a:blip>
          <a:stretch>
            <a:fillRect/>
          </a:stretch>
        </p:blipFill>
        <p:spPr>
          <a:xfrm>
            <a:off x="1176375" y="1615150"/>
            <a:ext cx="6791244" cy="352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105150"/>
            <a:ext cx="8520600" cy="7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Exploring variables</a:t>
            </a:r>
            <a:endParaRPr sz="3600"/>
          </a:p>
        </p:txBody>
      </p:sp>
      <p:sp>
        <p:nvSpPr>
          <p:cNvPr id="100" name="Google Shape;100;p20"/>
          <p:cNvSpPr txBox="1"/>
          <p:nvPr/>
        </p:nvSpPr>
        <p:spPr>
          <a:xfrm>
            <a:off x="1307025" y="8086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01" name="Google Shape;101;p20"/>
          <p:cNvSpPr txBox="1"/>
          <p:nvPr/>
        </p:nvSpPr>
        <p:spPr>
          <a:xfrm>
            <a:off x="5246925" y="3573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2" name="Google Shape;102;p20"/>
          <p:cNvPicPr preferRelativeResize="0"/>
          <p:nvPr/>
        </p:nvPicPr>
        <p:blipFill>
          <a:blip r:embed="rId3">
            <a:alphaModFix/>
          </a:blip>
          <a:stretch>
            <a:fillRect/>
          </a:stretch>
        </p:blipFill>
        <p:spPr>
          <a:xfrm>
            <a:off x="394925" y="808650"/>
            <a:ext cx="8378174" cy="425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482200" y="1328750"/>
            <a:ext cx="36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8" name="Google Shape;108;p21"/>
          <p:cNvSpPr txBox="1"/>
          <p:nvPr/>
        </p:nvSpPr>
        <p:spPr>
          <a:xfrm>
            <a:off x="1018175" y="141050"/>
            <a:ext cx="834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Preparation of Data for modelling</a:t>
            </a:r>
            <a:endParaRPr sz="3600"/>
          </a:p>
        </p:txBody>
      </p:sp>
      <p:sp>
        <p:nvSpPr>
          <p:cNvPr id="109" name="Google Shape;109;p21"/>
          <p:cNvSpPr txBox="1"/>
          <p:nvPr/>
        </p:nvSpPr>
        <p:spPr>
          <a:xfrm>
            <a:off x="423150" y="1119000"/>
            <a:ext cx="8002200" cy="3324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2"/>
              </a:buClr>
              <a:buSzPts val="1800"/>
              <a:buChar char="●"/>
            </a:pPr>
            <a:r>
              <a:rPr lang="en" sz="1800">
                <a:solidFill>
                  <a:schemeClr val="dk2"/>
                </a:solidFill>
              </a:rPr>
              <a:t>S</a:t>
            </a:r>
            <a:r>
              <a:rPr lang="en" sz="2000">
                <a:solidFill>
                  <a:schemeClr val="dk2"/>
                </a:solidFill>
              </a:rPr>
              <a:t>ince this is the classification problem, we want to classify the quality into “good” and “bad” (binary outputs). </a:t>
            </a:r>
            <a:endParaRPr sz="2000">
              <a:solidFill>
                <a:schemeClr val="dk2"/>
              </a:solidFill>
            </a:endParaRPr>
          </a:p>
          <a:p>
            <a:pPr indent="-355600" lvl="0" marL="457200" rtl="0" algn="l">
              <a:lnSpc>
                <a:spcPct val="150000"/>
              </a:lnSpc>
              <a:spcBef>
                <a:spcPts val="0"/>
              </a:spcBef>
              <a:spcAft>
                <a:spcPts val="0"/>
              </a:spcAft>
              <a:buClr>
                <a:schemeClr val="dk2"/>
              </a:buClr>
              <a:buSzPts val="2000"/>
              <a:buChar char="●"/>
            </a:pPr>
            <a:r>
              <a:rPr lang="en" sz="2000">
                <a:solidFill>
                  <a:schemeClr val="dk2"/>
                </a:solidFill>
              </a:rPr>
              <a:t>Quality 7 and above are considered “good”, while the rest are considered “bad”.</a:t>
            </a:r>
            <a:endParaRPr sz="2000" strike="sngStrike">
              <a:solidFill>
                <a:schemeClr val="dk2"/>
              </a:solidFill>
            </a:endParaRPr>
          </a:p>
          <a:p>
            <a:pPr indent="-355600" lvl="0" marL="457200" rtl="0" algn="l">
              <a:lnSpc>
                <a:spcPct val="150000"/>
              </a:lnSpc>
              <a:spcBef>
                <a:spcPts val="0"/>
              </a:spcBef>
              <a:spcAft>
                <a:spcPts val="0"/>
              </a:spcAft>
              <a:buClr>
                <a:schemeClr val="dk2"/>
              </a:buClr>
              <a:buSzPts val="2000"/>
              <a:buChar char="●"/>
            </a:pPr>
            <a:r>
              <a:rPr lang="en" sz="2000">
                <a:solidFill>
                  <a:schemeClr val="dk2"/>
                </a:solidFill>
              </a:rPr>
              <a:t>We split the data into train and test set with 80% for train and 20% for test</a:t>
            </a:r>
            <a:endParaRPr sz="2000">
              <a:solidFill>
                <a:schemeClr val="dk2"/>
              </a:solidFill>
            </a:endParaRPr>
          </a:p>
          <a:p>
            <a:pPr indent="0" lvl="0" marL="0" rtl="0" algn="l">
              <a:spcBef>
                <a:spcPts val="120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